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8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0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1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2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4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5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6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9"/>
  </p:notesMasterIdLst>
  <p:handoutMasterIdLst>
    <p:handoutMasterId r:id="rId20"/>
  </p:handoutMasterIdLst>
  <p:sldIdLst>
    <p:sldId id="881" r:id="rId2"/>
    <p:sldId id="808" r:id="rId3"/>
    <p:sldId id="806" r:id="rId4"/>
    <p:sldId id="1003" r:id="rId5"/>
    <p:sldId id="971" r:id="rId6"/>
    <p:sldId id="976" r:id="rId7"/>
    <p:sldId id="853" r:id="rId8"/>
    <p:sldId id="863" r:id="rId9"/>
    <p:sldId id="820" r:id="rId10"/>
    <p:sldId id="846" r:id="rId11"/>
    <p:sldId id="857" r:id="rId12"/>
    <p:sldId id="826" r:id="rId13"/>
    <p:sldId id="858" r:id="rId14"/>
    <p:sldId id="953" r:id="rId15"/>
    <p:sldId id="949" r:id="rId16"/>
    <p:sldId id="1002" r:id="rId17"/>
    <p:sldId id="932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avard" initials="" lastIdx="2" clrIdx="0"/>
  <p:cmAuthor id="1" name="El Hadj TOURE" initials="EH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CC00"/>
    <a:srgbClr val="000000"/>
    <a:srgbClr val="B2B2B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2" autoAdjust="0"/>
    <p:restoredTop sz="71357" autoAdjust="0"/>
  </p:normalViewPr>
  <p:slideViewPr>
    <p:cSldViewPr>
      <p:cViewPr varScale="1">
        <p:scale>
          <a:sx n="61" d="100"/>
          <a:sy n="61" d="100"/>
        </p:scale>
        <p:origin x="16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2" y="-108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1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1" y="9120814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B459A96-B91C-4FA7-9347-EC75B3E334BC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426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61227"/>
            <a:ext cx="5364480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4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0814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4F03315-2FA4-4EC1-B288-889F4DD0CAAB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519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81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10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521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11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746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12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49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13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1947233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14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294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15</a:t>
            </a:fld>
            <a:endParaRPr lang="fr-FR" dirty="0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i="1" baseline="0" dirty="0"/>
          </a:p>
        </p:txBody>
      </p:sp>
    </p:spTree>
    <p:extLst>
      <p:ext uri="{BB962C8B-B14F-4D97-AF65-F5344CB8AC3E}">
        <p14:creationId xmlns:p14="http://schemas.microsoft.com/office/powerpoint/2010/main" val="1520773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16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317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9345" indent="-239345"/>
            <a:endParaRPr lang="fr-CA" baseline="0" dirty="0"/>
          </a:p>
        </p:txBody>
      </p:sp>
    </p:spTree>
    <p:extLst>
      <p:ext uri="{BB962C8B-B14F-4D97-AF65-F5344CB8AC3E}">
        <p14:creationId xmlns:p14="http://schemas.microsoft.com/office/powerpoint/2010/main" val="91315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57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3</a:t>
            </a:fld>
            <a:endParaRPr lang="fr-FR" dirty="0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338777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4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126522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5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404273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6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90468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7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579" indent="-228579" defTabSz="914316">
              <a:defRPr/>
            </a:pPr>
            <a:endParaRPr lang="en-CA" baseline="0" dirty="0"/>
          </a:p>
          <a:p>
            <a:pPr marL="228579" indent="-228579" defTabSz="914316">
              <a:defRPr/>
            </a:pPr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1626310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8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250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9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269362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F80-BA30-4E2C-B5A4-99B4F5EF4FD2}" type="datetime10">
              <a:rPr lang="fr-FR" smtClean="0"/>
              <a:t>06:10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ABD-C59A-4EF8-B15A-756A809F44A5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C02A-6188-411D-83B6-99420884AA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E95-81B1-4607-9B77-628D960EC874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9F0E-8BFC-4B7F-991E-DDD7DB0EE09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2904-6DA4-45E7-BA35-1485D055E2E1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DB04-DEBA-4F5A-AE75-2C003DA010F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CCD9-A82B-46D5-8A36-619693D06E3B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968C-EBCE-4711-A4F4-483E059298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DAB5-0724-4A6A-8556-1744CAF14DC2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E08-600B-47DA-843E-E0DE75C846B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FD0-BBCF-4E72-B86E-A879480C4497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2A94-6BA6-493E-9843-DD5DAE58B76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A36-93DE-48BD-A2F6-D0BD3A5A549A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AF9E-3612-41DF-8193-6ED3637A5BA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A281-57E2-4DDF-98B9-044C1F0E2ED8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B794-3061-42C8-B679-CD80AD95A40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457-D0E8-4287-ACBA-E69102A684A2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F8FC-C7C6-44ED-B168-254C35482A0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DA83-DE43-4ED6-98AF-B4993F7F9C7C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D77623-ABF3-40FC-BCFC-35E815F0DB9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710C33-9F42-496D-AC73-C49CCB2AD9F8}" type="datetime10">
              <a:rPr lang="fr-FR" smtClean="0"/>
              <a:t>06:10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3AB32-615F-4643-BEB0-A8AE57DDBE8D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image" Target="../media/image7.png"/><Relationship Id="rId3" Type="http://schemas.openxmlformats.org/officeDocument/2006/relationships/tags" Target="../tags/tag121.xml"/><Relationship Id="rId21" Type="http://schemas.openxmlformats.org/officeDocument/2006/relationships/tags" Target="../tags/tag139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image" Target="../media/image6.png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5.jpeg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image" Target="../media/image8.jpeg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148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1.pn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../media/image10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image" Target="../media/image9.wmf"/><Relationship Id="rId5" Type="http://schemas.openxmlformats.org/officeDocument/2006/relationships/tags" Target="../tags/tag173.xml"/><Relationship Id="rId10" Type="http://schemas.openxmlformats.org/officeDocument/2006/relationships/oleObject" Target="../embeddings/oleObject1.bin"/><Relationship Id="rId4" Type="http://schemas.openxmlformats.org/officeDocument/2006/relationships/tags" Target="../tags/tag172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7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6.xml"/><Relationship Id="rId4" Type="http://schemas.openxmlformats.org/officeDocument/2006/relationships/tags" Target="../tags/tag1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2.jpe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30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2" Type="http://schemas.openxmlformats.org/officeDocument/2006/relationships/tags" Target="../tags/tag45.xml"/><Relationship Id="rId16" Type="http://schemas.openxmlformats.org/officeDocument/2006/relationships/image" Target="../media/image2.jpe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image" Target="../media/image3.jpe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tags" Target="../tags/tag115.xml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29" Type="http://schemas.openxmlformats.org/officeDocument/2006/relationships/tags" Target="../tags/tag118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32" Type="http://schemas.openxmlformats.org/officeDocument/2006/relationships/image" Target="../media/image4.jpe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tags" Target="../tags/tag117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notesSlide" Target="../notesSlides/notesSlide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tags" Target="../tags/tag116.xml"/><Relationship Id="rId30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46176" y="3603830"/>
            <a:ext cx="7851648" cy="719553"/>
          </a:xfrm>
          <a:noFill/>
          <a:ln/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/>
          <a:p>
            <a:pPr algn="ctr"/>
            <a:r>
              <a:rPr lang="fr-FR" sz="4000" b="0" dirty="0"/>
              <a:t>Synthèse &amp; révision</a:t>
            </a:r>
          </a:p>
        </p:txBody>
      </p:sp>
      <p:sp>
        <p:nvSpPr>
          <p:cNvPr id="12871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00035" y="4437112"/>
            <a:ext cx="8104414" cy="792658"/>
          </a:xfrm>
          <a:noFill/>
          <a:ln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Statistiques inférentielles</a:t>
            </a:r>
          </a:p>
        </p:txBody>
      </p:sp>
      <p:cxnSp>
        <p:nvCxnSpPr>
          <p:cNvPr id="8" name="Connecteur droit 7"/>
          <p:cNvCxnSpPr/>
          <p:nvPr>
            <p:custDataLst>
              <p:tags r:id="rId3"/>
            </p:custDataLst>
          </p:nvPr>
        </p:nvCxnSpPr>
        <p:spPr>
          <a:xfrm>
            <a:off x="0" y="3459287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>
          <a:xfrm>
            <a:off x="0" y="3530725"/>
            <a:ext cx="91440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Espace réservé de la date 10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10972CFA-910F-49E7-8DCA-50A3E6B87F7A}" type="datetime10">
              <a:rPr lang="fr-FR" smtClean="0"/>
              <a:t>06:10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789E275-2C60-4371-B5F6-C3019563308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785786" y="764705"/>
            <a:ext cx="8358214" cy="10572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0" dirty="0"/>
              <a:t>MIASS 241</a:t>
            </a:r>
          </a:p>
          <a:p>
            <a:pPr algn="ctr"/>
            <a:r>
              <a:rPr lang="en-CA" sz="4000" b="0" dirty="0"/>
              <a:t>MATHÉMATIQUES </a:t>
            </a:r>
          </a:p>
          <a:p>
            <a:pPr algn="ctr"/>
            <a:r>
              <a:rPr lang="en-CA" sz="4000" b="0" dirty="0"/>
              <a:t>(APPLIQUÉES AUX SCIENCES SOCIALES) 4</a:t>
            </a:r>
            <a:endParaRPr lang="fr-FR" sz="4000" b="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AA9552C-BE5B-41C6-A9AE-85E59502D806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547666" y="2171432"/>
            <a:ext cx="6929486" cy="1113559"/>
          </a:xfrm>
          <a:prstGeom prst="rect">
            <a:avLst/>
          </a:prstGeom>
          <a:noFill/>
          <a:ln/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fr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fr-CA" sz="2800" dirty="0"/>
              <a:t> </a:t>
            </a:r>
            <a:r>
              <a:rPr lang="fr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El Hadj Touré, Ph D. Sociologie</a:t>
            </a:r>
          </a:p>
          <a:p>
            <a:pPr algn="ctr">
              <a:spcBef>
                <a:spcPts val="600"/>
              </a:spcBef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Section de sociologie, UGB de St-Louis</a:t>
            </a:r>
          </a:p>
        </p:txBody>
      </p:sp>
    </p:spTree>
    <p:extLst>
      <p:ext uri="{BB962C8B-B14F-4D97-AF65-F5344CB8AC3E}">
        <p14:creationId xmlns:p14="http://schemas.microsoft.com/office/powerpoint/2010/main" val="176960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>
            <p:custDataLst>
              <p:tags r:id="rId1"/>
            </p:custDataLst>
          </p:nvPr>
        </p:nvCxnSpPr>
        <p:spPr>
          <a:xfrm>
            <a:off x="0" y="1144572"/>
            <a:ext cx="9144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2"/>
            </p:custDataLst>
          </p:nvPr>
        </p:nvCxnSpPr>
        <p:spPr>
          <a:xfrm>
            <a:off x="0" y="121601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42910" y="1785926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			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C760CA30-71D3-47DF-91F8-86B98B6C1515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0" y="428604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 du chi-carré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0" y="114298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Tableau du calcul du chi-carré (Fox:159)</a:t>
            </a:r>
          </a:p>
        </p:txBody>
      </p:sp>
      <p:pic>
        <p:nvPicPr>
          <p:cNvPr id="5122" name="Picture 2" descr="C:\Documents and Settings\El Hadj TOURE\Bureau\b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642910" y="1857364"/>
            <a:ext cx="7929618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/>
          <p:cNvSpPr txBox="1"/>
          <p:nvPr>
            <p:custDataLst>
              <p:tags r:id="rId9"/>
            </p:custDataLst>
          </p:nvPr>
        </p:nvSpPr>
        <p:spPr>
          <a:xfrm>
            <a:off x="7358082" y="357187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ZoneTexte 12"/>
          <p:cNvSpPr txBox="1"/>
          <p:nvPr>
            <p:custDataLst>
              <p:tags r:id="rId10"/>
            </p:custDataLst>
          </p:nvPr>
        </p:nvSpPr>
        <p:spPr>
          <a:xfrm>
            <a:off x="7358082" y="400050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7358082" y="442913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ZoneTexte 15"/>
          <p:cNvSpPr txBox="1"/>
          <p:nvPr>
            <p:custDataLst>
              <p:tags r:id="rId12"/>
            </p:custDataLst>
          </p:nvPr>
        </p:nvSpPr>
        <p:spPr>
          <a:xfrm>
            <a:off x="7358082" y="478632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ZoneTexte 16"/>
          <p:cNvSpPr txBox="1"/>
          <p:nvPr>
            <p:custDataLst>
              <p:tags r:id="rId13"/>
            </p:custDataLst>
          </p:nvPr>
        </p:nvSpPr>
        <p:spPr>
          <a:xfrm>
            <a:off x="7358082" y="514351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Accolades 19"/>
          <p:cNvSpPr/>
          <p:nvPr>
            <p:custDataLst>
              <p:tags r:id="rId14"/>
            </p:custDataLst>
          </p:nvPr>
        </p:nvSpPr>
        <p:spPr>
          <a:xfrm>
            <a:off x="6929454" y="3429000"/>
            <a:ext cx="1143008" cy="2286016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>
            <p:custDataLst>
              <p:tags r:id="rId15"/>
            </p:custDataLst>
          </p:nvPr>
        </p:nvSpPr>
        <p:spPr>
          <a:xfrm>
            <a:off x="8143900" y="4286256"/>
            <a:ext cx="434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Arial" pitchFamily="34" charset="0"/>
              </a:rPr>
              <a:t>Σ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25" name="Flèche droite 24"/>
          <p:cNvSpPr/>
          <p:nvPr>
            <p:custDataLst>
              <p:tags r:id="rId16"/>
            </p:custDataLst>
          </p:nvPr>
        </p:nvSpPr>
        <p:spPr>
          <a:xfrm>
            <a:off x="5857884" y="6072206"/>
            <a:ext cx="571504" cy="1428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tx1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ZoneTexte 22"/>
          <p:cNvSpPr txBox="1"/>
          <p:nvPr>
            <p:custDataLst>
              <p:tags r:id="rId17"/>
            </p:custDataLst>
          </p:nvPr>
        </p:nvSpPr>
        <p:spPr>
          <a:xfrm>
            <a:off x="3317904" y="2852936"/>
            <a:ext cx="1038071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>
            <p:custDataLst>
              <p:tags r:id="rId18"/>
            </p:custDataLst>
          </p:nvPr>
        </p:nvSpPr>
        <p:spPr>
          <a:xfrm>
            <a:off x="4977232" y="2852936"/>
            <a:ext cx="1166404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>
            <p:custDataLst>
              <p:tags r:id="rId19"/>
            </p:custDataLst>
          </p:nvPr>
        </p:nvSpPr>
        <p:spPr>
          <a:xfrm>
            <a:off x="6625533" y="2859754"/>
            <a:ext cx="1735734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llipse 1"/>
          <p:cNvSpPr/>
          <p:nvPr>
            <p:custDataLst>
              <p:tags r:id="rId20"/>
            </p:custDataLst>
          </p:nvPr>
        </p:nvSpPr>
        <p:spPr>
          <a:xfrm>
            <a:off x="3131840" y="3292546"/>
            <a:ext cx="1224135" cy="2656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ZoneTexte 26"/>
          <p:cNvSpPr txBox="1"/>
          <p:nvPr>
            <p:custDataLst>
              <p:tags r:id="rId21"/>
            </p:custDataLst>
          </p:nvPr>
        </p:nvSpPr>
        <p:spPr>
          <a:xfrm>
            <a:off x="7314805" y="5605177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3B1D7F-1077-47BD-B7D6-D05492253B2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5499" t="78948" r="33103" b="11233"/>
          <a:stretch/>
        </p:blipFill>
        <p:spPr>
          <a:xfrm>
            <a:off x="1763688" y="3381490"/>
            <a:ext cx="6808840" cy="297486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51E0DDE-D05F-4256-BAC9-D860FC8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5499" t="78948" r="33103" b="11233"/>
          <a:stretch/>
        </p:blipFill>
        <p:spPr>
          <a:xfrm>
            <a:off x="2987824" y="3389916"/>
            <a:ext cx="5403718" cy="297486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600BE44-DA50-422E-9FCC-482363B68C60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38976" t="28826" r="59063" b="69684"/>
          <a:stretch/>
        </p:blipFill>
        <p:spPr>
          <a:xfrm>
            <a:off x="5603684" y="3153875"/>
            <a:ext cx="336468" cy="13185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02B5CD2-59D0-4935-87D7-16B41289D409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38976" t="28826" r="59063" b="69684"/>
          <a:stretch/>
        </p:blipFill>
        <p:spPr>
          <a:xfrm>
            <a:off x="7452202" y="3138541"/>
            <a:ext cx="336468" cy="13185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EE15515-5C7B-487D-8A26-1E5B9F6AA6EF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38976" t="28826" r="59063" b="69684"/>
          <a:stretch/>
        </p:blipFill>
        <p:spPr>
          <a:xfrm>
            <a:off x="8070879" y="3126826"/>
            <a:ext cx="336468" cy="13185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BCFB382-8E11-4B60-89F7-AD621BD02458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38976" t="28826" r="59063" b="69684"/>
          <a:stretch/>
        </p:blipFill>
        <p:spPr>
          <a:xfrm>
            <a:off x="3964203" y="3138540"/>
            <a:ext cx="336468" cy="13185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F936F7E-0146-4B73-B689-E2AB7F44DFF3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38976" t="28826" r="59063" b="69684"/>
          <a:stretch/>
        </p:blipFill>
        <p:spPr>
          <a:xfrm>
            <a:off x="2211872" y="3153875"/>
            <a:ext cx="336468" cy="1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20" grpId="0" animBg="1"/>
      <p:bldP spid="21" grpId="0"/>
      <p:bldP spid="25" grpId="0" animBg="1"/>
      <p:bldP spid="23" grpId="0" animBg="1"/>
      <p:bldP spid="24" grpId="0" animBg="1"/>
      <p:bldP spid="26" grpId="0" animBg="1"/>
      <p:bldP spid="2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>
            <p:custDataLst>
              <p:tags r:id="rId1"/>
            </p:custDataLst>
          </p:nvPr>
        </p:nvCxnSpPr>
        <p:spPr>
          <a:xfrm>
            <a:off x="0" y="1144572"/>
            <a:ext cx="9144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2"/>
            </p:custDataLst>
          </p:nvPr>
        </p:nvCxnSpPr>
        <p:spPr>
          <a:xfrm>
            <a:off x="0" y="121601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95536" y="1844824"/>
            <a:ext cx="8496944" cy="45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Pour interpréter le 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fr-F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400" baseline="30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calculé, il faut le comparer à une 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valeur critique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qui traduit l’absence de relation dans la population (table de la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distribution d’échantillonnage du</a:t>
            </a:r>
            <a:r>
              <a:rPr lang="fr-FR" sz="2400" i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c</a:t>
            </a:r>
            <a:r>
              <a:rPr lang="fr-FR" sz="2400" u="sng" baseline="30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valeur critique du chi-carré est en quelque sorte une constante qui dépend de deux paramètres:</a:t>
            </a:r>
          </a:p>
          <a:p>
            <a:pPr marL="914400" lvl="1" indent="-45720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</a:t>
            </a:r>
            <a:r>
              <a:rPr lang="fr-FR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seuil de signification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(risque d’erreur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 MT" pitchFamily="18" charset="2"/>
                <a:cs typeface="Arial" pitchFamily="34" charset="0"/>
              </a:rPr>
              <a:t>a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0,05 ou 5%) </a:t>
            </a:r>
          </a:p>
          <a:p>
            <a:pPr marL="914400" lvl="1" indent="-45720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</a:t>
            </a:r>
            <a:r>
              <a:rPr lang="fr-FR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degrés de liberté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(dl) du chi-carré </a:t>
            </a:r>
            <a:r>
              <a:rPr lang="fr-FR" sz="22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dl= (r-1) (c-1)</a:t>
            </a:r>
          </a:p>
          <a:p>
            <a:pPr lvl="2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Lorsque 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sont le nombre de rangées et de colonnes</a:t>
            </a:r>
          </a:p>
          <a:p>
            <a:pPr lvl="2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Pour le tableau 2 X 3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présenté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plus haut, </a:t>
            </a:r>
          </a:p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                   dl=  (2-1) (3-1) = 2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737F343-2DD2-462C-AF52-04A0B8816EF1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0" y="478915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 du chi-carré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0" y="114298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Interprétation statistique</a:t>
            </a:r>
          </a:p>
        </p:txBody>
      </p:sp>
    </p:spTree>
    <p:extLst>
      <p:ext uri="{BB962C8B-B14F-4D97-AF65-F5344CB8AC3E}">
        <p14:creationId xmlns:p14="http://schemas.microsoft.com/office/powerpoint/2010/main" val="20477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>
            <p:custDataLst>
              <p:tags r:id="rId1"/>
            </p:custDataLst>
          </p:nvPr>
        </p:nvCxnSpPr>
        <p:spPr>
          <a:xfrm>
            <a:off x="0" y="1144572"/>
            <a:ext cx="9144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2"/>
            </p:custDataLst>
          </p:nvPr>
        </p:nvCxnSpPr>
        <p:spPr>
          <a:xfrm>
            <a:off x="0" y="121601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42910" y="1785926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1ADEC355-8B81-465F-A691-6BDF2BC1F8A2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0" y="428604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 du chi-carré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0" y="114298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Table statistique du </a:t>
            </a:r>
            <a:r>
              <a:rPr lang="fr-FR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fr-FR" baseline="30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3200" baseline="30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(Fox:343)</a:t>
            </a:r>
          </a:p>
        </p:txBody>
      </p:sp>
      <p:pic>
        <p:nvPicPr>
          <p:cNvPr id="3074" name="Picture 2" descr="C:\Documents and Settings\El Hadj TOURE\Bureau\Sans titre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09702"/>
            <a:ext cx="7890670" cy="47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>
            <p:custDataLst>
              <p:tags r:id="rId9"/>
            </p:custDataLst>
          </p:nvPr>
        </p:nvSpPr>
        <p:spPr>
          <a:xfrm rot="16200000">
            <a:off x="-920241" y="4683673"/>
            <a:ext cx="2909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Degrés de liberté</a:t>
            </a:r>
          </a:p>
        </p:txBody>
      </p:sp>
      <p:sp>
        <p:nvSpPr>
          <p:cNvPr id="26" name="ZoneTexte 25"/>
          <p:cNvSpPr txBox="1"/>
          <p:nvPr>
            <p:custDataLst>
              <p:tags r:id="rId10"/>
            </p:custDataLst>
          </p:nvPr>
        </p:nvSpPr>
        <p:spPr>
          <a:xfrm>
            <a:off x="2318010" y="2393828"/>
            <a:ext cx="5998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Seuil de signification ou niveau de risque d’erreur 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</a:p>
        </p:txBody>
      </p:sp>
      <p:sp>
        <p:nvSpPr>
          <p:cNvPr id="2" name="Ellipse 1"/>
          <p:cNvSpPr/>
          <p:nvPr>
            <p:custDataLst>
              <p:tags r:id="rId11"/>
            </p:custDataLst>
          </p:nvPr>
        </p:nvSpPr>
        <p:spPr>
          <a:xfrm>
            <a:off x="2318010" y="2793938"/>
            <a:ext cx="6070414" cy="491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Ellipse 26"/>
          <p:cNvSpPr/>
          <p:nvPr>
            <p:custDataLst>
              <p:tags r:id="rId12"/>
            </p:custDataLst>
          </p:nvPr>
        </p:nvSpPr>
        <p:spPr>
          <a:xfrm rot="16200000">
            <a:off x="-553321" y="4659641"/>
            <a:ext cx="3240361" cy="491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Forme libre 28"/>
          <p:cNvSpPr/>
          <p:nvPr>
            <p:custDataLst>
              <p:tags r:id="rId13"/>
            </p:custDataLst>
          </p:nvPr>
        </p:nvSpPr>
        <p:spPr>
          <a:xfrm>
            <a:off x="2318010" y="3645024"/>
            <a:ext cx="870714" cy="269540"/>
          </a:xfrm>
          <a:custGeom>
            <a:avLst/>
            <a:gdLst>
              <a:gd name="connsiteX0" fmla="*/ 85716 w 870714"/>
              <a:gd name="connsiteY0" fmla="*/ 33684 h 269540"/>
              <a:gd name="connsiteX1" fmla="*/ 13144 w 870714"/>
              <a:gd name="connsiteY1" fmla="*/ 178827 h 269540"/>
              <a:gd name="connsiteX2" fmla="*/ 114744 w 870714"/>
              <a:gd name="connsiteY2" fmla="*/ 251398 h 269540"/>
              <a:gd name="connsiteX3" fmla="*/ 622744 w 870714"/>
              <a:gd name="connsiteY3" fmla="*/ 265912 h 269540"/>
              <a:gd name="connsiteX4" fmla="*/ 782401 w 870714"/>
              <a:gd name="connsiteY4" fmla="*/ 251398 h 269540"/>
              <a:gd name="connsiteX5" fmla="*/ 869487 w 870714"/>
              <a:gd name="connsiteY5" fmla="*/ 91741 h 269540"/>
              <a:gd name="connsiteX6" fmla="*/ 767887 w 870714"/>
              <a:gd name="connsiteY6" fmla="*/ 4655 h 269540"/>
              <a:gd name="connsiteX7" fmla="*/ 85716 w 870714"/>
              <a:gd name="connsiteY7" fmla="*/ 33684 h 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0714" h="269540">
                <a:moveTo>
                  <a:pt x="85716" y="33684"/>
                </a:moveTo>
                <a:cubicBezTo>
                  <a:pt x="-40074" y="62713"/>
                  <a:pt x="8306" y="142541"/>
                  <a:pt x="13144" y="178827"/>
                </a:cubicBezTo>
                <a:cubicBezTo>
                  <a:pt x="17982" y="215113"/>
                  <a:pt x="13144" y="236884"/>
                  <a:pt x="114744" y="251398"/>
                </a:cubicBezTo>
                <a:cubicBezTo>
                  <a:pt x="216344" y="265912"/>
                  <a:pt x="511468" y="265912"/>
                  <a:pt x="622744" y="265912"/>
                </a:cubicBezTo>
                <a:cubicBezTo>
                  <a:pt x="734020" y="265912"/>
                  <a:pt x="741277" y="280427"/>
                  <a:pt x="782401" y="251398"/>
                </a:cubicBezTo>
                <a:cubicBezTo>
                  <a:pt x="823525" y="222369"/>
                  <a:pt x="871906" y="132865"/>
                  <a:pt x="869487" y="91741"/>
                </a:cubicBezTo>
                <a:cubicBezTo>
                  <a:pt x="867068" y="50617"/>
                  <a:pt x="896096" y="16750"/>
                  <a:pt x="767887" y="4655"/>
                </a:cubicBezTo>
                <a:cubicBezTo>
                  <a:pt x="639678" y="-7440"/>
                  <a:pt x="211506" y="4655"/>
                  <a:pt x="85716" y="3368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1" dirty="0"/>
          </a:p>
        </p:txBody>
      </p:sp>
      <p:cxnSp>
        <p:nvCxnSpPr>
          <p:cNvPr id="20" name="Connecteur droit avec flèche 19"/>
          <p:cNvCxnSpPr/>
          <p:nvPr>
            <p:custDataLst>
              <p:tags r:id="rId14"/>
            </p:custDataLst>
          </p:nvPr>
        </p:nvCxnSpPr>
        <p:spPr>
          <a:xfrm>
            <a:off x="2051254" y="2793938"/>
            <a:ext cx="482314" cy="1310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>
            <p:custDataLst>
              <p:tags r:id="rId15"/>
            </p:custDataLst>
          </p:nvPr>
        </p:nvCxnSpPr>
        <p:spPr>
          <a:xfrm>
            <a:off x="544629" y="3579521"/>
            <a:ext cx="482314" cy="1310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" grpId="0" animBg="1"/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>
            <p:custDataLst>
              <p:tags r:id="rId1"/>
            </p:custDataLst>
          </p:nvPr>
        </p:nvCxnSpPr>
        <p:spPr>
          <a:xfrm>
            <a:off x="0" y="1106330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2"/>
            </p:custDataLst>
          </p:nvPr>
        </p:nvCxnSpPr>
        <p:spPr>
          <a:xfrm>
            <a:off x="0" y="1179356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95536" y="1772816"/>
            <a:ext cx="8496944" cy="458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Règle de décision statistique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lphaLcParenR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Rejet de H</a:t>
            </a:r>
            <a:r>
              <a:rPr lang="fr-FR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si 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 </a:t>
            </a:r>
            <a:r>
              <a:rPr lang="fr-F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calculé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&gt; 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 </a:t>
            </a:r>
            <a:r>
              <a:rPr lang="fr-F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critique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lphaLcParenR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Acceptation de H</a:t>
            </a:r>
            <a:r>
              <a:rPr lang="fr-FR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si 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 </a:t>
            </a:r>
            <a:r>
              <a:rPr lang="fr-F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calculé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 </a:t>
            </a:r>
            <a:r>
              <a:rPr lang="fr-F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critique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Décision: le 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fr-F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calculé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(3,37) est plus petit que le 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fr-F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critique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(5,99) associé à 2 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au seuil 0,05. Donc,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ne peut rejeter H</a:t>
            </a:r>
            <a:r>
              <a:rPr lang="fr-FR" sz="2400" baseline="-25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0, </a:t>
            </a:r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l’accepte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Conclusion: On est certain au moins à 95% que la relation entre l’instruction et l’opinion concernant la désobéissance civile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n’est pas significative statistiquement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dans la population étudiée</a:t>
            </a: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E3203B36-06B4-4FBC-AAC0-0412A2D4ADCF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0" y="463388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 du chi-carré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0" y="110633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Décision &amp; conclusion (interprétation statistique)</a:t>
            </a:r>
          </a:p>
        </p:txBody>
      </p:sp>
    </p:spTree>
    <p:extLst>
      <p:ext uri="{BB962C8B-B14F-4D97-AF65-F5344CB8AC3E}">
        <p14:creationId xmlns:p14="http://schemas.microsoft.com/office/powerpoint/2010/main" val="21092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>
            <p:custDataLst>
              <p:tags r:id="rId1"/>
            </p:custDataLst>
          </p:nvPr>
        </p:nvCxnSpPr>
        <p:spPr>
          <a:xfrm>
            <a:off x="0" y="1144572"/>
            <a:ext cx="9144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2"/>
            </p:custDataLst>
          </p:nvPr>
        </p:nvCxnSpPr>
        <p:spPr>
          <a:xfrm>
            <a:off x="0" y="121601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457200" y="1857364"/>
            <a:ext cx="850728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Puisque la valeur du 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fr-F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2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dépend surtout du nombre de cas (n), il est possible de l’ajuster pour obtenir une mesure qui tient compte de l’effet du nombre de cas (Fox, 1999)</a:t>
            </a: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C= coefficient de contingence</a:t>
            </a:r>
          </a:p>
          <a:p>
            <a:pPr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fr-F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2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Chi-carré</a:t>
            </a:r>
          </a:p>
          <a:p>
            <a:pPr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n =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nombre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D’après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 grille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d’Imbeau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(2009), la relation entre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l’instruction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la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désobéissance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civile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d’intensité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modérée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(V=0,25)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en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en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en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en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V de Cramer étant de 0.18, la relation entre la sexe et la Délinquance est une relation faible à modérée </a:t>
            </a: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				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9953BD2-DE9C-45B6-B315-26F7019B4189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0" y="428604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Mesure d’association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0" y="114298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Coefficient de contingence</a:t>
            </a: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/>
        </p:nvGraphicFramePr>
        <p:xfrm>
          <a:off x="4206403" y="3067050"/>
          <a:ext cx="15223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520560" progId="Equation.DSMT4">
                  <p:embed/>
                </p:oleObj>
              </mc:Choice>
              <mc:Fallback>
                <p:oleObj name="Equation" r:id="rId10" imgW="939600" imgH="520560" progId="Equation.DSMT4">
                  <p:embed/>
                  <p:pic>
                    <p:nvPicPr>
                      <p:cNvPr id="23" name="Obje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403" y="3067050"/>
                        <a:ext cx="1522363" cy="7239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t 23"/>
              <p:cNvSpPr txBox="1"/>
              <p:nvPr/>
            </p:nvSpPr>
            <p:spPr bwMode="auto">
              <a:xfrm>
                <a:off x="107504" y="5481086"/>
                <a:ext cx="3205337" cy="9483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3,37</m:t>
                              </m:r>
                            </m:num>
                            <m:den>
                              <m:r>
                                <a:rPr lang="fr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3,37</m:t>
                              </m:r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rad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4" name="Obje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481086"/>
                <a:ext cx="3205337" cy="9483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08C31D41-4EE9-F63D-492B-4C85DD6EC47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1835"/>
          <a:stretch/>
        </p:blipFill>
        <p:spPr>
          <a:xfrm>
            <a:off x="3337481" y="5466646"/>
            <a:ext cx="5812433" cy="13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5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67544" y="1785926"/>
            <a:ext cx="82809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t</a:t>
            </a:r>
          </a:p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a-t-il une différence entre hommes et femmes quant au nombre d’heures passées devant la TV/jour (Fox,1999)?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F (ANOVA)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temps passé devant la TV/jour est-il différent selon le niveau d’instruction (&lt;sec., sec.,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postsec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.)? (Fox, 1999)</a:t>
            </a:r>
          </a:p>
          <a:p>
            <a:pPr marL="0" indent="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1E5AED3-CFE8-4D0D-ADA6-5DBE58C4B97D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28604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Comparaison de moyennes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0" y="1142984"/>
            <a:ext cx="91587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Problèmes de recherche</a:t>
            </a:r>
          </a:p>
        </p:txBody>
      </p:sp>
      <p:cxnSp>
        <p:nvCxnSpPr>
          <p:cNvPr id="15" name="Connecteur droit 14"/>
          <p:cNvCxnSpPr/>
          <p:nvPr>
            <p:custDataLst>
              <p:tags r:id="rId5"/>
            </p:custDataLst>
          </p:nvPr>
        </p:nvCxnSpPr>
        <p:spPr>
          <a:xfrm>
            <a:off x="0" y="1142984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>
            <p:custDataLst>
              <p:tags r:id="rId6"/>
            </p:custDataLst>
          </p:nvPr>
        </p:nvCxnSpPr>
        <p:spPr>
          <a:xfrm>
            <a:off x="0" y="1208098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5064624" y="3129734"/>
            <a:ext cx="2819744" cy="6480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Temps d’écoute TV/j </a:t>
            </a:r>
          </a:p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(0, 1, 2,….heures)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321" y="3068260"/>
            <a:ext cx="1646007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C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dichotomique</a:t>
            </a:r>
            <a:endParaRPr lang="fr-CA" sz="1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162104" y="3453770"/>
            <a:ext cx="902519" cy="302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832014" y="3068259"/>
            <a:ext cx="1418374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C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 quantitative</a:t>
            </a:r>
            <a:endParaRPr lang="fr-CA" sz="1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475656" y="3129734"/>
            <a:ext cx="2715068" cy="6480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Sexe </a:t>
            </a:r>
          </a:p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(Homme / Femme)</a:t>
            </a:r>
          </a:p>
        </p:txBody>
      </p:sp>
      <p:sp>
        <p:nvSpPr>
          <p:cNvPr id="20" name="Rectangle à coins arrondis 8">
            <a:extLst>
              <a:ext uri="{FF2B5EF4-FFF2-40B4-BE49-F238E27FC236}">
                <a16:creationId xmlns:a16="http://schemas.microsoft.com/office/drawing/2014/main" id="{C5E36695-8744-4DF9-9F7F-E030F1E3B896}"/>
              </a:ext>
            </a:extLst>
          </p:cNvPr>
          <p:cNvSpPr/>
          <p:nvPr/>
        </p:nvSpPr>
        <p:spPr>
          <a:xfrm>
            <a:off x="5053095" y="5454487"/>
            <a:ext cx="2831273" cy="6480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Temps d’écoute TV </a:t>
            </a:r>
          </a:p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(0, 1, 2,….heures)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9A41912-AA6E-4023-A67D-167CE9B22531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4359630" y="5778523"/>
            <a:ext cx="693464" cy="302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16">
            <a:extLst>
              <a:ext uri="{FF2B5EF4-FFF2-40B4-BE49-F238E27FC236}">
                <a16:creationId xmlns:a16="http://schemas.microsoft.com/office/drawing/2014/main" id="{87CF9AF5-DA92-4592-B654-14416B9DD372}"/>
              </a:ext>
            </a:extLst>
          </p:cNvPr>
          <p:cNvSpPr/>
          <p:nvPr/>
        </p:nvSpPr>
        <p:spPr>
          <a:xfrm>
            <a:off x="1440067" y="5454487"/>
            <a:ext cx="2919563" cy="6480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Niveau d’instruction </a:t>
            </a:r>
          </a:p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(&lt;sec. / sec. / </a:t>
            </a:r>
            <a:r>
              <a:rPr lang="fr-CA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postsec</a:t>
            </a:r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6867934-9F34-457A-8DB1-93DC8BDFEB72}"/>
              </a:ext>
            </a:extLst>
          </p:cNvPr>
          <p:cNvSpPr txBox="1"/>
          <p:nvPr/>
        </p:nvSpPr>
        <p:spPr>
          <a:xfrm>
            <a:off x="7832014" y="5468192"/>
            <a:ext cx="1418374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C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 quantitative</a:t>
            </a:r>
            <a:endParaRPr lang="fr-CA" sz="1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C6F9EF8-CE9D-41BD-A33A-461D48FEB287}"/>
              </a:ext>
            </a:extLst>
          </p:cNvPr>
          <p:cNvSpPr txBox="1"/>
          <p:nvPr/>
        </p:nvSpPr>
        <p:spPr>
          <a:xfrm>
            <a:off x="-65296" y="5306125"/>
            <a:ext cx="1646007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C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qualitative</a:t>
            </a:r>
          </a:p>
          <a:p>
            <a:r>
              <a:rPr lang="fr-C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dichotomique</a:t>
            </a:r>
            <a:endParaRPr lang="fr-CA" sz="1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7" grpId="0" animBg="1"/>
      <p:bldP spid="20" grpId="0" animBg="1"/>
      <p:bldP spid="23" grpId="0" animBg="1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67544" y="1643050"/>
            <a:ext cx="82809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Questions objectives de compréhension</a:t>
            </a:r>
          </a:p>
          <a:p>
            <a:pPr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Savoir dans quelle situation utiliser les techniques bivariées abordées: chi-carré, test t</a:t>
            </a:r>
          </a:p>
          <a:p>
            <a:pPr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Savoir différencier ces tests d’hypothèse (signification statistique) et les mesures d’association (signification réelle) que sont le coefficient de contingence et l’êta-carré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Questions de calculs et problèmes pratiques</a:t>
            </a:r>
          </a:p>
          <a:p>
            <a:pPr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Calculer et interpréter l’intervalle de confiance d’une moyenne ou d’une proportion d’une population</a:t>
            </a:r>
          </a:p>
          <a:p>
            <a:pPr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Justifier et formuler les hypothèses statistiques du chi-carré</a:t>
            </a:r>
          </a:p>
          <a:p>
            <a:pPr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Calculer et interpréter le chi-carré</a:t>
            </a:r>
          </a:p>
          <a:p>
            <a:pPr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Calculer et interpréter le coefficient de contingence</a:t>
            </a: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dirty="0"/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FR" dirty="0"/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85800" y="1643050"/>
            <a:ext cx="77724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CA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76673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noProof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Aperçu de l’examen</a:t>
            </a:r>
          </a:p>
        </p:txBody>
      </p: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>
          <a:xfrm>
            <a:off x="0" y="1234062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>
            <p:custDataLst>
              <p:tags r:id="rId5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8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17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Espace réservé du texte 2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85800" y="1785932"/>
            <a:ext cx="777240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39552" y="1700808"/>
            <a:ext cx="8352928" cy="46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1200"/>
              </a:spcBef>
              <a:spcAft>
                <a:spcPts val="0"/>
              </a:spcAft>
              <a:buClr>
                <a:srgbClr val="04617B">
                  <a:lumMod val="40000"/>
                  <a:lumOff val="60000"/>
                </a:srgbClr>
              </a:buClr>
            </a:pPr>
            <a:endParaRPr lang="fr-FR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2626" y="2967335"/>
            <a:ext cx="5578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Wingdings" panose="05000000000000000000" pitchFamily="2" charset="2"/>
              </a:rPr>
              <a:t>BON SUCCÈS </a:t>
            </a:r>
          </a:p>
        </p:txBody>
      </p:sp>
    </p:spTree>
    <p:extLst>
      <p:ext uri="{BB962C8B-B14F-4D97-AF65-F5344CB8AC3E}">
        <p14:creationId xmlns:p14="http://schemas.microsoft.com/office/powerpoint/2010/main" val="222522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67544" y="1797126"/>
            <a:ext cx="8280920" cy="456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Tous les documents ‘papiers’ sont autorisés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Attention, piège!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L’examen peut se faire sans consultation de documents</a:t>
            </a:r>
          </a:p>
          <a:p>
            <a:pPr>
              <a:spcBef>
                <a:spcPts val="1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Apportez une calculatrice de base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Opérations arithmétiques, racine-carrée, etc.</a:t>
            </a:r>
          </a:p>
          <a:p>
            <a:pPr>
              <a:spcBef>
                <a:spcPts val="1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L’ordinateur, la tablette et le téléphone sont interdits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Répondez rapidement à la suite des questions du cahier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étudiant, un cahier: vous pouvez utiliser un crayon effaçable</a:t>
            </a:r>
          </a:p>
          <a:p>
            <a:pPr lvl="1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Soyez bref et précis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notation: justesse des calculs &amp; rédaction de qualité</a:t>
            </a: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dirty="0"/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FR" dirty="0"/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85800" y="1643050"/>
            <a:ext cx="77724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CA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76673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noProof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Consignes de l’examen</a:t>
            </a:r>
          </a:p>
        </p:txBody>
      </p: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>
          <a:xfrm>
            <a:off x="0" y="1234062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>
            <p:custDataLst>
              <p:tags r:id="rId5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ED5B27-6077-408F-8DB4-3B7632E4553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-13387" y="1191192"/>
            <a:ext cx="8676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     Samedi 20 juillet, 8h-10h </a:t>
            </a:r>
            <a:endParaRPr lang="fr-CA" sz="3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" y="450235"/>
            <a:ext cx="9140928" cy="714380"/>
          </a:xfrm>
          <a:noFill/>
          <a:ln/>
          <a:effectLst>
            <a:outerShdw dist="50800" sx="99000" sy="99000" algn="ctr" rotWithShape="0">
              <a:srgbClr val="000000"/>
            </a:outerShdw>
          </a:effectLst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/>
          <a:p>
            <a:pPr algn="ctr"/>
            <a:r>
              <a:rPr lang="fr-CA" sz="3600" b="0" spc="-150" dirty="0">
                <a:effectLst>
                  <a:outerShdw blurRad="673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 programme</a:t>
            </a:r>
          </a:p>
        </p:txBody>
      </p:sp>
      <p:cxnSp>
        <p:nvCxnSpPr>
          <p:cNvPr id="9" name="Connecteur droit 8"/>
          <p:cNvCxnSpPr/>
          <p:nvPr>
            <p:custDataLst>
              <p:tags r:id="rId2"/>
            </p:custDataLst>
          </p:nvPr>
        </p:nvCxnSpPr>
        <p:spPr>
          <a:xfrm>
            <a:off x="1" y="1232346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>
            <p:custDataLst>
              <p:tags r:id="rId3"/>
            </p:custDataLst>
          </p:nvPr>
        </p:nvCxnSpPr>
        <p:spPr>
          <a:xfrm>
            <a:off x="1" y="1303784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716016" y="4911040"/>
            <a:ext cx="4283968" cy="14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Tests de comparaison de moyennes</a:t>
            </a:r>
          </a:p>
          <a:p>
            <a:pPr marL="540000"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t de Student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space réservé du texte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86497" y="1907171"/>
            <a:ext cx="428396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à l’inférence statistique</a:t>
            </a:r>
          </a:p>
          <a:p>
            <a:pPr marL="540000"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Estimation vs test d’hypothèse</a:t>
            </a:r>
          </a:p>
          <a:p>
            <a:pPr marL="540000"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Estimation par intervalle de confiance d’une moyenne </a:t>
            </a:r>
          </a:p>
          <a:p>
            <a:pPr marL="540000"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Estimation par intervalle de confiance d’une proportion</a:t>
            </a:r>
          </a:p>
          <a:p>
            <a:pPr marL="311400" lvl="2" indent="0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40163022-335D-B675-8233-1647B75EA2D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608032" y="1907171"/>
            <a:ext cx="4283968" cy="260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du chi-carré</a:t>
            </a:r>
          </a:p>
          <a:p>
            <a:pPr marL="540000"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Justification en lien avec l’analyse de tableaux bivariés</a:t>
            </a:r>
          </a:p>
          <a:p>
            <a:pPr marL="540000"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 du chi-carré</a:t>
            </a:r>
          </a:p>
          <a:p>
            <a:pPr marL="540000"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Déterminer la valeur critique</a:t>
            </a:r>
          </a:p>
          <a:p>
            <a:pPr marL="540000"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Interprétation statistique</a:t>
            </a:r>
          </a:p>
          <a:p>
            <a:pPr marL="540000"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 du coef. de contingence</a:t>
            </a:r>
          </a:p>
          <a:p>
            <a:pPr marL="540000" lvl="2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>
            <p:custDataLst>
              <p:tags r:id="rId1"/>
            </p:custDataLst>
          </p:nvPr>
        </p:nvCxnSpPr>
        <p:spPr>
          <a:xfrm>
            <a:off x="0" y="1144572"/>
            <a:ext cx="9144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2"/>
            </p:custDataLst>
          </p:nvPr>
        </p:nvCxnSpPr>
        <p:spPr>
          <a:xfrm>
            <a:off x="0" y="121601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28604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Inférence statistique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>
          <a:xfrm>
            <a:off x="0" y="114298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Deux volets</a:t>
            </a: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>
          <a:xfrm>
            <a:off x="6444208" y="2636912"/>
            <a:ext cx="21431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1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-33028" y="6459350"/>
            <a:ext cx="2133600" cy="365125"/>
          </a:xfrm>
        </p:spPr>
        <p:txBody>
          <a:bodyPr/>
          <a:lstStyle/>
          <a:p>
            <a:fld id="{5C4FF1E3-A9E3-4FE4-A3CD-85BB4CB82C6E}" type="datetime10">
              <a:rPr lang="fr-FR" sz="1800" smtClean="0">
                <a:solidFill>
                  <a:srgbClr val="DBF5F9">
                    <a:shade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06:11</a:t>
            </a:fld>
            <a:endParaRPr lang="fr-FR" sz="1800" dirty="0">
              <a:solidFill>
                <a:srgbClr val="DBF5F9">
                  <a:shade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space réservé du texte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42910" y="1988840"/>
            <a:ext cx="8286808" cy="436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Estimation d’un paramètre (intervalle de confiance)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Elle consiste, à partir d’une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statistique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(X ou p), à connaître ou estimer le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paramètre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p)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Elle part du particulier au général, de l’observé à l’inobservé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Inférence utilisée surtout dans les sondages (marge d’erreur)</a:t>
            </a:r>
          </a:p>
          <a:p>
            <a:pPr>
              <a:spcBef>
                <a:spcPts val="24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de validation d’hypothèse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Connaissant une hypothèse de recherche, il aide à valider, tester ce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paramètre</a:t>
            </a:r>
            <a:r>
              <a:rPr lang="fr-FR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supposé de 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à l’aide d’une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statistique</a:t>
            </a:r>
            <a:r>
              <a:rPr lang="fr-FR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part du général au particulier, de l’inobservé à l’observé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Inférence utilisée surtout en recherche (lien entre variables)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dirty="0"/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FR" dirty="0"/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>
            <p:custDataLst>
              <p:tags r:id="rId1"/>
            </p:custDataLst>
          </p:nvPr>
        </p:nvCxnSpPr>
        <p:spPr>
          <a:xfrm>
            <a:off x="0" y="1196753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2"/>
            </p:custDataLst>
          </p:nvPr>
        </p:nvCxnSpPr>
        <p:spPr>
          <a:xfrm>
            <a:off x="0" y="1269778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85801" y="1643051"/>
            <a:ext cx="80296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CA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" y="521570"/>
            <a:ext cx="9143999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3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Intervalle de confiance d’une moyenne</a:t>
            </a:r>
            <a:endParaRPr kumimoji="0" lang="fr-FR" sz="3600" i="0" u="none" strike="noStrike" kern="1200" cap="none" spc="-30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2" y="1212975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Calcul &amp; interprétation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95536" y="1916832"/>
            <a:ext cx="8424936" cy="465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300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Un sondage aléatoire montre que chez les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1167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(n) sénégalais sondés, le </a:t>
            </a:r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coût moyen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 crédit de tel/mois est de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6408 Fcfa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avec un </a:t>
            </a:r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écart-type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9311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Estimez par intervalle de confiance à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95%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la vraie moyenne dans N</a:t>
            </a:r>
            <a:endParaRPr lang="fr-FR" sz="2400" u="sng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Calculez l’erreur type: </a:t>
            </a:r>
            <a:r>
              <a:rPr lang="fr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fr-CA" sz="20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 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 / Ö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Calculez la marge d’erreur:  E =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1,96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Déterminez l’intervalle: IC=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±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Représentez graphiquement l’intervalle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68022" y="3417989"/>
            <a:ext cx="287339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35896" y="353301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220072" y="3933056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95936" y="4244552"/>
            <a:ext cx="287339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" name="Connecteur droit avec flèche 2"/>
          <p:cNvCxnSpPr/>
          <p:nvPr>
            <p:custDataLst>
              <p:tags r:id="rId11"/>
            </p:custDataLst>
          </p:nvPr>
        </p:nvCxnSpPr>
        <p:spPr>
          <a:xfrm>
            <a:off x="486042" y="2132856"/>
            <a:ext cx="3990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830533" y="3339222"/>
            <a:ext cx="269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9311/</a:t>
            </a:r>
            <a:r>
              <a:rPr lang="fr-C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Ö</a:t>
            </a:r>
            <a:r>
              <a:rPr lang="fr-C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1167 = 272,6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23533" y="3794821"/>
            <a:ext cx="2694984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1,96*272,6 =534,2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735857" y="4222509"/>
            <a:ext cx="2853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5874 </a:t>
            </a:r>
            <a:r>
              <a:rPr lang="fr-CA" sz="2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fcfa</a:t>
            </a:r>
            <a:r>
              <a:rPr lang="fr-C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6942 </a:t>
            </a:r>
            <a:r>
              <a:rPr lang="fr-CA" sz="2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fcfa</a:t>
            </a:r>
            <a:endParaRPr lang="fr-CA" sz="2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95671" y="3397694"/>
            <a:ext cx="43204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5536" y="5213114"/>
            <a:ext cx="56890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On est sûr au moins à 95% que le coût moyen du crédit de téléphone/mois se situe entre 5874 </a:t>
            </a:r>
            <a:r>
              <a:rPr lang="fr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fcfa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6942 </a:t>
            </a:r>
            <a:r>
              <a:rPr lang="fr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fcfa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dans l’ensemble de la population sénégalaise</a:t>
            </a:r>
            <a:endParaRPr lang="fr-CA" sz="2000" dirty="0"/>
          </a:p>
        </p:txBody>
      </p:sp>
      <p:pic>
        <p:nvPicPr>
          <p:cNvPr id="28" name="Picture 2" descr="C:\Documents and Settings\El Hadj TOURE\Bureau\Sans titre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7460" r="14667" b="8259"/>
          <a:stretch/>
        </p:blipFill>
        <p:spPr bwMode="auto">
          <a:xfrm>
            <a:off x="6047656" y="4576162"/>
            <a:ext cx="3096344" cy="207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7298720" y="5386593"/>
            <a:ext cx="79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 95%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295036" y="6372217"/>
            <a:ext cx="798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6408</a:t>
            </a:r>
            <a:endParaRPr lang="fr-CA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074778" y="6390177"/>
            <a:ext cx="798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6942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561881" y="6390177"/>
            <a:ext cx="798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5874</a:t>
            </a:r>
          </a:p>
        </p:txBody>
      </p:sp>
      <p:cxnSp>
        <p:nvCxnSpPr>
          <p:cNvPr id="33" name="Connecteur droit 32"/>
          <p:cNvCxnSpPr/>
          <p:nvPr>
            <p:custDataLst>
              <p:tags r:id="rId13"/>
            </p:custDataLst>
          </p:nvPr>
        </p:nvCxnSpPr>
        <p:spPr>
          <a:xfrm>
            <a:off x="6816822" y="5907330"/>
            <a:ext cx="945" cy="56586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>
            <p:custDataLst>
              <p:tags r:id="rId14"/>
            </p:custDataLst>
          </p:nvPr>
        </p:nvCxnSpPr>
        <p:spPr>
          <a:xfrm>
            <a:off x="8375077" y="5921266"/>
            <a:ext cx="6287" cy="52910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>
            <p:custDataLst>
              <p:tags r:id="rId15"/>
            </p:custDataLst>
          </p:nvPr>
        </p:nvCxnSpPr>
        <p:spPr>
          <a:xfrm>
            <a:off x="395536" y="5445224"/>
            <a:ext cx="3990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5" grpId="0" uiExpand="1" animBg="1"/>
      <p:bldP spid="23" grpId="0" uiExpand="1" animBg="1"/>
      <p:bldP spid="16" grpId="0" animBg="1"/>
      <p:bldP spid="24" grpId="0" animBg="1"/>
      <p:bldP spid="2" grpId="0"/>
      <p:bldP spid="18" grpId="0"/>
      <p:bldP spid="21" grpId="0"/>
      <p:bldP spid="25" grpId="0" animBg="1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>
            <p:custDataLst>
              <p:tags r:id="rId1"/>
            </p:custDataLst>
          </p:nvPr>
        </p:nvCxnSpPr>
        <p:spPr>
          <a:xfrm>
            <a:off x="0" y="1198340"/>
            <a:ext cx="9144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2"/>
            </p:custDataLst>
          </p:nvPr>
        </p:nvCxnSpPr>
        <p:spPr>
          <a:xfrm>
            <a:off x="0" y="1269778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14348" y="1898196"/>
            <a:ext cx="80010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85801" y="1643051"/>
            <a:ext cx="80296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CA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0" y="521570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3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Intervalle de confiance d’une proportion</a:t>
            </a:r>
            <a:endParaRPr kumimoji="0" lang="fr-FR" sz="3600" i="0" u="none" strike="noStrike" kern="1200" cap="none" spc="-30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0" y="121297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Calcul &amp; interprétation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95536" y="1988841"/>
            <a:ext cx="8424936" cy="458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-457200">
              <a:lnSpc>
                <a:spcPct val="90000"/>
              </a:lnSpc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Un sondage aléatoire sur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1200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(n) Sénégalais révèle que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65%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sont satisfaits de la gestion du covid-19. Estimez par intervalle de confiance à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95%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la vraie proportion dans N </a:t>
            </a:r>
            <a:endParaRPr lang="fr-CA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Calculez l’erreur type: </a:t>
            </a:r>
            <a:r>
              <a:rPr lang="fr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fr-CA" sz="20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 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Ö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pq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Calculez la marge d’erreur  E =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1,96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Déterminez l’intervalle: IC=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±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Représentez graphiquement l’intervalle</a:t>
            </a: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211960" y="3245383"/>
            <a:ext cx="864096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7" name="Connecteur droit avec flèche 16"/>
          <p:cNvCxnSpPr/>
          <p:nvPr>
            <p:custDataLst>
              <p:tags r:id="rId9"/>
            </p:custDataLst>
          </p:nvPr>
        </p:nvCxnSpPr>
        <p:spPr>
          <a:xfrm>
            <a:off x="486255" y="2189042"/>
            <a:ext cx="3990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>
            <p:custDataLst>
              <p:tags r:id="rId10"/>
            </p:custDataLst>
          </p:nvPr>
        </p:nvCxnSpPr>
        <p:spPr>
          <a:xfrm>
            <a:off x="429118" y="5373216"/>
            <a:ext cx="3990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007042" y="3162645"/>
            <a:ext cx="313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C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Ö</a:t>
            </a:r>
            <a:r>
              <a:rPr lang="fr-C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65*35/1200 =1,38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207955" y="3614902"/>
            <a:ext cx="2737815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1,96*1,38 =2,7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646898" y="4045838"/>
            <a:ext cx="2226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62,3% à 67,7%</a:t>
            </a: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36096" y="3170153"/>
            <a:ext cx="129614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pic>
        <p:nvPicPr>
          <p:cNvPr id="19" name="Picture 2" descr="C:\Documents and Settings\El Hadj TOURE\Bureau\Sans titre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7460" r="14667" b="8259"/>
          <a:stretch/>
        </p:blipFill>
        <p:spPr bwMode="auto">
          <a:xfrm>
            <a:off x="6047656" y="4576162"/>
            <a:ext cx="3096344" cy="207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7271413" y="5412519"/>
            <a:ext cx="79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 95%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95036" y="6372217"/>
            <a:ext cx="798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8131475" y="6390177"/>
            <a:ext cx="798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67,7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561881" y="6390177"/>
            <a:ext cx="798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62,3</a:t>
            </a:r>
          </a:p>
        </p:txBody>
      </p:sp>
      <p:cxnSp>
        <p:nvCxnSpPr>
          <p:cNvPr id="31" name="Connecteur droit 30"/>
          <p:cNvCxnSpPr/>
          <p:nvPr>
            <p:custDataLst>
              <p:tags r:id="rId12"/>
            </p:custDataLst>
          </p:nvPr>
        </p:nvCxnSpPr>
        <p:spPr>
          <a:xfrm>
            <a:off x="6816822" y="5907330"/>
            <a:ext cx="945" cy="56586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>
            <p:custDataLst>
              <p:tags r:id="rId13"/>
            </p:custDataLst>
          </p:nvPr>
        </p:nvCxnSpPr>
        <p:spPr>
          <a:xfrm>
            <a:off x="8375077" y="5921266"/>
            <a:ext cx="6287" cy="52910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5536" y="5213114"/>
            <a:ext cx="56890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On est certain au moins à 95% que la proportion de Sénégalais satisfaits de la gestion de la covid-19 dans toute la population étudiée se situe entre 62,3% et 67,7%.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17924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5" grpId="0" animBg="1"/>
      <p:bldP spid="21" grpId="0"/>
      <p:bldP spid="23" grpId="0"/>
      <p:bldP spid="24" grpId="0"/>
      <p:bldP spid="25" grpId="0" animBg="1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C27E2CD-D06F-4791-86A7-0A9AFBA59068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94214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 du chi-carré</a:t>
            </a:r>
            <a:endParaRPr kumimoji="0" lang="fr-FR" sz="28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0" y="1201403"/>
            <a:ext cx="91011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0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Justification en lien avec l’analyse tabulaire bivariée</a:t>
            </a:r>
          </a:p>
        </p:txBody>
      </p:sp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>
            <a:off x="2883338" y="442509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2978174" y="4753285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>
            <p:custDataLst>
              <p:tags r:id="rId7"/>
            </p:custDataLst>
          </p:nvPr>
        </p:nvSpPr>
        <p:spPr>
          <a:xfrm>
            <a:off x="4800524" y="4782287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>
            <p:custDataLst>
              <p:tags r:id="rId8"/>
            </p:custDataLst>
          </p:nvPr>
        </p:nvSpPr>
        <p:spPr>
          <a:xfrm>
            <a:off x="4800524" y="4425097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>
            <p:custDataLst>
              <p:tags r:id="rId9"/>
            </p:custDataLst>
          </p:nvPr>
        </p:nvSpPr>
        <p:spPr>
          <a:xfrm>
            <a:off x="6667691" y="474991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>
            <p:custDataLst>
              <p:tags r:id="rId10"/>
            </p:custDataLst>
          </p:nvPr>
        </p:nvSpPr>
        <p:spPr>
          <a:xfrm>
            <a:off x="6596253" y="4387615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>
            <p:custDataLst>
              <p:tags r:id="rId11"/>
            </p:custDataLst>
          </p:nvPr>
        </p:nvSpPr>
        <p:spPr>
          <a:xfrm>
            <a:off x="2906736" y="5110475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>
            <p:custDataLst>
              <p:tags r:id="rId12"/>
            </p:custDataLst>
          </p:nvPr>
        </p:nvSpPr>
        <p:spPr>
          <a:xfrm>
            <a:off x="6512600" y="5106441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>
            <p:custDataLst>
              <p:tags r:id="rId13"/>
            </p:custDataLst>
          </p:nvPr>
        </p:nvSpPr>
        <p:spPr>
          <a:xfrm>
            <a:off x="3878975" y="438282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>
            <p:custDataLst>
              <p:tags r:id="rId14"/>
            </p:custDataLst>
          </p:nvPr>
        </p:nvSpPr>
        <p:spPr>
          <a:xfrm>
            <a:off x="3864460" y="4783559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>
            <p:custDataLst>
              <p:tags r:id="rId15"/>
            </p:custDataLst>
          </p:nvPr>
        </p:nvSpPr>
        <p:spPr>
          <a:xfrm>
            <a:off x="5643570" y="442509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>
            <p:custDataLst>
              <p:tags r:id="rId16"/>
            </p:custDataLst>
          </p:nvPr>
        </p:nvSpPr>
        <p:spPr>
          <a:xfrm>
            <a:off x="7500958" y="478632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>
            <p:custDataLst>
              <p:tags r:id="rId17"/>
            </p:custDataLst>
          </p:nvPr>
        </p:nvSpPr>
        <p:spPr>
          <a:xfrm>
            <a:off x="7500958" y="439333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>
            <p:custDataLst>
              <p:tags r:id="rId18"/>
            </p:custDataLst>
          </p:nvPr>
        </p:nvSpPr>
        <p:spPr>
          <a:xfrm>
            <a:off x="5643570" y="513947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>
            <p:custDataLst>
              <p:tags r:id="rId19"/>
            </p:custDataLst>
          </p:nvPr>
        </p:nvSpPr>
        <p:spPr>
          <a:xfrm>
            <a:off x="7490024" y="514351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Espace réservé du texte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28648" y="5614630"/>
            <a:ext cx="8272490" cy="253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Ceux qui suivent leur conscience sont 75% à être diplômés du postsecondaire et 40% à n’avoir aucun diplôme. Plus on est instruit, plus on a tendance à suivre sa conscience et vice-versa.</a:t>
            </a: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 descr="C:\Documents and Settings\El Hadj TOURE\Bureau\Sans titre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0" t="21828" r="4986" b="14510"/>
          <a:stretch/>
        </p:blipFill>
        <p:spPr bwMode="auto">
          <a:xfrm>
            <a:off x="8460432" y="2965621"/>
            <a:ext cx="683568" cy="35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Documents and Settings\El Hadj TOURE\Bureau\Sans titre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393" b="14442"/>
          <a:stretch/>
        </p:blipFill>
        <p:spPr bwMode="auto">
          <a:xfrm>
            <a:off x="785786" y="1749239"/>
            <a:ext cx="7674646" cy="476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Documents and Settings\El Hadj TOURE\Bureau\Sans titre.JP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0" t="1" r="4986" b="78142"/>
          <a:stretch/>
        </p:blipFill>
        <p:spPr bwMode="auto">
          <a:xfrm>
            <a:off x="8460432" y="1749239"/>
            <a:ext cx="683568" cy="121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42614" y="5961108"/>
            <a:ext cx="108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548356" y="5961108"/>
            <a:ext cx="97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777383" y="5143511"/>
            <a:ext cx="92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457877" y="5125478"/>
            <a:ext cx="92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</a:p>
        </p:txBody>
      </p:sp>
      <p:sp>
        <p:nvSpPr>
          <p:cNvPr id="3" name="Ellipse 2"/>
          <p:cNvSpPr/>
          <p:nvPr/>
        </p:nvSpPr>
        <p:spPr>
          <a:xfrm>
            <a:off x="3453380" y="5163585"/>
            <a:ext cx="400735" cy="360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" name="Connecteur droit 4"/>
          <p:cNvCxnSpPr/>
          <p:nvPr/>
        </p:nvCxnSpPr>
        <p:spPr>
          <a:xfrm>
            <a:off x="3495666" y="6309320"/>
            <a:ext cx="2817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>
            <p:custDataLst>
              <p:tags r:id="rId24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>
            <p:custDataLst>
              <p:tags r:id="rId25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7158896" y="5190030"/>
            <a:ext cx="400735" cy="360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1" name="Connecteur droit 50"/>
          <p:cNvCxnSpPr/>
          <p:nvPr/>
        </p:nvCxnSpPr>
        <p:spPr>
          <a:xfrm>
            <a:off x="7266639" y="6309320"/>
            <a:ext cx="2817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E140A6B3-363E-4D48-A5E1-1E47F104AE48}"/>
              </a:ext>
            </a:extLst>
          </p:cNvPr>
          <p:cNvSpPr txBox="1"/>
          <p:nvPr/>
        </p:nvSpPr>
        <p:spPr>
          <a:xfrm>
            <a:off x="7385488" y="30909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50</a:t>
            </a:r>
          </a:p>
        </p:txBody>
      </p:sp>
    </p:spTree>
    <p:extLst>
      <p:ext uri="{BB962C8B-B14F-4D97-AF65-F5344CB8AC3E}">
        <p14:creationId xmlns:p14="http://schemas.microsoft.com/office/powerpoint/2010/main" val="185722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9" grpId="0"/>
      <p:bldP spid="39" grpId="1"/>
      <p:bldP spid="40" grpId="0"/>
      <p:bldP spid="44" grpId="0"/>
      <p:bldP spid="3" grpId="0" animBg="1"/>
      <p:bldP spid="50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>
            <p:custDataLst>
              <p:tags r:id="rId1"/>
            </p:custDataLst>
          </p:nvPr>
        </p:nvCxnSpPr>
        <p:spPr>
          <a:xfrm>
            <a:off x="0" y="1144572"/>
            <a:ext cx="9144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2"/>
            </p:custDataLst>
          </p:nvPr>
        </p:nvCxnSpPr>
        <p:spPr>
          <a:xfrm>
            <a:off x="0" y="121601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D417621-C3B0-42CC-AA33-E9A914664089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0" y="487328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 du chi-carré</a:t>
            </a: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0" y="114298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Problème &amp; hypothèses statistiques 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23528" y="1916832"/>
            <a:ext cx="8496944" cy="44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chi-carré vise à approfondir l’analyse d’un tableau croisé mettant en relation deux variables qualitatives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Exemple illustratif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Hypothèses statistiques</a:t>
            </a:r>
          </a:p>
          <a:p>
            <a:pPr lvl="1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Hypothèse nulle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fr-FR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Il n’y a pas de relation entre l’instruction et la désobéissance civile dans la population étudiée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Hypothèse alternative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fr-FR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Il y a une relation entre l’instruction et la désobéissance civile dans la population étudiée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7EC223E0-41FC-8C99-67C5-31291B451276}"/>
              </a:ext>
            </a:extLst>
          </p:cNvPr>
          <p:cNvSpPr/>
          <p:nvPr/>
        </p:nvSpPr>
        <p:spPr>
          <a:xfrm>
            <a:off x="5081712" y="3429000"/>
            <a:ext cx="2895901" cy="6480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Désobéissance civile </a:t>
            </a:r>
          </a:p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(conscience, obéir lois)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3BF37BB-353A-E0EA-8BC0-49D01C396FF8}"/>
              </a:ext>
            </a:extLst>
          </p:cNvPr>
          <p:cNvSpPr txBox="1"/>
          <p:nvPr/>
        </p:nvSpPr>
        <p:spPr>
          <a:xfrm>
            <a:off x="16767" y="3367526"/>
            <a:ext cx="1314873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C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qualitative</a:t>
            </a:r>
            <a:endParaRPr lang="fr-CA" sz="1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E920549-3C34-830E-C392-65EB3EA049ED}"/>
              </a:ext>
            </a:extLst>
          </p:cNvPr>
          <p:cNvCxnSpPr/>
          <p:nvPr/>
        </p:nvCxnSpPr>
        <p:spPr>
          <a:xfrm>
            <a:off x="4179192" y="3753036"/>
            <a:ext cx="902519" cy="302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B253D377-0572-6CCB-184C-232941CAB54B}"/>
              </a:ext>
            </a:extLst>
          </p:cNvPr>
          <p:cNvSpPr txBox="1"/>
          <p:nvPr/>
        </p:nvSpPr>
        <p:spPr>
          <a:xfrm>
            <a:off x="7977613" y="3370415"/>
            <a:ext cx="1418374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C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 qualitative</a:t>
            </a:r>
            <a:endParaRPr lang="fr-CA" sz="1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65142DDD-45F9-C356-82DC-B8F66BF9CC65}"/>
              </a:ext>
            </a:extLst>
          </p:cNvPr>
          <p:cNvSpPr/>
          <p:nvPr/>
        </p:nvSpPr>
        <p:spPr>
          <a:xfrm>
            <a:off x="1331640" y="3429000"/>
            <a:ext cx="2876172" cy="6480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Niveau d’instruction </a:t>
            </a:r>
          </a:p>
          <a:p>
            <a:pPr algn="ctr"/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(&lt;sec, sec, </a:t>
            </a:r>
            <a:r>
              <a:rPr lang="fr-CA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postsec</a:t>
            </a:r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4CD2925-8BE7-166D-2433-9259CFA150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55576" y="4623716"/>
            <a:ext cx="7704856" cy="9810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endParaRPr lang="en-CA" sz="25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4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>
            <p:custDataLst>
              <p:tags r:id="rId1"/>
            </p:custDataLst>
          </p:nvPr>
        </p:nvCxnSpPr>
        <p:spPr>
          <a:xfrm>
            <a:off x="0" y="1144572"/>
            <a:ext cx="9144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2"/>
            </p:custDataLst>
          </p:nvPr>
        </p:nvCxnSpPr>
        <p:spPr>
          <a:xfrm>
            <a:off x="0" y="121601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42910" y="1857364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EC032F-4BC9-495C-9A39-C0FF0D774A5F}" type="datetime10">
              <a:rPr lang="fr-FR" smtClean="0"/>
              <a:t>06:11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0" y="428604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Fréquences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CA" sz="3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théoriques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0" y="114298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Calcul des fréquences théoriques f</a:t>
            </a:r>
            <a:r>
              <a:rPr lang="fr-CA" sz="3000" baseline="-25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</a:t>
            </a: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(Fox:157)   </a:t>
            </a:r>
          </a:p>
        </p:txBody>
      </p:sp>
      <p:pic>
        <p:nvPicPr>
          <p:cNvPr id="1026" name="Picture 2" descr="C:\Documents and Settings\El Hadj TOURE\Bureau\Sans titre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7364"/>
            <a:ext cx="8064896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>
            <p:custDataLst>
              <p:tags r:id="rId9"/>
            </p:custDataLst>
          </p:nvPr>
        </p:nvSpPr>
        <p:spPr>
          <a:xfrm>
            <a:off x="8384509" y="4664240"/>
            <a:ext cx="930025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1800" dirty="0"/>
              <a:t>Total </a:t>
            </a:r>
            <a:r>
              <a:rPr lang="en-CA" sz="1800" dirty="0" err="1"/>
              <a:t>rangée</a:t>
            </a:r>
            <a:endParaRPr lang="fr-FR" sz="1800" dirty="0"/>
          </a:p>
        </p:txBody>
      </p:sp>
      <p:cxnSp>
        <p:nvCxnSpPr>
          <p:cNvPr id="51" name="Connecteur droit avec flèche 50"/>
          <p:cNvCxnSpPr>
            <a:stCxn id="50" idx="1"/>
          </p:cNvCxnSpPr>
          <p:nvPr>
            <p:custDataLst>
              <p:tags r:id="rId10"/>
            </p:custDataLst>
          </p:nvPr>
        </p:nvCxnSpPr>
        <p:spPr>
          <a:xfrm flipH="1">
            <a:off x="8241633" y="4987406"/>
            <a:ext cx="142876" cy="105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>
            <p:custDataLst>
              <p:tags r:id="rId11"/>
            </p:custDataLst>
          </p:nvPr>
        </p:nvSpPr>
        <p:spPr>
          <a:xfrm>
            <a:off x="2464579" y="6375731"/>
            <a:ext cx="171451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CA" sz="1800" dirty="0"/>
              <a:t>Total </a:t>
            </a:r>
            <a:r>
              <a:rPr lang="en-CA" sz="1800" dirty="0" err="1"/>
              <a:t>colonne</a:t>
            </a:r>
            <a:endParaRPr lang="fr-FR" sz="1800" dirty="0"/>
          </a:p>
        </p:txBody>
      </p:sp>
      <p:cxnSp>
        <p:nvCxnSpPr>
          <p:cNvPr id="53" name="Connecteur droit avec flèche 52"/>
          <p:cNvCxnSpPr>
            <a:stCxn id="52" idx="0"/>
          </p:cNvCxnSpPr>
          <p:nvPr>
            <p:custDataLst>
              <p:tags r:id="rId12"/>
            </p:custDataLst>
          </p:nvPr>
        </p:nvCxnSpPr>
        <p:spPr>
          <a:xfrm rot="16200000" flipV="1">
            <a:off x="3149323" y="6203219"/>
            <a:ext cx="273586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>
            <p:custDataLst>
              <p:tags r:id="rId13"/>
            </p:custDataLst>
          </p:nvPr>
        </p:nvSpPr>
        <p:spPr>
          <a:xfrm>
            <a:off x="7536677" y="6375731"/>
            <a:ext cx="135729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sz="1800" dirty="0"/>
              <a:t>Grand total</a:t>
            </a:r>
            <a:endParaRPr lang="fr-FR" sz="1800" dirty="0"/>
          </a:p>
        </p:txBody>
      </p:sp>
      <p:cxnSp>
        <p:nvCxnSpPr>
          <p:cNvPr id="55" name="Connecteur droit avec flèche 54"/>
          <p:cNvCxnSpPr>
            <a:stCxn id="54" idx="0"/>
          </p:cNvCxnSpPr>
          <p:nvPr>
            <p:custDataLst>
              <p:tags r:id="rId14"/>
            </p:custDataLst>
          </p:nvPr>
        </p:nvCxnSpPr>
        <p:spPr>
          <a:xfrm flipH="1" flipV="1">
            <a:off x="8090314" y="6102144"/>
            <a:ext cx="125008" cy="273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>
            <p:custDataLst>
              <p:tags r:id="rId15"/>
            </p:custDataLst>
          </p:nvPr>
        </p:nvSpPr>
        <p:spPr>
          <a:xfrm>
            <a:off x="3463973" y="4913933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(5,8)</a:t>
            </a:r>
          </a:p>
        </p:txBody>
      </p:sp>
      <p:sp>
        <p:nvSpPr>
          <p:cNvPr id="57" name="ZoneTexte 56"/>
          <p:cNvSpPr txBox="1"/>
          <p:nvPr>
            <p:custDataLst>
              <p:tags r:id="rId16"/>
            </p:custDataLst>
          </p:nvPr>
        </p:nvSpPr>
        <p:spPr>
          <a:xfrm>
            <a:off x="6922317" y="5289211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(6,7)</a:t>
            </a:r>
          </a:p>
        </p:txBody>
      </p:sp>
      <p:sp>
        <p:nvSpPr>
          <p:cNvPr id="58" name="ZoneTexte 57"/>
          <p:cNvSpPr txBox="1"/>
          <p:nvPr>
            <p:custDataLst>
              <p:tags r:id="rId17"/>
            </p:custDataLst>
          </p:nvPr>
        </p:nvSpPr>
        <p:spPr>
          <a:xfrm>
            <a:off x="4966625" y="531536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(10,1)</a:t>
            </a:r>
          </a:p>
        </p:txBody>
      </p:sp>
      <p:sp>
        <p:nvSpPr>
          <p:cNvPr id="59" name="ZoneTexte 58"/>
          <p:cNvSpPr txBox="1"/>
          <p:nvPr>
            <p:custDataLst>
              <p:tags r:id="rId18"/>
            </p:custDataLst>
          </p:nvPr>
        </p:nvSpPr>
        <p:spPr>
          <a:xfrm>
            <a:off x="6922317" y="4911265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(9,3)</a:t>
            </a:r>
          </a:p>
        </p:txBody>
      </p:sp>
      <p:sp>
        <p:nvSpPr>
          <p:cNvPr id="60" name="ZoneTexte 59"/>
          <p:cNvSpPr txBox="1"/>
          <p:nvPr>
            <p:custDataLst>
              <p:tags r:id="rId19"/>
            </p:custDataLst>
          </p:nvPr>
        </p:nvSpPr>
        <p:spPr>
          <a:xfrm>
            <a:off x="3488527" y="533293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(4,2)</a:t>
            </a:r>
          </a:p>
        </p:txBody>
      </p:sp>
      <p:sp>
        <p:nvSpPr>
          <p:cNvPr id="61" name="ZoneTexte 60"/>
          <p:cNvSpPr txBox="1"/>
          <p:nvPr>
            <p:custDataLst>
              <p:tags r:id="rId20"/>
            </p:custDataLst>
          </p:nvPr>
        </p:nvSpPr>
        <p:spPr>
          <a:xfrm>
            <a:off x="4986012" y="4913933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(13,9)</a:t>
            </a:r>
          </a:p>
        </p:txBody>
      </p:sp>
      <p:sp>
        <p:nvSpPr>
          <p:cNvPr id="62" name="ZoneTexte 61"/>
          <p:cNvSpPr txBox="1"/>
          <p:nvPr>
            <p:custDataLst>
              <p:tags r:id="rId21"/>
            </p:custDataLst>
          </p:nvPr>
        </p:nvSpPr>
        <p:spPr>
          <a:xfrm>
            <a:off x="3495005" y="573051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63" name="ZoneTexte 62"/>
          <p:cNvSpPr txBox="1"/>
          <p:nvPr>
            <p:custDataLst>
              <p:tags r:id="rId22"/>
            </p:custDataLst>
          </p:nvPr>
        </p:nvSpPr>
        <p:spPr>
          <a:xfrm>
            <a:off x="5038063" y="572499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(24)</a:t>
            </a:r>
          </a:p>
        </p:txBody>
      </p:sp>
      <p:sp>
        <p:nvSpPr>
          <p:cNvPr id="64" name="ZoneTexte 63"/>
          <p:cNvSpPr txBox="1"/>
          <p:nvPr>
            <p:custDataLst>
              <p:tags r:id="rId23"/>
            </p:custDataLst>
          </p:nvPr>
        </p:nvSpPr>
        <p:spPr>
          <a:xfrm>
            <a:off x="6922317" y="572499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(16)</a:t>
            </a:r>
          </a:p>
        </p:txBody>
      </p:sp>
      <p:sp>
        <p:nvSpPr>
          <p:cNvPr id="65" name="ZoneTexte 64"/>
          <p:cNvSpPr txBox="1"/>
          <p:nvPr>
            <p:custDataLst>
              <p:tags r:id="rId24"/>
            </p:custDataLst>
          </p:nvPr>
        </p:nvSpPr>
        <p:spPr>
          <a:xfrm>
            <a:off x="2988461" y="4925701"/>
            <a:ext cx="500066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ZoneTexte 65"/>
          <p:cNvSpPr txBox="1"/>
          <p:nvPr>
            <p:custDataLst>
              <p:tags r:id="rId25"/>
            </p:custDataLst>
          </p:nvPr>
        </p:nvSpPr>
        <p:spPr>
          <a:xfrm>
            <a:off x="4565949" y="4911265"/>
            <a:ext cx="500066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ZoneTexte 66"/>
          <p:cNvSpPr txBox="1"/>
          <p:nvPr>
            <p:custDataLst>
              <p:tags r:id="rId26"/>
            </p:custDataLst>
          </p:nvPr>
        </p:nvSpPr>
        <p:spPr>
          <a:xfrm>
            <a:off x="6454394" y="4893024"/>
            <a:ext cx="500066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ZoneTexte 67"/>
          <p:cNvSpPr txBox="1"/>
          <p:nvPr>
            <p:custDataLst>
              <p:tags r:id="rId27"/>
            </p:custDataLst>
          </p:nvPr>
        </p:nvSpPr>
        <p:spPr>
          <a:xfrm>
            <a:off x="3000364" y="5358672"/>
            <a:ext cx="500066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ZoneTexte 68"/>
          <p:cNvSpPr txBox="1"/>
          <p:nvPr>
            <p:custDataLst>
              <p:tags r:id="rId28"/>
            </p:custDataLst>
          </p:nvPr>
        </p:nvSpPr>
        <p:spPr>
          <a:xfrm>
            <a:off x="4572000" y="5328077"/>
            <a:ext cx="500066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ZoneTexte 69"/>
          <p:cNvSpPr txBox="1"/>
          <p:nvPr>
            <p:custDataLst>
              <p:tags r:id="rId29"/>
            </p:custDataLst>
          </p:nvPr>
        </p:nvSpPr>
        <p:spPr>
          <a:xfrm>
            <a:off x="6460410" y="5347372"/>
            <a:ext cx="500066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/>
      <a:bodyPr/>
      <a:lstStyle/>
      <a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18356</TotalTime>
  <Words>1370</Words>
  <Application>Microsoft Office PowerPoint</Application>
  <PresentationFormat>Affichage à l'écran (4:3)</PresentationFormat>
  <Paragraphs>278</Paragraphs>
  <Slides>17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Constantia</vt:lpstr>
      <vt:lpstr>Symbol</vt:lpstr>
      <vt:lpstr>Symbol MT</vt:lpstr>
      <vt:lpstr>Wingdings</vt:lpstr>
      <vt:lpstr>Wingdings 2</vt:lpstr>
      <vt:lpstr>Débit</vt:lpstr>
      <vt:lpstr>Equation</vt:lpstr>
      <vt:lpstr>Synthèse &amp; révision</vt:lpstr>
      <vt:lpstr>Présentation PowerPoint</vt:lpstr>
      <vt:lpstr>Au 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3</dc:title>
  <dc:creator>El Hadj TOURE</dc:creator>
  <cp:lastModifiedBy>Khadijatou Ibrahima Dia</cp:lastModifiedBy>
  <cp:revision>2886</cp:revision>
  <cp:lastPrinted>2022-06-21T15:54:13Z</cp:lastPrinted>
  <dcterms:created xsi:type="dcterms:W3CDTF">2010-07-12T19:00:43Z</dcterms:created>
  <dcterms:modified xsi:type="dcterms:W3CDTF">2024-07-12T10:18:45Z</dcterms:modified>
</cp:coreProperties>
</file>