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5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7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8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0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2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3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14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5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6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17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18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9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0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notesSlides/notesSlide21.xml" ContentType="application/vnd.openxmlformats-officedocument.presentationml.notesSlide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22.xml" ContentType="application/vnd.openxmlformats-officedocument.presentationml.notesSlide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23.xml" ContentType="application/vnd.openxmlformats-officedocument.presentationml.notesSlide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24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25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8"/>
  </p:notesMasterIdLst>
  <p:handoutMasterIdLst>
    <p:handoutMasterId r:id="rId29"/>
  </p:handoutMasterIdLst>
  <p:sldIdLst>
    <p:sldId id="953" r:id="rId2"/>
    <p:sldId id="808" r:id="rId3"/>
    <p:sldId id="839" r:id="rId4"/>
    <p:sldId id="949" r:id="rId5"/>
    <p:sldId id="844" r:id="rId6"/>
    <p:sldId id="856" r:id="rId7"/>
    <p:sldId id="838" r:id="rId8"/>
    <p:sldId id="950" r:id="rId9"/>
    <p:sldId id="854" r:id="rId10"/>
    <p:sldId id="858" r:id="rId11"/>
    <p:sldId id="861" r:id="rId12"/>
    <p:sldId id="826" r:id="rId13"/>
    <p:sldId id="859" r:id="rId14"/>
    <p:sldId id="827" r:id="rId15"/>
    <p:sldId id="860" r:id="rId16"/>
    <p:sldId id="841" r:id="rId17"/>
    <p:sldId id="852" r:id="rId18"/>
    <p:sldId id="830" r:id="rId19"/>
    <p:sldId id="842" r:id="rId20"/>
    <p:sldId id="951" r:id="rId21"/>
    <p:sldId id="832" r:id="rId22"/>
    <p:sldId id="853" r:id="rId23"/>
    <p:sldId id="843" r:id="rId24"/>
    <p:sldId id="857" r:id="rId25"/>
    <p:sldId id="846" r:id="rId26"/>
    <p:sldId id="954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  <p:cmAuthor id="1" name="El Hadj TOURE" initials="EH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99CC00"/>
    <a:srgbClr val="B2B2B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4" autoAdjust="0"/>
    <p:restoredTop sz="95226" autoAdjust="0"/>
  </p:normalViewPr>
  <p:slideViewPr>
    <p:cSldViewPr>
      <p:cViewPr varScale="1">
        <p:scale>
          <a:sx n="82" d="100"/>
          <a:sy n="82" d="100"/>
        </p:scale>
        <p:origin x="127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19752245846400221"/>
          <c:y val="6.7626745176461875E-2"/>
          <c:w val="0.78457152517858908"/>
          <c:h val="0.6493623713235742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9332989289680571E-2"/>
                  <c:y val="-6.3323519914908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32-4383-85E4-C4B734BF16EA}"/>
                </c:ext>
              </c:extLst>
            </c:dLbl>
            <c:dLbl>
              <c:idx val="1"/>
              <c:layout>
                <c:manualLayout>
                  <c:x val="3.7762581645009695E-2"/>
                  <c:y val="-7.274782047142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32-4383-85E4-C4B734BF16E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'Diagr. des moy.(démo)'!$B$12:$C$12</c:f>
              <c:strCache>
                <c:ptCount val="2"/>
                <c:pt idx="0">
                  <c:v>Hommes</c:v>
                </c:pt>
                <c:pt idx="1">
                  <c:v>Femmes</c:v>
                </c:pt>
              </c:strCache>
            </c:strRef>
          </c:cat>
          <c:val>
            <c:numRef>
              <c:f>'Diagr. des moy.(démo)'!$B$13:$C$13</c:f>
              <c:numCache>
                <c:formatCode>General</c:formatCode>
                <c:ptCount val="2"/>
                <c:pt idx="0">
                  <c:v>2.75</c:v>
                </c:pt>
                <c:pt idx="1">
                  <c:v>3.01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32-4383-85E4-C4B734BF16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0443216"/>
        <c:axId val="250444896"/>
        <c:axId val="0"/>
      </c:bar3DChart>
      <c:catAx>
        <c:axId val="250443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/>
                  <a:t>Sexe</a:t>
                </a:r>
              </a:p>
            </c:rich>
          </c:tx>
          <c:layout>
            <c:manualLayout>
              <c:xMode val="edge"/>
              <c:yMode val="edge"/>
              <c:x val="0.49196686828252156"/>
              <c:y val="0.86349332370985199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200"/>
            </a:pPr>
            <a:endParaRPr lang="fr-FR"/>
          </a:p>
        </c:txPr>
        <c:crossAx val="250444896"/>
        <c:crosses val="autoZero"/>
        <c:auto val="1"/>
        <c:lblAlgn val="ctr"/>
        <c:lblOffset val="100"/>
        <c:noMultiLvlLbl val="0"/>
      </c:catAx>
      <c:valAx>
        <c:axId val="250444896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 sz="2000"/>
                </a:pPr>
                <a:r>
                  <a:rPr lang="en-US" sz="2000" dirty="0" err="1"/>
                  <a:t>Nombre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heures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5300864013354789E-2"/>
              <c:y val="0.1028681998296485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/>
            </a:pPr>
            <a:endParaRPr lang="fr-FR"/>
          </a:p>
        </c:txPr>
        <c:crossAx val="250443216"/>
        <c:crosses val="autoZero"/>
        <c:crossBetween val="between"/>
      </c:valAx>
    </c:plotArea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</c:spPr>
  <c:txPr>
    <a:bodyPr/>
    <a:lstStyle/>
    <a:p>
      <a:pPr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48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4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i="1" baseline="0" dirty="0"/>
          </a:p>
        </p:txBody>
      </p:sp>
    </p:spTree>
    <p:extLst>
      <p:ext uri="{BB962C8B-B14F-4D97-AF65-F5344CB8AC3E}">
        <p14:creationId xmlns:p14="http://schemas.microsoft.com/office/powerpoint/2010/main" val="4070775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11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3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6394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1" lang="fr-FR" sz="1200" b="0" i="0" u="none" strike="noStrike" kern="1200" baseline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895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6533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5638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638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933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8560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870153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9163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14450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5149105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27306272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3415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4915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9747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26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38" indent="-239338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2690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413573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4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i="1" baseline="0" dirty="0"/>
          </a:p>
        </p:txBody>
      </p:sp>
    </p:spTree>
    <p:extLst>
      <p:ext uri="{BB962C8B-B14F-4D97-AF65-F5344CB8AC3E}">
        <p14:creationId xmlns:p14="http://schemas.microsoft.com/office/powerpoint/2010/main" val="1520773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5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3547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28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7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1" baseline="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792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908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127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80588-DBAE-4EAA-B5F5-014E998ADED3}" type="datetime10">
              <a:rPr lang="fr-FR" smtClean="0"/>
              <a:t>14:51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E0D7-AE1C-40D9-870C-0870E1A2D95E}" type="datetime10">
              <a:rPr lang="fr-FR" smtClean="0"/>
              <a:t>14:51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E47B-B42E-4526-B832-0A02CB7E08F3}" type="datetime10">
              <a:rPr lang="fr-FR" smtClean="0"/>
              <a:t>14:51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B360-3024-42D8-AF34-C67DD64F5571}" type="datetime10">
              <a:rPr lang="fr-FR" smtClean="0"/>
              <a:t>14:51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C3E1-DD06-4BBE-A0BF-628A993F4976}" type="datetime10">
              <a:rPr lang="fr-FR" smtClean="0"/>
              <a:t>14:51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9F00-967C-430A-BB3D-F9A68C71130C}" type="datetime10">
              <a:rPr lang="fr-FR" smtClean="0"/>
              <a:t>14:51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DB3E-0DC1-4E4F-904A-ED8F9109426F}" type="datetime10">
              <a:rPr lang="fr-FR" smtClean="0"/>
              <a:t>14:51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7F2A-56D7-4D94-8A56-3A5C8D09B187}" type="datetime10">
              <a:rPr lang="fr-FR" smtClean="0"/>
              <a:t>14:51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B346-BA31-4AD3-BDC6-60C8E3449AA7}" type="datetime10">
              <a:rPr lang="fr-FR" smtClean="0"/>
              <a:t>14:51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B23-F54B-4A94-AFD5-C9617D019D03}" type="datetime10">
              <a:rPr lang="fr-FR" smtClean="0"/>
              <a:t>14:51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0925-5F8F-4D4D-8529-60949099DDA3}" type="datetime10">
              <a:rPr lang="fr-FR" smtClean="0"/>
              <a:t>14:51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8D3458-1E83-4754-9071-212FE633E882}" type="datetime10">
              <a:rPr lang="fr-FR" smtClean="0"/>
              <a:t>14:51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2" Type="http://schemas.openxmlformats.org/officeDocument/2006/relationships/tags" Target="../tags/tag91.xml"/><Relationship Id="rId16" Type="http://schemas.openxmlformats.org/officeDocument/2006/relationships/notesSlide" Target="../notesSlides/notesSlide10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3.wmf"/><Relationship Id="rId18" Type="http://schemas.openxmlformats.org/officeDocument/2006/relationships/oleObject" Target="../embeddings/oleObject5.bin"/><Relationship Id="rId3" Type="http://schemas.openxmlformats.org/officeDocument/2006/relationships/tags" Target="../tags/tag106.xml"/><Relationship Id="rId21" Type="http://schemas.openxmlformats.org/officeDocument/2006/relationships/image" Target="../media/image7.wmf"/><Relationship Id="rId7" Type="http://schemas.openxmlformats.org/officeDocument/2006/relationships/tags" Target="../tags/tag110.xml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5.wmf"/><Relationship Id="rId2" Type="http://schemas.openxmlformats.org/officeDocument/2006/relationships/tags" Target="../tags/tag105.xml"/><Relationship Id="rId16" Type="http://schemas.openxmlformats.org/officeDocument/2006/relationships/oleObject" Target="../embeddings/oleObject4.bin"/><Relationship Id="rId20" Type="http://schemas.openxmlformats.org/officeDocument/2006/relationships/oleObject" Target="../embeddings/oleObject6.bin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image" Target="../media/image2.wmf"/><Relationship Id="rId5" Type="http://schemas.openxmlformats.org/officeDocument/2006/relationships/tags" Target="../tags/tag108.xml"/><Relationship Id="rId15" Type="http://schemas.openxmlformats.org/officeDocument/2006/relationships/image" Target="../media/image4.wmf"/><Relationship Id="rId23" Type="http://schemas.openxmlformats.org/officeDocument/2006/relationships/image" Target="../media/image8.wmf"/><Relationship Id="rId10" Type="http://schemas.openxmlformats.org/officeDocument/2006/relationships/oleObject" Target="../embeddings/oleObject1.bin"/><Relationship Id="rId19" Type="http://schemas.openxmlformats.org/officeDocument/2006/relationships/image" Target="../media/image6.wmf"/><Relationship Id="rId4" Type="http://schemas.openxmlformats.org/officeDocument/2006/relationships/tags" Target="../tags/tag107.xml"/><Relationship Id="rId9" Type="http://schemas.openxmlformats.org/officeDocument/2006/relationships/notesSlide" Target="../notesSlides/notesSlide11.xml"/><Relationship Id="rId14" Type="http://schemas.openxmlformats.org/officeDocument/2006/relationships/oleObject" Target="../embeddings/oleObject3.bin"/><Relationship Id="rId22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3" Type="http://schemas.openxmlformats.org/officeDocument/2006/relationships/tags" Target="../tags/tag113.xml"/><Relationship Id="rId21" Type="http://schemas.openxmlformats.org/officeDocument/2006/relationships/notesSlide" Target="../notesSlides/notesSlide12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slideLayout" Target="../slideLayouts/slideLayout1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image" Target="../media/image11.png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image" Target="../media/image10.png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tags" Target="../tags/tag142.xml"/><Relationship Id="rId18" Type="http://schemas.openxmlformats.org/officeDocument/2006/relationships/tags" Target="../tags/tag147.xml"/><Relationship Id="rId3" Type="http://schemas.openxmlformats.org/officeDocument/2006/relationships/tags" Target="../tags/tag132.xml"/><Relationship Id="rId21" Type="http://schemas.openxmlformats.org/officeDocument/2006/relationships/slideLayout" Target="../slideLayouts/slideLayout1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tags" Target="../tags/tag146.xml"/><Relationship Id="rId2" Type="http://schemas.openxmlformats.org/officeDocument/2006/relationships/tags" Target="../tags/tag131.xml"/><Relationship Id="rId16" Type="http://schemas.openxmlformats.org/officeDocument/2006/relationships/tags" Target="../tags/tag145.xml"/><Relationship Id="rId20" Type="http://schemas.openxmlformats.org/officeDocument/2006/relationships/tags" Target="../tags/tag149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5" Type="http://schemas.openxmlformats.org/officeDocument/2006/relationships/tags" Target="../tags/tag134.xml"/><Relationship Id="rId15" Type="http://schemas.openxmlformats.org/officeDocument/2006/relationships/tags" Target="../tags/tag144.xml"/><Relationship Id="rId10" Type="http://schemas.openxmlformats.org/officeDocument/2006/relationships/tags" Target="../tags/tag139.xml"/><Relationship Id="rId19" Type="http://schemas.openxmlformats.org/officeDocument/2006/relationships/tags" Target="../tags/tag148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Relationship Id="rId2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26" Type="http://schemas.openxmlformats.org/officeDocument/2006/relationships/tags" Target="../tags/tag175.xml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34" Type="http://schemas.openxmlformats.org/officeDocument/2006/relationships/image" Target="../media/image14.wmf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tags" Target="../tags/tag174.xml"/><Relationship Id="rId33" Type="http://schemas.openxmlformats.org/officeDocument/2006/relationships/oleObject" Target="../embeddings/oleObject9.bin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29" Type="http://schemas.openxmlformats.org/officeDocument/2006/relationships/notesSlide" Target="../notesSlides/notesSlide14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tags" Target="../tags/tag173.xml"/><Relationship Id="rId32" Type="http://schemas.openxmlformats.org/officeDocument/2006/relationships/image" Target="../media/image13.wmf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28" Type="http://schemas.openxmlformats.org/officeDocument/2006/relationships/slideLayout" Target="../slideLayouts/slideLayout1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31" Type="http://schemas.openxmlformats.org/officeDocument/2006/relationships/oleObject" Target="../embeddings/oleObject8.bin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Relationship Id="rId27" Type="http://schemas.openxmlformats.org/officeDocument/2006/relationships/tags" Target="../tags/tag176.xml"/><Relationship Id="rId30" Type="http://schemas.openxmlformats.org/officeDocument/2006/relationships/image" Target="../media/image12.jpeg"/><Relationship Id="rId8" Type="http://schemas.openxmlformats.org/officeDocument/2006/relationships/tags" Target="../tags/tag15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slideLayout" Target="../slideLayouts/slideLayout1.xml"/><Relationship Id="rId3" Type="http://schemas.openxmlformats.org/officeDocument/2006/relationships/tags" Target="../tags/tag179.xml"/><Relationship Id="rId21" Type="http://schemas.openxmlformats.org/officeDocument/2006/relationships/image" Target="../media/image10.png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image" Target="../media/image9.jpeg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10" Type="http://schemas.openxmlformats.org/officeDocument/2006/relationships/tags" Target="../tags/tag186.xml"/><Relationship Id="rId19" Type="http://schemas.openxmlformats.org/officeDocument/2006/relationships/notesSlide" Target="../notesSlides/notesSlide1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5" Type="http://schemas.openxmlformats.org/officeDocument/2006/relationships/tags" Target="../tags/tag198.xml"/><Relationship Id="rId4" Type="http://schemas.openxmlformats.org/officeDocument/2006/relationships/tags" Target="../tags/tag197.xml"/><Relationship Id="rId9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13" Type="http://schemas.openxmlformats.org/officeDocument/2006/relationships/tags" Target="../tags/tag213.xml"/><Relationship Id="rId18" Type="http://schemas.openxmlformats.org/officeDocument/2006/relationships/notesSlide" Target="../notesSlides/notesSlide17.xml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202.xml"/><Relationship Id="rId16" Type="http://schemas.openxmlformats.org/officeDocument/2006/relationships/tags" Target="../tags/tag216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5" Type="http://schemas.openxmlformats.org/officeDocument/2006/relationships/tags" Target="../tags/tag205.xml"/><Relationship Id="rId15" Type="http://schemas.openxmlformats.org/officeDocument/2006/relationships/tags" Target="../tags/tag215.xml"/><Relationship Id="rId10" Type="http://schemas.openxmlformats.org/officeDocument/2006/relationships/tags" Target="../tags/tag210.xml"/><Relationship Id="rId19" Type="http://schemas.openxmlformats.org/officeDocument/2006/relationships/image" Target="../media/image15.jpeg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19.xml"/><Relationship Id="rId7" Type="http://schemas.openxmlformats.org/officeDocument/2006/relationships/tags" Target="../tags/tag223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5" Type="http://schemas.openxmlformats.org/officeDocument/2006/relationships/tags" Target="../tags/tag221.xml"/><Relationship Id="rId4" Type="http://schemas.openxmlformats.org/officeDocument/2006/relationships/tags" Target="../tags/tag220.xml"/><Relationship Id="rId9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26" Type="http://schemas.openxmlformats.org/officeDocument/2006/relationships/image" Target="../media/image16.png"/><Relationship Id="rId3" Type="http://schemas.openxmlformats.org/officeDocument/2006/relationships/tags" Target="../tags/tag226.xml"/><Relationship Id="rId21" Type="http://schemas.openxmlformats.org/officeDocument/2006/relationships/tags" Target="../tags/tag244.xml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5" Type="http://schemas.openxmlformats.org/officeDocument/2006/relationships/notesSlide" Target="../notesSlides/notesSlide19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0" Type="http://schemas.openxmlformats.org/officeDocument/2006/relationships/tags" Target="../tags/tag243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24" Type="http://schemas.openxmlformats.org/officeDocument/2006/relationships/slideLayout" Target="../slideLayouts/slideLayout1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23" Type="http://schemas.openxmlformats.org/officeDocument/2006/relationships/tags" Target="../tags/tag246.xml"/><Relationship Id="rId10" Type="http://schemas.openxmlformats.org/officeDocument/2006/relationships/tags" Target="../tags/tag233.xml"/><Relationship Id="rId19" Type="http://schemas.openxmlformats.org/officeDocument/2006/relationships/tags" Target="../tags/tag242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Relationship Id="rId22" Type="http://schemas.openxmlformats.org/officeDocument/2006/relationships/tags" Target="../tags/tag24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54.xml"/><Relationship Id="rId3" Type="http://schemas.openxmlformats.org/officeDocument/2006/relationships/tags" Target="../tags/tag249.xml"/><Relationship Id="rId7" Type="http://schemas.openxmlformats.org/officeDocument/2006/relationships/tags" Target="../tags/tag253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5" Type="http://schemas.openxmlformats.org/officeDocument/2006/relationships/tags" Target="../tags/tag251.xml"/><Relationship Id="rId10" Type="http://schemas.openxmlformats.org/officeDocument/2006/relationships/notesSlide" Target="../notesSlides/notesSlide20.xml"/><Relationship Id="rId4" Type="http://schemas.openxmlformats.org/officeDocument/2006/relationships/tags" Target="../tags/tag250.xml"/><Relationship Id="rId9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57.xml"/><Relationship Id="rId7" Type="http://schemas.openxmlformats.org/officeDocument/2006/relationships/tags" Target="../tags/tag261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5" Type="http://schemas.openxmlformats.org/officeDocument/2006/relationships/tags" Target="../tags/tag259.xml"/><Relationship Id="rId4" Type="http://schemas.openxmlformats.org/officeDocument/2006/relationships/tags" Target="../tags/tag258.xml"/><Relationship Id="rId9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18" Type="http://schemas.openxmlformats.org/officeDocument/2006/relationships/tags" Target="../tags/tag279.xml"/><Relationship Id="rId3" Type="http://schemas.openxmlformats.org/officeDocument/2006/relationships/tags" Target="../tags/tag264.xml"/><Relationship Id="rId21" Type="http://schemas.openxmlformats.org/officeDocument/2006/relationships/image" Target="../media/image15.jpeg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17" Type="http://schemas.openxmlformats.org/officeDocument/2006/relationships/tags" Target="../tags/tag278.xml"/><Relationship Id="rId2" Type="http://schemas.openxmlformats.org/officeDocument/2006/relationships/tags" Target="../tags/tag263.xml"/><Relationship Id="rId16" Type="http://schemas.openxmlformats.org/officeDocument/2006/relationships/tags" Target="../tags/tag277.xml"/><Relationship Id="rId20" Type="http://schemas.openxmlformats.org/officeDocument/2006/relationships/notesSlide" Target="../notesSlides/notesSlide22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5" Type="http://schemas.openxmlformats.org/officeDocument/2006/relationships/tags" Target="../tags/tag266.xml"/><Relationship Id="rId15" Type="http://schemas.openxmlformats.org/officeDocument/2006/relationships/tags" Target="../tags/tag276.xml"/><Relationship Id="rId10" Type="http://schemas.openxmlformats.org/officeDocument/2006/relationships/tags" Target="../tags/tag271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87.xml"/><Relationship Id="rId13" Type="http://schemas.openxmlformats.org/officeDocument/2006/relationships/tags" Target="../tags/tag292.xml"/><Relationship Id="rId18" Type="http://schemas.openxmlformats.org/officeDocument/2006/relationships/tags" Target="../tags/tag297.xml"/><Relationship Id="rId26" Type="http://schemas.openxmlformats.org/officeDocument/2006/relationships/notesSlide" Target="../notesSlides/notesSlide23.xml"/><Relationship Id="rId3" Type="http://schemas.openxmlformats.org/officeDocument/2006/relationships/tags" Target="../tags/tag282.xml"/><Relationship Id="rId21" Type="http://schemas.openxmlformats.org/officeDocument/2006/relationships/tags" Target="../tags/tag300.xml"/><Relationship Id="rId7" Type="http://schemas.openxmlformats.org/officeDocument/2006/relationships/tags" Target="../tags/tag286.xml"/><Relationship Id="rId12" Type="http://schemas.openxmlformats.org/officeDocument/2006/relationships/tags" Target="../tags/tag291.xml"/><Relationship Id="rId17" Type="http://schemas.openxmlformats.org/officeDocument/2006/relationships/tags" Target="../tags/tag296.xml"/><Relationship Id="rId25" Type="http://schemas.openxmlformats.org/officeDocument/2006/relationships/slideLayout" Target="../slideLayouts/slideLayout1.xml"/><Relationship Id="rId2" Type="http://schemas.openxmlformats.org/officeDocument/2006/relationships/tags" Target="../tags/tag281.xml"/><Relationship Id="rId16" Type="http://schemas.openxmlformats.org/officeDocument/2006/relationships/tags" Target="../tags/tag295.xml"/><Relationship Id="rId20" Type="http://schemas.openxmlformats.org/officeDocument/2006/relationships/tags" Target="../tags/tag299.xml"/><Relationship Id="rId1" Type="http://schemas.openxmlformats.org/officeDocument/2006/relationships/tags" Target="../tags/tag280.xml"/><Relationship Id="rId6" Type="http://schemas.openxmlformats.org/officeDocument/2006/relationships/tags" Target="../tags/tag285.xml"/><Relationship Id="rId11" Type="http://schemas.openxmlformats.org/officeDocument/2006/relationships/tags" Target="../tags/tag290.xml"/><Relationship Id="rId24" Type="http://schemas.openxmlformats.org/officeDocument/2006/relationships/tags" Target="../tags/tag303.xml"/><Relationship Id="rId5" Type="http://schemas.openxmlformats.org/officeDocument/2006/relationships/tags" Target="../tags/tag284.xml"/><Relationship Id="rId15" Type="http://schemas.openxmlformats.org/officeDocument/2006/relationships/tags" Target="../tags/tag294.xml"/><Relationship Id="rId23" Type="http://schemas.openxmlformats.org/officeDocument/2006/relationships/tags" Target="../tags/tag302.xml"/><Relationship Id="rId28" Type="http://schemas.openxmlformats.org/officeDocument/2006/relationships/image" Target="../media/image18.png"/><Relationship Id="rId10" Type="http://schemas.openxmlformats.org/officeDocument/2006/relationships/tags" Target="../tags/tag289.xml"/><Relationship Id="rId19" Type="http://schemas.openxmlformats.org/officeDocument/2006/relationships/tags" Target="../tags/tag298.xml"/><Relationship Id="rId4" Type="http://schemas.openxmlformats.org/officeDocument/2006/relationships/tags" Target="../tags/tag283.xml"/><Relationship Id="rId9" Type="http://schemas.openxmlformats.org/officeDocument/2006/relationships/tags" Target="../tags/tag288.xml"/><Relationship Id="rId14" Type="http://schemas.openxmlformats.org/officeDocument/2006/relationships/tags" Target="../tags/tag293.xml"/><Relationship Id="rId22" Type="http://schemas.openxmlformats.org/officeDocument/2006/relationships/tags" Target="../tags/tag301.xml"/><Relationship Id="rId27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11.xml"/><Relationship Id="rId13" Type="http://schemas.openxmlformats.org/officeDocument/2006/relationships/image" Target="NULL"/><Relationship Id="rId3" Type="http://schemas.openxmlformats.org/officeDocument/2006/relationships/tags" Target="../tags/tag306.xml"/><Relationship Id="rId7" Type="http://schemas.openxmlformats.org/officeDocument/2006/relationships/tags" Target="../tags/tag310.xml"/><Relationship Id="rId12" Type="http://schemas.openxmlformats.org/officeDocument/2006/relationships/image" Target="NULL"/><Relationship Id="rId2" Type="http://schemas.openxmlformats.org/officeDocument/2006/relationships/tags" Target="../tags/tag305.xml"/><Relationship Id="rId1" Type="http://schemas.openxmlformats.org/officeDocument/2006/relationships/tags" Target="../tags/tag304.xml"/><Relationship Id="rId6" Type="http://schemas.openxmlformats.org/officeDocument/2006/relationships/tags" Target="../tags/tag309.xml"/><Relationship Id="rId11" Type="http://schemas.openxmlformats.org/officeDocument/2006/relationships/image" Target="../media/image19.png"/><Relationship Id="rId5" Type="http://schemas.openxmlformats.org/officeDocument/2006/relationships/tags" Target="../tags/tag308.xml"/><Relationship Id="rId10" Type="http://schemas.openxmlformats.org/officeDocument/2006/relationships/notesSlide" Target="../notesSlides/notesSlide24.xml"/><Relationship Id="rId4" Type="http://schemas.openxmlformats.org/officeDocument/2006/relationships/tags" Target="../tags/tag307.xml"/><Relationship Id="rId9" Type="http://schemas.openxmlformats.org/officeDocument/2006/relationships/slideLayout" Target="../slideLayouts/slideLayout1.xml"/><Relationship Id="rId14" Type="http://schemas.openxmlformats.org/officeDocument/2006/relationships/image" Target="NUL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14.xml"/><Relationship Id="rId7" Type="http://schemas.openxmlformats.org/officeDocument/2006/relationships/tags" Target="../tags/tag318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5" Type="http://schemas.openxmlformats.org/officeDocument/2006/relationships/tags" Target="../tags/tag316.xml"/><Relationship Id="rId4" Type="http://schemas.openxmlformats.org/officeDocument/2006/relationships/tags" Target="../tags/tag315.xml"/><Relationship Id="rId9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21.xml"/><Relationship Id="rId7" Type="http://schemas.openxmlformats.org/officeDocument/2006/relationships/tags" Target="../tags/tag325.xml"/><Relationship Id="rId2" Type="http://schemas.openxmlformats.org/officeDocument/2006/relationships/tags" Target="../tags/tag320.xml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5" Type="http://schemas.openxmlformats.org/officeDocument/2006/relationships/tags" Target="../tags/tag323.xml"/><Relationship Id="rId4" Type="http://schemas.openxmlformats.org/officeDocument/2006/relationships/tags" Target="../tags/tag322.xml"/><Relationship Id="rId9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chart" Target="../charts/chart1.xml"/><Relationship Id="rId2" Type="http://schemas.openxmlformats.org/officeDocument/2006/relationships/tags" Target="../tags/tag39.xml"/><Relationship Id="rId16" Type="http://schemas.openxmlformats.org/officeDocument/2006/relationships/notesSlide" Target="../notesSlides/notesSlide6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63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62.xml"/><Relationship Id="rId9" Type="http://schemas.openxmlformats.org/officeDocument/2006/relationships/tags" Target="../tags/tag6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notesSlide" Target="../notesSlides/notesSlide9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slideLayout" Target="../slideLayouts/slideLayout1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6176" y="3603830"/>
            <a:ext cx="8497824" cy="719553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4000" b="0"/>
              <a:t>Leçon 4</a:t>
            </a:r>
            <a:endParaRPr lang="fr-FR" sz="4000" b="0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714348" y="4467398"/>
            <a:ext cx="8429652" cy="1481881"/>
          </a:xfrm>
          <a:noFill/>
          <a:ln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Comparaison de deux moyennes:</a:t>
            </a:r>
          </a:p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test </a:t>
            </a:r>
            <a:r>
              <a:rPr lang="fr-C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</a:t>
            </a:r>
          </a:p>
        </p:txBody>
      </p:sp>
      <p:cxnSp>
        <p:nvCxnSpPr>
          <p:cNvPr id="8" name="Connecteur droit 7"/>
          <p:cNvCxnSpPr/>
          <p:nvPr>
            <p:custDataLst>
              <p:tags r:id="rId3"/>
            </p:custDataLst>
          </p:nvPr>
        </p:nvCxnSpPr>
        <p:spPr>
          <a:xfrm>
            <a:off x="0" y="3459287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4"/>
            </p:custDataLst>
          </p:nvPr>
        </p:nvCxnSpPr>
        <p:spPr>
          <a:xfrm>
            <a:off x="0" y="3530725"/>
            <a:ext cx="91440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>
            <p:custDataLst>
              <p:tags r:id="rId5"/>
            </p:custDataLst>
          </p:nvPr>
        </p:nvSpPr>
        <p:spPr>
          <a:xfrm>
            <a:off x="0" y="0"/>
            <a:ext cx="78578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03E8EEF4-66AD-4EE7-A396-21291B847F00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047BBB8-9A64-4BDD-A033-F75549DFB61C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785786" y="764705"/>
            <a:ext cx="8358214" cy="105726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000" b="0" dirty="0"/>
              <a:t>MIASS 241</a:t>
            </a:r>
          </a:p>
          <a:p>
            <a:pPr algn="ctr"/>
            <a:r>
              <a:rPr lang="en-CA" sz="4000" b="0" dirty="0"/>
              <a:t>MATHÉMATIQUES </a:t>
            </a:r>
          </a:p>
          <a:p>
            <a:pPr algn="ctr"/>
            <a:r>
              <a:rPr lang="en-CA" sz="4000" b="0" dirty="0"/>
              <a:t>(APPLIQUÉES AUX SCIENCES SOCIALES) 4</a:t>
            </a:r>
            <a:endParaRPr lang="fr-FR" sz="4000" b="0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93469013-3EB2-4BA7-AB57-851C9E95FE6B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1547666" y="2171432"/>
            <a:ext cx="6929486" cy="1113559"/>
          </a:xfrm>
          <a:prstGeom prst="rect">
            <a:avLst/>
          </a:prstGeom>
          <a:noFill/>
          <a:ln/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800"/>
              </a:spcBef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fr-CA" sz="2800" dirty="0"/>
              <a:t> </a:t>
            </a: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El Hadj Touré, Ph D. Sociologie</a:t>
            </a:r>
          </a:p>
          <a:p>
            <a:pPr algn="ctr">
              <a:spcBef>
                <a:spcPts val="60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Département de sociologie, UGB de St-Louis</a:t>
            </a:r>
          </a:p>
        </p:txBody>
      </p:sp>
    </p:spTree>
    <p:extLst>
      <p:ext uri="{BB962C8B-B14F-4D97-AF65-F5344CB8AC3E}">
        <p14:creationId xmlns:p14="http://schemas.microsoft.com/office/powerpoint/2010/main" val="414561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928802"/>
            <a:ext cx="844785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Puisque la différence attendue s’il n’y avait pas de relation dans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donne 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0, sous l’hypothèse nulle, on peut simplifier la formule en enlevant 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4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533400" indent="-5334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    =     (X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	  s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400" baseline="-5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X</a:t>
            </a:r>
            <a:r>
              <a:rPr lang="fr-FR" sz="2400" baseline="-5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numérateur est la différence entre les moyennes de la variable dépendante pour les deux catégories dans l’échantillon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dénominateur est l’erreur-type (ou écart-type) de la différence entre deux X pour tous les échantillons possibles dans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 valeur du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indique à combien d’écarts-types la             différence entre deux moyennes se situe par rapport à 0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1A3BD62-1D8F-4755-AEF3-ECD7A4D04846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142984"/>
            <a:ext cx="9158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Formule simplifiée</a:t>
            </a:r>
          </a:p>
        </p:txBody>
      </p:sp>
      <p:sp>
        <p:nvSpPr>
          <p:cNvPr id="11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96529" y="3214686"/>
            <a:ext cx="2159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10909" y="3214686"/>
            <a:ext cx="2159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40991" y="3796446"/>
            <a:ext cx="14287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6" name="Line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5983" y="3796446"/>
            <a:ext cx="14287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13421" y="3643314"/>
            <a:ext cx="1285884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Rectangle 1"/>
          <p:cNvSpPr/>
          <p:nvPr>
            <p:custDataLst>
              <p:tags r:id="rId11"/>
            </p:custDataLst>
          </p:nvPr>
        </p:nvSpPr>
        <p:spPr>
          <a:xfrm>
            <a:off x="5737923" y="3218582"/>
            <a:ext cx="83388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(0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Connecteur droit 20"/>
          <p:cNvCxnSpPr/>
          <p:nvPr>
            <p:custDataLst>
              <p:tags r:id="rId12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>
            <p:custDataLst>
              <p:tags r:id="rId13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590800" y="5229200"/>
            <a:ext cx="215900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33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916832"/>
            <a:ext cx="8424936" cy="45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Erreur-type d’une moyenne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Supposons qu’un sondage donne une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moyenne observée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et que l’on répète l’expérience de sondage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 fois.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serait l’écart-type des moyennes de tous les échantillons possibles (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68%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)?</a:t>
            </a:r>
          </a:p>
          <a:p>
            <a:pPr marL="457200" lvl="1" indent="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Erreur-type d’une différence entre deux moyennes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un sondage donne une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différence observée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entre 2 moyennes, et que l’on répète l’expérience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 fois,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serait l’écart-type des différences de moyennes de tous les échantillons possibles(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68%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)?</a:t>
            </a:r>
          </a:p>
          <a:p>
            <a:pPr lvl="1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</a:t>
            </a:r>
            <a:r>
              <a:rPr kumimoji="0" lang="fr-FR" sz="3600" spc="-150" dirty="0" err="1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142984"/>
            <a:ext cx="9158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Des erreurs-types</a:t>
            </a:r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D5CF83F3-A160-4C46-B663-8BC088CF12A2}" type="datetime10">
              <a:rPr lang="fr-FR" smtClean="0"/>
              <a:t>14:51</a:t>
            </a:fld>
            <a:endParaRPr lang="fr-FR"/>
          </a:p>
        </p:txBody>
      </p: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1" name="Objet 10"/>
          <p:cNvGraphicFramePr>
            <a:graphicFrameLocks noChangeAspect="1"/>
          </p:cNvGraphicFramePr>
          <p:nvPr/>
        </p:nvGraphicFramePr>
        <p:xfrm>
          <a:off x="2736850" y="3273872"/>
          <a:ext cx="1301750" cy="798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20560" imgH="419040" progId="Equation.DSMT4">
                  <p:embed/>
                </p:oleObj>
              </mc:Choice>
              <mc:Fallback>
                <p:oleObj name="Equation" r:id="rId10" imgW="520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3273872"/>
                        <a:ext cx="1301750" cy="798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 11"/>
          <p:cNvGraphicFramePr>
            <a:graphicFrameLocks noChangeAspect="1"/>
          </p:cNvGraphicFramePr>
          <p:nvPr/>
        </p:nvGraphicFramePr>
        <p:xfrm>
          <a:off x="4022725" y="3284983"/>
          <a:ext cx="119950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79360" imgH="291960" progId="Equation.DSMT4">
                  <p:embed/>
                </p:oleObj>
              </mc:Choice>
              <mc:Fallback>
                <p:oleObj name="Equation" r:id="rId12" imgW="279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3284983"/>
                        <a:ext cx="1199506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 16"/>
          <p:cNvGraphicFramePr>
            <a:graphicFrameLocks noChangeAspect="1"/>
          </p:cNvGraphicFramePr>
          <p:nvPr/>
        </p:nvGraphicFramePr>
        <p:xfrm>
          <a:off x="4664075" y="1966913"/>
          <a:ext cx="444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480" imgH="139680" progId="Equation.DSMT4">
                  <p:embed/>
                </p:oleObj>
              </mc:Choice>
              <mc:Fallback>
                <p:oleObj name="Equation" r:id="rId14" imgW="1774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1966913"/>
                        <a:ext cx="4445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 18"/>
          <p:cNvGraphicFramePr>
            <a:graphicFrameLocks noChangeAspect="1"/>
          </p:cNvGraphicFramePr>
          <p:nvPr/>
        </p:nvGraphicFramePr>
        <p:xfrm>
          <a:off x="7734300" y="4293096"/>
          <a:ext cx="9525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80880" imgH="139680" progId="Equation.DSMT4">
                  <p:embed/>
                </p:oleObj>
              </mc:Choice>
              <mc:Fallback>
                <p:oleObj name="Equation" r:id="rId16" imgW="3808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4300" y="4293096"/>
                        <a:ext cx="952500" cy="40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 19"/>
          <p:cNvGraphicFramePr>
            <a:graphicFrameLocks noChangeAspect="1"/>
          </p:cNvGraphicFramePr>
          <p:nvPr/>
        </p:nvGraphicFramePr>
        <p:xfrm>
          <a:off x="5108575" y="3284984"/>
          <a:ext cx="1269181" cy="86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42720" imgH="291960" progId="Equation.DSMT4">
                  <p:embed/>
                </p:oleObj>
              </mc:Choice>
              <mc:Fallback>
                <p:oleObj name="Equation" r:id="rId18" imgW="3427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3284984"/>
                        <a:ext cx="1269181" cy="864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 20"/>
          <p:cNvGraphicFramePr>
            <a:graphicFrameLocks noChangeAspect="1"/>
          </p:cNvGraphicFramePr>
          <p:nvPr/>
        </p:nvGraphicFramePr>
        <p:xfrm>
          <a:off x="2736850" y="5869841"/>
          <a:ext cx="963082" cy="364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93480" imgH="139680" progId="Equation.DSMT4">
                  <p:embed/>
                </p:oleObj>
              </mc:Choice>
              <mc:Fallback>
                <p:oleObj name="Equation" r:id="rId20" imgW="3934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5869841"/>
                        <a:ext cx="963082" cy="3642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 23"/>
          <p:cNvGraphicFramePr>
            <a:graphicFrameLocks noChangeAspect="1"/>
          </p:cNvGraphicFramePr>
          <p:nvPr/>
        </p:nvGraphicFramePr>
        <p:xfrm>
          <a:off x="3746876" y="5619361"/>
          <a:ext cx="28478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927000" imgH="291960" progId="Equation.DSMT4">
                  <p:embed/>
                </p:oleObj>
              </mc:Choice>
              <mc:Fallback>
                <p:oleObj name="Equation" r:id="rId22" imgW="9270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876" y="5619361"/>
                        <a:ext cx="2847825" cy="865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11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1816005" y="1871642"/>
            <a:ext cx="4688039" cy="56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baseline="-5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-0,26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DCED0C5-3B78-404B-950C-6EAF971A0186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58726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" y="1160490"/>
            <a:ext cx="9158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Erreur-type de la différence entre deux X : visualisation</a:t>
            </a: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304480" y="2043092"/>
            <a:ext cx="14287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7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372200" y="1292762"/>
            <a:ext cx="26368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29" name="Connecteur droit 28"/>
          <p:cNvCxnSpPr/>
          <p:nvPr>
            <p:custDataLst>
              <p:tags r:id="rId8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>
            <p:custDataLst>
              <p:tags r:id="rId9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Line 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4058" y="1871642"/>
            <a:ext cx="26368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35" name="Line 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79912" y="1878529"/>
            <a:ext cx="26368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pic>
        <p:nvPicPr>
          <p:cNvPr id="2051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11560" y="2276872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Forme libre 38"/>
          <p:cNvSpPr/>
          <p:nvPr/>
        </p:nvSpPr>
        <p:spPr>
          <a:xfrm>
            <a:off x="611560" y="2282031"/>
            <a:ext cx="7848872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537321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04" y="4690591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4109317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445" y="3439864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04" y="276723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ZoneTexte 44"/>
          <p:cNvSpPr txBox="1"/>
          <p:nvPr>
            <p:custDataLst>
              <p:tags r:id="rId12"/>
            </p:custDataLst>
          </p:nvPr>
        </p:nvSpPr>
        <p:spPr>
          <a:xfrm>
            <a:off x="4019855" y="5991760"/>
            <a:ext cx="10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-0,26</a:t>
            </a:r>
            <a:endParaRPr lang="fr-FR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6"/>
          <p:cNvSpPr txBox="1"/>
          <p:nvPr>
            <p:custDataLst>
              <p:tags r:id="rId13"/>
            </p:custDataLst>
          </p:nvPr>
        </p:nvSpPr>
        <p:spPr>
          <a:xfrm>
            <a:off x="2653238" y="5927235"/>
            <a:ext cx="12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Symbol" pitchFamily="18" charset="2"/>
              </a:rPr>
              <a:t>-1</a:t>
            </a:r>
            <a:r>
              <a:rPr lang="en-CA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A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CA" sz="1800" b="1" baseline="-50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1800" b="1" baseline="-50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Connecteur droit 47"/>
          <p:cNvCxnSpPr/>
          <p:nvPr/>
        </p:nvCxnSpPr>
        <p:spPr>
          <a:xfrm>
            <a:off x="3582806" y="6222592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926" y="5429805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142" y="4747180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926" y="416590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083" y="3507317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631" y="5429805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47" y="4747180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631" y="416590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788" y="3496453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531" y="5484558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280" y="512790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ZoneTexte 63"/>
          <p:cNvSpPr txBox="1"/>
          <p:nvPr>
            <p:custDataLst>
              <p:tags r:id="rId14"/>
            </p:custDataLst>
          </p:nvPr>
        </p:nvSpPr>
        <p:spPr>
          <a:xfrm>
            <a:off x="5187952" y="5950437"/>
            <a:ext cx="12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Symbol" pitchFamily="18" charset="2"/>
              </a:rPr>
              <a:t>+1</a:t>
            </a:r>
            <a:r>
              <a:rPr lang="en-CA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A" b="1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CA" sz="1800" b="1" baseline="-50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X</a:t>
            </a:r>
            <a:endParaRPr lang="fr-FR" sz="1800" b="1" baseline="-50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04" y="2158563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cteur droit 3"/>
          <p:cNvCxnSpPr/>
          <p:nvPr/>
        </p:nvCxnSpPr>
        <p:spPr>
          <a:xfrm flipV="1">
            <a:off x="4093154" y="2282031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V="1">
            <a:off x="4951341" y="2282031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V="1">
            <a:off x="3291357" y="3085530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5783467" y="3108547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958" y="2966228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137" y="2957481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2" name="Connecteur droit 71"/>
          <p:cNvCxnSpPr/>
          <p:nvPr/>
        </p:nvCxnSpPr>
        <p:spPr>
          <a:xfrm>
            <a:off x="4093154" y="2282032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4951341" y="3098677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3291357" y="3076799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2483768" y="41899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6535850" y="4189942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7365369" y="5229200"/>
            <a:ext cx="0" cy="735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 flipV="1">
            <a:off x="1625924" y="5229200"/>
            <a:ext cx="0" cy="717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700" y="547865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449" y="5122004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1" name="Connecteur droit 90"/>
          <p:cNvCxnSpPr/>
          <p:nvPr/>
        </p:nvCxnSpPr>
        <p:spPr>
          <a:xfrm>
            <a:off x="6535850" y="5238155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1625924" y="5229200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466444" y="4179079"/>
            <a:ext cx="820089" cy="5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5775344" y="4189942"/>
            <a:ext cx="7605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564" y="5429804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80" y="4747179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564" y="4165905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78" y="5453841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194" y="477121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78" y="4189942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ZoneTexte 108"/>
          <p:cNvSpPr txBox="1"/>
          <p:nvPr>
            <p:custDataLst>
              <p:tags r:id="rId15"/>
            </p:custDataLst>
          </p:nvPr>
        </p:nvSpPr>
        <p:spPr>
          <a:xfrm>
            <a:off x="2918698" y="6367744"/>
            <a:ext cx="300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68% des échant.</a:t>
            </a:r>
          </a:p>
        </p:txBody>
      </p:sp>
      <p:cxnSp>
        <p:nvCxnSpPr>
          <p:cNvPr id="110" name="Connecteur droit 109"/>
          <p:cNvCxnSpPr/>
          <p:nvPr>
            <p:custDataLst>
              <p:tags r:id="rId16"/>
            </p:custDataLst>
          </p:nvPr>
        </p:nvCxnSpPr>
        <p:spPr>
          <a:xfrm>
            <a:off x="5775344" y="3496453"/>
            <a:ext cx="0" cy="24804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>
            <p:custDataLst>
              <p:tags r:id="rId17"/>
            </p:custDataLst>
          </p:nvPr>
        </p:nvCxnSpPr>
        <p:spPr>
          <a:xfrm>
            <a:off x="3270401" y="3496453"/>
            <a:ext cx="0" cy="24648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6115000" y="6240610"/>
            <a:ext cx="1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>
            <p:custDataLst>
              <p:tags r:id="rId18"/>
            </p:custDataLst>
          </p:nvPr>
        </p:nvSpPr>
        <p:spPr>
          <a:xfrm>
            <a:off x="5320206" y="2259404"/>
            <a:ext cx="3289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Différences de moyennes de tous les échantillons possibles</a:t>
            </a:r>
          </a:p>
        </p:txBody>
      </p:sp>
      <p:cxnSp>
        <p:nvCxnSpPr>
          <p:cNvPr id="120" name="Connecteur droit avec flèche 119"/>
          <p:cNvCxnSpPr/>
          <p:nvPr>
            <p:custDataLst>
              <p:tags r:id="rId19"/>
            </p:custDataLst>
          </p:nvPr>
        </p:nvCxnSpPr>
        <p:spPr>
          <a:xfrm flipH="1">
            <a:off x="4777112" y="2499875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5" grpId="0"/>
      <p:bldP spid="47" grpId="0"/>
      <p:bldP spid="64" grpId="0"/>
      <p:bldP spid="109" grpId="0"/>
      <p:bldP spid="1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1857364"/>
            <a:ext cx="814393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400" baseline="-5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X</a:t>
            </a:r>
            <a:r>
              <a:rPr lang="fr-FR" sz="2400" baseline="-5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    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      n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4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n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</a:t>
            </a:r>
            <a:r>
              <a:rPr lang="fr-FR" sz="2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√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n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n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2       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s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variance de la variable dépendante pour la catégorie 1 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s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variance de la variable dépendante pour la catégorie 2 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n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le nombre de cas dans la catégorie 1 de la var. indépendante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n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le nombre de cas dans la catégorie 2 de la var. indépendante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n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n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= somme des variances pondérées</a:t>
            </a:r>
            <a:endParaRPr lang="fr-FR" sz="20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n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n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2 = degrés de liberté correspondant à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</a:t>
            </a:r>
            <a:r>
              <a:rPr lang="fr-FR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1) + (n</a:t>
            </a:r>
            <a:r>
              <a:rPr lang="fr-FR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1) 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4DE69C4-4ED0-48DE-B1E4-0444D0A7E1E5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58726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" y="1160490"/>
            <a:ext cx="9158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Erreur-type de la différence entre deux X : formule complète</a:t>
            </a: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071670" y="2000240"/>
            <a:ext cx="14287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6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71736" y="2000240"/>
            <a:ext cx="14287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000496" y="2285992"/>
            <a:ext cx="178595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Parenthèses 20"/>
          <p:cNvSpPr/>
          <p:nvPr>
            <p:custDataLst>
              <p:tags r:id="rId9"/>
            </p:custDataLst>
          </p:nvPr>
        </p:nvSpPr>
        <p:spPr>
          <a:xfrm>
            <a:off x="6072191" y="1928801"/>
            <a:ext cx="1143008" cy="714380"/>
          </a:xfrm>
          <a:prstGeom prst="bracketPair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Parenthèses 22"/>
          <p:cNvSpPr/>
          <p:nvPr>
            <p:custDataLst>
              <p:tags r:id="rId10"/>
            </p:custDataLst>
          </p:nvPr>
        </p:nvSpPr>
        <p:spPr>
          <a:xfrm>
            <a:off x="3857620" y="1928802"/>
            <a:ext cx="2071702" cy="714380"/>
          </a:xfrm>
          <a:prstGeom prst="bracketPair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86182" y="1857363"/>
            <a:ext cx="3429024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3643306" y="1857364"/>
            <a:ext cx="144000" cy="576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7" name="Line 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786446" y="1268760"/>
            <a:ext cx="26368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3" name="ZoneTexte 2"/>
          <p:cNvSpPr txBox="1"/>
          <p:nvPr>
            <p:custDataLst>
              <p:tags r:id="rId14"/>
            </p:custDataLst>
          </p:nvPr>
        </p:nvSpPr>
        <p:spPr>
          <a:xfrm>
            <a:off x="6083213" y="1806427"/>
            <a:ext cx="151777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1      1</a:t>
            </a:r>
            <a:endParaRPr lang="fr-FR" baseline="-25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spcBef>
                <a:spcPts val="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      </a:t>
            </a:r>
            <a:r>
              <a:rPr lang="fr-FR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 </a:t>
            </a:r>
            <a:endParaRPr lang="fr-FR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ZoneTexte 30"/>
          <p:cNvSpPr txBox="1"/>
          <p:nvPr>
            <p:custDataLst>
              <p:tags r:id="rId15"/>
            </p:custDataLst>
          </p:nvPr>
        </p:nvSpPr>
        <p:spPr>
          <a:xfrm>
            <a:off x="3485040" y="2741141"/>
            <a:ext cx="2301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ctr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Variance   combinée</a:t>
            </a:r>
          </a:p>
        </p:txBody>
      </p:sp>
      <p:sp>
        <p:nvSpPr>
          <p:cNvPr id="32" name="ZoneTexte 31"/>
          <p:cNvSpPr txBox="1"/>
          <p:nvPr>
            <p:custDataLst>
              <p:tags r:id="rId16"/>
            </p:custDataLst>
          </p:nvPr>
        </p:nvSpPr>
        <p:spPr>
          <a:xfrm>
            <a:off x="5573367" y="2741141"/>
            <a:ext cx="2027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Correction du biais</a:t>
            </a:r>
          </a:p>
        </p:txBody>
      </p:sp>
      <p:cxnSp>
        <p:nvCxnSpPr>
          <p:cNvPr id="29" name="Connecteur droit 28"/>
          <p:cNvCxnSpPr/>
          <p:nvPr>
            <p:custDataLst>
              <p:tags r:id="rId17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>
            <p:custDataLst>
              <p:tags r:id="rId18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Line 6">
            <a:extLst>
              <a:ext uri="{FF2B5EF4-FFF2-40B4-BE49-F238E27FC236}">
                <a16:creationId xmlns:a16="http://schemas.microsoft.com/office/drawing/2014/main" id="{AAAFED06-1642-41C8-AE64-4882CB8090BB}"/>
              </a:ext>
            </a:extLst>
          </p:cNvPr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156176" y="2285992"/>
            <a:ext cx="27879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Line 6">
            <a:extLst>
              <a:ext uri="{FF2B5EF4-FFF2-40B4-BE49-F238E27FC236}">
                <a16:creationId xmlns:a16="http://schemas.microsoft.com/office/drawing/2014/main" id="{990C2516-E6E7-4C2C-B143-1AB1C9A54275}"/>
              </a:ext>
            </a:extLst>
          </p:cNvPr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804248" y="2285984"/>
            <a:ext cx="27879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B7E0773-ED3F-4DB6-99BA-3E14F40874E8}"/>
              </a:ext>
            </a:extLst>
          </p:cNvPr>
          <p:cNvSpPr txBox="1"/>
          <p:nvPr/>
        </p:nvSpPr>
        <p:spPr>
          <a:xfrm>
            <a:off x="6444201" y="203893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</a:t>
            </a:r>
            <a:endParaRPr lang="en-C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5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1" grpId="0" animBg="1"/>
      <p:bldP spid="23" grpId="0" animBg="1"/>
      <p:bldP spid="24" grpId="0" animBg="1"/>
      <p:bldP spid="25" grpId="0" animBg="1"/>
      <p:bldP spid="3" grpId="0"/>
      <p:bldP spid="31" grpId="0"/>
      <p:bldP spid="32" grpId="0"/>
      <p:bldP spid="34" grpId="0" animBg="1"/>
      <p:bldP spid="36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1785926"/>
            <a:ext cx="828680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l’exemple sur le nombre d’heures passées devant la TV selon le sexe, effectuons les calculs conduisant à </a:t>
            </a:r>
            <a:r>
              <a:rPr lang="fr-F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fr-FR" sz="2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fr-FR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2,653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234CB15-B3F8-46AB-8945-CC9346EA2940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Calcul: exemple de Fox (p.214)</a:t>
            </a:r>
          </a:p>
        </p:txBody>
      </p:sp>
      <p:pic>
        <p:nvPicPr>
          <p:cNvPr id="1026" name="Picture 2" descr="C:\Documents and Settings\El Hadj TOURE\Bureau\Numériser0012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0"/>
          <a:srcRect/>
          <a:stretch>
            <a:fillRect/>
          </a:stretch>
        </p:blipFill>
        <p:spPr bwMode="auto">
          <a:xfrm>
            <a:off x="785786" y="2643182"/>
            <a:ext cx="4572032" cy="3429024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>
            <p:custDataLst>
              <p:tags r:id="rId7"/>
            </p:custDataLst>
          </p:nvPr>
        </p:nvSpPr>
        <p:spPr>
          <a:xfrm>
            <a:off x="2571736" y="410159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</p:txBody>
      </p:sp>
      <p:sp>
        <p:nvSpPr>
          <p:cNvPr id="13" name="ZoneTexte 12"/>
          <p:cNvSpPr txBox="1"/>
          <p:nvPr>
            <p:custDataLst>
              <p:tags r:id="rId8"/>
            </p:custDataLst>
          </p:nvPr>
        </p:nvSpPr>
        <p:spPr>
          <a:xfrm>
            <a:off x="7858148" y="428625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-0,26</a:t>
            </a:r>
          </a:p>
        </p:txBody>
      </p:sp>
      <p:sp>
        <p:nvSpPr>
          <p:cNvPr id="15" name="ZoneTexte 14"/>
          <p:cNvSpPr txBox="1"/>
          <p:nvPr>
            <p:custDataLst>
              <p:tags r:id="rId9"/>
            </p:custDataLst>
          </p:nvPr>
        </p:nvSpPr>
        <p:spPr>
          <a:xfrm>
            <a:off x="2079346" y="471488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6" name="ZoneTexte 15"/>
          <p:cNvSpPr txBox="1"/>
          <p:nvPr>
            <p:custDataLst>
              <p:tags r:id="rId10"/>
            </p:custDataLst>
          </p:nvPr>
        </p:nvSpPr>
        <p:spPr>
          <a:xfrm>
            <a:off x="4857752" y="471488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ZoneTexte 16"/>
          <p:cNvSpPr txBox="1"/>
          <p:nvPr>
            <p:custDataLst>
              <p:tags r:id="rId11"/>
            </p:custDataLst>
          </p:nvPr>
        </p:nvSpPr>
        <p:spPr>
          <a:xfrm>
            <a:off x="1714480" y="518417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20" name="ZoneTexte 19"/>
          <p:cNvSpPr txBox="1"/>
          <p:nvPr>
            <p:custDataLst>
              <p:tags r:id="rId12"/>
            </p:custDataLst>
          </p:nvPr>
        </p:nvSpPr>
        <p:spPr>
          <a:xfrm>
            <a:off x="4357686" y="518417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21" name="ZoneTexte 20"/>
          <p:cNvSpPr txBox="1"/>
          <p:nvPr>
            <p:custDataLst>
              <p:tags r:id="rId13"/>
            </p:custDataLst>
          </p:nvPr>
        </p:nvSpPr>
        <p:spPr>
          <a:xfrm>
            <a:off x="2571736" y="514351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cxnSp>
        <p:nvCxnSpPr>
          <p:cNvPr id="24" name="Connecteur droit 23"/>
          <p:cNvCxnSpPr/>
          <p:nvPr>
            <p:custDataLst>
              <p:tags r:id="rId14"/>
            </p:custDataLst>
          </p:nvPr>
        </p:nvCxnSpPr>
        <p:spPr>
          <a:xfrm>
            <a:off x="785786" y="5929330"/>
            <a:ext cx="457203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>
            <p:custDataLst>
              <p:tags r:id="rId15"/>
            </p:custDataLst>
          </p:nvPr>
        </p:nvSpPr>
        <p:spPr>
          <a:xfrm>
            <a:off x="1714480" y="592933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(855-1)+(1085-1)</a:t>
            </a:r>
          </a:p>
        </p:txBody>
      </p:sp>
      <p:sp>
        <p:nvSpPr>
          <p:cNvPr id="26" name="Parenthèses 25"/>
          <p:cNvSpPr/>
          <p:nvPr>
            <p:custDataLst>
              <p:tags r:id="rId16"/>
            </p:custDataLst>
          </p:nvPr>
        </p:nvSpPr>
        <p:spPr>
          <a:xfrm>
            <a:off x="714348" y="4857760"/>
            <a:ext cx="4929222" cy="1357322"/>
          </a:xfrm>
          <a:prstGeom prst="bracketPair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ZoneTexte 26"/>
          <p:cNvSpPr txBox="1"/>
          <p:nvPr>
            <p:custDataLst>
              <p:tags r:id="rId17"/>
            </p:custDataLst>
          </p:nvPr>
        </p:nvSpPr>
        <p:spPr>
          <a:xfrm>
            <a:off x="5500694" y="5072074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+    1</a:t>
            </a:r>
          </a:p>
          <a:p>
            <a:pPr algn="ctr"/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855     1085</a:t>
            </a:r>
          </a:p>
        </p:txBody>
      </p:sp>
      <p:sp>
        <p:nvSpPr>
          <p:cNvPr id="28" name="Parenthèses 27"/>
          <p:cNvSpPr/>
          <p:nvPr>
            <p:custDataLst>
              <p:tags r:id="rId18"/>
            </p:custDataLst>
          </p:nvPr>
        </p:nvSpPr>
        <p:spPr>
          <a:xfrm>
            <a:off x="5679065" y="4929198"/>
            <a:ext cx="1928826" cy="1143008"/>
          </a:xfrm>
          <a:prstGeom prst="bracket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Connecteur droit 29"/>
          <p:cNvCxnSpPr/>
          <p:nvPr>
            <p:custDataLst>
              <p:tags r:id="rId19"/>
            </p:custDataLst>
          </p:nvPr>
        </p:nvCxnSpPr>
        <p:spPr>
          <a:xfrm>
            <a:off x="642910" y="4786322"/>
            <a:ext cx="6929486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>
            <p:custDataLst>
              <p:tags r:id="rId20"/>
            </p:custDataLst>
          </p:nvPr>
        </p:nvSpPr>
        <p:spPr>
          <a:xfrm>
            <a:off x="7858116" y="478632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0,098</a:t>
            </a:r>
          </a:p>
        </p:txBody>
      </p:sp>
      <p:sp>
        <p:nvSpPr>
          <p:cNvPr id="35" name="ZoneTexte 34"/>
          <p:cNvSpPr txBox="1"/>
          <p:nvPr>
            <p:custDataLst>
              <p:tags r:id="rId21"/>
            </p:custDataLst>
          </p:nvPr>
        </p:nvSpPr>
        <p:spPr>
          <a:xfrm>
            <a:off x="7215206" y="450057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0000"/>
                </a:solidFill>
              </a:rPr>
              <a:t>=</a:t>
            </a:r>
          </a:p>
        </p:txBody>
      </p:sp>
      <p:cxnSp>
        <p:nvCxnSpPr>
          <p:cNvPr id="37" name="Connecteur droit 36"/>
          <p:cNvCxnSpPr/>
          <p:nvPr>
            <p:custDataLst>
              <p:tags r:id="rId22"/>
            </p:custDataLst>
          </p:nvPr>
        </p:nvCxnSpPr>
        <p:spPr>
          <a:xfrm>
            <a:off x="8072462" y="4786322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/>
          <p:nvPr>
            <p:custDataLst>
              <p:tags r:id="rId23"/>
            </p:custDataLst>
          </p:nvPr>
        </p:nvCxnSpPr>
        <p:spPr>
          <a:xfrm>
            <a:off x="785786" y="1988840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>
            <p:custDataLst>
              <p:tags r:id="rId24"/>
            </p:custDataLst>
          </p:nvPr>
        </p:nvCxnSpPr>
        <p:spPr>
          <a:xfrm>
            <a:off x="5715008" y="5460840"/>
            <a:ext cx="6571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>
            <p:custDataLst>
              <p:tags r:id="rId25"/>
            </p:custDataLst>
          </p:nvPr>
        </p:nvCxnSpPr>
        <p:spPr>
          <a:xfrm>
            <a:off x="6771966" y="5460840"/>
            <a:ext cx="6571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>
            <p:custDataLst>
              <p:tags r:id="rId26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>
            <p:custDataLst>
              <p:tags r:id="rId27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208860"/>
              </p:ext>
            </p:extLst>
          </p:nvPr>
        </p:nvGraphicFramePr>
        <p:xfrm>
          <a:off x="130175" y="4516438"/>
          <a:ext cx="655638" cy="159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31" imgW="203040" imgH="241200" progId="Equation.3">
                  <p:embed/>
                </p:oleObj>
              </mc:Choice>
              <mc:Fallback>
                <p:oleObj name="Équation" r:id="rId31" imgW="203040" imgH="241200" progId="Equation.3">
                  <p:embed/>
                  <p:pic>
                    <p:nvPicPr>
                      <p:cNvPr id="0" name="Obje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4516438"/>
                        <a:ext cx="655638" cy="159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248474"/>
              </p:ext>
            </p:extLst>
          </p:nvPr>
        </p:nvGraphicFramePr>
        <p:xfrm>
          <a:off x="5843588" y="2952750"/>
          <a:ext cx="284321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244520" imgH="469800" progId="Equation.DSMT4">
                  <p:embed/>
                </p:oleObj>
              </mc:Choice>
              <mc:Fallback>
                <p:oleObj name="Equation" r:id="rId33" imgW="1244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8" y="2952750"/>
                        <a:ext cx="2843212" cy="96996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  <p:bldP spid="17" grpId="0"/>
      <p:bldP spid="20" grpId="0"/>
      <p:bldP spid="21" grpId="0"/>
      <p:bldP spid="25" grpId="0"/>
      <p:bldP spid="26" grpId="0" animBg="1"/>
      <p:bldP spid="27" grpId="0"/>
      <p:bldP spid="28" grpId="0" animBg="1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11561" y="1871642"/>
            <a:ext cx="7920880" cy="56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± S</a:t>
            </a:r>
            <a:r>
              <a:rPr lang="fr-FR" sz="2400" baseline="-1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 </a:t>
            </a:r>
            <a:r>
              <a:rPr lang="fr-FR" sz="2400" baseline="-5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-0,26 ± 0,098 =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-0,36 et -0,16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0DCED0C5-3B78-404B-950C-6EAF971A0186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58726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" y="1160490"/>
            <a:ext cx="9158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Erreur-type de la différence: interprétation  </a:t>
            </a: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75822" y="2063051"/>
            <a:ext cx="14287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29" name="Connecteur droit 28"/>
          <p:cNvCxnSpPr/>
          <p:nvPr>
            <p:custDataLst>
              <p:tags r:id="rId7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>
            <p:custDataLst>
              <p:tags r:id="rId8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051" name="Picture 3" descr="C:\Users\Admin\Desktop\Sans titre.jpg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5335"/>
          <a:stretch/>
        </p:blipFill>
        <p:spPr bwMode="auto">
          <a:xfrm>
            <a:off x="611560" y="2276872"/>
            <a:ext cx="7920880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Forme libre 38"/>
          <p:cNvSpPr/>
          <p:nvPr/>
        </p:nvSpPr>
        <p:spPr>
          <a:xfrm>
            <a:off x="611560" y="2282031"/>
            <a:ext cx="7848872" cy="3600400"/>
          </a:xfrm>
          <a:custGeom>
            <a:avLst/>
            <a:gdLst>
              <a:gd name="connsiteX0" fmla="*/ 0 w 4843462"/>
              <a:gd name="connsiteY0" fmla="*/ 3446270 h 3446270"/>
              <a:gd name="connsiteX1" fmla="*/ 228600 w 4843462"/>
              <a:gd name="connsiteY1" fmla="*/ 3374833 h 3446270"/>
              <a:gd name="connsiteX2" fmla="*/ 500062 w 4843462"/>
              <a:gd name="connsiteY2" fmla="*/ 3246245 h 3446270"/>
              <a:gd name="connsiteX3" fmla="*/ 785812 w 4843462"/>
              <a:gd name="connsiteY3" fmla="*/ 2989070 h 3446270"/>
              <a:gd name="connsiteX4" fmla="*/ 1014412 w 4843462"/>
              <a:gd name="connsiteY4" fmla="*/ 2646170 h 3446270"/>
              <a:gd name="connsiteX5" fmla="*/ 1271587 w 4843462"/>
              <a:gd name="connsiteY5" fmla="*/ 2117533 h 3446270"/>
              <a:gd name="connsiteX6" fmla="*/ 1471612 w 4843462"/>
              <a:gd name="connsiteY6" fmla="*/ 1631758 h 3446270"/>
              <a:gd name="connsiteX7" fmla="*/ 1700212 w 4843462"/>
              <a:gd name="connsiteY7" fmla="*/ 1060258 h 3446270"/>
              <a:gd name="connsiteX8" fmla="*/ 1871662 w 4843462"/>
              <a:gd name="connsiteY8" fmla="*/ 645920 h 3446270"/>
              <a:gd name="connsiteX9" fmla="*/ 2028825 w 4843462"/>
              <a:gd name="connsiteY9" fmla="*/ 317308 h 3446270"/>
              <a:gd name="connsiteX10" fmla="*/ 2214562 w 4843462"/>
              <a:gd name="connsiteY10" fmla="*/ 88708 h 3446270"/>
              <a:gd name="connsiteX11" fmla="*/ 2400300 w 4843462"/>
              <a:gd name="connsiteY11" fmla="*/ 2983 h 3446270"/>
              <a:gd name="connsiteX12" fmla="*/ 2543175 w 4843462"/>
              <a:gd name="connsiteY12" fmla="*/ 31558 h 3446270"/>
              <a:gd name="connsiteX13" fmla="*/ 2686050 w 4843462"/>
              <a:gd name="connsiteY13" fmla="*/ 145858 h 3446270"/>
              <a:gd name="connsiteX14" fmla="*/ 2828925 w 4843462"/>
              <a:gd name="connsiteY14" fmla="*/ 360170 h 3446270"/>
              <a:gd name="connsiteX15" fmla="*/ 2986087 w 4843462"/>
              <a:gd name="connsiteY15" fmla="*/ 688783 h 3446270"/>
              <a:gd name="connsiteX16" fmla="*/ 3171825 w 4843462"/>
              <a:gd name="connsiteY16" fmla="*/ 1117408 h 3446270"/>
              <a:gd name="connsiteX17" fmla="*/ 3314700 w 4843462"/>
              <a:gd name="connsiteY17" fmla="*/ 1474595 h 3446270"/>
              <a:gd name="connsiteX18" fmla="*/ 3429000 w 4843462"/>
              <a:gd name="connsiteY18" fmla="*/ 1774633 h 3446270"/>
              <a:gd name="connsiteX19" fmla="*/ 3614737 w 4843462"/>
              <a:gd name="connsiteY19" fmla="*/ 2231833 h 3446270"/>
              <a:gd name="connsiteX20" fmla="*/ 3786187 w 4843462"/>
              <a:gd name="connsiteY20" fmla="*/ 2574733 h 3446270"/>
              <a:gd name="connsiteX21" fmla="*/ 3986212 w 4843462"/>
              <a:gd name="connsiteY21" fmla="*/ 2903345 h 3446270"/>
              <a:gd name="connsiteX22" fmla="*/ 4186237 w 4843462"/>
              <a:gd name="connsiteY22" fmla="*/ 3131945 h 3446270"/>
              <a:gd name="connsiteX23" fmla="*/ 4443412 w 4843462"/>
              <a:gd name="connsiteY23" fmla="*/ 3317683 h 3446270"/>
              <a:gd name="connsiteX24" fmla="*/ 4672012 w 4843462"/>
              <a:gd name="connsiteY24" fmla="*/ 3417695 h 3446270"/>
              <a:gd name="connsiteX25" fmla="*/ 4843462 w 4843462"/>
              <a:gd name="connsiteY25" fmla="*/ 3446270 h 3446270"/>
              <a:gd name="connsiteX26" fmla="*/ 4843462 w 4843462"/>
              <a:gd name="connsiteY26" fmla="*/ 3446270 h 3446270"/>
              <a:gd name="connsiteX27" fmla="*/ 4843462 w 4843462"/>
              <a:gd name="connsiteY27" fmla="*/ 3446270 h 34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43462" h="3446270">
                <a:moveTo>
                  <a:pt x="0" y="3446270"/>
                </a:moveTo>
                <a:cubicBezTo>
                  <a:pt x="72628" y="3427220"/>
                  <a:pt x="145256" y="3408170"/>
                  <a:pt x="228600" y="3374833"/>
                </a:cubicBezTo>
                <a:cubicBezTo>
                  <a:pt x="311944" y="3341496"/>
                  <a:pt x="407193" y="3310539"/>
                  <a:pt x="500062" y="3246245"/>
                </a:cubicBezTo>
                <a:cubicBezTo>
                  <a:pt x="592931" y="3181951"/>
                  <a:pt x="700087" y="3089082"/>
                  <a:pt x="785812" y="2989070"/>
                </a:cubicBezTo>
                <a:cubicBezTo>
                  <a:pt x="871537" y="2889058"/>
                  <a:pt x="933450" y="2791426"/>
                  <a:pt x="1014412" y="2646170"/>
                </a:cubicBezTo>
                <a:cubicBezTo>
                  <a:pt x="1095375" y="2500914"/>
                  <a:pt x="1195387" y="2286602"/>
                  <a:pt x="1271587" y="2117533"/>
                </a:cubicBezTo>
                <a:cubicBezTo>
                  <a:pt x="1347787" y="1948464"/>
                  <a:pt x="1400175" y="1807970"/>
                  <a:pt x="1471612" y="1631758"/>
                </a:cubicBezTo>
                <a:cubicBezTo>
                  <a:pt x="1543050" y="1455545"/>
                  <a:pt x="1633537" y="1224564"/>
                  <a:pt x="1700212" y="1060258"/>
                </a:cubicBezTo>
                <a:cubicBezTo>
                  <a:pt x="1766887" y="895952"/>
                  <a:pt x="1816893" y="769745"/>
                  <a:pt x="1871662" y="645920"/>
                </a:cubicBezTo>
                <a:cubicBezTo>
                  <a:pt x="1926431" y="522095"/>
                  <a:pt x="1971675" y="410177"/>
                  <a:pt x="2028825" y="317308"/>
                </a:cubicBezTo>
                <a:cubicBezTo>
                  <a:pt x="2085975" y="224439"/>
                  <a:pt x="2152650" y="141095"/>
                  <a:pt x="2214562" y="88708"/>
                </a:cubicBezTo>
                <a:cubicBezTo>
                  <a:pt x="2276474" y="36321"/>
                  <a:pt x="2345531" y="12508"/>
                  <a:pt x="2400300" y="2983"/>
                </a:cubicBezTo>
                <a:cubicBezTo>
                  <a:pt x="2455069" y="-6542"/>
                  <a:pt x="2495550" y="7745"/>
                  <a:pt x="2543175" y="31558"/>
                </a:cubicBezTo>
                <a:cubicBezTo>
                  <a:pt x="2590800" y="55370"/>
                  <a:pt x="2638425" y="91089"/>
                  <a:pt x="2686050" y="145858"/>
                </a:cubicBezTo>
                <a:cubicBezTo>
                  <a:pt x="2733675" y="200627"/>
                  <a:pt x="2778919" y="269683"/>
                  <a:pt x="2828925" y="360170"/>
                </a:cubicBezTo>
                <a:cubicBezTo>
                  <a:pt x="2878931" y="450657"/>
                  <a:pt x="2928937" y="562577"/>
                  <a:pt x="2986087" y="688783"/>
                </a:cubicBezTo>
                <a:cubicBezTo>
                  <a:pt x="3043237" y="814989"/>
                  <a:pt x="3117056" y="986439"/>
                  <a:pt x="3171825" y="1117408"/>
                </a:cubicBezTo>
                <a:cubicBezTo>
                  <a:pt x="3226594" y="1248377"/>
                  <a:pt x="3271838" y="1365058"/>
                  <a:pt x="3314700" y="1474595"/>
                </a:cubicBezTo>
                <a:cubicBezTo>
                  <a:pt x="3357562" y="1584132"/>
                  <a:pt x="3378994" y="1648427"/>
                  <a:pt x="3429000" y="1774633"/>
                </a:cubicBezTo>
                <a:cubicBezTo>
                  <a:pt x="3479006" y="1900839"/>
                  <a:pt x="3555206" y="2098483"/>
                  <a:pt x="3614737" y="2231833"/>
                </a:cubicBezTo>
                <a:cubicBezTo>
                  <a:pt x="3674268" y="2365183"/>
                  <a:pt x="3724275" y="2462814"/>
                  <a:pt x="3786187" y="2574733"/>
                </a:cubicBezTo>
                <a:cubicBezTo>
                  <a:pt x="3848099" y="2686652"/>
                  <a:pt x="3919537" y="2810476"/>
                  <a:pt x="3986212" y="2903345"/>
                </a:cubicBezTo>
                <a:cubicBezTo>
                  <a:pt x="4052887" y="2996214"/>
                  <a:pt x="4110037" y="3062889"/>
                  <a:pt x="4186237" y="3131945"/>
                </a:cubicBezTo>
                <a:cubicBezTo>
                  <a:pt x="4262437" y="3201001"/>
                  <a:pt x="4362450" y="3270058"/>
                  <a:pt x="4443412" y="3317683"/>
                </a:cubicBezTo>
                <a:cubicBezTo>
                  <a:pt x="4524375" y="3365308"/>
                  <a:pt x="4605337" y="3396264"/>
                  <a:pt x="4672012" y="3417695"/>
                </a:cubicBezTo>
                <a:cubicBezTo>
                  <a:pt x="4738687" y="3439126"/>
                  <a:pt x="4843462" y="3446270"/>
                  <a:pt x="4843462" y="3446270"/>
                </a:cubicBezTo>
                <a:lnTo>
                  <a:pt x="4843462" y="3446270"/>
                </a:lnTo>
                <a:lnTo>
                  <a:pt x="4843462" y="3446270"/>
                </a:lnTo>
              </a:path>
            </a:pathLst>
          </a:custGeom>
          <a:ln w="57150"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537321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04" y="4690591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4109317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445" y="3439864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04" y="276723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ZoneTexte 44"/>
          <p:cNvSpPr txBox="1"/>
          <p:nvPr>
            <p:custDataLst>
              <p:tags r:id="rId9"/>
            </p:custDataLst>
          </p:nvPr>
        </p:nvSpPr>
        <p:spPr>
          <a:xfrm>
            <a:off x="4019855" y="5991760"/>
            <a:ext cx="10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-0,26</a:t>
            </a:r>
            <a:endParaRPr lang="fr-FR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6"/>
          <p:cNvSpPr txBox="1"/>
          <p:nvPr>
            <p:custDataLst>
              <p:tags r:id="rId10"/>
            </p:custDataLst>
          </p:nvPr>
        </p:nvSpPr>
        <p:spPr>
          <a:xfrm>
            <a:off x="2653238" y="5927235"/>
            <a:ext cx="12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Symbol" pitchFamily="18" charset="2"/>
              </a:rPr>
              <a:t>-0,36</a:t>
            </a:r>
            <a:endParaRPr lang="fr-FR" sz="1800" b="1" baseline="-50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926" y="5429805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142" y="4747180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926" y="416590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083" y="3507317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631" y="5429805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47" y="4747180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631" y="416590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788" y="3496453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531" y="5484558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280" y="512790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ZoneTexte 63"/>
          <p:cNvSpPr txBox="1"/>
          <p:nvPr>
            <p:custDataLst>
              <p:tags r:id="rId11"/>
            </p:custDataLst>
          </p:nvPr>
        </p:nvSpPr>
        <p:spPr>
          <a:xfrm>
            <a:off x="5187952" y="5950437"/>
            <a:ext cx="12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  <a:latin typeface="Symbol" pitchFamily="18" charset="2"/>
              </a:rPr>
              <a:t>-0,16</a:t>
            </a:r>
            <a:endParaRPr lang="fr-FR" sz="1800" b="1" baseline="-50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04" y="2158563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cteur droit 3"/>
          <p:cNvCxnSpPr/>
          <p:nvPr/>
        </p:nvCxnSpPr>
        <p:spPr>
          <a:xfrm flipV="1">
            <a:off x="4093154" y="2282031"/>
            <a:ext cx="0" cy="3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V="1">
            <a:off x="4951341" y="2282031"/>
            <a:ext cx="0" cy="36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V="1">
            <a:off x="3291357" y="3085530"/>
            <a:ext cx="0" cy="290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5783467" y="3108547"/>
            <a:ext cx="0" cy="288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7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958" y="2966228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137" y="2957481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2" name="Connecteur droit 71"/>
          <p:cNvCxnSpPr/>
          <p:nvPr/>
        </p:nvCxnSpPr>
        <p:spPr>
          <a:xfrm>
            <a:off x="4093154" y="2282032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4951341" y="3098677"/>
            <a:ext cx="824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3291357" y="3076799"/>
            <a:ext cx="797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2483768" y="4189942"/>
            <a:ext cx="0" cy="1813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6535850" y="4189942"/>
            <a:ext cx="0" cy="17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7365369" y="5229200"/>
            <a:ext cx="0" cy="735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 flipV="1">
            <a:off x="1625924" y="5229200"/>
            <a:ext cx="0" cy="717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700" y="547865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449" y="5122004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1" name="Connecteur droit 90"/>
          <p:cNvCxnSpPr/>
          <p:nvPr/>
        </p:nvCxnSpPr>
        <p:spPr>
          <a:xfrm>
            <a:off x="6535850" y="5238155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1625924" y="5229200"/>
            <a:ext cx="858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466444" y="4179079"/>
            <a:ext cx="820089" cy="5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5775344" y="4189942"/>
            <a:ext cx="7605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564" y="5429804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80" y="4747179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564" y="4165905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78" y="5453841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194" y="4771216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78" y="4189942"/>
            <a:ext cx="7318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ZoneTexte 108"/>
          <p:cNvSpPr txBox="1"/>
          <p:nvPr>
            <p:custDataLst>
              <p:tags r:id="rId12"/>
            </p:custDataLst>
          </p:nvPr>
        </p:nvSpPr>
        <p:spPr>
          <a:xfrm>
            <a:off x="2918698" y="6367744"/>
            <a:ext cx="300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68% de chance</a:t>
            </a:r>
          </a:p>
        </p:txBody>
      </p:sp>
      <p:cxnSp>
        <p:nvCxnSpPr>
          <p:cNvPr id="110" name="Connecteur droit 109"/>
          <p:cNvCxnSpPr/>
          <p:nvPr>
            <p:custDataLst>
              <p:tags r:id="rId13"/>
            </p:custDataLst>
          </p:nvPr>
        </p:nvCxnSpPr>
        <p:spPr>
          <a:xfrm>
            <a:off x="5775344" y="3496453"/>
            <a:ext cx="0" cy="24804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>
            <p:custDataLst>
              <p:tags r:id="rId14"/>
            </p:custDataLst>
          </p:nvPr>
        </p:nvCxnSpPr>
        <p:spPr>
          <a:xfrm>
            <a:off x="3270401" y="3496453"/>
            <a:ext cx="0" cy="24648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>
            <p:custDataLst>
              <p:tags r:id="rId15"/>
            </p:custDataLst>
          </p:nvPr>
        </p:nvSpPr>
        <p:spPr>
          <a:xfrm>
            <a:off x="5320206" y="2259404"/>
            <a:ext cx="3289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/>
                </a:solidFill>
              </a:rPr>
              <a:t>Différences de moyennes de tous les échantillons possibles</a:t>
            </a:r>
          </a:p>
        </p:txBody>
      </p:sp>
      <p:cxnSp>
        <p:nvCxnSpPr>
          <p:cNvPr id="120" name="Connecteur droit avec flèche 119"/>
          <p:cNvCxnSpPr/>
          <p:nvPr>
            <p:custDataLst>
              <p:tags r:id="rId16"/>
            </p:custDataLst>
          </p:nvPr>
        </p:nvCxnSpPr>
        <p:spPr>
          <a:xfrm flipH="1">
            <a:off x="4777112" y="2499875"/>
            <a:ext cx="586230" cy="20293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Line 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907704" y="2066134"/>
            <a:ext cx="14287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41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988840"/>
            <a:ext cx="8462174" cy="436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Formulons les hypothèses statistiques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Hypothèse nulle: il n’y a pas de différence dans le nombre d’heures passées devant la TV chez les hommes et les femmes</a:t>
            </a:r>
          </a:p>
          <a:p>
            <a:pPr lvl="1" algn="ctr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FontTx/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de façon équivalente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Hypothèse alternative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bilatérale | bidirectionnelle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il y a une </a:t>
            </a:r>
            <a:r>
              <a:rPr lang="fr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dans l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nombre d’heures passées devant la TV chez les H et les F</a:t>
            </a:r>
          </a:p>
          <a:p>
            <a:pPr marL="457200" lvl="1" indent="0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¹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fr-FR" sz="2400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Après le calcul du |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 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|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calculons les degrés de liberté  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dl = (855-1)+(1085-1) =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1938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Fixons le seuil de signification à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0,05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(risque d’erreur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5%)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A9BEBC7-DFD4-4F2F-99D5-CA6DBFD26308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85740"/>
            <a:ext cx="9158726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 </a:t>
            </a: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Student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4726" y="120809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Étapes préalables à la prise de décision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1714488"/>
            <a:ext cx="814393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21060DA-5F2C-4354-9277-5C7FE3711FB5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-16194" y="480874"/>
            <a:ext cx="9146987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-2987" y="1076557"/>
            <a:ext cx="91469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Table statistique (Fox, p.344) </a:t>
            </a:r>
          </a:p>
        </p:txBody>
      </p:sp>
      <p:pic>
        <p:nvPicPr>
          <p:cNvPr id="1026" name="Picture 2" descr="C:\Users\Admin\Desktop\Sans titre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574901"/>
            <a:ext cx="8358214" cy="495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>
            <p:custDataLst>
              <p:tags r:id="rId7"/>
            </p:custDataLst>
          </p:nvPr>
        </p:nvSpPr>
        <p:spPr>
          <a:xfrm>
            <a:off x="5181046" y="497717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Valeur critique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Connecteur droit avec flèche 25"/>
          <p:cNvCxnSpPr/>
          <p:nvPr>
            <p:custDataLst>
              <p:tags r:id="rId8"/>
            </p:custDataLst>
          </p:nvPr>
        </p:nvCxnSpPr>
        <p:spPr>
          <a:xfrm flipH="1">
            <a:off x="5094960" y="5312410"/>
            <a:ext cx="172171" cy="7730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>
            <p:custDataLst>
              <p:tags r:id="rId9"/>
            </p:custDataLst>
          </p:nvPr>
        </p:nvSpPr>
        <p:spPr>
          <a:xfrm>
            <a:off x="2318010" y="2793938"/>
            <a:ext cx="6070414" cy="491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ZoneTexte 27"/>
          <p:cNvSpPr txBox="1"/>
          <p:nvPr>
            <p:custDataLst>
              <p:tags r:id="rId10"/>
            </p:custDataLst>
          </p:nvPr>
        </p:nvSpPr>
        <p:spPr>
          <a:xfrm rot="16200000">
            <a:off x="-1114803" y="4492377"/>
            <a:ext cx="3269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Degrés de liberté</a:t>
            </a:r>
          </a:p>
        </p:txBody>
      </p:sp>
      <p:sp>
        <p:nvSpPr>
          <p:cNvPr id="29" name="Ellipse 28"/>
          <p:cNvSpPr/>
          <p:nvPr>
            <p:custDataLst>
              <p:tags r:id="rId11"/>
            </p:custDataLst>
          </p:nvPr>
        </p:nvSpPr>
        <p:spPr>
          <a:xfrm rot="16200000">
            <a:off x="-668907" y="4596802"/>
            <a:ext cx="3384378" cy="760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ZoneTexte 29"/>
          <p:cNvSpPr txBox="1"/>
          <p:nvPr>
            <p:custDataLst>
              <p:tags r:id="rId12"/>
            </p:custDataLst>
          </p:nvPr>
        </p:nvSpPr>
        <p:spPr>
          <a:xfrm>
            <a:off x="4095710" y="3257334"/>
            <a:ext cx="42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fr-FR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>
            <p:custDataLst>
              <p:tags r:id="rId13"/>
            </p:custDataLst>
          </p:nvPr>
        </p:nvSpPr>
        <p:spPr>
          <a:xfrm>
            <a:off x="1152488" y="5963505"/>
            <a:ext cx="50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endParaRPr lang="fr-FR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Ellipse 31"/>
          <p:cNvSpPr/>
          <p:nvPr>
            <p:custDataLst>
              <p:tags r:id="rId14"/>
            </p:custDataLst>
          </p:nvPr>
        </p:nvSpPr>
        <p:spPr>
          <a:xfrm>
            <a:off x="4367849" y="6068769"/>
            <a:ext cx="813197" cy="2891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20"/>
          <p:cNvCxnSpPr/>
          <p:nvPr>
            <p:custDataLst>
              <p:tags r:id="rId15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>
            <p:custDataLst>
              <p:tags r:id="rId16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8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 animBg="1"/>
      <p:bldP spid="28" grpId="0"/>
      <p:bldP spid="29" grpId="0" animBg="1"/>
      <p:bldP spid="30" grpId="0"/>
      <p:bldP spid="31" grpId="0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844824"/>
            <a:ext cx="8534182" cy="451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présente la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critique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(minimale) du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nécessaire au rejet de l’hypothèse nulle pour un degré de liberté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dl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un seuil de signification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 MT" pitchFamily="18" charset="2"/>
                <a:cs typeface="Arial" pitchFamily="34" charset="0"/>
              </a:rPr>
              <a:t>a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donnés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Comment déterminer la sig. statistique d’une relation?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Retrouver les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dl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dans la colonne de gauche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allant vers la droite, déterminer la valeur critique qui correspond au niveau de signification considéré pour un test donné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le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calculé est ≤ à la valeur critique du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il faudra accepter l’hypothèse nulle et conclure à une absence de différence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le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calculé est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&gt;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la valeur critique du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il faudra rejeter l’hypothèse nulle et conclure à l’existence d’une différence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A12B3A1-587A-4227-80BC-9BC694C5955A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8861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 </a:t>
            </a: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Student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721287" y="1209059"/>
            <a:ext cx="80724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Table statistique: lire et prendre une décision  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14726" y="1204862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14726" y="1269976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00034" y="1785926"/>
            <a:ext cx="828680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933450" lvl="1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6D66F9B-2F98-48CB-8103-BAB85A26872A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-1" y="1142984"/>
            <a:ext cx="91300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Test bilatéral: illustration graphique (</a:t>
            </a: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a</a:t>
            </a: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=0,05)</a:t>
            </a:r>
          </a:p>
        </p:txBody>
      </p:sp>
      <p:pic>
        <p:nvPicPr>
          <p:cNvPr id="1026" name="Picture 2" descr="C:\Documents and Settings\El Hadj TOURE\Bureau\Nouvelle image (19)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 rotWithShape="1">
          <a:blip r:embed="rId26"/>
          <a:srcRect t="2865" b="1431"/>
          <a:stretch/>
        </p:blipFill>
        <p:spPr bwMode="auto">
          <a:xfrm>
            <a:off x="771845" y="2820472"/>
            <a:ext cx="7643866" cy="40375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ZoneTexte 10"/>
          <p:cNvSpPr txBox="1"/>
          <p:nvPr>
            <p:custDataLst>
              <p:tags r:id="rId7"/>
            </p:custDataLst>
          </p:nvPr>
        </p:nvSpPr>
        <p:spPr>
          <a:xfrm>
            <a:off x="3204865" y="4361199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Zone </a:t>
            </a:r>
          </a:p>
          <a:p>
            <a:pPr algn="ctr"/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d’acceptation de H</a:t>
            </a:r>
            <a:r>
              <a:rPr lang="en-CA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C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>
            <p:custDataLst>
              <p:tags r:id="rId8"/>
            </p:custDataLst>
          </p:nvPr>
        </p:nvSpPr>
        <p:spPr>
          <a:xfrm>
            <a:off x="6293076" y="5209019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Zone </a:t>
            </a:r>
          </a:p>
          <a:p>
            <a:pPr algn="ctr"/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rejet</a:t>
            </a:r>
          </a:p>
        </p:txBody>
      </p:sp>
      <p:cxnSp>
        <p:nvCxnSpPr>
          <p:cNvPr id="16" name="Connecteur droit avec flèche 15"/>
          <p:cNvCxnSpPr/>
          <p:nvPr>
            <p:custDataLst>
              <p:tags r:id="rId9"/>
            </p:custDataLst>
          </p:nvPr>
        </p:nvCxnSpPr>
        <p:spPr>
          <a:xfrm flipH="1">
            <a:off x="6970212" y="5699138"/>
            <a:ext cx="142876" cy="353606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>
            <p:custDataLst>
              <p:tags r:id="rId10"/>
            </p:custDataLst>
          </p:nvPr>
        </p:nvSpPr>
        <p:spPr>
          <a:xfrm>
            <a:off x="6486885" y="606845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CA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critique</a:t>
            </a:r>
          </a:p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1,96 </a:t>
            </a:r>
          </a:p>
        </p:txBody>
      </p:sp>
      <p:sp>
        <p:nvSpPr>
          <p:cNvPr id="21" name="ZoneTexte 20"/>
          <p:cNvSpPr txBox="1"/>
          <p:nvPr>
            <p:custDataLst>
              <p:tags r:id="rId11"/>
            </p:custDataLst>
          </p:nvPr>
        </p:nvSpPr>
        <p:spPr>
          <a:xfrm>
            <a:off x="1759228" y="6094728"/>
            <a:ext cx="114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CA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critique</a:t>
            </a:r>
          </a:p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-1,96 </a:t>
            </a:r>
          </a:p>
        </p:txBody>
      </p:sp>
      <p:sp>
        <p:nvSpPr>
          <p:cNvPr id="23" name="ZoneTexte 22"/>
          <p:cNvSpPr txBox="1"/>
          <p:nvPr>
            <p:custDataLst>
              <p:tags r:id="rId12"/>
            </p:custDataLst>
          </p:nvPr>
        </p:nvSpPr>
        <p:spPr>
          <a:xfrm>
            <a:off x="7344141" y="6068453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|t</a:t>
            </a:r>
            <a:r>
              <a:rPr lang="en-CA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calculé</a:t>
            </a:r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</a:p>
          <a:p>
            <a:pPr algn="ctr"/>
            <a:r>
              <a:rPr lang="en-CA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2,65</a:t>
            </a:r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" name="ZoneTexte 19"/>
          <p:cNvSpPr txBox="1"/>
          <p:nvPr>
            <p:custDataLst>
              <p:tags r:id="rId13"/>
            </p:custDataLst>
          </p:nvPr>
        </p:nvSpPr>
        <p:spPr>
          <a:xfrm>
            <a:off x="6571110" y="4821974"/>
            <a:ext cx="159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/2=0,025 </a:t>
            </a:r>
          </a:p>
        </p:txBody>
      </p:sp>
      <p:sp>
        <p:nvSpPr>
          <p:cNvPr id="24" name="ZoneTexte 23"/>
          <p:cNvSpPr txBox="1"/>
          <p:nvPr>
            <p:custDataLst>
              <p:tags r:id="rId14"/>
            </p:custDataLst>
          </p:nvPr>
        </p:nvSpPr>
        <p:spPr>
          <a:xfrm>
            <a:off x="826080" y="4868141"/>
            <a:ext cx="167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/2=0,025</a:t>
            </a:r>
            <a:endParaRPr lang="en-CA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5" name="ZoneTexte 24"/>
          <p:cNvSpPr txBox="1"/>
          <p:nvPr>
            <p:custDataLst>
              <p:tags r:id="rId15"/>
            </p:custDataLst>
          </p:nvPr>
        </p:nvSpPr>
        <p:spPr>
          <a:xfrm>
            <a:off x="500034" y="5215224"/>
            <a:ext cx="1614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Zone </a:t>
            </a:r>
          </a:p>
          <a:p>
            <a:pPr algn="ctr"/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rejet</a:t>
            </a:r>
          </a:p>
        </p:txBody>
      </p:sp>
      <p:cxnSp>
        <p:nvCxnSpPr>
          <p:cNvPr id="26" name="Connecteur droit avec flèche 25"/>
          <p:cNvCxnSpPr/>
          <p:nvPr>
            <p:custDataLst>
              <p:tags r:id="rId16"/>
            </p:custDataLst>
          </p:nvPr>
        </p:nvCxnSpPr>
        <p:spPr>
          <a:xfrm>
            <a:off x="1845312" y="5861562"/>
            <a:ext cx="269543" cy="233166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>
            <p:custDataLst>
              <p:tags r:id="rId17"/>
            </p:custDataLst>
          </p:nvPr>
        </p:nvSpPr>
        <p:spPr>
          <a:xfrm>
            <a:off x="3419872" y="3841109"/>
            <a:ext cx="2001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1-a</a:t>
            </a:r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0,95 </a:t>
            </a:r>
          </a:p>
        </p:txBody>
      </p:sp>
      <p:sp>
        <p:nvSpPr>
          <p:cNvPr id="28" name="ZoneTexte 27"/>
          <p:cNvSpPr txBox="1"/>
          <p:nvPr>
            <p:custDataLst>
              <p:tags r:id="rId18"/>
            </p:custDataLst>
          </p:nvPr>
        </p:nvSpPr>
        <p:spPr>
          <a:xfrm>
            <a:off x="2961511" y="2745137"/>
            <a:ext cx="325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=0,05</a:t>
            </a:r>
          </a:p>
        </p:txBody>
      </p:sp>
      <p:sp>
        <p:nvSpPr>
          <p:cNvPr id="1025" name="Rectangle 1024"/>
          <p:cNvSpPr/>
          <p:nvPr>
            <p:custDataLst>
              <p:tags r:id="rId19"/>
            </p:custDataLst>
          </p:nvPr>
        </p:nvSpPr>
        <p:spPr>
          <a:xfrm>
            <a:off x="107504" y="1822433"/>
            <a:ext cx="83082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3450" lvl="1" indent="-3240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Hypothèse de recherche: il existe une différence entre les hommes et les femmes quant au temps d’écoute de la TV</a:t>
            </a:r>
          </a:p>
        </p:txBody>
      </p:sp>
      <p:sp>
        <p:nvSpPr>
          <p:cNvPr id="2" name="ZoneTexte 1"/>
          <p:cNvSpPr txBox="1"/>
          <p:nvPr>
            <p:custDataLst>
              <p:tags r:id="rId20"/>
            </p:custDataLst>
          </p:nvPr>
        </p:nvSpPr>
        <p:spPr>
          <a:xfrm>
            <a:off x="6896291" y="206865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Confirmée!</a:t>
            </a:r>
          </a:p>
        </p:txBody>
      </p:sp>
      <p:cxnSp>
        <p:nvCxnSpPr>
          <p:cNvPr id="29" name="Connecteur droit 28"/>
          <p:cNvCxnSpPr/>
          <p:nvPr>
            <p:custDataLst>
              <p:tags r:id="rId21"/>
            </p:custDataLst>
          </p:nvPr>
        </p:nvCxnSpPr>
        <p:spPr>
          <a:xfrm>
            <a:off x="14726" y="1150111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>
            <p:custDataLst>
              <p:tags r:id="rId22"/>
            </p:custDataLst>
          </p:nvPr>
        </p:nvCxnSpPr>
        <p:spPr>
          <a:xfrm>
            <a:off x="14726" y="121522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906501" y="2320406"/>
            <a:ext cx="224933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33450" lvl="1" indent="-3240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¹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fr-FR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>
            <p:custDataLst>
              <p:tags r:id="rId23"/>
            </p:custDataLst>
          </p:nvPr>
        </p:nvSpPr>
        <p:spPr>
          <a:xfrm>
            <a:off x="908513" y="6150113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CA" sz="2000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calculé</a:t>
            </a:r>
            <a:endParaRPr lang="en-CA" sz="2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CA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-2,65</a:t>
            </a:r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382991" y="2320406"/>
            <a:ext cx="224933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33450" lvl="1" indent="-3240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=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fr-FR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431681" y="2791303"/>
            <a:ext cx="3252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95% des échantillons possibles</a:t>
            </a:r>
            <a:endParaRPr lang="en-C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H="1">
            <a:off x="5055408" y="3172096"/>
            <a:ext cx="475263" cy="7795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21" grpId="0"/>
      <p:bldP spid="23" grpId="0"/>
      <p:bldP spid="23" grpId="2"/>
      <p:bldP spid="23" grpId="3"/>
      <p:bldP spid="20" grpId="0"/>
      <p:bldP spid="24" grpId="0"/>
      <p:bldP spid="25" grpId="0"/>
      <p:bldP spid="27" grpId="0"/>
      <p:bldP spid="27" grpId="1"/>
      <p:bldP spid="28" grpId="0"/>
      <p:bldP spid="2" grpId="0"/>
      <p:bldP spid="2" grpId="1"/>
      <p:bldP spid="31" grpId="0"/>
      <p:bldP spid="31" grpId="1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643050"/>
            <a:ext cx="849694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Comment comparer deux moyennes en termes de différence à l’aide principalement du test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Student?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Justifier, définir le test 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reconnaître les situations de recherche où son utilisation est appropriée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Analyser un tableau, un diagramme et une courbe des moyennes pour une variable dichotomique 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Effectuer un test </a:t>
            </a:r>
            <a:r>
              <a:rPr lang="fr-C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interpréter les résultats en termes de signification statistique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Différencier un test bilatéral d’un test unilatéral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Calculer et interpréter la mesure d’association êta-carré en termes de signification réelle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643050"/>
            <a:ext cx="77724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23D268CA-C5D1-4340-A7A8-C21C5A13964F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442999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Au programme</a:t>
            </a:r>
          </a:p>
        </p:txBody>
      </p: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08098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7321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51520" y="1916832"/>
            <a:ext cx="8663880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20940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Règle de décision: rejet de H</a:t>
            </a:r>
            <a:r>
              <a:rPr lang="fr-FR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si </a:t>
            </a:r>
          </a:p>
          <a:p>
            <a:pPr marL="933450" lvl="1" indent="-324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calculé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&gt;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critique</a:t>
            </a:r>
          </a:p>
          <a:p>
            <a:pPr marL="533400" indent="-324000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Décision: la valeur calculée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absolue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(2,65) excède la valeur critique du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(1,96), avec 1938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dl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un seuil 0,05 pour un test bilatéral. On rejette donc l’hypothèse nulle</a:t>
            </a:r>
          </a:p>
          <a:p>
            <a:pPr marL="933450" lvl="1" indent="-28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[Autrement dit, l’écart symbolisé par la valeur 2,65 est différent de 0 et ne serait pas dû au hasard de l’échantillonnage</a:t>
            </a:r>
          </a:p>
          <a:p>
            <a:pPr marL="533400" indent="-28800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Conclusion: il existe une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 statistique significative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entre le sexe et le temps d’écoute de la TV. I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 y a au moins 95% de chance que la différence H/F existe dans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33450" lvl="1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AFF711A-50CF-4553-8215-60CAF86802C7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58726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4726" y="1142984"/>
            <a:ext cx="91292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Décision &amp; conclusion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14726" y="1150111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14726" y="121522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>
            <p:custDataLst>
              <p:tags r:id="rId8"/>
            </p:custDataLst>
          </p:nvPr>
        </p:nvCxnSpPr>
        <p:spPr>
          <a:xfrm>
            <a:off x="539552" y="2132856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51520" y="1916832"/>
            <a:ext cx="8535322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test bilatéral est utilisé lorsque qu’on s’intéresse seulement à la différence entre les deux moyennes</a:t>
            </a:r>
          </a:p>
          <a:p>
            <a:pPr marL="933450" lvl="1" indent="-3240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considère les deux côtés de la distribution d’échantillonnage</a:t>
            </a:r>
          </a:p>
          <a:p>
            <a:pPr marL="933450" lvl="1" indent="-3240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Peu importe que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soit + ou - :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¹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933450" lvl="1" indent="-3240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est plus exigeant et donc demeure plus souvent utilisé</a:t>
            </a:r>
          </a:p>
          <a:p>
            <a:pPr marL="533400" indent="-324000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test unilatéral est utilisé lorsque la direction de la différence entre les deux moyennes est prédite</a:t>
            </a:r>
          </a:p>
          <a:p>
            <a:pPr marL="933450" lvl="1" indent="-2880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ne considère qu’un côté de la distribution d’échantillonnage</a:t>
            </a:r>
          </a:p>
          <a:p>
            <a:pPr marL="933450" lvl="1" indent="-288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soit + ou - importe: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&lt;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&gt;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33450" lvl="1" indent="-288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associé à un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a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 fois plus petit (ex: 0,025 contre 0,05)</a:t>
            </a:r>
          </a:p>
          <a:p>
            <a:pPr marL="933450" lvl="1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56FBA9E-83EB-45FF-8AFB-5E45E6737C13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28604"/>
            <a:ext cx="9129274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Test bilatéral vs. test unilatéral</a:t>
            </a:r>
          </a:p>
        </p:txBody>
      </p: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14726" y="1150111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14726" y="121522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00034" y="1785926"/>
            <a:ext cx="835824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933450" lvl="1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A3B3159-62FE-4991-AC97-49652CFAFB38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15890"/>
            <a:ext cx="9143999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-1" y="1081354"/>
            <a:ext cx="9143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Test bilatéral vs. test unilatéral</a:t>
            </a:r>
          </a:p>
        </p:txBody>
      </p:sp>
      <p:pic>
        <p:nvPicPr>
          <p:cNvPr id="2050" name="Picture 2" descr="C:\Users\Admin\Desktop\Sans titre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16" y="1653799"/>
            <a:ext cx="8419783" cy="487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/>
          <p:cNvSpPr txBox="1"/>
          <p:nvPr>
            <p:custDataLst>
              <p:tags r:id="rId7"/>
            </p:custDataLst>
          </p:nvPr>
        </p:nvSpPr>
        <p:spPr>
          <a:xfrm>
            <a:off x="1088470" y="6033302"/>
            <a:ext cx="531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dl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>
            <p:custDataLst>
              <p:tags r:id="rId8"/>
            </p:custDataLst>
          </p:nvPr>
        </p:nvSpPr>
        <p:spPr>
          <a:xfrm>
            <a:off x="4934107" y="3349144"/>
            <a:ext cx="43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4" name="Ellipse 33"/>
          <p:cNvSpPr/>
          <p:nvPr>
            <p:custDataLst>
              <p:tags r:id="rId9"/>
            </p:custDataLst>
          </p:nvPr>
        </p:nvSpPr>
        <p:spPr>
          <a:xfrm>
            <a:off x="4285616" y="3406462"/>
            <a:ext cx="648491" cy="34703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5" name="Ellipse 34"/>
          <p:cNvSpPr/>
          <p:nvPr>
            <p:custDataLst>
              <p:tags r:id="rId10"/>
            </p:custDataLst>
          </p:nvPr>
        </p:nvSpPr>
        <p:spPr>
          <a:xfrm>
            <a:off x="655685" y="6090619"/>
            <a:ext cx="432785" cy="347030"/>
          </a:xfrm>
          <a:prstGeom prst="ellipse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5" name="Connecteur droit 4"/>
          <p:cNvCxnSpPr/>
          <p:nvPr>
            <p:custDataLst>
              <p:tags r:id="rId11"/>
            </p:custDataLst>
          </p:nvPr>
        </p:nvCxnSpPr>
        <p:spPr>
          <a:xfrm>
            <a:off x="6086022" y="3231991"/>
            <a:ext cx="13662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>
            <p:custDataLst>
              <p:tags r:id="rId12"/>
            </p:custDataLst>
          </p:nvPr>
        </p:nvCxnSpPr>
        <p:spPr>
          <a:xfrm>
            <a:off x="6086022" y="2348880"/>
            <a:ext cx="144015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4285616" y="6090619"/>
            <a:ext cx="864197" cy="3470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ZoneTexte 36"/>
          <p:cNvSpPr txBox="1"/>
          <p:nvPr>
            <p:custDataLst>
              <p:tags r:id="rId14"/>
            </p:custDataLst>
          </p:nvPr>
        </p:nvSpPr>
        <p:spPr>
          <a:xfrm>
            <a:off x="3635896" y="2492896"/>
            <a:ext cx="43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2"/>
                </a:solidFill>
              </a:rPr>
              <a:t>α</a:t>
            </a:r>
            <a:endParaRPr lang="fr-FR" b="1" dirty="0">
              <a:solidFill>
                <a:schemeClr val="bg2"/>
              </a:solidFill>
            </a:endParaRPr>
          </a:p>
        </p:txBody>
      </p:sp>
      <p:sp>
        <p:nvSpPr>
          <p:cNvPr id="38" name="Ellipse 37"/>
          <p:cNvSpPr/>
          <p:nvPr>
            <p:custDataLst>
              <p:tags r:id="rId15"/>
            </p:custDataLst>
          </p:nvPr>
        </p:nvSpPr>
        <p:spPr>
          <a:xfrm>
            <a:off x="2989679" y="2524653"/>
            <a:ext cx="648491" cy="347030"/>
          </a:xfrm>
          <a:prstGeom prst="ellipse">
            <a:avLst/>
          </a:pr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 w="38100">
                <a:solidFill>
                  <a:schemeClr val="tx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16"/>
            </p:custDataLst>
          </p:nvPr>
        </p:nvSpPr>
        <p:spPr>
          <a:xfrm>
            <a:off x="3008805" y="6090619"/>
            <a:ext cx="864197" cy="347030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3" name="Connecteur droit 22"/>
          <p:cNvCxnSpPr/>
          <p:nvPr>
            <p:custDataLst>
              <p:tags r:id="rId17"/>
            </p:custDataLst>
          </p:nvPr>
        </p:nvCxnSpPr>
        <p:spPr>
          <a:xfrm>
            <a:off x="0" y="1094092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>
            <p:custDataLst>
              <p:tags r:id="rId18"/>
            </p:custDataLst>
          </p:nvPr>
        </p:nvCxnSpPr>
        <p:spPr>
          <a:xfrm>
            <a:off x="0" y="1159206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26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4" grpId="0" animBg="1"/>
      <p:bldP spid="35" grpId="0" animBg="1"/>
      <p:bldP spid="8" grpId="0" animBg="1"/>
      <p:bldP spid="37" grpId="0"/>
      <p:bldP spid="38" grpId="0" animBg="1"/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39F92F4A-B69D-4C79-ADA5-E24DBF8EB7FC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-16511" y="511230"/>
            <a:ext cx="913918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-10752" y="1211519"/>
            <a:ext cx="91431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Test unilatéral: illustration graphique (</a:t>
            </a: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a</a:t>
            </a: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=0,05)</a:t>
            </a:r>
          </a:p>
        </p:txBody>
      </p:sp>
      <p:pic>
        <p:nvPicPr>
          <p:cNvPr id="2050" name="Picture 2" descr="C:\Documents and Settings\El Hadj TOURE\Bureau\Nouvelle image (2)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 rotWithShape="1">
          <a:blip r:embed="rId27"/>
          <a:srcRect t="4267" b="4653"/>
          <a:stretch/>
        </p:blipFill>
        <p:spPr bwMode="auto">
          <a:xfrm>
            <a:off x="-16511" y="3071602"/>
            <a:ext cx="4571999" cy="38388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1" name="Picture 3" descr="C:\Documents and Settings\El Hadj TOURE\Bureau\Nouvelle image (20)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 rotWithShape="1">
          <a:blip r:embed="rId28"/>
          <a:srcRect t="4648" b="4271"/>
          <a:stretch/>
        </p:blipFill>
        <p:spPr bwMode="auto">
          <a:xfrm>
            <a:off x="4492067" y="3071603"/>
            <a:ext cx="4643406" cy="38388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ZoneTexte 12"/>
          <p:cNvSpPr txBox="1"/>
          <p:nvPr>
            <p:custDataLst>
              <p:tags r:id="rId7"/>
            </p:custDataLst>
          </p:nvPr>
        </p:nvSpPr>
        <p:spPr>
          <a:xfrm>
            <a:off x="1228448" y="4907623"/>
            <a:ext cx="2059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Acceptation de H</a:t>
            </a:r>
            <a:r>
              <a:rPr lang="en-CA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CA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>
            <p:custDataLst>
              <p:tags r:id="rId8"/>
            </p:custDataLst>
          </p:nvPr>
        </p:nvSpPr>
        <p:spPr>
          <a:xfrm>
            <a:off x="5658522" y="4932472"/>
            <a:ext cx="211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Acceptation de H</a:t>
            </a:r>
            <a:r>
              <a:rPr lang="en-CA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CA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>
            <p:custDataLst>
              <p:tags r:id="rId9"/>
            </p:custDataLst>
          </p:nvPr>
        </p:nvSpPr>
        <p:spPr>
          <a:xfrm>
            <a:off x="590182" y="6065565"/>
            <a:ext cx="1180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CA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critique</a:t>
            </a:r>
          </a:p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-1,645 </a:t>
            </a:r>
          </a:p>
        </p:txBody>
      </p:sp>
      <p:sp>
        <p:nvSpPr>
          <p:cNvPr id="26" name="ZoneTexte 25"/>
          <p:cNvSpPr txBox="1"/>
          <p:nvPr>
            <p:custDataLst>
              <p:tags r:id="rId10"/>
            </p:custDataLst>
          </p:nvPr>
        </p:nvSpPr>
        <p:spPr>
          <a:xfrm>
            <a:off x="7458220" y="6080940"/>
            <a:ext cx="1179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CA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critique</a:t>
            </a:r>
          </a:p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1,645 </a:t>
            </a:r>
          </a:p>
        </p:txBody>
      </p:sp>
      <p:sp>
        <p:nvSpPr>
          <p:cNvPr id="20" name="ZoneTexte 19"/>
          <p:cNvSpPr txBox="1"/>
          <p:nvPr>
            <p:custDataLst>
              <p:tags r:id="rId11"/>
            </p:custDataLst>
          </p:nvPr>
        </p:nvSpPr>
        <p:spPr>
          <a:xfrm>
            <a:off x="-285947" y="5252501"/>
            <a:ext cx="1439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=0,05 </a:t>
            </a:r>
          </a:p>
        </p:txBody>
      </p:sp>
      <p:sp>
        <p:nvSpPr>
          <p:cNvPr id="25" name="ZoneTexte 24"/>
          <p:cNvSpPr txBox="1"/>
          <p:nvPr>
            <p:custDataLst>
              <p:tags r:id="rId12"/>
            </p:custDataLst>
          </p:nvPr>
        </p:nvSpPr>
        <p:spPr>
          <a:xfrm>
            <a:off x="1268530" y="4384979"/>
            <a:ext cx="2001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1-a</a:t>
            </a:r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0,95 </a:t>
            </a:r>
          </a:p>
        </p:txBody>
      </p:sp>
      <p:sp>
        <p:nvSpPr>
          <p:cNvPr id="28" name="ZoneTexte 27"/>
          <p:cNvSpPr txBox="1"/>
          <p:nvPr>
            <p:custDataLst>
              <p:tags r:id="rId13"/>
            </p:custDataLst>
          </p:nvPr>
        </p:nvSpPr>
        <p:spPr>
          <a:xfrm>
            <a:off x="5704858" y="4427944"/>
            <a:ext cx="206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1-a</a:t>
            </a:r>
            <a:r>
              <a:rPr lang="en-C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0,95 </a:t>
            </a:r>
          </a:p>
        </p:txBody>
      </p:sp>
      <p:sp>
        <p:nvSpPr>
          <p:cNvPr id="29" name="ZoneTexte 28"/>
          <p:cNvSpPr txBox="1"/>
          <p:nvPr>
            <p:custDataLst>
              <p:tags r:id="rId14"/>
            </p:custDataLst>
          </p:nvPr>
        </p:nvSpPr>
        <p:spPr>
          <a:xfrm>
            <a:off x="7894971" y="5246753"/>
            <a:ext cx="1485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en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=0,05 </a:t>
            </a:r>
          </a:p>
        </p:txBody>
      </p:sp>
      <p:sp>
        <p:nvSpPr>
          <p:cNvPr id="30" name="ZoneTexte 29"/>
          <p:cNvSpPr txBox="1"/>
          <p:nvPr>
            <p:custDataLst>
              <p:tags r:id="rId15"/>
            </p:custDataLst>
          </p:nvPr>
        </p:nvSpPr>
        <p:spPr>
          <a:xfrm>
            <a:off x="-115700" y="606555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CA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calculé</a:t>
            </a:r>
          </a:p>
          <a:p>
            <a:pPr algn="ctr"/>
            <a:r>
              <a:rPr lang="en-CA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-2,65</a:t>
            </a:r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7" name="ZoneTexte 26"/>
          <p:cNvSpPr txBox="1"/>
          <p:nvPr>
            <p:custDataLst>
              <p:tags r:id="rId16"/>
            </p:custDataLst>
          </p:nvPr>
        </p:nvSpPr>
        <p:spPr>
          <a:xfrm>
            <a:off x="8315591" y="604913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CA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calculé</a:t>
            </a:r>
          </a:p>
          <a:p>
            <a:pPr algn="ctr"/>
            <a:r>
              <a:rPr lang="en-CA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2,65</a:t>
            </a:r>
            <a:r>
              <a:rPr lang="en-CA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2" name="Espace réservé du texte 2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171519" y="3010632"/>
            <a:ext cx="4320548" cy="41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 unilatéral gauche ou inférieur</a:t>
            </a:r>
          </a:p>
        </p:txBody>
      </p:sp>
      <p:sp>
        <p:nvSpPr>
          <p:cNvPr id="33" name="Rectangle 32"/>
          <p:cNvSpPr/>
          <p:nvPr>
            <p:custDataLst>
              <p:tags r:id="rId18"/>
            </p:custDataLst>
          </p:nvPr>
        </p:nvSpPr>
        <p:spPr>
          <a:xfrm>
            <a:off x="-900608" y="208518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3450" lvl="1" indent="-3240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Les hommes consacrent moins d’heures que les femmes à regarder la TV</a:t>
            </a:r>
          </a:p>
        </p:txBody>
      </p:sp>
      <p:sp>
        <p:nvSpPr>
          <p:cNvPr id="34" name="Rectangle 33"/>
          <p:cNvSpPr/>
          <p:nvPr>
            <p:custDataLst>
              <p:tags r:id="rId19"/>
            </p:custDataLst>
          </p:nvPr>
        </p:nvSpPr>
        <p:spPr>
          <a:xfrm>
            <a:off x="3729994" y="2085182"/>
            <a:ext cx="5584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3450" lvl="1" indent="-3240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Les femmes consacrent plus d’heures que les hommes à regarder la TV</a:t>
            </a:r>
          </a:p>
        </p:txBody>
      </p:sp>
      <p:sp>
        <p:nvSpPr>
          <p:cNvPr id="35" name="Espace réservé du texte 2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4524026" y="3008512"/>
            <a:ext cx="4066268" cy="41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 unilatéral droite ou supérieur</a:t>
            </a:r>
          </a:p>
        </p:txBody>
      </p:sp>
      <p:sp>
        <p:nvSpPr>
          <p:cNvPr id="31" name="ZoneTexte 30"/>
          <p:cNvSpPr txBox="1"/>
          <p:nvPr>
            <p:custDataLst>
              <p:tags r:id="rId21"/>
            </p:custDataLst>
          </p:nvPr>
        </p:nvSpPr>
        <p:spPr>
          <a:xfrm>
            <a:off x="1575709" y="1765517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Confirmée!</a:t>
            </a:r>
          </a:p>
        </p:txBody>
      </p:sp>
      <p:sp>
        <p:nvSpPr>
          <p:cNvPr id="36" name="ZoneTexte 35"/>
          <p:cNvSpPr txBox="1"/>
          <p:nvPr>
            <p:custDataLst>
              <p:tags r:id="rId22"/>
            </p:custDataLst>
          </p:nvPr>
        </p:nvSpPr>
        <p:spPr>
          <a:xfrm>
            <a:off x="6228184" y="1780280"/>
            <a:ext cx="1666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Confirmée!</a:t>
            </a:r>
          </a:p>
        </p:txBody>
      </p:sp>
      <p:cxnSp>
        <p:nvCxnSpPr>
          <p:cNvPr id="37" name="Connecteur droit 36"/>
          <p:cNvCxnSpPr/>
          <p:nvPr>
            <p:custDataLst>
              <p:tags r:id="rId23"/>
            </p:custDataLst>
          </p:nvPr>
        </p:nvCxnSpPr>
        <p:spPr>
          <a:xfrm>
            <a:off x="-26284" y="1224269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>
            <p:custDataLst>
              <p:tags r:id="rId24"/>
            </p:custDataLst>
          </p:nvPr>
        </p:nvCxnSpPr>
        <p:spPr>
          <a:xfrm>
            <a:off x="-26284" y="1289383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770728" y="2582892"/>
            <a:ext cx="1718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&lt;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7398976" y="2531458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&gt;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CA" dirty="0"/>
          </a:p>
        </p:txBody>
      </p:sp>
      <p:sp>
        <p:nvSpPr>
          <p:cNvPr id="39" name="Rectangle 38"/>
          <p:cNvSpPr/>
          <p:nvPr/>
        </p:nvSpPr>
        <p:spPr>
          <a:xfrm>
            <a:off x="-534712" y="2602224"/>
            <a:ext cx="224933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33450" lvl="1" indent="-3240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=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fr-FR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788494" y="2539469"/>
            <a:ext cx="224933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33450" lvl="1" indent="-3240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= </a:t>
            </a:r>
            <a:r>
              <a:rPr lang="fr-F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fr-FR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1" grpId="0"/>
      <p:bldP spid="26" grpId="0"/>
      <p:bldP spid="20" grpId="0"/>
      <p:bldP spid="25" grpId="0"/>
      <p:bldP spid="28" grpId="0"/>
      <p:bldP spid="29" grpId="0"/>
      <p:bldP spid="30" grpId="0"/>
      <p:bldP spid="27" grpId="0"/>
      <p:bldP spid="32" grpId="0"/>
      <p:bldP spid="34" grpId="0"/>
      <p:bldP spid="35" grpId="0"/>
      <p:bldP spid="31" grpId="0"/>
      <p:bldP spid="31" grpId="1"/>
      <p:bldP spid="36" grpId="0"/>
      <p:bldP spid="36" grpId="1"/>
      <p:bldP spid="3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179512" y="1844824"/>
            <a:ext cx="8750206" cy="451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 le test du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c </a:t>
            </a:r>
            <a:r>
              <a:rPr lang="fr-FR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le test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ne renseigne que sur la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signification statistique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influencée par le nombre de cas</a:t>
            </a:r>
          </a:p>
          <a:p>
            <a:pPr marL="533400" indent="-3240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évaluer la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signification réelle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la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taille de l’effet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(intensité), on se réfère à l’êta-carré (varie entre 0 et 1)</a:t>
            </a:r>
          </a:p>
          <a:p>
            <a:pPr marL="952350"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66600" lvl="1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52350"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valeur de 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cs typeface="Arial" pitchFamily="34" charset="0"/>
              </a:rPr>
              <a:t>h</a:t>
            </a:r>
            <a:r>
              <a:rPr lang="fr-FR" sz="20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cs typeface="Arial" pitchFamily="34" charset="0"/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ou</a:t>
            </a:r>
            <a:r>
              <a:rPr lang="el-G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en-CA" sz="2000" baseline="3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indique la présence d’effet de petite taille (0,0036), d’après la règle de Cohen (1988): le sexe explique 0,36% de la variation dans le temps d’écoute de la TV</a:t>
            </a:r>
          </a:p>
          <a:p>
            <a:pPr marL="933450" lvl="1" indent="-288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33450" lvl="1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285720" y="6492875"/>
            <a:ext cx="2133600" cy="365125"/>
          </a:xfrm>
        </p:spPr>
        <p:txBody>
          <a:bodyPr/>
          <a:lstStyle/>
          <a:p>
            <a:fld id="{6542178B-4ECD-410B-BB25-2727662B7C99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68411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111353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Au-delà de la </a:t>
            </a:r>
            <a:r>
              <a:rPr lang="fr-FR" sz="3000" spc="-15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sig</a:t>
            </a:r>
            <a:r>
              <a:rPr lang="fr-FR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. statistique: la </a:t>
            </a:r>
            <a:r>
              <a:rPr lang="fr-FR" sz="3000" spc="-15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sig</a:t>
            </a:r>
            <a:r>
              <a:rPr lang="fr-FR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. réelle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54" y="5420246"/>
            <a:ext cx="7874400" cy="9361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14726" y="1150111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8"/>
            </p:custDataLst>
          </p:nvPr>
        </p:nvCxnSpPr>
        <p:spPr>
          <a:xfrm>
            <a:off x="14726" y="121522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t 16">
                <a:extLst>
                  <a:ext uri="{FF2B5EF4-FFF2-40B4-BE49-F238E27FC236}">
                    <a16:creationId xmlns:a16="http://schemas.microsoft.com/office/drawing/2014/main" id="{21AE8102-35A7-4D13-AF54-01C198B72D7D}"/>
                  </a:ext>
                </a:extLst>
              </p:cNvPr>
              <p:cNvSpPr txBox="1"/>
              <p:nvPr/>
            </p:nvSpPr>
            <p:spPr bwMode="auto">
              <a:xfrm>
                <a:off x="2123728" y="3573016"/>
                <a:ext cx="2448272" cy="86409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r>
                  <a:rPr lang="fr-CA" dirty="0">
                    <a:solidFill>
                      <a:srgbClr val="000000"/>
                    </a:solidFill>
                  </a:rPr>
                  <a:t> </a:t>
                </a:r>
                <a:r>
                  <a:rPr lang="el-GR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η</a:t>
                </a:r>
                <a:r>
                  <a:rPr lang="en-CA" baseline="30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fr-CA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CA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CA" b="0" i="1" baseline="30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CA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CA" b="0" i="1" baseline="30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CA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fr-CA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CA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fr-CA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CA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2−2)</m:t>
                        </m:r>
                      </m:den>
                    </m:f>
                  </m:oMath>
                </a14:m>
                <a:endParaRPr lang="fr-CA" dirty="0"/>
              </a:p>
            </p:txBody>
          </p:sp>
        </mc:Choice>
        <mc:Fallback xmlns="">
          <p:sp>
            <p:nvSpPr>
              <p:cNvPr id="20" name="Objet 16">
                <a:extLst>
                  <a:ext uri="{FF2B5EF4-FFF2-40B4-BE49-F238E27FC236}">
                    <a16:creationId xmlns:a16="http://schemas.microsoft.com/office/drawing/2014/main" id="{21AE8102-35A7-4D13-AF54-01C198B72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3573016"/>
                <a:ext cx="2448272" cy="864096"/>
              </a:xfrm>
              <a:prstGeom prst="rect">
                <a:avLst/>
              </a:prstGeom>
              <a:blipFill>
                <a:blip r:embed="rId12"/>
                <a:stretch>
                  <a:fillRect l="-498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t 16">
                <a:extLst>
                  <a:ext uri="{FF2B5EF4-FFF2-40B4-BE49-F238E27FC236}">
                    <a16:creationId xmlns:a16="http://schemas.microsoft.com/office/drawing/2014/main" id="{F19FA8D3-C439-444E-AE8A-7060BA72EC65}"/>
                  </a:ext>
                </a:extLst>
              </p:cNvPr>
              <p:cNvSpPr txBox="1"/>
              <p:nvPr/>
            </p:nvSpPr>
            <p:spPr bwMode="auto">
              <a:xfrm>
                <a:off x="7236294" y="3573016"/>
                <a:ext cx="864098" cy="86409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 fontScale="62500" lnSpcReduction="20000"/>
              </a:bodyPr>
              <a:lstStyle/>
              <a:p>
                <a:endParaRPr lang="fr-CA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CA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0.0036</m:t>
                      </m:r>
                    </m:oMath>
                  </m:oMathPara>
                </a14:m>
                <a:endParaRPr lang="fr-CA" dirty="0"/>
              </a:p>
            </p:txBody>
          </p:sp>
        </mc:Choice>
        <mc:Fallback xmlns="">
          <p:sp>
            <p:nvSpPr>
              <p:cNvPr id="21" name="Objet 16">
                <a:extLst>
                  <a:ext uri="{FF2B5EF4-FFF2-40B4-BE49-F238E27FC236}">
                    <a16:creationId xmlns:a16="http://schemas.microsoft.com/office/drawing/2014/main" id="{F19FA8D3-C439-444E-AE8A-7060BA72E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6294" y="3573016"/>
                <a:ext cx="864098" cy="864096"/>
              </a:xfrm>
              <a:prstGeom prst="rect">
                <a:avLst/>
              </a:prstGeom>
              <a:blipFill>
                <a:blip r:embed="rId13"/>
                <a:stretch>
                  <a:fillRect r="-563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t 16">
                <a:extLst>
                  <a:ext uri="{FF2B5EF4-FFF2-40B4-BE49-F238E27FC236}">
                    <a16:creationId xmlns:a16="http://schemas.microsoft.com/office/drawing/2014/main" id="{9D28373A-447E-4114-9C0C-A08A9798DA78}"/>
                  </a:ext>
                </a:extLst>
              </p:cNvPr>
              <p:cNvSpPr txBox="1"/>
              <p:nvPr/>
            </p:nvSpPr>
            <p:spPr bwMode="auto">
              <a:xfrm>
                <a:off x="4554614" y="3573016"/>
                <a:ext cx="2681681" cy="86409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CA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A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2,65</m:t>
                          </m:r>
                          <m:r>
                            <a:rPr lang="fr-CA" b="0" i="1" baseline="30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r-CA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2,65</m:t>
                          </m:r>
                          <m:r>
                            <a:rPr lang="fr-CA" b="0" i="1" baseline="30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CA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+(855+1085−2)</m:t>
                          </m:r>
                        </m:den>
                      </m:f>
                    </m:oMath>
                  </m:oMathPara>
                </a14:m>
                <a:endParaRPr lang="fr-CA" dirty="0"/>
              </a:p>
            </p:txBody>
          </p:sp>
        </mc:Choice>
        <mc:Fallback xmlns="">
          <p:sp>
            <p:nvSpPr>
              <p:cNvPr id="23" name="Objet 16">
                <a:extLst>
                  <a:ext uri="{FF2B5EF4-FFF2-40B4-BE49-F238E27FC236}">
                    <a16:creationId xmlns:a16="http://schemas.microsoft.com/office/drawing/2014/main" id="{9D28373A-447E-4114-9C0C-A08A9798D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4614" y="3573016"/>
                <a:ext cx="2681681" cy="864096"/>
              </a:xfrm>
              <a:prstGeom prst="rect">
                <a:avLst/>
              </a:prstGeom>
              <a:blipFill>
                <a:blip r:embed="rId14"/>
                <a:stretch>
                  <a:fillRect r="-682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466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20" grpId="0" animBg="1"/>
      <p:bldP spid="21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23528" y="1844824"/>
            <a:ext cx="8606190" cy="451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3240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Caractère probabiliste de l’échantillonnage</a:t>
            </a:r>
          </a:p>
          <a:p>
            <a:pPr marL="933450" lvl="1" indent="-324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échantillons des 2 groupes d’observations sont aléatoires</a:t>
            </a:r>
          </a:p>
          <a:p>
            <a:pPr marL="533400" indent="-3240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Normalité de la distribution de la VD quantitative</a:t>
            </a:r>
          </a:p>
          <a:p>
            <a:pPr marL="933450" lvl="1" indent="-288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n&gt;=15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 groupe, le test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robuste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(Green &amp;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Salkind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2011) </a:t>
            </a:r>
          </a:p>
          <a:p>
            <a:pPr marL="533400" indent="-2880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Égalité des variances des groupes ou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homoscédasticité</a:t>
            </a:r>
          </a:p>
          <a:p>
            <a:pPr marL="933450" lvl="1" indent="-2880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sz="20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¹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0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que l’hétéroscédasticité est forte, deux possibilités:</a:t>
            </a:r>
          </a:p>
          <a:p>
            <a:pPr marL="1169988" lvl="2" indent="-255588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test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Student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robuste</a:t>
            </a:r>
          </a:p>
          <a:p>
            <a:pPr marL="1169988" lvl="2" indent="-255588">
              <a:spcBef>
                <a:spcPct val="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cs typeface="Arial" pitchFamily="34" charset="0"/>
              </a:rPr>
              <a:t>¹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test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n’est pas robuste, utiliser le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 </a:t>
            </a:r>
            <a:r>
              <a:rPr lang="fr-FR" sz="20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t’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2000" u="sng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Welch</a:t>
            </a:r>
            <a:endParaRPr lang="fr-FR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3240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Indépendance des échantillons ou groupes</a:t>
            </a:r>
          </a:p>
          <a:p>
            <a:pPr marL="933450" lvl="1" indent="-3240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S’ils sont associés ou pairés, utiliser le 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 </a:t>
            </a:r>
            <a:r>
              <a:rPr lang="fr-FR" sz="20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pairé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288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33450" lvl="1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285720" y="6492875"/>
            <a:ext cx="2133600" cy="365125"/>
          </a:xfrm>
        </p:spPr>
        <p:txBody>
          <a:bodyPr/>
          <a:lstStyle/>
          <a:p>
            <a:fld id="{D1D0592F-CD1E-44DF-BFF2-4DBC0B448FF9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4726" y="468411"/>
            <a:ext cx="9129274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14726" y="1111353"/>
            <a:ext cx="91292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Conditions d’application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14726" y="1150111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14726" y="121522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76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435731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prochainement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39552" y="1785926"/>
            <a:ext cx="828092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Prochaine leçon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Synthèse &amp; Révision</a:t>
            </a:r>
          </a:p>
          <a:p>
            <a:pPr>
              <a:spcBef>
                <a:spcPts val="18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labo d’Excel d’aujourd’hui </a:t>
            </a:r>
          </a:p>
          <a:p>
            <a:pPr lvl="1"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onstruire et interpréter des tableaux et diagrammes de moyennes illustrant la différence entre deux moyennes</a:t>
            </a:r>
          </a:p>
          <a:p>
            <a:pPr lvl="1"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Tester la signification statistique de cette différence au moyen du test t de Student, tout en construisant une table statistique du t </a:t>
            </a:r>
          </a:p>
          <a:p>
            <a:pPr lvl="1">
              <a:spcBef>
                <a:spcPts val="18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Mesurer l’intensité ou la signification réelle d’une différence de moyennes au moyen de l’êta-carré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3992B05-7758-4494-9975-F22B68EA22A5}" type="datetime10">
              <a:rPr lang="fr-FR" sz="1800" smtClean="0">
                <a:solidFill>
                  <a:srgbClr val="DBF5F9">
                    <a:shade val="90000"/>
                  </a:srgbClr>
                </a:solidFill>
              </a:rPr>
              <a:t>14:51</a:t>
            </a:fld>
            <a:endParaRPr lang="fr-FR" sz="1800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26</a:t>
            </a:fld>
            <a:endParaRPr lang="fr-FR"/>
          </a:p>
        </p:txBody>
      </p: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15225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>
            <p:custDataLst>
              <p:tags r:id="rId7"/>
            </p:custDataLst>
          </p:nvPr>
        </p:nvCxnSpPr>
        <p:spPr>
          <a:xfrm>
            <a:off x="0" y="1280339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67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988840"/>
            <a:ext cx="8424936" cy="436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a-t-il une différence entre pays sous-développés et développés quant à l’importance de l’espérance de vie?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garçons sont-ils meilleurs que les filles en statistiques sociales (notes)?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citadins et les ruraux sont-ils confrontés avec la même ampleur au chômage?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a-t-il une différence entre hommes et femmes quant à la préférence concernant la taille de la famille?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a-t-il une différence entre les étudiants absentéistes et non absentéistes quant à la performance à l’examen?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0FF0F72-0CF3-4E8A-878F-E9EE867DF331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Différence</a:t>
            </a:r>
            <a:r>
              <a:rPr kumimoji="0" lang="fr-FR" sz="3600" i="0" u="none" strike="noStrike" kern="1200" cap="none" spc="-150" normalizeH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entre deux </a:t>
            </a: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moyennes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142984"/>
            <a:ext cx="9158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Exemples de questions de recherche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785926"/>
            <a:ext cx="828092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a-t-il une différence entre hommes et femmes quant au nombre d’heures passées devant la TV/jour (Fox,1999)?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Or, les tableaux bivariés, et le</a:t>
            </a:r>
            <a:r>
              <a:rPr lang="fr-FR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c </a:t>
            </a:r>
            <a:r>
              <a:rPr lang="fr-F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sont limités (Fox,1999)</a:t>
            </a:r>
          </a:p>
          <a:p>
            <a:pPr lvl="1">
              <a:spcBef>
                <a:spcPts val="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Diversité des valeurs d’une variable quantitative</a:t>
            </a:r>
          </a:p>
          <a:p>
            <a:pPr lvl="1">
              <a:spcBef>
                <a:spcPts val="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catégorisation implique une perte :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d’information, qui risque de changer la structure de la relation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propriétés mathématiques, et donc de la puissance statistique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Nécessité d’un grand nombre de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pour des % stables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test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Student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approprié pour analyser une relation entre une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 dichotomique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une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VD quantitative</a:t>
            </a: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1E5AED3-CFE8-4D0D-ADA6-5DBE58C4B97D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Différence entre</a:t>
            </a: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deux moyennes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142984"/>
            <a:ext cx="9158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Exemple illustratif &amp; justification</a:t>
            </a:r>
          </a:p>
        </p:txBody>
      </p: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 à coins arrondis 8"/>
          <p:cNvSpPr/>
          <p:nvPr/>
        </p:nvSpPr>
        <p:spPr>
          <a:xfrm>
            <a:off x="5064624" y="2767460"/>
            <a:ext cx="3455146" cy="648072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Temps d’écoute TV/j </a:t>
            </a:r>
          </a:p>
          <a:p>
            <a:pPr algn="ctr"/>
            <a:r>
              <a:rPr lang="fr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(0, 1, 2,….heures)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96380" y="2843645"/>
            <a:ext cx="504056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fr-CA" sz="2000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4162104" y="3091496"/>
            <a:ext cx="902519" cy="3028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8519770" y="2891441"/>
            <a:ext cx="504056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fr-CA" sz="2000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853669" y="2767460"/>
            <a:ext cx="3337055" cy="648072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Sexe </a:t>
            </a:r>
          </a:p>
          <a:p>
            <a:pPr algn="ctr"/>
            <a:r>
              <a:rPr lang="fr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(Homme / Femme)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844824"/>
            <a:ext cx="8568952" cy="451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test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Student est un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 d’hypothèse: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cherche à valider un paramètre supposé à l’aide d’une statistique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Cette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compare deux moyennes d’échantillon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 de la moyenne du groupe 1 (temps moyen des hommes)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 de la moyenne du groupe 2 (temps moyen des femmes)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 de la différence observée entre les deux moyennes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différence observée dans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est-elle suffisamment importante pour être généralisée avec confiance à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l’instar du test du chi-carré 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c </a:t>
            </a:r>
            <a:r>
              <a:rPr lang="fr-FR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on compare le </a:t>
            </a:r>
            <a:r>
              <a:rPr lang="fr-FR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8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calculé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(statistique) au </a:t>
            </a:r>
            <a:r>
              <a:rPr lang="fr-FR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8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critique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(table distribution d’échantillonnage) 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C782E65-34CF-49BA-ABB3-5A660A05B80D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Différence entre deux moyennes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Définition &amp; logique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857364"/>
            <a:ext cx="846217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Différence entre deux moyennes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142984"/>
            <a:ext cx="9158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Illustration: tableau, diagramme &amp; courbe des moyennes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42910" y="1697837"/>
            <a:ext cx="814393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Temps passé devant la TV selon le sexe (Fox, p.206)</a:t>
            </a:r>
          </a:p>
          <a:p>
            <a:pPr marL="0" indent="0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Connecteur droit avec flèche 2"/>
          <p:cNvCxnSpPr/>
          <p:nvPr>
            <p:custDataLst>
              <p:tags r:id="rId6"/>
            </p:custDataLst>
          </p:nvPr>
        </p:nvCxnSpPr>
        <p:spPr>
          <a:xfrm>
            <a:off x="781986" y="1857364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1" name="Graphique 20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656566274"/>
              </p:ext>
            </p:extLst>
          </p:nvPr>
        </p:nvGraphicFramePr>
        <p:xfrm>
          <a:off x="761588" y="4187437"/>
          <a:ext cx="7650192" cy="263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5" name="ZoneTexte 4"/>
          <p:cNvSpPr txBox="1"/>
          <p:nvPr>
            <p:custDataLst>
              <p:tags r:id="rId8"/>
            </p:custDataLst>
          </p:nvPr>
        </p:nvSpPr>
        <p:spPr>
          <a:xfrm>
            <a:off x="3920096" y="4187437"/>
            <a:ext cx="85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2,75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>
            <p:custDataLst>
              <p:tags r:id="rId9"/>
            </p:custDataLst>
          </p:nvPr>
        </p:nvSpPr>
        <p:spPr>
          <a:xfrm>
            <a:off x="4891010" y="4194307"/>
            <a:ext cx="85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3,01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ZoneTexte 23"/>
          <p:cNvSpPr txBox="1"/>
          <p:nvPr>
            <p:custDataLst>
              <p:tags r:id="rId10"/>
            </p:custDataLst>
          </p:nvPr>
        </p:nvSpPr>
        <p:spPr>
          <a:xfrm>
            <a:off x="6080336" y="4187437"/>
            <a:ext cx="1084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-0,26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ZoneTexte 24"/>
          <p:cNvSpPr txBox="1"/>
          <p:nvPr>
            <p:custDataLst>
              <p:tags r:id="rId11"/>
            </p:custDataLst>
          </p:nvPr>
        </p:nvSpPr>
        <p:spPr>
          <a:xfrm>
            <a:off x="4609012" y="4163529"/>
            <a:ext cx="351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fr-CA" sz="2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oneTexte 25"/>
          <p:cNvSpPr txBox="1"/>
          <p:nvPr>
            <p:custDataLst>
              <p:tags r:id="rId12"/>
            </p:custDataLst>
          </p:nvPr>
        </p:nvSpPr>
        <p:spPr>
          <a:xfrm>
            <a:off x="5589929" y="4194307"/>
            <a:ext cx="351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fr-CA" sz="2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Connecteur droit 26"/>
          <p:cNvCxnSpPr/>
          <p:nvPr>
            <p:custDataLst>
              <p:tags r:id="rId13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>
            <p:custDataLst>
              <p:tags r:id="rId14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96383"/>
              </p:ext>
            </p:extLst>
          </p:nvPr>
        </p:nvGraphicFramePr>
        <p:xfrm>
          <a:off x="781986" y="2128452"/>
          <a:ext cx="7626835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2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fr-C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Temps passé devant  la télévision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Sexe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C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Hommes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Femmes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Moyenne (heures)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2,75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3,01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Écart-type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2,03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2,22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Nombre de cas (n)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855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1085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25AC-DA19-462F-A752-A9BB79B36ADD}" type="datetime10">
              <a:rPr lang="fr-FR" smtClean="0"/>
              <a:t>14:51</a:t>
            </a:fld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3707904" y="5085184"/>
            <a:ext cx="3096344" cy="5040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57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  <p:bldP spid="5" grpId="0"/>
      <p:bldP spid="23" grpId="0"/>
      <p:bldP spid="24" grpId="0"/>
      <p:bldP spid="24" grpId="1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916832"/>
            <a:ext cx="8424936" cy="45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faut s’assurer que la différence observée dans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statistiquement significative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 utilisant le test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test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consiste à comparer cette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différence observée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la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différence attendue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s’il n’y avait pas de relation dans 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</a:p>
          <a:p>
            <a:pPr lvl="1"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la différence observée est similaire à la différence attendue, alors on peut croire qu’il n’y a vraiment pas de relation (H</a:t>
            </a:r>
            <a:r>
              <a:rPr lang="fr-FR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revanche, si la différence observée s’écarte vraiment de la différence attendue, alors on peut croire qu’il y a une relation (H</a:t>
            </a:r>
            <a:r>
              <a:rPr lang="fr-FR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Différence entre deux moyennes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142984"/>
            <a:ext cx="9158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Au-delà de l’observation: la signification statistique</a:t>
            </a:r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D5CF83F3-A160-4C46-B663-8BC088CF12A2}" type="datetime10">
              <a:rPr lang="fr-FR" smtClean="0"/>
              <a:t>14:51</a:t>
            </a:fld>
            <a:endParaRPr lang="fr-FR"/>
          </a:p>
        </p:txBody>
      </p: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785926"/>
            <a:ext cx="849694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Hypothèse nulle (à tester!)</a:t>
            </a:r>
          </a:p>
          <a:p>
            <a:pPr lvl="1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n’y a pas de différence dans le temps moyen passé devant la TV entre les hommes et les femmes dans N </a:t>
            </a:r>
          </a:p>
          <a:p>
            <a:pPr lvl="1" algn="ctr"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FontTx/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de façon équivalente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Bef>
                <a:spcPts val="18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Hypothèse alternative (recherche): de trois choses, l’une!</a:t>
            </a:r>
          </a:p>
          <a:p>
            <a:pPr lvl="1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bidirectionnelle : Il y a une différence dans le temps moyen passé devant la TV entre hommes et femmes dans N          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¹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fr-FR" sz="2400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unidirectionnelle : Le temps moyen passé devant la TV chez les hommes est inférieur à celui des femmes dans N      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&lt;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unidirectionnelle : Le temps moyen passé devant la TV chez les femmes est supérieur à celui des hommes dans N    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fr-CA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&gt; </a:t>
            </a:r>
            <a:r>
              <a:rPr lang="fr-CA" sz="2400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428604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Différence entre deux moyennes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Hypothèses statistiques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2425F892-C806-43D9-93AA-A4B83BC3BB1E}" type="datetime10">
              <a:rPr lang="fr-FR" smtClean="0"/>
              <a:t>14:51</a:t>
            </a:fld>
            <a:endParaRPr lang="fr-FR"/>
          </a:p>
        </p:txBody>
      </p:sp>
      <p:sp>
        <p:nvSpPr>
          <p:cNvPr id="15" name="Rectangle à coins arrondis 14"/>
          <p:cNvSpPr/>
          <p:nvPr>
            <p:custDataLst>
              <p:tags r:id="rId6"/>
            </p:custDataLst>
          </p:nvPr>
        </p:nvSpPr>
        <p:spPr>
          <a:xfrm>
            <a:off x="827584" y="4077072"/>
            <a:ext cx="8064896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8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à coins arrondis 14">
            <a:extLst>
              <a:ext uri="{FF2B5EF4-FFF2-40B4-BE49-F238E27FC236}">
                <a16:creationId xmlns:a16="http://schemas.microsoft.com/office/drawing/2014/main" id="{26803045-C2AF-4E49-995C-D7312C75FC0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12377" y="2924944"/>
            <a:ext cx="8064896" cy="4520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151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382449"/>
            <a:ext cx="8143932" cy="447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t    =     (X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X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– (</a:t>
            </a:r>
            <a:r>
              <a:rPr lang="fr-FR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400" i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	  s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400" baseline="-5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X</a:t>
            </a:r>
            <a:r>
              <a:rPr lang="fr-FR" sz="2400" baseline="-50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fr-FR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30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moyenne de la VD pour la catégorie 1 de la VI dans l’échantillon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moyenne de la VD pour la catégorie 2 de la VI dans l’échantillon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moyenne de la VD pour la catégorie 1 de la VI dans la population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FR" sz="20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moyenne de la VD pour la catégorie 2 de la VI dans la population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000" baseline="-5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X</a:t>
            </a:r>
            <a:r>
              <a:rPr lang="fr-FR" sz="2000" baseline="-5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erreur-type de la différence entre les moyennes dans </a:t>
            </a:r>
            <a:r>
              <a:rPr lang="fr-F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F918A64-0655-4062-A734-5769FF35765A}" type="datetime10">
              <a:rPr lang="fr-FR" smtClean="0"/>
              <a:t>14:51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28604"/>
            <a:ext cx="9158726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Test </a:t>
            </a:r>
            <a:r>
              <a:rPr kumimoji="0" lang="fr-FR" sz="3600" b="1" i="1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de Student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14298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Formule complète</a:t>
            </a:r>
          </a:p>
        </p:txBody>
      </p:sp>
      <p:sp>
        <p:nvSpPr>
          <p:cNvPr id="11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691082" y="2792249"/>
            <a:ext cx="2159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054425" y="2779513"/>
            <a:ext cx="2159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64106" y="3499133"/>
            <a:ext cx="14287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6" name="Line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179271" y="3508091"/>
            <a:ext cx="14287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93387" y="3284984"/>
            <a:ext cx="2428892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23" name="Line 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852832" y="5985829"/>
            <a:ext cx="14287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261452" y="6004733"/>
            <a:ext cx="14287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" name="ZoneTexte 24"/>
          <p:cNvSpPr txBox="1"/>
          <p:nvPr>
            <p:custDataLst>
              <p:tags r:id="rId13"/>
            </p:custDataLst>
          </p:nvPr>
        </p:nvSpPr>
        <p:spPr>
          <a:xfrm>
            <a:off x="4506118" y="1827231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Différence observée</a:t>
            </a:r>
          </a:p>
        </p:txBody>
      </p:sp>
      <p:sp>
        <p:nvSpPr>
          <p:cNvPr id="26" name="ZoneTexte 25"/>
          <p:cNvSpPr txBox="1"/>
          <p:nvPr>
            <p:custDataLst>
              <p:tags r:id="rId14"/>
            </p:custDataLst>
          </p:nvPr>
        </p:nvSpPr>
        <p:spPr>
          <a:xfrm>
            <a:off x="6327277" y="2390209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Différence attendue</a:t>
            </a:r>
          </a:p>
        </p:txBody>
      </p:sp>
      <p:cxnSp>
        <p:nvCxnSpPr>
          <p:cNvPr id="28" name="Connecteur droit avec flèche 27"/>
          <p:cNvCxnSpPr>
            <a:stCxn id="26" idx="1"/>
          </p:cNvCxnSpPr>
          <p:nvPr>
            <p:custDataLst>
              <p:tags r:id="rId15"/>
            </p:custDataLst>
          </p:nvPr>
        </p:nvCxnSpPr>
        <p:spPr>
          <a:xfrm flipH="1">
            <a:off x="5892816" y="2590264"/>
            <a:ext cx="434461" cy="294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>
            <p:custDataLst>
              <p:tags r:id="rId16"/>
            </p:custDataLst>
          </p:nvPr>
        </p:nvCxnSpPr>
        <p:spPr>
          <a:xfrm flipH="1">
            <a:off x="4476801" y="2227341"/>
            <a:ext cx="102562" cy="5649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>
            <p:custDataLst>
              <p:tags r:id="rId17"/>
            </p:custDataLst>
          </p:nvPr>
        </p:nvSpPr>
        <p:spPr>
          <a:xfrm>
            <a:off x="6277804" y="3474968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Erreur-type</a:t>
            </a:r>
          </a:p>
        </p:txBody>
      </p:sp>
      <p:cxnSp>
        <p:nvCxnSpPr>
          <p:cNvPr id="27" name="Connecteur droit avec flèche 26"/>
          <p:cNvCxnSpPr/>
          <p:nvPr>
            <p:custDataLst>
              <p:tags r:id="rId18"/>
            </p:custDataLst>
          </p:nvPr>
        </p:nvCxnSpPr>
        <p:spPr>
          <a:xfrm rot="10800000" flipV="1">
            <a:off x="5839027" y="3675023"/>
            <a:ext cx="2857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Line 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08812" y="4592548"/>
            <a:ext cx="215900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32" name="Connecteur droit 31"/>
          <p:cNvCxnSpPr/>
          <p:nvPr>
            <p:custDataLst>
              <p:tags r:id="rId20"/>
            </p:custDataLst>
          </p:nvPr>
        </p:nvCxnSpPr>
        <p:spPr>
          <a:xfrm>
            <a:off x="0" y="1142984"/>
            <a:ext cx="9158726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>
            <p:custDataLst>
              <p:tags r:id="rId21"/>
            </p:custDataLst>
          </p:nvPr>
        </p:nvCxnSpPr>
        <p:spPr>
          <a:xfrm>
            <a:off x="0" y="120809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Line 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8812" y="4149080"/>
            <a:ext cx="215900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86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19292</TotalTime>
  <Words>2445</Words>
  <Application>Microsoft Office PowerPoint</Application>
  <PresentationFormat>Affichage à l'écran (4:3)</PresentationFormat>
  <Paragraphs>494</Paragraphs>
  <Slides>26</Slides>
  <Notes>26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26</vt:i4>
      </vt:variant>
    </vt:vector>
  </HeadingPairs>
  <TitlesOfParts>
    <vt:vector size="37" baseType="lpstr">
      <vt:lpstr>Arial</vt:lpstr>
      <vt:lpstr>Calibri</vt:lpstr>
      <vt:lpstr>Cambria Math</vt:lpstr>
      <vt:lpstr>Constantia</vt:lpstr>
      <vt:lpstr>Symbol</vt:lpstr>
      <vt:lpstr>Symbol MT</vt:lpstr>
      <vt:lpstr>Wingdings</vt:lpstr>
      <vt:lpstr>Wingdings 2</vt:lpstr>
      <vt:lpstr>Débit</vt:lpstr>
      <vt:lpstr>Equation</vt:lpstr>
      <vt:lpstr>Équation</vt:lpstr>
      <vt:lpstr>Leçon 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Tout prochainement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El Hadj Touré</cp:lastModifiedBy>
  <cp:revision>2543</cp:revision>
  <cp:lastPrinted>2023-07-13T18:53:58Z</cp:lastPrinted>
  <dcterms:created xsi:type="dcterms:W3CDTF">2010-07-12T19:00:43Z</dcterms:created>
  <dcterms:modified xsi:type="dcterms:W3CDTF">2023-07-13T18:55:07Z</dcterms:modified>
</cp:coreProperties>
</file>