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5.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7.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8.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9.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0.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11.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12.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13.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notesSlides/notesSlide14.xml" ContentType="application/vnd.openxmlformats-officedocument.presentationml.notesSlide+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notesSlides/notesSlide15.xml" ContentType="application/vnd.openxmlformats-officedocument.presentationml.notesSlide+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notesSlides/notesSlide16.xml" ContentType="application/vnd.openxmlformats-officedocument.presentationml.notesSlide+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notesSlides/notesSlide17.xml" ContentType="application/vnd.openxmlformats-officedocument.presentationml.notesSlide+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18.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notesSlides/notesSlide19.xml" ContentType="application/vnd.openxmlformats-officedocument.presentationml.notesSlide+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notesSlides/notesSlide20.xml" ContentType="application/vnd.openxmlformats-officedocument.presentationml.notesSlide+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notesSlides/notesSlide21.xml" ContentType="application/vnd.openxmlformats-officedocument.presentationml.notesSlide+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notesSlides/notesSlide22.xml" ContentType="application/vnd.openxmlformats-officedocument.presentationml.notesSlide+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notesSlides/notesSlide23.xml" ContentType="application/vnd.openxmlformats-officedocument.presentationml.notesSlide+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notesSlides/notesSlide24.xml" ContentType="application/vnd.openxmlformats-officedocument.presentationml.notesSlide+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notesSlides/notesSlide25.xml" ContentType="application/vnd.openxmlformats-officedocument.presentationml.notesSlide+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8"/>
  </p:notesMasterIdLst>
  <p:handoutMasterIdLst>
    <p:handoutMasterId r:id="rId29"/>
  </p:handoutMasterIdLst>
  <p:sldIdLst>
    <p:sldId id="868" r:id="rId2"/>
    <p:sldId id="814" r:id="rId3"/>
    <p:sldId id="854" r:id="rId4"/>
    <p:sldId id="808" r:id="rId5"/>
    <p:sldId id="1006" r:id="rId6"/>
    <p:sldId id="967" r:id="rId7"/>
    <p:sldId id="853" r:id="rId8"/>
    <p:sldId id="841" r:id="rId9"/>
    <p:sldId id="863" r:id="rId10"/>
    <p:sldId id="942" r:id="rId11"/>
    <p:sldId id="820" r:id="rId12"/>
    <p:sldId id="823" r:id="rId13"/>
    <p:sldId id="815" r:id="rId14"/>
    <p:sldId id="846" r:id="rId15"/>
    <p:sldId id="857" r:id="rId16"/>
    <p:sldId id="826" r:id="rId17"/>
    <p:sldId id="827" r:id="rId18"/>
    <p:sldId id="862" r:id="rId19"/>
    <p:sldId id="969" r:id="rId20"/>
    <p:sldId id="860" r:id="rId21"/>
    <p:sldId id="950" r:id="rId22"/>
    <p:sldId id="830" r:id="rId23"/>
    <p:sldId id="864" r:id="rId24"/>
    <p:sldId id="833" r:id="rId25"/>
    <p:sldId id="837" r:id="rId26"/>
    <p:sldId id="856" r:id="rId27"/>
  </p:sldIdLst>
  <p:sldSz cx="9144000" cy="6858000" type="screen4x3"/>
  <p:notesSz cx="7315200" cy="9601200"/>
  <p:defaultTextStyle>
    <a:defPPr>
      <a:defRPr lang="en-US"/>
    </a:defPPr>
    <a:lvl1pPr algn="l" rtl="0" fontAlgn="base">
      <a:spcBef>
        <a:spcPct val="0"/>
      </a:spcBef>
      <a:spcAft>
        <a:spcPct val="0"/>
      </a:spcAft>
      <a:defRPr kumimoji="1" sz="2400" kern="1200">
        <a:solidFill>
          <a:schemeClr val="tx1"/>
        </a:solidFill>
        <a:latin typeface="Arial" charset="0"/>
        <a:ea typeface="+mn-ea"/>
        <a:cs typeface="+mn-cs"/>
      </a:defRPr>
    </a:lvl1pPr>
    <a:lvl2pPr marL="457200" algn="l" rtl="0" fontAlgn="base">
      <a:spcBef>
        <a:spcPct val="0"/>
      </a:spcBef>
      <a:spcAft>
        <a:spcPct val="0"/>
      </a:spcAft>
      <a:defRPr kumimoji="1" sz="2400" kern="1200">
        <a:solidFill>
          <a:schemeClr val="tx1"/>
        </a:solidFill>
        <a:latin typeface="Arial" charset="0"/>
        <a:ea typeface="+mn-ea"/>
        <a:cs typeface="+mn-cs"/>
      </a:defRPr>
    </a:lvl2pPr>
    <a:lvl3pPr marL="914400" algn="l" rtl="0" fontAlgn="base">
      <a:spcBef>
        <a:spcPct val="0"/>
      </a:spcBef>
      <a:spcAft>
        <a:spcPct val="0"/>
      </a:spcAft>
      <a:defRPr kumimoji="1" sz="2400" kern="1200">
        <a:solidFill>
          <a:schemeClr val="tx1"/>
        </a:solidFill>
        <a:latin typeface="Arial" charset="0"/>
        <a:ea typeface="+mn-ea"/>
        <a:cs typeface="+mn-cs"/>
      </a:defRPr>
    </a:lvl3pPr>
    <a:lvl4pPr marL="1371600" algn="l" rtl="0" fontAlgn="base">
      <a:spcBef>
        <a:spcPct val="0"/>
      </a:spcBef>
      <a:spcAft>
        <a:spcPct val="0"/>
      </a:spcAft>
      <a:defRPr kumimoji="1" sz="2400" kern="1200">
        <a:solidFill>
          <a:schemeClr val="tx1"/>
        </a:solidFill>
        <a:latin typeface="Arial" charset="0"/>
        <a:ea typeface="+mn-ea"/>
        <a:cs typeface="+mn-cs"/>
      </a:defRPr>
    </a:lvl4pPr>
    <a:lvl5pPr marL="1828800" algn="l" rtl="0" fontAlgn="base">
      <a:spcBef>
        <a:spcPct val="0"/>
      </a:spcBef>
      <a:spcAft>
        <a:spcPct val="0"/>
      </a:spcAft>
      <a:defRPr kumimoji="1" sz="2400" kern="1200">
        <a:solidFill>
          <a:schemeClr val="tx1"/>
        </a:solidFill>
        <a:latin typeface="Arial" charset="0"/>
        <a:ea typeface="+mn-ea"/>
        <a:cs typeface="+mn-cs"/>
      </a:defRPr>
    </a:lvl5pPr>
    <a:lvl6pPr marL="2286000" algn="l" defTabSz="914400" rtl="0" eaLnBrk="1" latinLnBrk="0" hangingPunct="1">
      <a:defRPr kumimoji="1" sz="2400" kern="1200">
        <a:solidFill>
          <a:schemeClr val="tx1"/>
        </a:solidFill>
        <a:latin typeface="Arial" charset="0"/>
        <a:ea typeface="+mn-ea"/>
        <a:cs typeface="+mn-cs"/>
      </a:defRPr>
    </a:lvl6pPr>
    <a:lvl7pPr marL="2743200" algn="l" defTabSz="914400" rtl="0" eaLnBrk="1" latinLnBrk="0" hangingPunct="1">
      <a:defRPr kumimoji="1" sz="2400" kern="1200">
        <a:solidFill>
          <a:schemeClr val="tx1"/>
        </a:solidFill>
        <a:latin typeface="Arial" charset="0"/>
        <a:ea typeface="+mn-ea"/>
        <a:cs typeface="+mn-cs"/>
      </a:defRPr>
    </a:lvl7pPr>
    <a:lvl8pPr marL="3200400" algn="l" defTabSz="914400" rtl="0" eaLnBrk="1" latinLnBrk="0" hangingPunct="1">
      <a:defRPr kumimoji="1" sz="2400" kern="1200">
        <a:solidFill>
          <a:schemeClr val="tx1"/>
        </a:solidFill>
        <a:latin typeface="Arial" charset="0"/>
        <a:ea typeface="+mn-ea"/>
        <a:cs typeface="+mn-cs"/>
      </a:defRPr>
    </a:lvl8pPr>
    <a:lvl9pPr marL="3657600" algn="l" defTabSz="914400" rtl="0" eaLnBrk="1" latinLnBrk="0" hangingPunct="1">
      <a:defRPr kumimoji="1"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avard" initials="" lastIdx="2" clrIdx="0"/>
  <p:cmAuthor id="1" name="El Hadj TOURE" initials="EH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E969"/>
    <a:srgbClr val="99CC00"/>
    <a:srgbClr val="000000"/>
    <a:srgbClr val="B2B2B2"/>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93" autoAdjust="0"/>
    <p:restoredTop sz="87688" autoAdjust="0"/>
  </p:normalViewPr>
  <p:slideViewPr>
    <p:cSldViewPr>
      <p:cViewPr varScale="1">
        <p:scale>
          <a:sx n="75" d="100"/>
          <a:sy n="75" d="100"/>
        </p:scale>
        <p:origin x="100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12" y="-108"/>
      </p:cViewPr>
      <p:guideLst>
        <p:guide orient="horz" pos="3024"/>
        <p:guide pos="230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69921" cy="480388"/>
          </a:xfrm>
          <a:prstGeom prst="rect">
            <a:avLst/>
          </a:prstGeom>
          <a:noFill/>
          <a:ln w="9525">
            <a:noFill/>
            <a:miter lim="800000"/>
            <a:headEnd/>
            <a:tailEnd/>
          </a:ln>
          <a:effectLst/>
        </p:spPr>
        <p:txBody>
          <a:bodyPr vert="horz" wrap="square" lIns="95738" tIns="47868" rIns="95738" bIns="47868" numCol="1" anchor="t" anchorCtr="0" compatLnSpc="1">
            <a:prstTxWarp prst="textNoShape">
              <a:avLst/>
            </a:prstTxWarp>
          </a:bodyPr>
          <a:lstStyle>
            <a:lvl1pPr>
              <a:defRPr sz="1300"/>
            </a:lvl1pPr>
          </a:lstStyle>
          <a:p>
            <a:endParaRPr lang="fr-FR"/>
          </a:p>
        </p:txBody>
      </p:sp>
      <p:sp>
        <p:nvSpPr>
          <p:cNvPr id="29699" name="Rectangle 3"/>
          <p:cNvSpPr>
            <a:spLocks noGrp="1" noChangeArrowheads="1"/>
          </p:cNvSpPr>
          <p:nvPr>
            <p:ph type="dt" sz="quarter" idx="1"/>
          </p:nvPr>
        </p:nvSpPr>
        <p:spPr bwMode="auto">
          <a:xfrm>
            <a:off x="4145281" y="0"/>
            <a:ext cx="3169921" cy="480388"/>
          </a:xfrm>
          <a:prstGeom prst="rect">
            <a:avLst/>
          </a:prstGeom>
          <a:noFill/>
          <a:ln w="9525">
            <a:noFill/>
            <a:miter lim="800000"/>
            <a:headEnd/>
            <a:tailEnd/>
          </a:ln>
          <a:effectLst/>
        </p:spPr>
        <p:txBody>
          <a:bodyPr vert="horz" wrap="square" lIns="95738" tIns="47868" rIns="95738" bIns="47868" numCol="1" anchor="t" anchorCtr="0" compatLnSpc="1">
            <a:prstTxWarp prst="textNoShape">
              <a:avLst/>
            </a:prstTxWarp>
          </a:bodyPr>
          <a:lstStyle>
            <a:lvl1pPr algn="r">
              <a:defRPr sz="1300"/>
            </a:lvl1pPr>
          </a:lstStyle>
          <a:p>
            <a:endParaRPr lang="fr-FR"/>
          </a:p>
        </p:txBody>
      </p:sp>
      <p:sp>
        <p:nvSpPr>
          <p:cNvPr id="29700" name="Rectangle 4"/>
          <p:cNvSpPr>
            <a:spLocks noGrp="1" noChangeArrowheads="1"/>
          </p:cNvSpPr>
          <p:nvPr>
            <p:ph type="ftr" sz="quarter" idx="2"/>
          </p:nvPr>
        </p:nvSpPr>
        <p:spPr bwMode="auto">
          <a:xfrm>
            <a:off x="0" y="9120814"/>
            <a:ext cx="3169921" cy="480387"/>
          </a:xfrm>
          <a:prstGeom prst="rect">
            <a:avLst/>
          </a:prstGeom>
          <a:noFill/>
          <a:ln w="9525">
            <a:noFill/>
            <a:miter lim="800000"/>
            <a:headEnd/>
            <a:tailEnd/>
          </a:ln>
          <a:effectLst/>
        </p:spPr>
        <p:txBody>
          <a:bodyPr vert="horz" wrap="square" lIns="95738" tIns="47868" rIns="95738" bIns="47868" numCol="1" anchor="b" anchorCtr="0" compatLnSpc="1">
            <a:prstTxWarp prst="textNoShape">
              <a:avLst/>
            </a:prstTxWarp>
          </a:bodyPr>
          <a:lstStyle>
            <a:lvl1pPr>
              <a:defRPr sz="1300"/>
            </a:lvl1pPr>
          </a:lstStyle>
          <a:p>
            <a:endParaRPr lang="fr-FR"/>
          </a:p>
        </p:txBody>
      </p:sp>
      <p:sp>
        <p:nvSpPr>
          <p:cNvPr id="29701" name="Rectangle 5"/>
          <p:cNvSpPr>
            <a:spLocks noGrp="1" noChangeArrowheads="1"/>
          </p:cNvSpPr>
          <p:nvPr>
            <p:ph type="sldNum" sz="quarter" idx="3"/>
          </p:nvPr>
        </p:nvSpPr>
        <p:spPr bwMode="auto">
          <a:xfrm>
            <a:off x="4145281" y="9120814"/>
            <a:ext cx="3169921" cy="480387"/>
          </a:xfrm>
          <a:prstGeom prst="rect">
            <a:avLst/>
          </a:prstGeom>
          <a:noFill/>
          <a:ln w="9525">
            <a:noFill/>
            <a:miter lim="800000"/>
            <a:headEnd/>
            <a:tailEnd/>
          </a:ln>
          <a:effectLst/>
        </p:spPr>
        <p:txBody>
          <a:bodyPr vert="horz" wrap="square" lIns="95738" tIns="47868" rIns="95738" bIns="47868" numCol="1" anchor="b" anchorCtr="0" compatLnSpc="1">
            <a:prstTxWarp prst="textNoShape">
              <a:avLst/>
            </a:prstTxWarp>
          </a:bodyPr>
          <a:lstStyle>
            <a:lvl1pPr algn="r">
              <a:defRPr sz="1300"/>
            </a:lvl1pPr>
          </a:lstStyle>
          <a:p>
            <a:fld id="{FB459A96-B91C-4FA7-9347-EC75B3E334BC}" type="slidenum">
              <a:rPr lang="fr-FR"/>
              <a:pPr/>
              <a:t>‹N°›</a:t>
            </a:fld>
            <a:endParaRPr lang="fr-FR"/>
          </a:p>
        </p:txBody>
      </p:sp>
    </p:spTree>
    <p:extLst>
      <p:ext uri="{BB962C8B-B14F-4D97-AF65-F5344CB8AC3E}">
        <p14:creationId xmlns:p14="http://schemas.microsoft.com/office/powerpoint/2010/main" val="3089639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169921" cy="480388"/>
          </a:xfrm>
          <a:prstGeom prst="rect">
            <a:avLst/>
          </a:prstGeom>
          <a:noFill/>
          <a:ln w="9525">
            <a:noFill/>
            <a:miter lim="800000"/>
            <a:headEnd/>
            <a:tailEnd/>
          </a:ln>
          <a:effectLst/>
        </p:spPr>
        <p:txBody>
          <a:bodyPr vert="horz" wrap="square" lIns="95738" tIns="47868" rIns="95738" bIns="47868" numCol="1" anchor="t" anchorCtr="0" compatLnSpc="1">
            <a:prstTxWarp prst="textNoShape">
              <a:avLst/>
            </a:prstTxWarp>
          </a:bodyPr>
          <a:lstStyle>
            <a:lvl1pPr>
              <a:defRPr sz="1300"/>
            </a:lvl1pPr>
          </a:lstStyle>
          <a:p>
            <a:endParaRPr lang="fr-FR"/>
          </a:p>
        </p:txBody>
      </p:sp>
      <p:sp>
        <p:nvSpPr>
          <p:cNvPr id="28675" name="Rectangle 3"/>
          <p:cNvSpPr>
            <a:spLocks noGrp="1" noChangeArrowheads="1"/>
          </p:cNvSpPr>
          <p:nvPr>
            <p:ph type="dt" idx="1"/>
          </p:nvPr>
        </p:nvSpPr>
        <p:spPr bwMode="auto">
          <a:xfrm>
            <a:off x="4145281" y="0"/>
            <a:ext cx="3169921" cy="480388"/>
          </a:xfrm>
          <a:prstGeom prst="rect">
            <a:avLst/>
          </a:prstGeom>
          <a:noFill/>
          <a:ln w="9525">
            <a:noFill/>
            <a:miter lim="800000"/>
            <a:headEnd/>
            <a:tailEnd/>
          </a:ln>
          <a:effectLst/>
        </p:spPr>
        <p:txBody>
          <a:bodyPr vert="horz" wrap="square" lIns="95738" tIns="47868" rIns="95738" bIns="47868" numCol="1" anchor="t" anchorCtr="0" compatLnSpc="1">
            <a:prstTxWarp prst="textNoShape">
              <a:avLst/>
            </a:prstTxWarp>
          </a:bodyPr>
          <a:lstStyle>
            <a:lvl1pPr algn="r">
              <a:defRPr sz="1300"/>
            </a:lvl1pPr>
          </a:lstStyle>
          <a:p>
            <a:endParaRPr lang="fr-FR"/>
          </a:p>
        </p:txBody>
      </p:sp>
      <p:sp>
        <p:nvSpPr>
          <p:cNvPr id="2867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75362" y="4561228"/>
            <a:ext cx="5364480" cy="4320213"/>
          </a:xfrm>
          <a:prstGeom prst="rect">
            <a:avLst/>
          </a:prstGeom>
          <a:noFill/>
          <a:ln w="9525">
            <a:noFill/>
            <a:miter lim="800000"/>
            <a:headEnd/>
            <a:tailEnd/>
          </a:ln>
          <a:effectLst/>
        </p:spPr>
        <p:txBody>
          <a:bodyPr vert="horz" wrap="square" lIns="95738" tIns="47868" rIns="95738" bIns="47868"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8678" name="Rectangle 6"/>
          <p:cNvSpPr>
            <a:spLocks noGrp="1" noChangeArrowheads="1"/>
          </p:cNvSpPr>
          <p:nvPr>
            <p:ph type="ftr" sz="quarter" idx="4"/>
          </p:nvPr>
        </p:nvSpPr>
        <p:spPr bwMode="auto">
          <a:xfrm>
            <a:off x="0" y="9120814"/>
            <a:ext cx="3169921" cy="480387"/>
          </a:xfrm>
          <a:prstGeom prst="rect">
            <a:avLst/>
          </a:prstGeom>
          <a:noFill/>
          <a:ln w="9525">
            <a:noFill/>
            <a:miter lim="800000"/>
            <a:headEnd/>
            <a:tailEnd/>
          </a:ln>
          <a:effectLst/>
        </p:spPr>
        <p:txBody>
          <a:bodyPr vert="horz" wrap="square" lIns="95738" tIns="47868" rIns="95738" bIns="47868" numCol="1" anchor="b" anchorCtr="0" compatLnSpc="1">
            <a:prstTxWarp prst="textNoShape">
              <a:avLst/>
            </a:prstTxWarp>
          </a:bodyPr>
          <a:lstStyle>
            <a:lvl1pPr>
              <a:defRPr sz="1300"/>
            </a:lvl1pPr>
          </a:lstStyle>
          <a:p>
            <a:endParaRPr lang="fr-FR"/>
          </a:p>
        </p:txBody>
      </p:sp>
      <p:sp>
        <p:nvSpPr>
          <p:cNvPr id="28679" name="Rectangle 7"/>
          <p:cNvSpPr>
            <a:spLocks noGrp="1" noChangeArrowheads="1"/>
          </p:cNvSpPr>
          <p:nvPr>
            <p:ph type="sldNum" sz="quarter" idx="5"/>
          </p:nvPr>
        </p:nvSpPr>
        <p:spPr bwMode="auto">
          <a:xfrm>
            <a:off x="4145281" y="9120814"/>
            <a:ext cx="3169921" cy="480387"/>
          </a:xfrm>
          <a:prstGeom prst="rect">
            <a:avLst/>
          </a:prstGeom>
          <a:noFill/>
          <a:ln w="9525">
            <a:noFill/>
            <a:miter lim="800000"/>
            <a:headEnd/>
            <a:tailEnd/>
          </a:ln>
          <a:effectLst/>
        </p:spPr>
        <p:txBody>
          <a:bodyPr vert="horz" wrap="square" lIns="95738" tIns="47868" rIns="95738" bIns="47868" numCol="1" anchor="b" anchorCtr="0" compatLnSpc="1">
            <a:prstTxWarp prst="textNoShape">
              <a:avLst/>
            </a:prstTxWarp>
          </a:bodyPr>
          <a:lstStyle>
            <a:lvl1pPr algn="r">
              <a:defRPr sz="1300"/>
            </a:lvl1pPr>
          </a:lstStyle>
          <a:p>
            <a:fld id="{D4F03315-2FA4-4EC1-B288-889F4DD0CAAB}" type="slidenum">
              <a:rPr lang="fr-FR"/>
              <a:pPr/>
              <a:t>‹N°›</a:t>
            </a:fld>
            <a:endParaRPr lang="fr-FR"/>
          </a:p>
        </p:txBody>
      </p:sp>
    </p:spTree>
    <p:extLst>
      <p:ext uri="{BB962C8B-B14F-4D97-AF65-F5344CB8AC3E}">
        <p14:creationId xmlns:p14="http://schemas.microsoft.com/office/powerpoint/2010/main" val="35724339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baseline="0" dirty="0"/>
          </a:p>
          <a:p>
            <a:endParaRPr lang="fr-FR" dirty="0"/>
          </a:p>
        </p:txBody>
      </p:sp>
    </p:spTree>
    <p:extLst>
      <p:ext uri="{BB962C8B-B14F-4D97-AF65-F5344CB8AC3E}">
        <p14:creationId xmlns:p14="http://schemas.microsoft.com/office/powerpoint/2010/main" val="3476714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10</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aseline="0" dirty="0"/>
          </a:p>
        </p:txBody>
      </p:sp>
    </p:spTree>
    <p:extLst>
      <p:ext uri="{BB962C8B-B14F-4D97-AF65-F5344CB8AC3E}">
        <p14:creationId xmlns:p14="http://schemas.microsoft.com/office/powerpoint/2010/main" val="2575427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11</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aseline="0" dirty="0"/>
          </a:p>
        </p:txBody>
      </p:sp>
    </p:spTree>
    <p:extLst>
      <p:ext uri="{BB962C8B-B14F-4D97-AF65-F5344CB8AC3E}">
        <p14:creationId xmlns:p14="http://schemas.microsoft.com/office/powerpoint/2010/main" val="2693626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12</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aseline="0" dirty="0"/>
          </a:p>
        </p:txBody>
      </p:sp>
    </p:spTree>
    <p:extLst>
      <p:ext uri="{BB962C8B-B14F-4D97-AF65-F5344CB8AC3E}">
        <p14:creationId xmlns:p14="http://schemas.microsoft.com/office/powerpoint/2010/main" val="843858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13</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233917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14</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523521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15</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2438746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16</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sz="2000"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4294249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17</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142222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18</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12433796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19</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aseline="0" dirty="0"/>
          </a:p>
        </p:txBody>
      </p:sp>
    </p:spTree>
    <p:extLst>
      <p:ext uri="{BB962C8B-B14F-4D97-AF65-F5344CB8AC3E}">
        <p14:creationId xmlns:p14="http://schemas.microsoft.com/office/powerpoint/2010/main" val="74944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153243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20</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1807249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21</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542102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22</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241131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23</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lvl="1">
              <a:spcBef>
                <a:spcPts val="1200"/>
              </a:spcBef>
              <a:buClr>
                <a:schemeClr val="bg2">
                  <a:lumMod val="40000"/>
                  <a:lumOff val="60000"/>
                </a:schemeClr>
              </a:buClr>
            </a:pPr>
            <a:endParaRPr lang="fr-FR" dirty="0"/>
          </a:p>
        </p:txBody>
      </p:sp>
    </p:spTree>
    <p:extLst>
      <p:ext uri="{BB962C8B-B14F-4D97-AF65-F5344CB8AC3E}">
        <p14:creationId xmlns:p14="http://schemas.microsoft.com/office/powerpoint/2010/main" val="1692224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24</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23241713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25</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2273974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solidFill>
                  <a:prstClr val="black"/>
                </a:solidFill>
              </a:rPr>
              <a:pPr/>
              <a:t>26</a:t>
            </a:fld>
            <a:endParaRPr lang="fr-FR">
              <a:solidFill>
                <a:prstClr val="black"/>
              </a:solidFill>
            </a:endParaRP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marL="239315" indent="-239315"/>
            <a:endParaRPr lang="fr-FR" dirty="0"/>
          </a:p>
        </p:txBody>
      </p:sp>
    </p:spTree>
    <p:extLst>
      <p:ext uri="{BB962C8B-B14F-4D97-AF65-F5344CB8AC3E}">
        <p14:creationId xmlns:p14="http://schemas.microsoft.com/office/powerpoint/2010/main" val="3389131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3</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aseline="0" dirty="0"/>
          </a:p>
        </p:txBody>
      </p:sp>
    </p:spTree>
    <p:extLst>
      <p:ext uri="{BB962C8B-B14F-4D97-AF65-F5344CB8AC3E}">
        <p14:creationId xmlns:p14="http://schemas.microsoft.com/office/powerpoint/2010/main" val="153377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4</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838316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5</a:t>
            </a:fld>
            <a:endParaRPr lang="fr-FR"/>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endParaRPr lang="en-CA" sz="2400" b="0" baseline="0" noProof="0" dirty="0"/>
          </a:p>
        </p:txBody>
      </p:sp>
    </p:spTree>
    <p:extLst>
      <p:ext uri="{BB962C8B-B14F-4D97-AF65-F5344CB8AC3E}">
        <p14:creationId xmlns:p14="http://schemas.microsoft.com/office/powerpoint/2010/main" val="589380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6</a:t>
            </a:fld>
            <a:endParaRPr lang="fr-FR"/>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endParaRPr lang="fr-FR" b="0" noProof="0" dirty="0"/>
          </a:p>
        </p:txBody>
      </p:sp>
    </p:spTree>
    <p:extLst>
      <p:ext uri="{BB962C8B-B14F-4D97-AF65-F5344CB8AC3E}">
        <p14:creationId xmlns:p14="http://schemas.microsoft.com/office/powerpoint/2010/main" val="2460804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7</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defTabSz="914316">
              <a:defRPr/>
            </a:pPr>
            <a:endParaRPr lang="en-CA" baseline="0" dirty="0"/>
          </a:p>
          <a:p>
            <a:endParaRPr lang="en-CA" baseline="0" dirty="0"/>
          </a:p>
          <a:p>
            <a:endParaRPr lang="en-CA" baseline="0" dirty="0"/>
          </a:p>
          <a:p>
            <a:endParaRPr lang="fr-FR" dirty="0"/>
          </a:p>
        </p:txBody>
      </p:sp>
    </p:spTree>
    <p:extLst>
      <p:ext uri="{BB962C8B-B14F-4D97-AF65-F5344CB8AC3E}">
        <p14:creationId xmlns:p14="http://schemas.microsoft.com/office/powerpoint/2010/main" val="374667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8</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aseline="0" dirty="0"/>
          </a:p>
        </p:txBody>
      </p:sp>
    </p:spTree>
    <p:extLst>
      <p:ext uri="{BB962C8B-B14F-4D97-AF65-F5344CB8AC3E}">
        <p14:creationId xmlns:p14="http://schemas.microsoft.com/office/powerpoint/2010/main" val="3911667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9</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49725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5FCFDE4-C643-4186-B19A-5A5A3375BBDD}" type="datetime10">
              <a:rPr lang="fr-FR" smtClean="0"/>
              <a:t>12:38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E8BC1D6-906C-4B40-99AE-5BD2D4C3F0C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3EB5995-0D5C-4869-B8F7-C26A341C167D}" type="datetime10">
              <a:rPr lang="fr-FR" smtClean="0"/>
              <a:t>12:38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2C02A-6188-411D-83B6-99420884AAC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8BF5DD7-B97F-4CB6-B09F-99F9D39A8900}" type="datetime10">
              <a:rPr lang="fr-FR" smtClean="0"/>
              <a:t>12:38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799F0E-8BFC-4B7F-991E-DDD7DB0EE0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55BA389-8D67-41AE-9735-3DB2B29F597B}" type="datetime10">
              <a:rPr lang="fr-FR" smtClean="0"/>
              <a:t>12:38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E9DB04-DEBA-4F5A-AE75-2C003DA010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4FAD30B0-ADD0-4ECE-8B54-0C9C09CE0E76}" type="datetime10">
              <a:rPr lang="fr-FR" smtClean="0"/>
              <a:t>12:38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6A968C-EBCE-4711-A4F4-483E0592987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C6BC4E9-64D8-493D-B118-0180B387D00D}" type="datetime10">
              <a:rPr lang="fr-FR" smtClean="0"/>
              <a:t>12:38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355E08-600B-47DA-843E-E0DE75C846B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D2AD7FB-F790-4F8D-BD25-F24B1792CA88}" type="datetime10">
              <a:rPr lang="fr-FR" smtClean="0"/>
              <a:t>12:38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492A94-6BA6-493E-9843-DD5DAE58B76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EEFCAE0D-3732-470D-A29E-311C421F8FC3}" type="datetime10">
              <a:rPr lang="fr-FR" smtClean="0"/>
              <a:t>12:38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00AF9E-3612-41DF-8193-6ED3637A5BA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05C56D-A534-4088-9251-B0C16AE0C8ED}" type="datetime10">
              <a:rPr lang="fr-FR" smtClean="0"/>
              <a:t>12:38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72B794-3061-42C8-B679-CD80AD95A40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338598D-F546-4212-B254-CFE46AF45ECC}" type="datetime10">
              <a:rPr lang="fr-FR" smtClean="0"/>
              <a:t>12:38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3FF8FC-C7C6-44ED-B168-254C35482A0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023CC771-820E-4F67-838F-4F6A4204BE57}" type="datetime10">
              <a:rPr lang="fr-FR" smtClean="0"/>
              <a:t>12:38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6D77623-ABF3-40FC-BCFC-35E815F0DB9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E877F2-6CA0-4083-A6A2-361D6A2A9CAF}" type="datetime10">
              <a:rPr lang="fr-FR" smtClean="0"/>
              <a:t>12:38</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D3AB32-615F-4643-BEB0-A8AE57DDBE8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0" Type="http://schemas.openxmlformats.org/officeDocument/2006/relationships/slideLayout" Target="../slideLayouts/slideLayout1.xml"/><Relationship Id="rId4" Type="http://schemas.openxmlformats.org/officeDocument/2006/relationships/tags" Target="../tags/tag4.xml"/><Relationship Id="rId9" Type="http://schemas.openxmlformats.org/officeDocument/2006/relationships/tags" Target="../tags/tag9.xml"/></Relationships>
</file>

<file path=ppt/slides/_rels/slide10.xml.rels><?xml version="1.0" encoding="UTF-8" standalone="yes"?>
<Relationships xmlns="http://schemas.openxmlformats.org/package/2006/relationships"><Relationship Id="rId8" Type="http://schemas.openxmlformats.org/officeDocument/2006/relationships/tags" Target="../tags/tag82.xml"/><Relationship Id="rId13" Type="http://schemas.openxmlformats.org/officeDocument/2006/relationships/tags" Target="../tags/tag87.xml"/><Relationship Id="rId18" Type="http://schemas.openxmlformats.org/officeDocument/2006/relationships/tags" Target="../tags/tag92.xml"/><Relationship Id="rId3" Type="http://schemas.openxmlformats.org/officeDocument/2006/relationships/tags" Target="../tags/tag77.xml"/><Relationship Id="rId21" Type="http://schemas.openxmlformats.org/officeDocument/2006/relationships/tags" Target="../tags/tag95.xml"/><Relationship Id="rId7" Type="http://schemas.openxmlformats.org/officeDocument/2006/relationships/tags" Target="../tags/tag81.xml"/><Relationship Id="rId12" Type="http://schemas.openxmlformats.org/officeDocument/2006/relationships/tags" Target="../tags/tag86.xml"/><Relationship Id="rId17" Type="http://schemas.openxmlformats.org/officeDocument/2006/relationships/tags" Target="../tags/tag91.xml"/><Relationship Id="rId25" Type="http://schemas.openxmlformats.org/officeDocument/2006/relationships/image" Target="../media/image3.wmf"/><Relationship Id="rId2" Type="http://schemas.openxmlformats.org/officeDocument/2006/relationships/tags" Target="../tags/tag76.xml"/><Relationship Id="rId16" Type="http://schemas.openxmlformats.org/officeDocument/2006/relationships/tags" Target="../tags/tag90.xml"/><Relationship Id="rId20" Type="http://schemas.openxmlformats.org/officeDocument/2006/relationships/tags" Target="../tags/tag94.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tags" Target="../tags/tag85.xml"/><Relationship Id="rId24" Type="http://schemas.openxmlformats.org/officeDocument/2006/relationships/oleObject" Target="../embeddings/oleObject1.bin"/><Relationship Id="rId5" Type="http://schemas.openxmlformats.org/officeDocument/2006/relationships/tags" Target="../tags/tag79.xml"/><Relationship Id="rId15" Type="http://schemas.openxmlformats.org/officeDocument/2006/relationships/tags" Target="../tags/tag89.xml"/><Relationship Id="rId23" Type="http://schemas.openxmlformats.org/officeDocument/2006/relationships/notesSlide" Target="../notesSlides/notesSlide10.xml"/><Relationship Id="rId10" Type="http://schemas.openxmlformats.org/officeDocument/2006/relationships/tags" Target="../tags/tag84.xml"/><Relationship Id="rId19" Type="http://schemas.openxmlformats.org/officeDocument/2006/relationships/tags" Target="../tags/tag93.xml"/><Relationship Id="rId4" Type="http://schemas.openxmlformats.org/officeDocument/2006/relationships/tags" Target="../tags/tag78.xml"/><Relationship Id="rId9" Type="http://schemas.openxmlformats.org/officeDocument/2006/relationships/tags" Target="../tags/tag83.xml"/><Relationship Id="rId14" Type="http://schemas.openxmlformats.org/officeDocument/2006/relationships/tags" Target="../tags/tag88.xml"/><Relationship Id="rId2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tags" Target="../tags/tag103.xml"/><Relationship Id="rId13" Type="http://schemas.openxmlformats.org/officeDocument/2006/relationships/tags" Target="../tags/tag108.xml"/><Relationship Id="rId18" Type="http://schemas.openxmlformats.org/officeDocument/2006/relationships/tags" Target="../tags/tag113.xml"/><Relationship Id="rId26" Type="http://schemas.openxmlformats.org/officeDocument/2006/relationships/tags" Target="../tags/tag121.xml"/><Relationship Id="rId3" Type="http://schemas.openxmlformats.org/officeDocument/2006/relationships/tags" Target="../tags/tag98.xml"/><Relationship Id="rId21" Type="http://schemas.openxmlformats.org/officeDocument/2006/relationships/tags" Target="../tags/tag116.xml"/><Relationship Id="rId7" Type="http://schemas.openxmlformats.org/officeDocument/2006/relationships/tags" Target="../tags/tag102.xml"/><Relationship Id="rId12" Type="http://schemas.openxmlformats.org/officeDocument/2006/relationships/tags" Target="../tags/tag107.xml"/><Relationship Id="rId17" Type="http://schemas.openxmlformats.org/officeDocument/2006/relationships/tags" Target="../tags/tag112.xml"/><Relationship Id="rId25" Type="http://schemas.openxmlformats.org/officeDocument/2006/relationships/tags" Target="../tags/tag120.xml"/><Relationship Id="rId2" Type="http://schemas.openxmlformats.org/officeDocument/2006/relationships/tags" Target="../tags/tag97.xml"/><Relationship Id="rId16" Type="http://schemas.openxmlformats.org/officeDocument/2006/relationships/tags" Target="../tags/tag111.xml"/><Relationship Id="rId20" Type="http://schemas.openxmlformats.org/officeDocument/2006/relationships/tags" Target="../tags/tag115.xml"/><Relationship Id="rId29" Type="http://schemas.openxmlformats.org/officeDocument/2006/relationships/tags" Target="../tags/tag124.xml"/><Relationship Id="rId1" Type="http://schemas.openxmlformats.org/officeDocument/2006/relationships/tags" Target="../tags/tag96.xml"/><Relationship Id="rId6" Type="http://schemas.openxmlformats.org/officeDocument/2006/relationships/tags" Target="../tags/tag101.xml"/><Relationship Id="rId11" Type="http://schemas.openxmlformats.org/officeDocument/2006/relationships/tags" Target="../tags/tag106.xml"/><Relationship Id="rId24" Type="http://schemas.openxmlformats.org/officeDocument/2006/relationships/tags" Target="../tags/tag119.xml"/><Relationship Id="rId32" Type="http://schemas.openxmlformats.org/officeDocument/2006/relationships/image" Target="../media/image4.jpeg"/><Relationship Id="rId5" Type="http://schemas.openxmlformats.org/officeDocument/2006/relationships/tags" Target="../tags/tag100.xml"/><Relationship Id="rId15" Type="http://schemas.openxmlformats.org/officeDocument/2006/relationships/tags" Target="../tags/tag110.xml"/><Relationship Id="rId23" Type="http://schemas.openxmlformats.org/officeDocument/2006/relationships/tags" Target="../tags/tag118.xml"/><Relationship Id="rId28" Type="http://schemas.openxmlformats.org/officeDocument/2006/relationships/tags" Target="../tags/tag123.xml"/><Relationship Id="rId10" Type="http://schemas.openxmlformats.org/officeDocument/2006/relationships/tags" Target="../tags/tag105.xml"/><Relationship Id="rId19" Type="http://schemas.openxmlformats.org/officeDocument/2006/relationships/tags" Target="../tags/tag114.xml"/><Relationship Id="rId31" Type="http://schemas.openxmlformats.org/officeDocument/2006/relationships/notesSlide" Target="../notesSlides/notesSlide11.xml"/><Relationship Id="rId4" Type="http://schemas.openxmlformats.org/officeDocument/2006/relationships/tags" Target="../tags/tag99.xml"/><Relationship Id="rId9" Type="http://schemas.openxmlformats.org/officeDocument/2006/relationships/tags" Target="../tags/tag104.xml"/><Relationship Id="rId14" Type="http://schemas.openxmlformats.org/officeDocument/2006/relationships/tags" Target="../tags/tag109.xml"/><Relationship Id="rId22" Type="http://schemas.openxmlformats.org/officeDocument/2006/relationships/tags" Target="../tags/tag117.xml"/><Relationship Id="rId27" Type="http://schemas.openxmlformats.org/officeDocument/2006/relationships/tags" Target="../tags/tag122.xml"/><Relationship Id="rId30"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tags" Target="../tags/tag132.xml"/><Relationship Id="rId13" Type="http://schemas.openxmlformats.org/officeDocument/2006/relationships/tags" Target="../tags/tag137.xml"/><Relationship Id="rId3" Type="http://schemas.openxmlformats.org/officeDocument/2006/relationships/tags" Target="../tags/tag127.xml"/><Relationship Id="rId7" Type="http://schemas.openxmlformats.org/officeDocument/2006/relationships/tags" Target="../tags/tag131.xml"/><Relationship Id="rId12" Type="http://schemas.openxmlformats.org/officeDocument/2006/relationships/tags" Target="../tags/tag136.xml"/><Relationship Id="rId2" Type="http://schemas.openxmlformats.org/officeDocument/2006/relationships/tags" Target="../tags/tag126.xml"/><Relationship Id="rId16" Type="http://schemas.openxmlformats.org/officeDocument/2006/relationships/image" Target="../media/image5.jpeg"/><Relationship Id="rId1" Type="http://schemas.openxmlformats.org/officeDocument/2006/relationships/tags" Target="../tags/tag125.xml"/><Relationship Id="rId6" Type="http://schemas.openxmlformats.org/officeDocument/2006/relationships/tags" Target="../tags/tag130.xml"/><Relationship Id="rId11" Type="http://schemas.openxmlformats.org/officeDocument/2006/relationships/tags" Target="../tags/tag135.xml"/><Relationship Id="rId5" Type="http://schemas.openxmlformats.org/officeDocument/2006/relationships/tags" Target="../tags/tag129.xml"/><Relationship Id="rId15" Type="http://schemas.openxmlformats.org/officeDocument/2006/relationships/notesSlide" Target="../notesSlides/notesSlide12.xml"/><Relationship Id="rId10" Type="http://schemas.openxmlformats.org/officeDocument/2006/relationships/tags" Target="../tags/tag134.xml"/><Relationship Id="rId4" Type="http://schemas.openxmlformats.org/officeDocument/2006/relationships/tags" Target="../tags/tag128.xml"/><Relationship Id="rId9" Type="http://schemas.openxmlformats.org/officeDocument/2006/relationships/tags" Target="../tags/tag133.xml"/><Relationship Id="rId1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tags" Target="../tags/tag145.xml"/><Relationship Id="rId13" Type="http://schemas.openxmlformats.org/officeDocument/2006/relationships/notesSlide" Target="../notesSlides/notesSlide13.xml"/><Relationship Id="rId3" Type="http://schemas.openxmlformats.org/officeDocument/2006/relationships/tags" Target="../tags/tag140.xml"/><Relationship Id="rId7" Type="http://schemas.openxmlformats.org/officeDocument/2006/relationships/tags" Target="../tags/tag144.xml"/><Relationship Id="rId12" Type="http://schemas.openxmlformats.org/officeDocument/2006/relationships/slideLayout" Target="../slideLayouts/slideLayout1.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tags" Target="../tags/tag143.xml"/><Relationship Id="rId11" Type="http://schemas.openxmlformats.org/officeDocument/2006/relationships/tags" Target="../tags/tag148.xml"/><Relationship Id="rId5" Type="http://schemas.openxmlformats.org/officeDocument/2006/relationships/tags" Target="../tags/tag142.xml"/><Relationship Id="rId10" Type="http://schemas.openxmlformats.org/officeDocument/2006/relationships/tags" Target="../tags/tag147.xml"/><Relationship Id="rId4" Type="http://schemas.openxmlformats.org/officeDocument/2006/relationships/tags" Target="../tags/tag141.xml"/><Relationship Id="rId9" Type="http://schemas.openxmlformats.org/officeDocument/2006/relationships/tags" Target="../tags/tag146.xml"/></Relationships>
</file>

<file path=ppt/slides/_rels/slide14.xml.rels><?xml version="1.0" encoding="UTF-8" standalone="yes"?>
<Relationships xmlns="http://schemas.openxmlformats.org/package/2006/relationships"><Relationship Id="rId8" Type="http://schemas.openxmlformats.org/officeDocument/2006/relationships/tags" Target="../tags/tag156.xml"/><Relationship Id="rId13" Type="http://schemas.openxmlformats.org/officeDocument/2006/relationships/tags" Target="../tags/tag161.xml"/><Relationship Id="rId18" Type="http://schemas.openxmlformats.org/officeDocument/2006/relationships/tags" Target="../tags/tag166.xml"/><Relationship Id="rId3" Type="http://schemas.openxmlformats.org/officeDocument/2006/relationships/tags" Target="../tags/tag151.xml"/><Relationship Id="rId21" Type="http://schemas.openxmlformats.org/officeDocument/2006/relationships/tags" Target="../tags/tag169.xml"/><Relationship Id="rId7" Type="http://schemas.openxmlformats.org/officeDocument/2006/relationships/tags" Target="../tags/tag155.xml"/><Relationship Id="rId12" Type="http://schemas.openxmlformats.org/officeDocument/2006/relationships/tags" Target="../tags/tag160.xml"/><Relationship Id="rId17" Type="http://schemas.openxmlformats.org/officeDocument/2006/relationships/tags" Target="../tags/tag165.xml"/><Relationship Id="rId2" Type="http://schemas.openxmlformats.org/officeDocument/2006/relationships/tags" Target="../tags/tag150.xml"/><Relationship Id="rId16" Type="http://schemas.openxmlformats.org/officeDocument/2006/relationships/tags" Target="../tags/tag164.xml"/><Relationship Id="rId20" Type="http://schemas.openxmlformats.org/officeDocument/2006/relationships/tags" Target="../tags/tag168.xml"/><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tags" Target="../tags/tag159.xml"/><Relationship Id="rId24" Type="http://schemas.openxmlformats.org/officeDocument/2006/relationships/image" Target="../media/image6.jpeg"/><Relationship Id="rId5" Type="http://schemas.openxmlformats.org/officeDocument/2006/relationships/tags" Target="../tags/tag153.xml"/><Relationship Id="rId15" Type="http://schemas.openxmlformats.org/officeDocument/2006/relationships/tags" Target="../tags/tag163.xml"/><Relationship Id="rId23" Type="http://schemas.openxmlformats.org/officeDocument/2006/relationships/notesSlide" Target="../notesSlides/notesSlide14.xml"/><Relationship Id="rId10" Type="http://schemas.openxmlformats.org/officeDocument/2006/relationships/tags" Target="../tags/tag158.xml"/><Relationship Id="rId19" Type="http://schemas.openxmlformats.org/officeDocument/2006/relationships/tags" Target="../tags/tag167.xml"/><Relationship Id="rId4" Type="http://schemas.openxmlformats.org/officeDocument/2006/relationships/tags" Target="../tags/tag152.xml"/><Relationship Id="rId9" Type="http://schemas.openxmlformats.org/officeDocument/2006/relationships/tags" Target="../tags/tag157.xml"/><Relationship Id="rId14" Type="http://schemas.openxmlformats.org/officeDocument/2006/relationships/tags" Target="../tags/tag162.xml"/><Relationship Id="rId2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72.xml"/><Relationship Id="rId7" Type="http://schemas.openxmlformats.org/officeDocument/2006/relationships/tags" Target="../tags/tag176.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5" Type="http://schemas.openxmlformats.org/officeDocument/2006/relationships/tags" Target="../tags/tag174.xml"/><Relationship Id="rId4" Type="http://schemas.openxmlformats.org/officeDocument/2006/relationships/tags" Target="../tags/tag173.xml"/><Relationship Id="rId9"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tags" Target="../tags/tag184.xml"/><Relationship Id="rId13" Type="http://schemas.openxmlformats.org/officeDocument/2006/relationships/tags" Target="../tags/tag189.xml"/><Relationship Id="rId18" Type="http://schemas.openxmlformats.org/officeDocument/2006/relationships/image" Target="../media/image7.jpeg"/><Relationship Id="rId3" Type="http://schemas.openxmlformats.org/officeDocument/2006/relationships/tags" Target="../tags/tag179.xml"/><Relationship Id="rId7" Type="http://schemas.openxmlformats.org/officeDocument/2006/relationships/tags" Target="../tags/tag183.xml"/><Relationship Id="rId12" Type="http://schemas.openxmlformats.org/officeDocument/2006/relationships/tags" Target="../tags/tag188.xml"/><Relationship Id="rId17" Type="http://schemas.openxmlformats.org/officeDocument/2006/relationships/notesSlide" Target="../notesSlides/notesSlide16.xml"/><Relationship Id="rId2" Type="http://schemas.openxmlformats.org/officeDocument/2006/relationships/tags" Target="../tags/tag178.xml"/><Relationship Id="rId16" Type="http://schemas.openxmlformats.org/officeDocument/2006/relationships/slideLayout" Target="../slideLayouts/slideLayout1.xml"/><Relationship Id="rId1" Type="http://schemas.openxmlformats.org/officeDocument/2006/relationships/tags" Target="../tags/tag177.xml"/><Relationship Id="rId6" Type="http://schemas.openxmlformats.org/officeDocument/2006/relationships/tags" Target="../tags/tag182.xml"/><Relationship Id="rId11" Type="http://schemas.openxmlformats.org/officeDocument/2006/relationships/tags" Target="../tags/tag187.xml"/><Relationship Id="rId5" Type="http://schemas.openxmlformats.org/officeDocument/2006/relationships/tags" Target="../tags/tag181.xml"/><Relationship Id="rId15" Type="http://schemas.openxmlformats.org/officeDocument/2006/relationships/tags" Target="../tags/tag191.xml"/><Relationship Id="rId10" Type="http://schemas.openxmlformats.org/officeDocument/2006/relationships/tags" Target="../tags/tag186.xml"/><Relationship Id="rId4" Type="http://schemas.openxmlformats.org/officeDocument/2006/relationships/tags" Target="../tags/tag180.xml"/><Relationship Id="rId9" Type="http://schemas.openxmlformats.org/officeDocument/2006/relationships/tags" Target="../tags/tag185.xml"/><Relationship Id="rId14" Type="http://schemas.openxmlformats.org/officeDocument/2006/relationships/tags" Target="../tags/tag190.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94.xml"/><Relationship Id="rId7" Type="http://schemas.openxmlformats.org/officeDocument/2006/relationships/tags" Target="../tags/tag198.xml"/><Relationship Id="rId2" Type="http://schemas.openxmlformats.org/officeDocument/2006/relationships/tags" Target="../tags/tag193.xml"/><Relationship Id="rId1" Type="http://schemas.openxmlformats.org/officeDocument/2006/relationships/tags" Target="../tags/tag192.xml"/><Relationship Id="rId6" Type="http://schemas.openxmlformats.org/officeDocument/2006/relationships/tags" Target="../tags/tag197.xml"/><Relationship Id="rId5" Type="http://schemas.openxmlformats.org/officeDocument/2006/relationships/tags" Target="../tags/tag196.xml"/><Relationship Id="rId4" Type="http://schemas.openxmlformats.org/officeDocument/2006/relationships/tags" Target="../tags/tag195.xml"/><Relationship Id="rId9"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8" Type="http://schemas.openxmlformats.org/officeDocument/2006/relationships/tags" Target="../tags/tag206.xml"/><Relationship Id="rId13" Type="http://schemas.openxmlformats.org/officeDocument/2006/relationships/tags" Target="../tags/tag211.xml"/><Relationship Id="rId18" Type="http://schemas.openxmlformats.org/officeDocument/2006/relationships/tags" Target="../tags/tag216.xml"/><Relationship Id="rId3" Type="http://schemas.openxmlformats.org/officeDocument/2006/relationships/tags" Target="../tags/tag201.xml"/><Relationship Id="rId21" Type="http://schemas.openxmlformats.org/officeDocument/2006/relationships/slideLayout" Target="../slideLayouts/slideLayout1.xml"/><Relationship Id="rId7" Type="http://schemas.openxmlformats.org/officeDocument/2006/relationships/tags" Target="../tags/tag205.xml"/><Relationship Id="rId12" Type="http://schemas.openxmlformats.org/officeDocument/2006/relationships/tags" Target="../tags/tag210.xml"/><Relationship Id="rId17" Type="http://schemas.openxmlformats.org/officeDocument/2006/relationships/tags" Target="../tags/tag215.xml"/><Relationship Id="rId2" Type="http://schemas.openxmlformats.org/officeDocument/2006/relationships/tags" Target="../tags/tag200.xml"/><Relationship Id="rId16" Type="http://schemas.openxmlformats.org/officeDocument/2006/relationships/tags" Target="../tags/tag214.xml"/><Relationship Id="rId20" Type="http://schemas.openxmlformats.org/officeDocument/2006/relationships/tags" Target="../tags/tag218.xml"/><Relationship Id="rId1" Type="http://schemas.openxmlformats.org/officeDocument/2006/relationships/tags" Target="../tags/tag199.xml"/><Relationship Id="rId6" Type="http://schemas.openxmlformats.org/officeDocument/2006/relationships/tags" Target="../tags/tag204.xml"/><Relationship Id="rId11" Type="http://schemas.openxmlformats.org/officeDocument/2006/relationships/tags" Target="../tags/tag209.xml"/><Relationship Id="rId5" Type="http://schemas.openxmlformats.org/officeDocument/2006/relationships/tags" Target="../tags/tag203.xml"/><Relationship Id="rId15" Type="http://schemas.openxmlformats.org/officeDocument/2006/relationships/tags" Target="../tags/tag213.xml"/><Relationship Id="rId23" Type="http://schemas.openxmlformats.org/officeDocument/2006/relationships/image" Target="../media/image8.png"/><Relationship Id="rId10" Type="http://schemas.openxmlformats.org/officeDocument/2006/relationships/tags" Target="../tags/tag208.xml"/><Relationship Id="rId19" Type="http://schemas.openxmlformats.org/officeDocument/2006/relationships/tags" Target="../tags/tag217.xml"/><Relationship Id="rId4" Type="http://schemas.openxmlformats.org/officeDocument/2006/relationships/tags" Target="../tags/tag202.xml"/><Relationship Id="rId9" Type="http://schemas.openxmlformats.org/officeDocument/2006/relationships/tags" Target="../tags/tag207.xml"/><Relationship Id="rId14" Type="http://schemas.openxmlformats.org/officeDocument/2006/relationships/tags" Target="../tags/tag212.xml"/><Relationship Id="rId2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tags" Target="../tags/tag226.xml"/><Relationship Id="rId3" Type="http://schemas.openxmlformats.org/officeDocument/2006/relationships/tags" Target="../tags/tag221.xml"/><Relationship Id="rId7" Type="http://schemas.openxmlformats.org/officeDocument/2006/relationships/tags" Target="../tags/tag225.xml"/><Relationship Id="rId2" Type="http://schemas.openxmlformats.org/officeDocument/2006/relationships/tags" Target="../tags/tag220.xml"/><Relationship Id="rId1" Type="http://schemas.openxmlformats.org/officeDocument/2006/relationships/tags" Target="../tags/tag219.xml"/><Relationship Id="rId6" Type="http://schemas.openxmlformats.org/officeDocument/2006/relationships/tags" Target="../tags/tag224.xml"/><Relationship Id="rId5" Type="http://schemas.openxmlformats.org/officeDocument/2006/relationships/tags" Target="../tags/tag223.xml"/><Relationship Id="rId10" Type="http://schemas.openxmlformats.org/officeDocument/2006/relationships/notesSlide" Target="../notesSlides/notesSlide19.xml"/><Relationship Id="rId4" Type="http://schemas.openxmlformats.org/officeDocument/2006/relationships/tags" Target="../tags/tag222.xml"/><Relationship Id="rId9"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12" Type="http://schemas.openxmlformats.org/officeDocument/2006/relationships/image" Target="../media/image2.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notesSlide" Target="../notesSlides/notesSlide2.xml"/><Relationship Id="rId5" Type="http://schemas.openxmlformats.org/officeDocument/2006/relationships/tags" Target="../tags/tag14.xml"/><Relationship Id="rId10" Type="http://schemas.openxmlformats.org/officeDocument/2006/relationships/slideLayout" Target="../slideLayouts/slideLayout1.xml"/><Relationship Id="rId4" Type="http://schemas.openxmlformats.org/officeDocument/2006/relationships/tags" Target="../tags/tag13.xml"/><Relationship Id="rId9" Type="http://schemas.openxmlformats.org/officeDocument/2006/relationships/tags" Target="../tags/tag18.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29.xml"/><Relationship Id="rId7" Type="http://schemas.openxmlformats.org/officeDocument/2006/relationships/tags" Target="../tags/tag233.xml"/><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tags" Target="../tags/tag232.xml"/><Relationship Id="rId5" Type="http://schemas.openxmlformats.org/officeDocument/2006/relationships/tags" Target="../tags/tag231.xml"/><Relationship Id="rId4" Type="http://schemas.openxmlformats.org/officeDocument/2006/relationships/tags" Target="../tags/tag230.xml"/><Relationship Id="rId9"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36.xml"/><Relationship Id="rId7" Type="http://schemas.openxmlformats.org/officeDocument/2006/relationships/tags" Target="../tags/tag240.xml"/><Relationship Id="rId2" Type="http://schemas.openxmlformats.org/officeDocument/2006/relationships/tags" Target="../tags/tag235.xml"/><Relationship Id="rId1" Type="http://schemas.openxmlformats.org/officeDocument/2006/relationships/tags" Target="../tags/tag234.xml"/><Relationship Id="rId6" Type="http://schemas.openxmlformats.org/officeDocument/2006/relationships/tags" Target="../tags/tag239.xml"/><Relationship Id="rId5" Type="http://schemas.openxmlformats.org/officeDocument/2006/relationships/tags" Target="../tags/tag238.xml"/><Relationship Id="rId4" Type="http://schemas.openxmlformats.org/officeDocument/2006/relationships/tags" Target="../tags/tag237.xml"/><Relationship Id="rId9"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8" Type="http://schemas.openxmlformats.org/officeDocument/2006/relationships/tags" Target="../tags/tag248.xml"/><Relationship Id="rId13" Type="http://schemas.openxmlformats.org/officeDocument/2006/relationships/tags" Target="../tags/tag253.xml"/><Relationship Id="rId3" Type="http://schemas.openxmlformats.org/officeDocument/2006/relationships/tags" Target="../tags/tag243.xml"/><Relationship Id="rId7" Type="http://schemas.openxmlformats.org/officeDocument/2006/relationships/tags" Target="../tags/tag247.xml"/><Relationship Id="rId12" Type="http://schemas.openxmlformats.org/officeDocument/2006/relationships/tags" Target="../tags/tag252.xml"/><Relationship Id="rId2" Type="http://schemas.openxmlformats.org/officeDocument/2006/relationships/tags" Target="../tags/tag242.xml"/><Relationship Id="rId16" Type="http://schemas.openxmlformats.org/officeDocument/2006/relationships/image" Target="../media/image9.jpeg"/><Relationship Id="rId1" Type="http://schemas.openxmlformats.org/officeDocument/2006/relationships/tags" Target="../tags/tag241.xml"/><Relationship Id="rId6" Type="http://schemas.openxmlformats.org/officeDocument/2006/relationships/tags" Target="../tags/tag246.xml"/><Relationship Id="rId11" Type="http://schemas.openxmlformats.org/officeDocument/2006/relationships/tags" Target="../tags/tag251.xml"/><Relationship Id="rId5" Type="http://schemas.openxmlformats.org/officeDocument/2006/relationships/tags" Target="../tags/tag245.xml"/><Relationship Id="rId15" Type="http://schemas.openxmlformats.org/officeDocument/2006/relationships/notesSlide" Target="../notesSlides/notesSlide22.xml"/><Relationship Id="rId10" Type="http://schemas.openxmlformats.org/officeDocument/2006/relationships/tags" Target="../tags/tag250.xml"/><Relationship Id="rId4" Type="http://schemas.openxmlformats.org/officeDocument/2006/relationships/tags" Target="../tags/tag244.xml"/><Relationship Id="rId9" Type="http://schemas.openxmlformats.org/officeDocument/2006/relationships/tags" Target="../tags/tag249.xml"/><Relationship Id="rId14"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56.xml"/><Relationship Id="rId7" Type="http://schemas.openxmlformats.org/officeDocument/2006/relationships/tags" Target="../tags/tag260.xml"/><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tags" Target="../tags/tag259.xml"/><Relationship Id="rId5" Type="http://schemas.openxmlformats.org/officeDocument/2006/relationships/tags" Target="../tags/tag258.xml"/><Relationship Id="rId10" Type="http://schemas.openxmlformats.org/officeDocument/2006/relationships/image" Target="../media/image10.png"/><Relationship Id="rId4" Type="http://schemas.openxmlformats.org/officeDocument/2006/relationships/tags" Target="../tags/tag257.xml"/><Relationship Id="rId9"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8" Type="http://schemas.openxmlformats.org/officeDocument/2006/relationships/tags" Target="../tags/tag268.xml"/><Relationship Id="rId13" Type="http://schemas.openxmlformats.org/officeDocument/2006/relationships/image" Target="../media/image11.wmf"/><Relationship Id="rId3" Type="http://schemas.openxmlformats.org/officeDocument/2006/relationships/tags" Target="../tags/tag263.xml"/><Relationship Id="rId7" Type="http://schemas.openxmlformats.org/officeDocument/2006/relationships/tags" Target="../tags/tag267.xml"/><Relationship Id="rId12" Type="http://schemas.openxmlformats.org/officeDocument/2006/relationships/oleObject" Target="../embeddings/oleObject2.bin"/><Relationship Id="rId2" Type="http://schemas.openxmlformats.org/officeDocument/2006/relationships/tags" Target="../tags/tag262.xml"/><Relationship Id="rId1" Type="http://schemas.openxmlformats.org/officeDocument/2006/relationships/tags" Target="../tags/tag261.xml"/><Relationship Id="rId6" Type="http://schemas.openxmlformats.org/officeDocument/2006/relationships/tags" Target="../tags/tag266.xml"/><Relationship Id="rId11" Type="http://schemas.openxmlformats.org/officeDocument/2006/relationships/notesSlide" Target="../notesSlides/notesSlide24.xml"/><Relationship Id="rId5" Type="http://schemas.openxmlformats.org/officeDocument/2006/relationships/tags" Target="../tags/tag265.xml"/><Relationship Id="rId10" Type="http://schemas.openxmlformats.org/officeDocument/2006/relationships/slideLayout" Target="../slideLayouts/slideLayout1.xml"/><Relationship Id="rId4" Type="http://schemas.openxmlformats.org/officeDocument/2006/relationships/tags" Target="../tags/tag264.xml"/><Relationship Id="rId9" Type="http://schemas.openxmlformats.org/officeDocument/2006/relationships/tags" Target="../tags/tag269.xml"/><Relationship Id="rId14" Type="http://schemas.openxmlformats.org/officeDocument/2006/relationships/image" Target="../media/image12.png"/></Relationships>
</file>

<file path=ppt/slides/_rels/slide25.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72.xml"/><Relationship Id="rId7" Type="http://schemas.openxmlformats.org/officeDocument/2006/relationships/tags" Target="../tags/tag276.xml"/><Relationship Id="rId2" Type="http://schemas.openxmlformats.org/officeDocument/2006/relationships/tags" Target="../tags/tag271.xml"/><Relationship Id="rId1" Type="http://schemas.openxmlformats.org/officeDocument/2006/relationships/tags" Target="../tags/tag270.xml"/><Relationship Id="rId6" Type="http://schemas.openxmlformats.org/officeDocument/2006/relationships/tags" Target="../tags/tag275.xml"/><Relationship Id="rId5" Type="http://schemas.openxmlformats.org/officeDocument/2006/relationships/tags" Target="../tags/tag274.xml"/><Relationship Id="rId4" Type="http://schemas.openxmlformats.org/officeDocument/2006/relationships/tags" Target="../tags/tag273.xml"/><Relationship Id="rId9"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79.xml"/><Relationship Id="rId7" Type="http://schemas.openxmlformats.org/officeDocument/2006/relationships/tags" Target="../tags/tag283.xml"/><Relationship Id="rId2" Type="http://schemas.openxmlformats.org/officeDocument/2006/relationships/tags" Target="../tags/tag278.xml"/><Relationship Id="rId1" Type="http://schemas.openxmlformats.org/officeDocument/2006/relationships/tags" Target="../tags/tag277.xml"/><Relationship Id="rId6" Type="http://schemas.openxmlformats.org/officeDocument/2006/relationships/tags" Target="../tags/tag282.xml"/><Relationship Id="rId5" Type="http://schemas.openxmlformats.org/officeDocument/2006/relationships/tags" Target="../tags/tag281.xml"/><Relationship Id="rId4" Type="http://schemas.openxmlformats.org/officeDocument/2006/relationships/tags" Target="../tags/tag280.xml"/><Relationship Id="rId9"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9"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notesSlide" Target="../notesSlides/notesSlide5.xml"/><Relationship Id="rId5" Type="http://schemas.openxmlformats.org/officeDocument/2006/relationships/tags" Target="../tags/tag37.xml"/><Relationship Id="rId10" Type="http://schemas.openxmlformats.org/officeDocument/2006/relationships/slideLayout" Target="../slideLayouts/slideLayout3.xml"/><Relationship Id="rId4" Type="http://schemas.openxmlformats.org/officeDocument/2006/relationships/tags" Target="../tags/tag36.xml"/><Relationship Id="rId9" Type="http://schemas.openxmlformats.org/officeDocument/2006/relationships/tags" Target="../tags/tag41.xml"/></Relationships>
</file>

<file path=ppt/slides/_rels/slide6.xml.rels><?xml version="1.0" encoding="UTF-8" standalone="yes"?>
<Relationships xmlns="http://schemas.openxmlformats.org/package/2006/relationships"><Relationship Id="rId8" Type="http://schemas.openxmlformats.org/officeDocument/2006/relationships/tags" Target="../tags/tag49.xml"/><Relationship Id="rId3" Type="http://schemas.openxmlformats.org/officeDocument/2006/relationships/tags" Target="../tags/tag44.xml"/><Relationship Id="rId7" Type="http://schemas.openxmlformats.org/officeDocument/2006/relationships/tags" Target="../tags/tag4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notesSlide" Target="../notesSlides/notesSlide6.xml"/><Relationship Id="rId5" Type="http://schemas.openxmlformats.org/officeDocument/2006/relationships/tags" Target="../tags/tag46.xml"/><Relationship Id="rId10" Type="http://schemas.openxmlformats.org/officeDocument/2006/relationships/slideLayout" Target="../slideLayouts/slideLayout3.xml"/><Relationship Id="rId4" Type="http://schemas.openxmlformats.org/officeDocument/2006/relationships/tags" Target="../tags/tag45.xml"/><Relationship Id="rId9" Type="http://schemas.openxmlformats.org/officeDocument/2006/relationships/tags" Target="../tags/tag50.xml"/></Relationships>
</file>

<file path=ppt/slides/_rels/slide7.xml.rels><?xml version="1.0" encoding="UTF-8" standalone="yes"?>
<Relationships xmlns="http://schemas.openxmlformats.org/package/2006/relationships"><Relationship Id="rId8" Type="http://schemas.openxmlformats.org/officeDocument/2006/relationships/tags" Target="../tags/tag58.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notesSlide" Target="../notesSlides/notesSlide7.xml"/><Relationship Id="rId5" Type="http://schemas.openxmlformats.org/officeDocument/2006/relationships/tags" Target="../tags/tag55.xml"/><Relationship Id="rId10" Type="http://schemas.openxmlformats.org/officeDocument/2006/relationships/slideLayout" Target="../slideLayouts/slideLayout1.xml"/><Relationship Id="rId4" Type="http://schemas.openxmlformats.org/officeDocument/2006/relationships/tags" Target="../tags/tag54.xml"/><Relationship Id="rId9" Type="http://schemas.openxmlformats.org/officeDocument/2006/relationships/tags" Target="../tags/tag59.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62.xml"/><Relationship Id="rId7" Type="http://schemas.openxmlformats.org/officeDocument/2006/relationships/tags" Target="../tags/tag66.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74.xml"/><Relationship Id="rId3" Type="http://schemas.openxmlformats.org/officeDocument/2006/relationships/tags" Target="../tags/tag69.xml"/><Relationship Id="rId7" Type="http://schemas.openxmlformats.org/officeDocument/2006/relationships/tags" Target="../tags/tag73.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5" Type="http://schemas.openxmlformats.org/officeDocument/2006/relationships/tags" Target="../tags/tag71.xml"/><Relationship Id="rId10" Type="http://schemas.openxmlformats.org/officeDocument/2006/relationships/notesSlide" Target="../notesSlides/notesSlide9.xml"/><Relationship Id="rId4" Type="http://schemas.openxmlformats.org/officeDocument/2006/relationships/tags" Target="../tags/tag70.xml"/><Relationship Id="rId9"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ctrTitle"/>
            <p:custDataLst>
              <p:tags r:id="rId1"/>
            </p:custDataLst>
          </p:nvPr>
        </p:nvSpPr>
        <p:spPr>
          <a:xfrm>
            <a:off x="646176" y="3603830"/>
            <a:ext cx="7851648" cy="719553"/>
          </a:xfrm>
          <a:noFill/>
          <a:ln/>
          <a:scene3d>
            <a:camera prst="orthographicFront"/>
            <a:lightRig rig="freezing" dir="t">
              <a:rot lat="0" lon="0" rev="5640000"/>
            </a:lightRig>
          </a:scene3d>
          <a:sp3d/>
        </p:spPr>
        <p:txBody>
          <a:bodyPr>
            <a:normAutofit/>
            <a:scene3d>
              <a:camera prst="orthographicFront"/>
              <a:lightRig rig="freezing" dir="t">
                <a:rot lat="0" lon="0" rev="5640000"/>
              </a:lightRig>
            </a:scene3d>
            <a:flatTx/>
          </a:bodyPr>
          <a:lstStyle/>
          <a:p>
            <a:pPr algn="ctr"/>
            <a:r>
              <a:rPr lang="fr-FR" sz="4000" b="0" dirty="0"/>
              <a:t>Leçon 3</a:t>
            </a:r>
          </a:p>
        </p:txBody>
      </p:sp>
      <p:sp>
        <p:nvSpPr>
          <p:cNvPr id="1287171" name="Rectangle 3"/>
          <p:cNvSpPr>
            <a:spLocks noGrp="1" noChangeArrowheads="1"/>
          </p:cNvSpPr>
          <p:nvPr>
            <p:ph type="subTitle" idx="1"/>
            <p:custDataLst>
              <p:tags r:id="rId2"/>
            </p:custDataLst>
          </p:nvPr>
        </p:nvSpPr>
        <p:spPr>
          <a:xfrm>
            <a:off x="0" y="4467399"/>
            <a:ext cx="9144000" cy="792658"/>
          </a:xfrm>
          <a:noFill/>
          <a:ln/>
        </p:spPr>
        <p:txBody>
          <a:bodyPr>
            <a:noAutofit/>
          </a:bodyPr>
          <a:lstStyle/>
          <a:p>
            <a:pPr algn="ctr">
              <a:spcBef>
                <a:spcPts val="0"/>
              </a:spcBef>
            </a:pPr>
            <a:r>
              <a:rPr lang="fr-CA" sz="4000" dirty="0">
                <a:effectLst>
                  <a:outerShdw blurRad="38100" dist="38100" dir="2700000" algn="tl">
                    <a:srgbClr val="000000">
                      <a:alpha val="43137"/>
                    </a:srgbClr>
                  </a:outerShdw>
                </a:effectLst>
                <a:latin typeface="+mj-lt"/>
                <a:cs typeface="Arial" pitchFamily="34" charset="0"/>
              </a:rPr>
              <a:t>Test du chi-carré</a:t>
            </a:r>
          </a:p>
        </p:txBody>
      </p:sp>
      <p:cxnSp>
        <p:nvCxnSpPr>
          <p:cNvPr id="8" name="Connecteur droit 7"/>
          <p:cNvCxnSpPr/>
          <p:nvPr>
            <p:custDataLst>
              <p:tags r:id="rId3"/>
            </p:custDataLst>
          </p:nvPr>
        </p:nvCxnSpPr>
        <p:spPr>
          <a:xfrm>
            <a:off x="0" y="3459287"/>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9" name="Connecteur droit 8"/>
          <p:cNvCxnSpPr/>
          <p:nvPr>
            <p:custDataLst>
              <p:tags r:id="rId4"/>
            </p:custDataLst>
          </p:nvPr>
        </p:nvCxnSpPr>
        <p:spPr>
          <a:xfrm>
            <a:off x="0" y="3530725"/>
            <a:ext cx="9144000" cy="1588"/>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1" name="Espace réservé de la date 10"/>
          <p:cNvSpPr>
            <a:spLocks noGrp="1"/>
          </p:cNvSpPr>
          <p:nvPr>
            <p:ph type="dt" sz="half" idx="10"/>
            <p:custDataLst>
              <p:tags r:id="rId5"/>
            </p:custDataLst>
          </p:nvPr>
        </p:nvSpPr>
        <p:spPr/>
        <p:txBody>
          <a:bodyPr/>
          <a:lstStyle/>
          <a:p>
            <a:fld id="{09B1EA93-7181-4E24-928E-D16F8FA89D53}" type="datetime10">
              <a:rPr lang="fr-FR" smtClean="0"/>
              <a:t>12:38</a:t>
            </a:fld>
            <a:endParaRPr lang="fr-FR" dirty="0"/>
          </a:p>
        </p:txBody>
      </p:sp>
      <p:sp>
        <p:nvSpPr>
          <p:cNvPr id="12" name="Espace réservé du numéro de diapositive 11"/>
          <p:cNvSpPr>
            <a:spLocks noGrp="1"/>
          </p:cNvSpPr>
          <p:nvPr>
            <p:ph type="sldNum" sz="quarter" idx="12"/>
            <p:custDataLst>
              <p:tags r:id="rId6"/>
            </p:custDataLst>
          </p:nvPr>
        </p:nvSpPr>
        <p:spPr/>
        <p:txBody>
          <a:bodyPr/>
          <a:lstStyle/>
          <a:p>
            <a:fld id="{0E8BC1D6-906C-4B40-99AE-5BD2D4C3F0C6}" type="slidenum">
              <a:rPr lang="fr-FR" smtClean="0"/>
              <a:pPr/>
              <a:t>1</a:t>
            </a:fld>
            <a:endParaRPr lang="fr-FR"/>
          </a:p>
        </p:txBody>
      </p:sp>
      <p:sp>
        <p:nvSpPr>
          <p:cNvPr id="14" name="Rectangle 2"/>
          <p:cNvSpPr txBox="1">
            <a:spLocks noChangeArrowheads="1"/>
          </p:cNvSpPr>
          <p:nvPr>
            <p:custDataLst>
              <p:tags r:id="rId7"/>
            </p:custDataLst>
          </p:nvPr>
        </p:nvSpPr>
        <p:spPr>
          <a:xfrm>
            <a:off x="785786" y="764704"/>
            <a:ext cx="7602638" cy="1057268"/>
          </a:xfrm>
          <a:prstGeom prst="rect">
            <a:avLst/>
          </a:prstGeom>
          <a:noFill/>
          <a:ln>
            <a:noFill/>
          </a:ln>
          <a:scene3d>
            <a:camera prst="orthographicFront"/>
            <a:lightRig rig="freezing" dir="t">
              <a:rot lat="0" lon="0" rev="5640000"/>
            </a:lightRig>
          </a:scene3d>
          <a:sp3d/>
        </p:spPr>
        <p:txBody>
          <a:bodyPr vert="horz" lIns="0" tIns="0" rIns="18288" bIns="0" anchor="b">
            <a:normAutofit fontScale="70000" lnSpcReduction="20000"/>
            <a:scene3d>
              <a:camera prst="orthographicFront"/>
              <a:lightRig rig="freezing" dir="t">
                <a:rot lat="0" lon="0" rev="5640000"/>
              </a:lightRig>
            </a:scene3d>
            <a:flatTx/>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r>
              <a:rPr lang="en-CA" sz="4000" b="0" dirty="0"/>
              <a:t>MIASS241.1</a:t>
            </a:r>
          </a:p>
          <a:p>
            <a:pPr algn="l"/>
            <a:r>
              <a:rPr lang="en-CA" sz="4000" b="0" dirty="0"/>
              <a:t>MATHÉMATIQUES 4 APPLIQUÉES AUX SCIENCES SOCIALES</a:t>
            </a:r>
            <a:endParaRPr lang="fr-FR" sz="4000" b="0" dirty="0"/>
          </a:p>
        </p:txBody>
      </p:sp>
      <p:sp>
        <p:nvSpPr>
          <p:cNvPr id="15" name="Rectangle 3"/>
          <p:cNvSpPr txBox="1">
            <a:spLocks noChangeArrowheads="1"/>
          </p:cNvSpPr>
          <p:nvPr>
            <p:custDataLst>
              <p:tags r:id="rId8"/>
            </p:custDataLst>
          </p:nvPr>
        </p:nvSpPr>
        <p:spPr>
          <a:xfrm>
            <a:off x="1547664" y="2171425"/>
            <a:ext cx="6929486" cy="1113559"/>
          </a:xfrm>
          <a:prstGeom prst="rect">
            <a:avLst/>
          </a:prstGeom>
          <a:noFill/>
          <a:ln/>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spcBef>
                <a:spcPts val="1800"/>
              </a:spcBef>
            </a:pPr>
            <a:r>
              <a:rPr lang="fr-CA"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CA" sz="2800" dirty="0">
                <a:effectLst>
                  <a:outerShdw blurRad="38100" dist="38100" dir="2700000" algn="tl">
                    <a:srgbClr val="000000">
                      <a:alpha val="43137"/>
                    </a:srgbClr>
                  </a:outerShdw>
                </a:effectLst>
                <a:latin typeface="+mj-lt"/>
                <a:cs typeface="Arial" pitchFamily="34" charset="0"/>
              </a:rPr>
              <a:t>El Hadj Touré, Ph D. Sociologie</a:t>
            </a:r>
          </a:p>
          <a:p>
            <a:pPr>
              <a:spcBef>
                <a:spcPts val="600"/>
              </a:spcBef>
            </a:pPr>
            <a:r>
              <a:rPr lang="fr-CA" sz="2400" dirty="0">
                <a:effectLst>
                  <a:outerShdw blurRad="38100" dist="38100" dir="2700000" algn="tl">
                    <a:srgbClr val="000000">
                      <a:alpha val="43137"/>
                    </a:srgbClr>
                  </a:outerShdw>
                </a:effectLst>
                <a:latin typeface="+mj-lt"/>
                <a:cs typeface="Arial" pitchFamily="34" charset="0"/>
              </a:rPr>
              <a:t>Département de sociologie, UGB </a:t>
            </a:r>
          </a:p>
        </p:txBody>
      </p:sp>
      <p:sp>
        <p:nvSpPr>
          <p:cNvPr id="16" name="Rectangle 15"/>
          <p:cNvSpPr/>
          <p:nvPr>
            <p:custDataLst>
              <p:tags r:id="rId9"/>
            </p:custDataLst>
          </p:nvPr>
        </p:nvSpPr>
        <p:spPr>
          <a:xfrm>
            <a:off x="0" y="0"/>
            <a:ext cx="785786"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59818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37963"/>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196752"/>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467544" y="1733465"/>
            <a:ext cx="8352928" cy="462449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54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Fréquences observées (réelles): relation </a:t>
            </a:r>
          </a:p>
          <a:p>
            <a:pPr>
              <a:spcBef>
                <a:spcPts val="6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6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6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6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Fréquences théoriques (attendues): aucune relation</a:t>
            </a:r>
          </a:p>
          <a:p>
            <a:pPr>
              <a:spcBef>
                <a:spcPts val="1800"/>
              </a:spcBef>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10</a:t>
            </a:fld>
            <a:endParaRPr lang="fr-FR" dirty="0"/>
          </a:p>
        </p:txBody>
      </p:sp>
      <p:sp>
        <p:nvSpPr>
          <p:cNvPr id="19" name="Espace réservé de la date 18"/>
          <p:cNvSpPr>
            <a:spLocks noGrp="1"/>
          </p:cNvSpPr>
          <p:nvPr>
            <p:ph type="dt" sz="half" idx="10"/>
            <p:custDataLst>
              <p:tags r:id="rId5"/>
            </p:custDataLst>
          </p:nvPr>
        </p:nvSpPr>
        <p:spPr/>
        <p:txBody>
          <a:bodyPr/>
          <a:lstStyle/>
          <a:p>
            <a:fld id="{E3C14D74-9176-4940-AAC0-344E103A05D8}" type="datetime10">
              <a:rPr lang="fr-FR" smtClean="0"/>
              <a:t>12:38</a:t>
            </a:fld>
            <a:endParaRPr lang="fr-FR" dirty="0"/>
          </a:p>
        </p:txBody>
      </p:sp>
      <p:sp>
        <p:nvSpPr>
          <p:cNvPr id="22" name="Rectangle 2"/>
          <p:cNvSpPr txBox="1">
            <a:spLocks noChangeArrowheads="1"/>
          </p:cNvSpPr>
          <p:nvPr>
            <p:custDataLst>
              <p:tags r:id="rId6"/>
            </p:custDataLst>
          </p:nvPr>
        </p:nvSpPr>
        <p:spPr>
          <a:xfrm>
            <a:off x="0" y="436167"/>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a:t>
            </a:r>
            <a:r>
              <a:rPr kumimoji="0" lang="fr-FR" sz="3600" i="0" u="none" strike="noStrike" kern="1200" cap="none" spc="-15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du chi-carré</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graphicFrame>
        <p:nvGraphicFramePr>
          <p:cNvPr id="16" name="Tableau 15"/>
          <p:cNvGraphicFramePr>
            <a:graphicFrameLocks noGrp="1"/>
          </p:cNvGraphicFramePr>
          <p:nvPr>
            <p:custDataLst>
              <p:tags r:id="rId7"/>
            </p:custDataLst>
          </p:nvPr>
        </p:nvGraphicFramePr>
        <p:xfrm>
          <a:off x="611560" y="2233140"/>
          <a:ext cx="3690157" cy="1763555"/>
        </p:xfrm>
        <a:graphic>
          <a:graphicData uri="http://schemas.openxmlformats.org/drawingml/2006/table">
            <a:tbl>
              <a:tblPr/>
              <a:tblGrid>
                <a:gridCol w="786034">
                  <a:extLst>
                    <a:ext uri="{9D8B030D-6E8A-4147-A177-3AD203B41FA5}">
                      <a16:colId xmlns:a16="http://schemas.microsoft.com/office/drawing/2014/main" val="20000"/>
                    </a:ext>
                  </a:extLst>
                </a:gridCol>
                <a:gridCol w="103191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7">
                  <a:extLst>
                    <a:ext uri="{9D8B030D-6E8A-4147-A177-3AD203B41FA5}">
                      <a16:colId xmlns:a16="http://schemas.microsoft.com/office/drawing/2014/main" val="20003"/>
                    </a:ext>
                  </a:extLst>
                </a:gridCol>
              </a:tblGrid>
              <a:tr h="352711">
                <a:tc rowSpan="2">
                  <a:txBody>
                    <a:bodyPr/>
                    <a:lstStyle/>
                    <a:p>
                      <a:pPr algn="l" fontAlgn="ctr"/>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Y</a:t>
                      </a:r>
                    </a:p>
                  </a:txBody>
                  <a:tcPr marL="9525" marR="9525" marT="9525" marB="0" anchor="ctr">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 X</a:t>
                      </a:r>
                    </a:p>
                  </a:txBody>
                  <a:tcPr marL="9525" marR="9525" marT="9525" marB="0" anchor="b">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CA" sz="2000" b="0" i="0" u="none" strike="noStrike" dirty="0">
                        <a:solidFill>
                          <a:schemeClr val="tx1"/>
                        </a:solidFill>
                        <a:latin typeface="Arial" pitchFamily="34" charset="0"/>
                        <a:cs typeface="Arial"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Total</a:t>
                      </a:r>
                    </a:p>
                  </a:txBody>
                  <a:tcPr marL="9525" marR="9525" marT="9525" marB="0" anchor="b">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2711">
                <a:tc vMerge="1">
                  <a:txBody>
                    <a:bodyPr/>
                    <a:lstStyle/>
                    <a:p>
                      <a:endParaRPr lang="en-CA"/>
                    </a:p>
                  </a:txBody>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Grpe1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Grpe2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Oui</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sng" strike="noStrike"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40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sng" strike="noStrike"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60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2"/>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Non</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60</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40</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Total</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200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7" name="ZoneTexte 26"/>
          <p:cNvSpPr txBox="1"/>
          <p:nvPr>
            <p:custDataLst>
              <p:tags r:id="rId8"/>
            </p:custDataLst>
          </p:nvPr>
        </p:nvSpPr>
        <p:spPr>
          <a:xfrm rot="16200000">
            <a:off x="1765745" y="2855241"/>
            <a:ext cx="372674" cy="519351"/>
          </a:xfrm>
          <a:prstGeom prst="ellipse">
            <a:avLst/>
          </a:prstGeom>
          <a:noFill/>
          <a:ln w="38100">
            <a:solidFill>
              <a:schemeClr val="accent4">
                <a:lumMod val="60000"/>
                <a:lumOff val="40000"/>
              </a:schemeClr>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
        <p:nvSpPr>
          <p:cNvPr id="32" name="Rectangle 31"/>
          <p:cNvSpPr/>
          <p:nvPr>
            <p:custDataLst>
              <p:tags r:id="rId9"/>
            </p:custDataLst>
          </p:nvPr>
        </p:nvSpPr>
        <p:spPr>
          <a:xfrm>
            <a:off x="0" y="1120679"/>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spc="-15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Simulation pour calculer les fréquences théoriques </a:t>
            </a:r>
            <a:r>
              <a:rPr lang="fr-CA" sz="3000" i="1" spc="-15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f</a:t>
            </a:r>
            <a:r>
              <a:rPr lang="fr-CA" sz="3000" spc="-150" baseline="-25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a:t>
            </a:r>
          </a:p>
        </p:txBody>
      </p:sp>
      <p:sp>
        <p:nvSpPr>
          <p:cNvPr id="33" name="ZoneTexte 32"/>
          <p:cNvSpPr txBox="1"/>
          <p:nvPr>
            <p:custDataLst>
              <p:tags r:id="rId10"/>
            </p:custDataLst>
          </p:nvPr>
        </p:nvSpPr>
        <p:spPr>
          <a:xfrm rot="16200000">
            <a:off x="2702100" y="2855241"/>
            <a:ext cx="372674" cy="519351"/>
          </a:xfrm>
          <a:prstGeom prst="ellipse">
            <a:avLst/>
          </a:prstGeom>
          <a:noFill/>
          <a:ln w="38100">
            <a:solidFill>
              <a:schemeClr val="accent4">
                <a:lumMod val="60000"/>
                <a:lumOff val="40000"/>
              </a:schemeClr>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graphicFrame>
        <p:nvGraphicFramePr>
          <p:cNvPr id="35" name="Tableau 34"/>
          <p:cNvGraphicFramePr>
            <a:graphicFrameLocks noGrp="1"/>
          </p:cNvGraphicFramePr>
          <p:nvPr>
            <p:custDataLst>
              <p:tags r:id="rId11"/>
            </p:custDataLst>
          </p:nvPr>
        </p:nvGraphicFramePr>
        <p:xfrm>
          <a:off x="611560" y="4592803"/>
          <a:ext cx="3690157" cy="1763555"/>
        </p:xfrm>
        <a:graphic>
          <a:graphicData uri="http://schemas.openxmlformats.org/drawingml/2006/table">
            <a:tbl>
              <a:tblPr/>
              <a:tblGrid>
                <a:gridCol w="786034">
                  <a:extLst>
                    <a:ext uri="{9D8B030D-6E8A-4147-A177-3AD203B41FA5}">
                      <a16:colId xmlns:a16="http://schemas.microsoft.com/office/drawing/2014/main" val="20000"/>
                    </a:ext>
                  </a:extLst>
                </a:gridCol>
                <a:gridCol w="103191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7">
                  <a:extLst>
                    <a:ext uri="{9D8B030D-6E8A-4147-A177-3AD203B41FA5}">
                      <a16:colId xmlns:a16="http://schemas.microsoft.com/office/drawing/2014/main" val="20003"/>
                    </a:ext>
                  </a:extLst>
                </a:gridCol>
              </a:tblGrid>
              <a:tr h="352711">
                <a:tc rowSpan="2">
                  <a:txBody>
                    <a:bodyPr/>
                    <a:lstStyle/>
                    <a:p>
                      <a:pPr algn="l" fontAlgn="ctr"/>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Y</a:t>
                      </a:r>
                    </a:p>
                  </a:txBody>
                  <a:tcPr marL="9525" marR="9525" marT="9525" marB="0" anchor="ctr">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 X</a:t>
                      </a:r>
                    </a:p>
                  </a:txBody>
                  <a:tcPr marL="9525" marR="9525" marT="9525" marB="0" anchor="b">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CA" sz="2000" b="0" i="0" u="none" strike="noStrike" dirty="0">
                        <a:solidFill>
                          <a:schemeClr val="tx1"/>
                        </a:solidFill>
                        <a:latin typeface="Arial" pitchFamily="34" charset="0"/>
                        <a:cs typeface="Arial"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Total</a:t>
                      </a:r>
                    </a:p>
                  </a:txBody>
                  <a:tcPr marL="9525" marR="9525" marT="9525" marB="0" anchor="b">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2711">
                <a:tc vMerge="1">
                  <a:txBody>
                    <a:bodyPr/>
                    <a:lstStyle/>
                    <a:p>
                      <a:endParaRPr lang="en-CA"/>
                    </a:p>
                  </a:txBody>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Grpe1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Grpe2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Oui</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sng" strike="noStrike"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50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sng" strike="noStrike"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50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2"/>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Non</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50</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50</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Total</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200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7" name="ZoneTexte 36"/>
          <p:cNvSpPr txBox="1"/>
          <p:nvPr>
            <p:custDataLst>
              <p:tags r:id="rId12"/>
            </p:custDataLst>
          </p:nvPr>
        </p:nvSpPr>
        <p:spPr>
          <a:xfrm rot="16200000">
            <a:off x="1765745" y="5246007"/>
            <a:ext cx="372674" cy="519351"/>
          </a:xfrm>
          <a:prstGeom prst="ellipse">
            <a:avLst/>
          </a:prstGeom>
          <a:noFill/>
          <a:ln w="38100">
            <a:solidFill>
              <a:schemeClr val="accent4">
                <a:lumMod val="60000"/>
                <a:lumOff val="40000"/>
              </a:schemeClr>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
        <p:nvSpPr>
          <p:cNvPr id="39" name="ZoneTexte 38"/>
          <p:cNvSpPr txBox="1"/>
          <p:nvPr>
            <p:custDataLst>
              <p:tags r:id="rId13"/>
            </p:custDataLst>
          </p:nvPr>
        </p:nvSpPr>
        <p:spPr>
          <a:xfrm>
            <a:off x="3670591" y="5340111"/>
            <a:ext cx="453599" cy="324554"/>
          </a:xfrm>
          <a:prstGeom prst="roundRect">
            <a:avLst/>
          </a:prstGeom>
          <a:noFill/>
          <a:ln w="38100">
            <a:solidFill>
              <a:srgbClr val="FF0000"/>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
        <p:nvSpPr>
          <p:cNvPr id="40" name="ZoneTexte 39"/>
          <p:cNvSpPr txBox="1"/>
          <p:nvPr>
            <p:custDataLst>
              <p:tags r:id="rId14"/>
            </p:custDataLst>
          </p:nvPr>
        </p:nvSpPr>
        <p:spPr>
          <a:xfrm>
            <a:off x="3650052" y="6044790"/>
            <a:ext cx="453599" cy="324554"/>
          </a:xfrm>
          <a:prstGeom prst="roundRect">
            <a:avLst/>
          </a:prstGeom>
          <a:noFill/>
          <a:ln w="38100">
            <a:solidFill>
              <a:srgbClr val="FF0000"/>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
        <p:nvSpPr>
          <p:cNvPr id="41" name="ZoneTexte 40"/>
          <p:cNvSpPr txBox="1"/>
          <p:nvPr>
            <p:custDataLst>
              <p:tags r:id="rId15"/>
            </p:custDataLst>
          </p:nvPr>
        </p:nvSpPr>
        <p:spPr>
          <a:xfrm>
            <a:off x="1694754" y="6056177"/>
            <a:ext cx="453599" cy="324554"/>
          </a:xfrm>
          <a:prstGeom prst="roundRect">
            <a:avLst/>
          </a:prstGeom>
          <a:noFill/>
          <a:ln w="38100">
            <a:solidFill>
              <a:srgbClr val="FF0000"/>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
        <p:nvSpPr>
          <p:cNvPr id="42" name="Rectangle 41"/>
          <p:cNvSpPr/>
          <p:nvPr>
            <p:custDataLst>
              <p:tags r:id="rId16"/>
            </p:custDataLst>
          </p:nvPr>
        </p:nvSpPr>
        <p:spPr>
          <a:xfrm>
            <a:off x="4451537" y="4592803"/>
            <a:ext cx="4610420" cy="86396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CA" sz="2100" dirty="0">
                <a:solidFill>
                  <a:schemeClr val="bg1"/>
                </a:solidFill>
                <a:effectLst>
                  <a:outerShdw blurRad="38100" dist="38100" dir="2700000" algn="tl">
                    <a:srgbClr val="000000">
                      <a:alpha val="43137"/>
                    </a:srgbClr>
                  </a:outerShdw>
                </a:effectLst>
                <a:latin typeface="Arial" pitchFamily="34" charset="0"/>
                <a:cs typeface="Arial" pitchFamily="34" charset="0"/>
              </a:rPr>
              <a:t>Pour chaque cellule du tableau, multiplier les deux totaux marginaux et diviser par le </a:t>
            </a:r>
            <a:r>
              <a:rPr lang="fr-CA" sz="2100" dirty="0" err="1">
                <a:solidFill>
                  <a:schemeClr val="bg1"/>
                </a:solidFill>
                <a:effectLst>
                  <a:outerShdw blurRad="38100" dist="38100" dir="2700000" algn="tl">
                    <a:srgbClr val="000000">
                      <a:alpha val="43137"/>
                    </a:srgbClr>
                  </a:outerShdw>
                </a:effectLst>
                <a:latin typeface="Arial" pitchFamily="34" charset="0"/>
                <a:cs typeface="Arial" pitchFamily="34" charset="0"/>
              </a:rPr>
              <a:t>nbre</a:t>
            </a:r>
            <a:r>
              <a:rPr lang="fr-CA" sz="2100" dirty="0">
                <a:solidFill>
                  <a:schemeClr val="bg1"/>
                </a:solidFill>
                <a:effectLst>
                  <a:outerShdw blurRad="38100" dist="38100" dir="2700000" algn="tl">
                    <a:srgbClr val="000000">
                      <a:alpha val="43137"/>
                    </a:srgbClr>
                  </a:outerShdw>
                </a:effectLst>
                <a:latin typeface="Arial" pitchFamily="34" charset="0"/>
                <a:cs typeface="Arial" pitchFamily="34" charset="0"/>
              </a:rPr>
              <a:t> de cas n</a:t>
            </a:r>
          </a:p>
        </p:txBody>
      </p:sp>
      <p:graphicFrame>
        <p:nvGraphicFramePr>
          <p:cNvPr id="2" name="Objet 1"/>
          <p:cNvGraphicFramePr>
            <a:graphicFrameLocks noChangeAspect="1"/>
          </p:cNvGraphicFramePr>
          <p:nvPr/>
        </p:nvGraphicFramePr>
        <p:xfrm>
          <a:off x="4951413" y="5618163"/>
          <a:ext cx="3679825" cy="766762"/>
        </p:xfrm>
        <a:graphic>
          <a:graphicData uri="http://schemas.openxmlformats.org/presentationml/2006/ole">
            <mc:AlternateContent xmlns:mc="http://schemas.openxmlformats.org/markup-compatibility/2006">
              <mc:Choice xmlns:v="urn:schemas-microsoft-com:vml" Requires="v">
                <p:oleObj name="Equation" r:id="rId24" imgW="1968480" imgH="393480" progId="Equation.DSMT4">
                  <p:embed/>
                </p:oleObj>
              </mc:Choice>
              <mc:Fallback>
                <p:oleObj name="Equation" r:id="rId24" imgW="1968480" imgH="393480" progId="Equation.DSMT4">
                  <p:embed/>
                  <p:pic>
                    <p:nvPicPr>
                      <p:cNvPr id="2" name="Objet 1"/>
                      <p:cNvPicPr/>
                      <p:nvPr/>
                    </p:nvPicPr>
                    <p:blipFill>
                      <a:blip r:embed="rId25"/>
                      <a:stretch>
                        <a:fillRect/>
                      </a:stretch>
                    </p:blipFill>
                    <p:spPr>
                      <a:xfrm>
                        <a:off x="4951413" y="5618163"/>
                        <a:ext cx="3679825" cy="766762"/>
                      </a:xfrm>
                      <a:prstGeom prst="rect">
                        <a:avLst/>
                      </a:prstGeom>
                    </p:spPr>
                  </p:pic>
                </p:oleObj>
              </mc:Fallback>
            </mc:AlternateContent>
          </a:graphicData>
        </a:graphic>
      </p:graphicFrame>
      <p:graphicFrame>
        <p:nvGraphicFramePr>
          <p:cNvPr id="44" name="Tableau 43"/>
          <p:cNvGraphicFramePr>
            <a:graphicFrameLocks noGrp="1"/>
          </p:cNvGraphicFramePr>
          <p:nvPr>
            <p:custDataLst>
              <p:tags r:id="rId17"/>
            </p:custDataLst>
          </p:nvPr>
        </p:nvGraphicFramePr>
        <p:xfrm>
          <a:off x="611560" y="4591204"/>
          <a:ext cx="3690157" cy="1763555"/>
        </p:xfrm>
        <a:graphic>
          <a:graphicData uri="http://schemas.openxmlformats.org/drawingml/2006/table">
            <a:tbl>
              <a:tblPr/>
              <a:tblGrid>
                <a:gridCol w="786034">
                  <a:extLst>
                    <a:ext uri="{9D8B030D-6E8A-4147-A177-3AD203B41FA5}">
                      <a16:colId xmlns:a16="http://schemas.microsoft.com/office/drawing/2014/main" val="20000"/>
                    </a:ext>
                  </a:extLst>
                </a:gridCol>
                <a:gridCol w="103191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7">
                  <a:extLst>
                    <a:ext uri="{9D8B030D-6E8A-4147-A177-3AD203B41FA5}">
                      <a16:colId xmlns:a16="http://schemas.microsoft.com/office/drawing/2014/main" val="20003"/>
                    </a:ext>
                  </a:extLst>
                </a:gridCol>
              </a:tblGrid>
              <a:tr h="352711">
                <a:tc rowSpan="2">
                  <a:txBody>
                    <a:bodyPr/>
                    <a:lstStyle/>
                    <a:p>
                      <a:pPr algn="l" fontAlgn="ctr"/>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Y</a:t>
                      </a:r>
                    </a:p>
                  </a:txBody>
                  <a:tcPr marL="9525" marR="9525" marT="9525" marB="0" anchor="ctr">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 X</a:t>
                      </a:r>
                    </a:p>
                  </a:txBody>
                  <a:tcPr marL="9525" marR="9525" marT="9525" marB="0" anchor="b">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CA" sz="2000" b="0" i="0" u="none" strike="noStrike" dirty="0">
                        <a:solidFill>
                          <a:schemeClr val="tx1"/>
                        </a:solidFill>
                        <a:latin typeface="Arial" pitchFamily="34" charset="0"/>
                        <a:cs typeface="Arial"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Total</a:t>
                      </a:r>
                    </a:p>
                  </a:txBody>
                  <a:tcPr marL="9525" marR="9525" marT="9525" marB="0" anchor="b">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2711">
                <a:tc vMerge="1">
                  <a:txBody>
                    <a:bodyPr/>
                    <a:lstStyle/>
                    <a:p>
                      <a:endParaRPr lang="en-CA"/>
                    </a:p>
                  </a:txBody>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Grpe1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Grpe2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Oui</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sng" strike="noStrike"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10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sng" strike="noStrike"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90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2"/>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Non</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90</a:t>
                      </a:r>
                    </a:p>
                  </a:txBody>
                  <a:tcPr marL="9525" marR="9525" marT="9525" marB="0" anchor="b">
                    <a:lnL>
                      <a:noFill/>
                    </a:lnL>
                    <a:lnR>
                      <a:noFill/>
                    </a:lnR>
                    <a:lnT>
                      <a:noFill/>
                    </a:lnT>
                    <a:lnB>
                      <a:noFill/>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52711">
                <a:tc>
                  <a:txBody>
                    <a:bodyPr/>
                    <a:lstStyle/>
                    <a:p>
                      <a:pPr algn="l"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Total</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20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180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fr-FR" sz="2000" b="0" i="0" u="none" strike="noStrike" noProof="0" dirty="0">
                          <a:solidFill>
                            <a:schemeClr val="tx1"/>
                          </a:solidFill>
                          <a:effectLst>
                            <a:outerShdw blurRad="38100" dist="38100" dir="2700000" algn="tl">
                              <a:srgbClr val="000000">
                                <a:alpha val="43137"/>
                              </a:srgbClr>
                            </a:outerShdw>
                          </a:effectLst>
                          <a:latin typeface="Arial" pitchFamily="34" charset="0"/>
                          <a:cs typeface="Arial" pitchFamily="34" charset="0"/>
                        </a:rPr>
                        <a:t>200</a:t>
                      </a:r>
                    </a:p>
                  </a:txBody>
                  <a:tcPr marL="9525" marR="9525" marT="9525" marB="0" anchor="b">
                    <a:lnL>
                      <a:noFill/>
                    </a:lnL>
                    <a:lnR>
                      <a:noFill/>
                    </a:lnR>
                    <a:lnT>
                      <a:noFill/>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5" name="ZoneTexte 44"/>
          <p:cNvSpPr txBox="1"/>
          <p:nvPr>
            <p:custDataLst>
              <p:tags r:id="rId18"/>
            </p:custDataLst>
          </p:nvPr>
        </p:nvSpPr>
        <p:spPr>
          <a:xfrm rot="16200000">
            <a:off x="1778645" y="5246007"/>
            <a:ext cx="372674" cy="519351"/>
          </a:xfrm>
          <a:prstGeom prst="ellipse">
            <a:avLst/>
          </a:prstGeom>
          <a:noFill/>
          <a:ln w="38100">
            <a:solidFill>
              <a:schemeClr val="accent4">
                <a:lumMod val="60000"/>
                <a:lumOff val="40000"/>
              </a:schemeClr>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
        <p:nvSpPr>
          <p:cNvPr id="46" name="ZoneTexte 45"/>
          <p:cNvSpPr txBox="1"/>
          <p:nvPr>
            <p:custDataLst>
              <p:tags r:id="rId19"/>
            </p:custDataLst>
          </p:nvPr>
        </p:nvSpPr>
        <p:spPr>
          <a:xfrm>
            <a:off x="3683491" y="5340111"/>
            <a:ext cx="453599" cy="324554"/>
          </a:xfrm>
          <a:prstGeom prst="roundRect">
            <a:avLst/>
          </a:prstGeom>
          <a:noFill/>
          <a:ln w="38100">
            <a:solidFill>
              <a:srgbClr val="FF0000"/>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
        <p:nvSpPr>
          <p:cNvPr id="47" name="ZoneTexte 46"/>
          <p:cNvSpPr txBox="1"/>
          <p:nvPr>
            <p:custDataLst>
              <p:tags r:id="rId20"/>
            </p:custDataLst>
          </p:nvPr>
        </p:nvSpPr>
        <p:spPr>
          <a:xfrm>
            <a:off x="3662952" y="6044790"/>
            <a:ext cx="453599" cy="324554"/>
          </a:xfrm>
          <a:prstGeom prst="roundRect">
            <a:avLst/>
          </a:prstGeom>
          <a:noFill/>
          <a:ln w="38100">
            <a:solidFill>
              <a:srgbClr val="FF0000"/>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
        <p:nvSpPr>
          <p:cNvPr id="48" name="ZoneTexte 47"/>
          <p:cNvSpPr txBox="1"/>
          <p:nvPr>
            <p:custDataLst>
              <p:tags r:id="rId21"/>
            </p:custDataLst>
          </p:nvPr>
        </p:nvSpPr>
        <p:spPr>
          <a:xfrm>
            <a:off x="1707654" y="6056177"/>
            <a:ext cx="453599" cy="324554"/>
          </a:xfrm>
          <a:prstGeom prst="roundRect">
            <a:avLst/>
          </a:prstGeom>
          <a:noFill/>
          <a:ln w="38100">
            <a:solidFill>
              <a:srgbClr val="FF0000"/>
            </a:solidFill>
          </a:ln>
        </p:spPr>
        <p:txBody>
          <a:bodyPr wrap="square" rtlCol="0">
            <a:spAutoFit/>
          </a:bodyPr>
          <a:lstStyle/>
          <a:p>
            <a:endParaRPr lang="en-CA" sz="1800" dirty="0">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030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anim calcmode="lin" valueType="num">
                                      <p:cBhvr>
                                        <p:cTn id="11" dur="1000" fill="hold"/>
                                        <p:tgtEl>
                                          <p:spTgt spid="16"/>
                                        </p:tgtEl>
                                        <p:attrNameLst>
                                          <p:attrName>ppt_x</p:attrName>
                                        </p:attrNameLst>
                                      </p:cBhvr>
                                      <p:tavLst>
                                        <p:tav tm="0">
                                          <p:val>
                                            <p:strVal val="#ppt_x"/>
                                          </p:val>
                                        </p:tav>
                                        <p:tav tm="100000">
                                          <p:val>
                                            <p:strVal val="#ppt_x"/>
                                          </p:val>
                                        </p:tav>
                                      </p:tavLst>
                                    </p:anim>
                                    <p:anim calcmode="lin" valueType="num">
                                      <p:cBhvr>
                                        <p:cTn id="1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heel(1)">
                                      <p:cBhvr>
                                        <p:cTn id="17" dur="2000"/>
                                        <p:tgtEl>
                                          <p:spTgt spid="33"/>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heel(1)">
                                      <p:cBhvr>
                                        <p:cTn id="20" dur="20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8">
                                            <p:txEl>
                                              <p:pRg st="5" end="5"/>
                                            </p:txEl>
                                          </p:spTgt>
                                        </p:tgtEl>
                                        <p:attrNameLst>
                                          <p:attrName>style.visibility</p:attrName>
                                        </p:attrNameLst>
                                      </p:cBhvr>
                                      <p:to>
                                        <p:strVal val="visible"/>
                                      </p:to>
                                    </p:set>
                                    <p:animEffect transition="in" filter="fade">
                                      <p:cBhvr>
                                        <p:cTn id="25" dur="500"/>
                                        <p:tgtEl>
                                          <p:spTgt spid="18">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1000"/>
                                        <p:tgtEl>
                                          <p:spTgt spid="35"/>
                                        </p:tgtEl>
                                      </p:cBhvr>
                                    </p:animEffect>
                                    <p:anim calcmode="lin" valueType="num">
                                      <p:cBhvr>
                                        <p:cTn id="31" dur="1000" fill="hold"/>
                                        <p:tgtEl>
                                          <p:spTgt spid="35"/>
                                        </p:tgtEl>
                                        <p:attrNameLst>
                                          <p:attrName>ppt_x</p:attrName>
                                        </p:attrNameLst>
                                      </p:cBhvr>
                                      <p:tavLst>
                                        <p:tav tm="0">
                                          <p:val>
                                            <p:strVal val="#ppt_x"/>
                                          </p:val>
                                        </p:tav>
                                        <p:tav tm="100000">
                                          <p:val>
                                            <p:strVal val="#ppt_x"/>
                                          </p:val>
                                        </p:tav>
                                      </p:tavLst>
                                    </p:anim>
                                    <p:anim calcmode="lin" valueType="num">
                                      <p:cBhvr>
                                        <p:cTn id="3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wheel(1)">
                                      <p:cBhvr>
                                        <p:cTn id="37" dur="20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heel(1)">
                                      <p:cBhvr>
                                        <p:cTn id="42" dur="20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heel(1)">
                                      <p:cBhvr>
                                        <p:cTn id="47" dur="2000"/>
                                        <p:tgtEl>
                                          <p:spTgt spid="40"/>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wheel(1)">
                                      <p:cBhvr>
                                        <p:cTn id="52" dur="2000"/>
                                        <p:tgtEl>
                                          <p:spTgt spid="41"/>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2" presetClass="exit" presetSubtype="0" fill="hold" nodeType="clickEffect">
                                  <p:stCondLst>
                                    <p:cond delay="0"/>
                                  </p:stCondLst>
                                  <p:childTnLst>
                                    <p:animEffect transition="out" filter="fade">
                                      <p:cBhvr>
                                        <p:cTn id="62" dur="1000"/>
                                        <p:tgtEl>
                                          <p:spTgt spid="35"/>
                                        </p:tgtEl>
                                      </p:cBhvr>
                                    </p:animEffect>
                                    <p:anim calcmode="lin" valueType="num">
                                      <p:cBhvr>
                                        <p:cTn id="63" dur="1000"/>
                                        <p:tgtEl>
                                          <p:spTgt spid="35"/>
                                        </p:tgtEl>
                                        <p:attrNameLst>
                                          <p:attrName>ppt_x</p:attrName>
                                        </p:attrNameLst>
                                      </p:cBhvr>
                                      <p:tavLst>
                                        <p:tav tm="0">
                                          <p:val>
                                            <p:strVal val="ppt_x"/>
                                          </p:val>
                                        </p:tav>
                                        <p:tav tm="100000">
                                          <p:val>
                                            <p:strVal val="ppt_x"/>
                                          </p:val>
                                        </p:tav>
                                      </p:tavLst>
                                    </p:anim>
                                    <p:anim calcmode="lin" valueType="num">
                                      <p:cBhvr>
                                        <p:cTn id="64" dur="1000"/>
                                        <p:tgtEl>
                                          <p:spTgt spid="35"/>
                                        </p:tgtEl>
                                        <p:attrNameLst>
                                          <p:attrName>ppt_y</p:attrName>
                                        </p:attrNameLst>
                                      </p:cBhvr>
                                      <p:tavLst>
                                        <p:tav tm="0">
                                          <p:val>
                                            <p:strVal val="ppt_y"/>
                                          </p:val>
                                        </p:tav>
                                        <p:tav tm="100000">
                                          <p:val>
                                            <p:strVal val="ppt_y+.1"/>
                                          </p:val>
                                        </p:tav>
                                      </p:tavLst>
                                    </p:anim>
                                    <p:set>
                                      <p:cBhvr>
                                        <p:cTn id="65" dur="1" fill="hold">
                                          <p:stCondLst>
                                            <p:cond delay="999"/>
                                          </p:stCondLst>
                                        </p:cTn>
                                        <p:tgtEl>
                                          <p:spTgt spid="35"/>
                                        </p:tgtEl>
                                        <p:attrNameLst>
                                          <p:attrName>style.visibility</p:attrName>
                                        </p:attrNameLst>
                                      </p:cBhvr>
                                      <p:to>
                                        <p:strVal val="hidden"/>
                                      </p:to>
                                    </p:set>
                                  </p:childTnLst>
                                </p:cTn>
                              </p:par>
                              <p:par>
                                <p:cTn id="66" presetID="42" presetClass="exit" presetSubtype="0" fill="hold" grpId="1" nodeType="withEffect">
                                  <p:stCondLst>
                                    <p:cond delay="0"/>
                                  </p:stCondLst>
                                  <p:childTnLst>
                                    <p:animEffect transition="out" filter="fade">
                                      <p:cBhvr>
                                        <p:cTn id="67" dur="1000"/>
                                        <p:tgtEl>
                                          <p:spTgt spid="37"/>
                                        </p:tgtEl>
                                      </p:cBhvr>
                                    </p:animEffect>
                                    <p:anim calcmode="lin" valueType="num">
                                      <p:cBhvr>
                                        <p:cTn id="68" dur="1000"/>
                                        <p:tgtEl>
                                          <p:spTgt spid="37"/>
                                        </p:tgtEl>
                                        <p:attrNameLst>
                                          <p:attrName>ppt_x</p:attrName>
                                        </p:attrNameLst>
                                      </p:cBhvr>
                                      <p:tavLst>
                                        <p:tav tm="0">
                                          <p:val>
                                            <p:strVal val="ppt_x"/>
                                          </p:val>
                                        </p:tav>
                                        <p:tav tm="100000">
                                          <p:val>
                                            <p:strVal val="ppt_x"/>
                                          </p:val>
                                        </p:tav>
                                      </p:tavLst>
                                    </p:anim>
                                    <p:anim calcmode="lin" valueType="num">
                                      <p:cBhvr>
                                        <p:cTn id="69" dur="1000"/>
                                        <p:tgtEl>
                                          <p:spTgt spid="37"/>
                                        </p:tgtEl>
                                        <p:attrNameLst>
                                          <p:attrName>ppt_y</p:attrName>
                                        </p:attrNameLst>
                                      </p:cBhvr>
                                      <p:tavLst>
                                        <p:tav tm="0">
                                          <p:val>
                                            <p:strVal val="ppt_y"/>
                                          </p:val>
                                        </p:tav>
                                        <p:tav tm="100000">
                                          <p:val>
                                            <p:strVal val="ppt_y+.1"/>
                                          </p:val>
                                        </p:tav>
                                      </p:tavLst>
                                    </p:anim>
                                    <p:set>
                                      <p:cBhvr>
                                        <p:cTn id="70" dur="1" fill="hold">
                                          <p:stCondLst>
                                            <p:cond delay="999"/>
                                          </p:stCondLst>
                                        </p:cTn>
                                        <p:tgtEl>
                                          <p:spTgt spid="37"/>
                                        </p:tgtEl>
                                        <p:attrNameLst>
                                          <p:attrName>style.visibility</p:attrName>
                                        </p:attrNameLst>
                                      </p:cBhvr>
                                      <p:to>
                                        <p:strVal val="hidden"/>
                                      </p:to>
                                    </p:set>
                                  </p:childTnLst>
                                </p:cTn>
                              </p:par>
                              <p:par>
                                <p:cTn id="71" presetID="42" presetClass="exit" presetSubtype="0" fill="hold" grpId="1" nodeType="withEffect">
                                  <p:stCondLst>
                                    <p:cond delay="0"/>
                                  </p:stCondLst>
                                  <p:childTnLst>
                                    <p:animEffect transition="out" filter="fade">
                                      <p:cBhvr>
                                        <p:cTn id="72" dur="1000"/>
                                        <p:tgtEl>
                                          <p:spTgt spid="39"/>
                                        </p:tgtEl>
                                      </p:cBhvr>
                                    </p:animEffect>
                                    <p:anim calcmode="lin" valueType="num">
                                      <p:cBhvr>
                                        <p:cTn id="73" dur="1000"/>
                                        <p:tgtEl>
                                          <p:spTgt spid="39"/>
                                        </p:tgtEl>
                                        <p:attrNameLst>
                                          <p:attrName>ppt_x</p:attrName>
                                        </p:attrNameLst>
                                      </p:cBhvr>
                                      <p:tavLst>
                                        <p:tav tm="0">
                                          <p:val>
                                            <p:strVal val="ppt_x"/>
                                          </p:val>
                                        </p:tav>
                                        <p:tav tm="100000">
                                          <p:val>
                                            <p:strVal val="ppt_x"/>
                                          </p:val>
                                        </p:tav>
                                      </p:tavLst>
                                    </p:anim>
                                    <p:anim calcmode="lin" valueType="num">
                                      <p:cBhvr>
                                        <p:cTn id="74" dur="1000"/>
                                        <p:tgtEl>
                                          <p:spTgt spid="39"/>
                                        </p:tgtEl>
                                        <p:attrNameLst>
                                          <p:attrName>ppt_y</p:attrName>
                                        </p:attrNameLst>
                                      </p:cBhvr>
                                      <p:tavLst>
                                        <p:tav tm="0">
                                          <p:val>
                                            <p:strVal val="ppt_y"/>
                                          </p:val>
                                        </p:tav>
                                        <p:tav tm="100000">
                                          <p:val>
                                            <p:strVal val="ppt_y+.1"/>
                                          </p:val>
                                        </p:tav>
                                      </p:tavLst>
                                    </p:anim>
                                    <p:set>
                                      <p:cBhvr>
                                        <p:cTn id="75" dur="1" fill="hold">
                                          <p:stCondLst>
                                            <p:cond delay="999"/>
                                          </p:stCondLst>
                                        </p:cTn>
                                        <p:tgtEl>
                                          <p:spTgt spid="39"/>
                                        </p:tgtEl>
                                        <p:attrNameLst>
                                          <p:attrName>style.visibility</p:attrName>
                                        </p:attrNameLst>
                                      </p:cBhvr>
                                      <p:to>
                                        <p:strVal val="hidden"/>
                                      </p:to>
                                    </p:set>
                                  </p:childTnLst>
                                </p:cTn>
                              </p:par>
                              <p:par>
                                <p:cTn id="76" presetID="42" presetClass="exit" presetSubtype="0" fill="hold" grpId="1" nodeType="withEffect">
                                  <p:stCondLst>
                                    <p:cond delay="0"/>
                                  </p:stCondLst>
                                  <p:childTnLst>
                                    <p:animEffect transition="out" filter="fade">
                                      <p:cBhvr>
                                        <p:cTn id="77" dur="1000"/>
                                        <p:tgtEl>
                                          <p:spTgt spid="40"/>
                                        </p:tgtEl>
                                      </p:cBhvr>
                                    </p:animEffect>
                                    <p:anim calcmode="lin" valueType="num">
                                      <p:cBhvr>
                                        <p:cTn id="78" dur="1000"/>
                                        <p:tgtEl>
                                          <p:spTgt spid="40"/>
                                        </p:tgtEl>
                                        <p:attrNameLst>
                                          <p:attrName>ppt_x</p:attrName>
                                        </p:attrNameLst>
                                      </p:cBhvr>
                                      <p:tavLst>
                                        <p:tav tm="0">
                                          <p:val>
                                            <p:strVal val="ppt_x"/>
                                          </p:val>
                                        </p:tav>
                                        <p:tav tm="100000">
                                          <p:val>
                                            <p:strVal val="ppt_x"/>
                                          </p:val>
                                        </p:tav>
                                      </p:tavLst>
                                    </p:anim>
                                    <p:anim calcmode="lin" valueType="num">
                                      <p:cBhvr>
                                        <p:cTn id="79" dur="1000"/>
                                        <p:tgtEl>
                                          <p:spTgt spid="40"/>
                                        </p:tgtEl>
                                        <p:attrNameLst>
                                          <p:attrName>ppt_y</p:attrName>
                                        </p:attrNameLst>
                                      </p:cBhvr>
                                      <p:tavLst>
                                        <p:tav tm="0">
                                          <p:val>
                                            <p:strVal val="ppt_y"/>
                                          </p:val>
                                        </p:tav>
                                        <p:tav tm="100000">
                                          <p:val>
                                            <p:strVal val="ppt_y+.1"/>
                                          </p:val>
                                        </p:tav>
                                      </p:tavLst>
                                    </p:anim>
                                    <p:set>
                                      <p:cBhvr>
                                        <p:cTn id="80" dur="1" fill="hold">
                                          <p:stCondLst>
                                            <p:cond delay="999"/>
                                          </p:stCondLst>
                                        </p:cTn>
                                        <p:tgtEl>
                                          <p:spTgt spid="40"/>
                                        </p:tgtEl>
                                        <p:attrNameLst>
                                          <p:attrName>style.visibility</p:attrName>
                                        </p:attrNameLst>
                                      </p:cBhvr>
                                      <p:to>
                                        <p:strVal val="hidden"/>
                                      </p:to>
                                    </p:set>
                                  </p:childTnLst>
                                </p:cTn>
                              </p:par>
                              <p:par>
                                <p:cTn id="81" presetID="42" presetClass="exit" presetSubtype="0" fill="hold" grpId="1" nodeType="withEffect">
                                  <p:stCondLst>
                                    <p:cond delay="0"/>
                                  </p:stCondLst>
                                  <p:childTnLst>
                                    <p:animEffect transition="out" filter="fade">
                                      <p:cBhvr>
                                        <p:cTn id="82" dur="1000"/>
                                        <p:tgtEl>
                                          <p:spTgt spid="41"/>
                                        </p:tgtEl>
                                      </p:cBhvr>
                                    </p:animEffect>
                                    <p:anim calcmode="lin" valueType="num">
                                      <p:cBhvr>
                                        <p:cTn id="83" dur="1000"/>
                                        <p:tgtEl>
                                          <p:spTgt spid="41"/>
                                        </p:tgtEl>
                                        <p:attrNameLst>
                                          <p:attrName>ppt_x</p:attrName>
                                        </p:attrNameLst>
                                      </p:cBhvr>
                                      <p:tavLst>
                                        <p:tav tm="0">
                                          <p:val>
                                            <p:strVal val="ppt_x"/>
                                          </p:val>
                                        </p:tav>
                                        <p:tav tm="100000">
                                          <p:val>
                                            <p:strVal val="ppt_x"/>
                                          </p:val>
                                        </p:tav>
                                      </p:tavLst>
                                    </p:anim>
                                    <p:anim calcmode="lin" valueType="num">
                                      <p:cBhvr>
                                        <p:cTn id="84" dur="1000"/>
                                        <p:tgtEl>
                                          <p:spTgt spid="41"/>
                                        </p:tgtEl>
                                        <p:attrNameLst>
                                          <p:attrName>ppt_y</p:attrName>
                                        </p:attrNameLst>
                                      </p:cBhvr>
                                      <p:tavLst>
                                        <p:tav tm="0">
                                          <p:val>
                                            <p:strVal val="ppt_y"/>
                                          </p:val>
                                        </p:tav>
                                        <p:tav tm="100000">
                                          <p:val>
                                            <p:strVal val="ppt_y+.1"/>
                                          </p:val>
                                        </p:tav>
                                      </p:tavLst>
                                    </p:anim>
                                    <p:set>
                                      <p:cBhvr>
                                        <p:cTn id="85" dur="1" fill="hold">
                                          <p:stCondLst>
                                            <p:cond delay="999"/>
                                          </p:stCondLst>
                                        </p:cTn>
                                        <p:tgtEl>
                                          <p:spTgt spid="41"/>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1000"/>
                                        <p:tgtEl>
                                          <p:spTgt spid="44"/>
                                        </p:tgtEl>
                                      </p:cBhvr>
                                    </p:animEffect>
                                    <p:anim calcmode="lin" valueType="num">
                                      <p:cBhvr>
                                        <p:cTn id="91" dur="1000" fill="hold"/>
                                        <p:tgtEl>
                                          <p:spTgt spid="44"/>
                                        </p:tgtEl>
                                        <p:attrNameLst>
                                          <p:attrName>ppt_x</p:attrName>
                                        </p:attrNameLst>
                                      </p:cBhvr>
                                      <p:tavLst>
                                        <p:tav tm="0">
                                          <p:val>
                                            <p:strVal val="#ppt_x"/>
                                          </p:val>
                                        </p:tav>
                                        <p:tav tm="100000">
                                          <p:val>
                                            <p:strVal val="#ppt_x"/>
                                          </p:val>
                                        </p:tav>
                                      </p:tavLst>
                                    </p:anim>
                                    <p:anim calcmode="lin" valueType="num">
                                      <p:cBhvr>
                                        <p:cTn id="92"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1" presetClass="entr" presetSubtype="1"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wheel(1)">
                                      <p:cBhvr>
                                        <p:cTn id="97" dur="2000"/>
                                        <p:tgtEl>
                                          <p:spTgt spid="45"/>
                                        </p:tgtEl>
                                      </p:cBhvr>
                                    </p:animEffect>
                                  </p:childTnLst>
                                </p:cTn>
                              </p:par>
                            </p:childTnLst>
                          </p:cTn>
                        </p:par>
                      </p:childTnLst>
                    </p:cTn>
                  </p:par>
                  <p:par>
                    <p:cTn id="98" fill="hold">
                      <p:stCondLst>
                        <p:cond delay="indefinite"/>
                      </p:stCondLst>
                      <p:childTnLst>
                        <p:par>
                          <p:cTn id="99" fill="hold">
                            <p:stCondLst>
                              <p:cond delay="0"/>
                            </p:stCondLst>
                            <p:childTnLst>
                              <p:par>
                                <p:cTn id="100" presetID="21" presetClass="entr" presetSubtype="1" fill="hold" grpId="0" nodeType="click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wheel(1)">
                                      <p:cBhvr>
                                        <p:cTn id="102" dur="2000"/>
                                        <p:tgtEl>
                                          <p:spTgt spid="46"/>
                                        </p:tgtEl>
                                      </p:cBhvr>
                                    </p:animEffect>
                                  </p:childTnLst>
                                </p:cTn>
                              </p:par>
                            </p:childTnLst>
                          </p:cTn>
                        </p:par>
                      </p:childTnLst>
                    </p:cTn>
                  </p:par>
                  <p:par>
                    <p:cTn id="103" fill="hold">
                      <p:stCondLst>
                        <p:cond delay="indefinite"/>
                      </p:stCondLst>
                      <p:childTnLst>
                        <p:par>
                          <p:cTn id="104" fill="hold">
                            <p:stCondLst>
                              <p:cond delay="0"/>
                            </p:stCondLst>
                            <p:childTnLst>
                              <p:par>
                                <p:cTn id="105" presetID="21" presetClass="entr" presetSubtype="1" fill="hold" grpId="0" nodeType="clickEffect">
                                  <p:stCondLst>
                                    <p:cond delay="0"/>
                                  </p:stCondLst>
                                  <p:childTnLst>
                                    <p:set>
                                      <p:cBhvr>
                                        <p:cTn id="106" dur="1" fill="hold">
                                          <p:stCondLst>
                                            <p:cond delay="0"/>
                                          </p:stCondLst>
                                        </p:cTn>
                                        <p:tgtEl>
                                          <p:spTgt spid="47"/>
                                        </p:tgtEl>
                                        <p:attrNameLst>
                                          <p:attrName>style.visibility</p:attrName>
                                        </p:attrNameLst>
                                      </p:cBhvr>
                                      <p:to>
                                        <p:strVal val="visible"/>
                                      </p:to>
                                    </p:set>
                                    <p:animEffect transition="in" filter="wheel(1)">
                                      <p:cBhvr>
                                        <p:cTn id="107" dur="2000"/>
                                        <p:tgtEl>
                                          <p:spTgt spid="47"/>
                                        </p:tgtEl>
                                      </p:cBhvr>
                                    </p:animEffect>
                                  </p:childTnLst>
                                </p:cTn>
                              </p:par>
                            </p:childTnLst>
                          </p:cTn>
                        </p:par>
                      </p:childTnLst>
                    </p:cTn>
                  </p:par>
                  <p:par>
                    <p:cTn id="108" fill="hold">
                      <p:stCondLst>
                        <p:cond delay="indefinite"/>
                      </p:stCondLst>
                      <p:childTnLst>
                        <p:par>
                          <p:cTn id="109" fill="hold">
                            <p:stCondLst>
                              <p:cond delay="0"/>
                            </p:stCondLst>
                            <p:childTnLst>
                              <p:par>
                                <p:cTn id="110" presetID="21" presetClass="entr" presetSubtype="1" fill="hold" grpId="0" nodeType="click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heel(1)">
                                      <p:cBhvr>
                                        <p:cTn id="112"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3" grpId="0" animBg="1"/>
      <p:bldP spid="37" grpId="0" animBg="1"/>
      <p:bldP spid="37" grpId="1" animBg="1"/>
      <p:bldP spid="39" grpId="0" animBg="1"/>
      <p:bldP spid="39" grpId="1" animBg="1"/>
      <p:bldP spid="40" grpId="0" animBg="1"/>
      <p:bldP spid="40" grpId="1" animBg="1"/>
      <p:bldP spid="41" grpId="0" animBg="1"/>
      <p:bldP spid="41" grpId="1" animBg="1"/>
      <p:bldP spid="42" grpId="0" animBg="1"/>
      <p:bldP spid="45" grpId="0" animBg="1"/>
      <p:bldP spid="46" grpId="0" animBg="1"/>
      <p:bldP spid="47" grpId="0" animBg="1"/>
      <p:bldP spid="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642910" y="1857364"/>
            <a:ext cx="8286808"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11</a:t>
            </a:fld>
            <a:endParaRPr lang="fr-FR" dirty="0"/>
          </a:p>
        </p:txBody>
      </p:sp>
      <p:sp>
        <p:nvSpPr>
          <p:cNvPr id="19" name="Espace réservé de la date 18"/>
          <p:cNvSpPr>
            <a:spLocks noGrp="1"/>
          </p:cNvSpPr>
          <p:nvPr>
            <p:ph type="dt" sz="half" idx="10"/>
            <p:custDataLst>
              <p:tags r:id="rId5"/>
            </p:custDataLst>
          </p:nvPr>
        </p:nvSpPr>
        <p:spPr/>
        <p:txBody>
          <a:bodyPr/>
          <a:lstStyle/>
          <a:p>
            <a:fld id="{82EC032F-4BC9-495C-9A39-C0FF0D774A5F}" type="datetime10">
              <a:rPr lang="fr-FR" smtClean="0"/>
              <a:t>12:38</a:t>
            </a:fld>
            <a:endParaRPr lang="fr-FR" dirty="0"/>
          </a:p>
        </p:txBody>
      </p:sp>
      <p:sp>
        <p:nvSpPr>
          <p:cNvPr id="22" name="Rectangle 2"/>
          <p:cNvSpPr txBox="1">
            <a:spLocks noChangeArrowheads="1"/>
          </p:cNvSpPr>
          <p:nvPr>
            <p:custDataLst>
              <p:tags r:id="rId6"/>
            </p:custDataLst>
          </p:nvPr>
        </p:nvSpPr>
        <p:spPr>
          <a:xfrm>
            <a:off x="0" y="428604"/>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lvl="0" algn="ctr" fontAlgn="auto">
              <a:spcAft>
                <a:spcPts val="0"/>
              </a:spcAf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Fréquences</a:t>
            </a:r>
            <a:r>
              <a:rPr kumimoji="0" lang="fr-FR" sz="3600" i="0" u="none" strike="noStrike" kern="1200" cap="none" spc="-15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t>
            </a:r>
            <a:r>
              <a:rPr lang="fr-CA" sz="36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théoriques</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10" name="Rectangle 9"/>
          <p:cNvSpPr/>
          <p:nvPr>
            <p:custDataLst>
              <p:tags r:id="rId7"/>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Calcul des fréquences </a:t>
            </a:r>
            <a:r>
              <a:rPr lang="fr-CA" sz="3000" dirty="0" err="1">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théoriques|attendues</a:t>
            </a: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 (Fox:157)   </a:t>
            </a:r>
          </a:p>
        </p:txBody>
      </p:sp>
      <p:pic>
        <p:nvPicPr>
          <p:cNvPr id="1026" name="Picture 2" descr="C:\Documents and Settings\El Hadj TOURE\Bureau\Sans titre.JPG"/>
          <p:cNvPicPr>
            <a:picLocks noChangeAspect="1" noChangeArrowheads="1"/>
          </p:cNvPicPr>
          <p:nvPr>
            <p:custDataLst>
              <p:tags r:id="rId8"/>
            </p:custDataLst>
          </p:nvPr>
        </p:nvPicPr>
        <p:blipFill>
          <a:blip r:embed="rId32">
            <a:extLst>
              <a:ext uri="{28A0092B-C50C-407E-A947-70E740481C1C}">
                <a14:useLocalDpi xmlns:a14="http://schemas.microsoft.com/office/drawing/2010/main" val="0"/>
              </a:ext>
            </a:extLst>
          </a:blip>
          <a:srcRect/>
          <a:stretch>
            <a:fillRect/>
          </a:stretch>
        </p:blipFill>
        <p:spPr bwMode="auto">
          <a:xfrm>
            <a:off x="539552" y="1857364"/>
            <a:ext cx="8064896" cy="4500594"/>
          </a:xfrm>
          <a:prstGeom prst="rect">
            <a:avLst/>
          </a:prstGeom>
          <a:noFill/>
          <a:extLst>
            <a:ext uri="{909E8E84-426E-40DD-AFC4-6F175D3DCCD1}">
              <a14:hiddenFill xmlns:a14="http://schemas.microsoft.com/office/drawing/2010/main">
                <a:solidFill>
                  <a:srgbClr val="FFFFFF"/>
                </a:solidFill>
              </a14:hiddenFill>
            </a:ext>
          </a:extLst>
        </p:spPr>
      </p:pic>
      <p:sp>
        <p:nvSpPr>
          <p:cNvPr id="50" name="ZoneTexte 49"/>
          <p:cNvSpPr txBox="1"/>
          <p:nvPr>
            <p:custDataLst>
              <p:tags r:id="rId9"/>
            </p:custDataLst>
          </p:nvPr>
        </p:nvSpPr>
        <p:spPr>
          <a:xfrm>
            <a:off x="8384509" y="4664240"/>
            <a:ext cx="930025" cy="646331"/>
          </a:xfrm>
          <a:prstGeom prst="rect">
            <a:avLst/>
          </a:prstGeom>
          <a:solidFill>
            <a:srgbClr val="0070C0"/>
          </a:solidFill>
          <a:ln>
            <a:solidFill>
              <a:schemeClr val="accent1"/>
            </a:solidFill>
          </a:ln>
        </p:spPr>
        <p:txBody>
          <a:bodyPr wrap="square" rtlCol="0">
            <a:spAutoFit/>
          </a:bodyPr>
          <a:lstStyle/>
          <a:p>
            <a:r>
              <a:rPr lang="en-CA" sz="1800" dirty="0"/>
              <a:t>Total </a:t>
            </a:r>
            <a:r>
              <a:rPr lang="en-CA" sz="1800" dirty="0" err="1"/>
              <a:t>rangée</a:t>
            </a:r>
            <a:endParaRPr lang="fr-FR" sz="1800" dirty="0"/>
          </a:p>
        </p:txBody>
      </p:sp>
      <p:cxnSp>
        <p:nvCxnSpPr>
          <p:cNvPr id="51" name="Connecteur droit avec flèche 50"/>
          <p:cNvCxnSpPr>
            <a:stCxn id="50" idx="1"/>
          </p:cNvCxnSpPr>
          <p:nvPr>
            <p:custDataLst>
              <p:tags r:id="rId10"/>
            </p:custDataLst>
          </p:nvPr>
        </p:nvCxnSpPr>
        <p:spPr>
          <a:xfrm flipH="1">
            <a:off x="8241633" y="4987406"/>
            <a:ext cx="142876" cy="1054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ZoneTexte 51"/>
          <p:cNvSpPr txBox="1"/>
          <p:nvPr>
            <p:custDataLst>
              <p:tags r:id="rId11"/>
            </p:custDataLst>
          </p:nvPr>
        </p:nvSpPr>
        <p:spPr>
          <a:xfrm>
            <a:off x="2464579" y="6375731"/>
            <a:ext cx="1714512" cy="369332"/>
          </a:xfrm>
          <a:prstGeom prst="rect">
            <a:avLst/>
          </a:prstGeom>
          <a:solidFill>
            <a:srgbClr val="0070C0"/>
          </a:solidFill>
          <a:ln>
            <a:solidFill>
              <a:srgbClr val="0070C0"/>
            </a:solidFill>
          </a:ln>
        </p:spPr>
        <p:txBody>
          <a:bodyPr wrap="square" rtlCol="0">
            <a:spAutoFit/>
          </a:bodyPr>
          <a:lstStyle/>
          <a:p>
            <a:r>
              <a:rPr lang="en-CA" sz="1800" dirty="0"/>
              <a:t>Total </a:t>
            </a:r>
            <a:r>
              <a:rPr lang="en-CA" sz="1800" dirty="0" err="1"/>
              <a:t>colonne</a:t>
            </a:r>
            <a:endParaRPr lang="fr-FR" sz="1800" dirty="0"/>
          </a:p>
        </p:txBody>
      </p:sp>
      <p:cxnSp>
        <p:nvCxnSpPr>
          <p:cNvPr id="53" name="Connecteur droit avec flèche 52"/>
          <p:cNvCxnSpPr>
            <a:stCxn id="52" idx="0"/>
          </p:cNvCxnSpPr>
          <p:nvPr>
            <p:custDataLst>
              <p:tags r:id="rId12"/>
            </p:custDataLst>
          </p:nvPr>
        </p:nvCxnSpPr>
        <p:spPr>
          <a:xfrm rot="16200000" flipV="1">
            <a:off x="3149323" y="6203219"/>
            <a:ext cx="273586" cy="714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4" name="ZoneTexte 53"/>
          <p:cNvSpPr txBox="1"/>
          <p:nvPr>
            <p:custDataLst>
              <p:tags r:id="rId13"/>
            </p:custDataLst>
          </p:nvPr>
        </p:nvSpPr>
        <p:spPr>
          <a:xfrm>
            <a:off x="7536677" y="6375731"/>
            <a:ext cx="1357290" cy="369332"/>
          </a:xfrm>
          <a:prstGeom prst="rect">
            <a:avLst/>
          </a:prstGeom>
          <a:solidFill>
            <a:srgbClr val="FF0000"/>
          </a:solidFill>
          <a:ln>
            <a:solidFill>
              <a:srgbClr val="FF0000"/>
            </a:solidFill>
          </a:ln>
        </p:spPr>
        <p:txBody>
          <a:bodyPr wrap="square" rtlCol="0">
            <a:spAutoFit/>
          </a:bodyPr>
          <a:lstStyle/>
          <a:p>
            <a:r>
              <a:rPr lang="en-CA" sz="1800" dirty="0"/>
              <a:t>Grand total</a:t>
            </a:r>
            <a:endParaRPr lang="fr-FR" sz="1800" dirty="0"/>
          </a:p>
        </p:txBody>
      </p:sp>
      <p:cxnSp>
        <p:nvCxnSpPr>
          <p:cNvPr id="55" name="Connecteur droit avec flèche 54"/>
          <p:cNvCxnSpPr>
            <a:stCxn id="54" idx="0"/>
          </p:cNvCxnSpPr>
          <p:nvPr>
            <p:custDataLst>
              <p:tags r:id="rId14"/>
            </p:custDataLst>
          </p:nvPr>
        </p:nvCxnSpPr>
        <p:spPr>
          <a:xfrm flipH="1" flipV="1">
            <a:off x="8090314" y="6102144"/>
            <a:ext cx="125008" cy="27358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56" name="ZoneTexte 55"/>
          <p:cNvSpPr txBox="1"/>
          <p:nvPr>
            <p:custDataLst>
              <p:tags r:id="rId15"/>
            </p:custDataLst>
          </p:nvPr>
        </p:nvSpPr>
        <p:spPr>
          <a:xfrm>
            <a:off x="3463973" y="4913933"/>
            <a:ext cx="857256" cy="461665"/>
          </a:xfrm>
          <a:prstGeom prst="rect">
            <a:avLst/>
          </a:prstGeom>
          <a:noFill/>
        </p:spPr>
        <p:txBody>
          <a:bodyPr wrap="square" rtlCol="0">
            <a:spAutoFit/>
          </a:bodyPr>
          <a:lstStyle/>
          <a:p>
            <a:r>
              <a:rPr lang="en-CA" b="1" dirty="0">
                <a:solidFill>
                  <a:schemeClr val="bg2"/>
                </a:solidFill>
              </a:rPr>
              <a:t>(5,8)</a:t>
            </a:r>
          </a:p>
        </p:txBody>
      </p:sp>
      <p:sp>
        <p:nvSpPr>
          <p:cNvPr id="57" name="ZoneTexte 56"/>
          <p:cNvSpPr txBox="1"/>
          <p:nvPr>
            <p:custDataLst>
              <p:tags r:id="rId16"/>
            </p:custDataLst>
          </p:nvPr>
        </p:nvSpPr>
        <p:spPr>
          <a:xfrm>
            <a:off x="6922317" y="5289211"/>
            <a:ext cx="857256" cy="461665"/>
          </a:xfrm>
          <a:prstGeom prst="rect">
            <a:avLst/>
          </a:prstGeom>
          <a:noFill/>
        </p:spPr>
        <p:txBody>
          <a:bodyPr wrap="square" rtlCol="0">
            <a:spAutoFit/>
          </a:bodyPr>
          <a:lstStyle/>
          <a:p>
            <a:r>
              <a:rPr lang="en-CA" b="1" dirty="0">
                <a:solidFill>
                  <a:schemeClr val="bg2"/>
                </a:solidFill>
              </a:rPr>
              <a:t>(6,7)</a:t>
            </a:r>
          </a:p>
        </p:txBody>
      </p:sp>
      <p:sp>
        <p:nvSpPr>
          <p:cNvPr id="58" name="ZoneTexte 57"/>
          <p:cNvSpPr txBox="1"/>
          <p:nvPr>
            <p:custDataLst>
              <p:tags r:id="rId17"/>
            </p:custDataLst>
          </p:nvPr>
        </p:nvSpPr>
        <p:spPr>
          <a:xfrm>
            <a:off x="4966625" y="5315362"/>
            <a:ext cx="1000132" cy="461665"/>
          </a:xfrm>
          <a:prstGeom prst="rect">
            <a:avLst/>
          </a:prstGeom>
          <a:noFill/>
        </p:spPr>
        <p:txBody>
          <a:bodyPr wrap="square" rtlCol="0">
            <a:spAutoFit/>
          </a:bodyPr>
          <a:lstStyle/>
          <a:p>
            <a:r>
              <a:rPr lang="en-CA" b="1" dirty="0">
                <a:solidFill>
                  <a:schemeClr val="bg2"/>
                </a:solidFill>
              </a:rPr>
              <a:t>(10,1)</a:t>
            </a:r>
          </a:p>
        </p:txBody>
      </p:sp>
      <p:sp>
        <p:nvSpPr>
          <p:cNvPr id="59" name="ZoneTexte 58"/>
          <p:cNvSpPr txBox="1"/>
          <p:nvPr>
            <p:custDataLst>
              <p:tags r:id="rId18"/>
            </p:custDataLst>
          </p:nvPr>
        </p:nvSpPr>
        <p:spPr>
          <a:xfrm>
            <a:off x="6922317" y="4911265"/>
            <a:ext cx="1000132" cy="461665"/>
          </a:xfrm>
          <a:prstGeom prst="rect">
            <a:avLst/>
          </a:prstGeom>
          <a:noFill/>
        </p:spPr>
        <p:txBody>
          <a:bodyPr wrap="square" rtlCol="0">
            <a:spAutoFit/>
          </a:bodyPr>
          <a:lstStyle/>
          <a:p>
            <a:r>
              <a:rPr lang="en-CA" b="1" dirty="0">
                <a:solidFill>
                  <a:schemeClr val="bg2"/>
                </a:solidFill>
              </a:rPr>
              <a:t>(9,3)</a:t>
            </a:r>
          </a:p>
        </p:txBody>
      </p:sp>
      <p:sp>
        <p:nvSpPr>
          <p:cNvPr id="60" name="ZoneTexte 59"/>
          <p:cNvSpPr txBox="1"/>
          <p:nvPr>
            <p:custDataLst>
              <p:tags r:id="rId19"/>
            </p:custDataLst>
          </p:nvPr>
        </p:nvSpPr>
        <p:spPr>
          <a:xfrm>
            <a:off x="3488527" y="5332935"/>
            <a:ext cx="857256" cy="461665"/>
          </a:xfrm>
          <a:prstGeom prst="rect">
            <a:avLst/>
          </a:prstGeom>
          <a:noFill/>
        </p:spPr>
        <p:txBody>
          <a:bodyPr wrap="square" rtlCol="0">
            <a:spAutoFit/>
          </a:bodyPr>
          <a:lstStyle/>
          <a:p>
            <a:r>
              <a:rPr lang="en-CA" b="1" dirty="0">
                <a:solidFill>
                  <a:schemeClr val="bg2"/>
                </a:solidFill>
              </a:rPr>
              <a:t>(4,2)</a:t>
            </a:r>
          </a:p>
        </p:txBody>
      </p:sp>
      <p:sp>
        <p:nvSpPr>
          <p:cNvPr id="61" name="ZoneTexte 60"/>
          <p:cNvSpPr txBox="1"/>
          <p:nvPr>
            <p:custDataLst>
              <p:tags r:id="rId20"/>
            </p:custDataLst>
          </p:nvPr>
        </p:nvSpPr>
        <p:spPr>
          <a:xfrm>
            <a:off x="4986012" y="4913933"/>
            <a:ext cx="1143008" cy="461665"/>
          </a:xfrm>
          <a:prstGeom prst="rect">
            <a:avLst/>
          </a:prstGeom>
          <a:noFill/>
        </p:spPr>
        <p:txBody>
          <a:bodyPr wrap="square" rtlCol="0">
            <a:spAutoFit/>
          </a:bodyPr>
          <a:lstStyle/>
          <a:p>
            <a:r>
              <a:rPr lang="en-CA" b="1" dirty="0">
                <a:solidFill>
                  <a:schemeClr val="bg2"/>
                </a:solidFill>
              </a:rPr>
              <a:t>(13,9)</a:t>
            </a:r>
          </a:p>
        </p:txBody>
      </p:sp>
      <p:sp>
        <p:nvSpPr>
          <p:cNvPr id="62" name="ZoneTexte 61"/>
          <p:cNvSpPr txBox="1"/>
          <p:nvPr>
            <p:custDataLst>
              <p:tags r:id="rId21"/>
            </p:custDataLst>
          </p:nvPr>
        </p:nvSpPr>
        <p:spPr>
          <a:xfrm>
            <a:off x="3495005" y="5730518"/>
            <a:ext cx="857256" cy="461665"/>
          </a:xfrm>
          <a:prstGeom prst="rect">
            <a:avLst/>
          </a:prstGeom>
          <a:noFill/>
        </p:spPr>
        <p:txBody>
          <a:bodyPr wrap="square" rtlCol="0">
            <a:spAutoFit/>
          </a:bodyPr>
          <a:lstStyle/>
          <a:p>
            <a:r>
              <a:rPr lang="en-CA" b="1" dirty="0">
                <a:solidFill>
                  <a:srgbClr val="FF0000"/>
                </a:solidFill>
              </a:rPr>
              <a:t>(10)</a:t>
            </a:r>
          </a:p>
        </p:txBody>
      </p:sp>
      <p:sp>
        <p:nvSpPr>
          <p:cNvPr id="63" name="ZoneTexte 62"/>
          <p:cNvSpPr txBox="1"/>
          <p:nvPr>
            <p:custDataLst>
              <p:tags r:id="rId22"/>
            </p:custDataLst>
          </p:nvPr>
        </p:nvSpPr>
        <p:spPr>
          <a:xfrm>
            <a:off x="5038063" y="5724998"/>
            <a:ext cx="857256" cy="461665"/>
          </a:xfrm>
          <a:prstGeom prst="rect">
            <a:avLst/>
          </a:prstGeom>
          <a:noFill/>
        </p:spPr>
        <p:txBody>
          <a:bodyPr wrap="square" rtlCol="0">
            <a:spAutoFit/>
          </a:bodyPr>
          <a:lstStyle/>
          <a:p>
            <a:r>
              <a:rPr lang="en-CA" b="1" dirty="0">
                <a:solidFill>
                  <a:srgbClr val="FF0000"/>
                </a:solidFill>
              </a:rPr>
              <a:t>(24)</a:t>
            </a:r>
          </a:p>
        </p:txBody>
      </p:sp>
      <p:sp>
        <p:nvSpPr>
          <p:cNvPr id="64" name="ZoneTexte 63"/>
          <p:cNvSpPr txBox="1"/>
          <p:nvPr>
            <p:custDataLst>
              <p:tags r:id="rId23"/>
            </p:custDataLst>
          </p:nvPr>
        </p:nvSpPr>
        <p:spPr>
          <a:xfrm>
            <a:off x="6922317" y="5724998"/>
            <a:ext cx="857256" cy="461665"/>
          </a:xfrm>
          <a:prstGeom prst="rect">
            <a:avLst/>
          </a:prstGeom>
          <a:noFill/>
        </p:spPr>
        <p:txBody>
          <a:bodyPr wrap="square" rtlCol="0">
            <a:spAutoFit/>
          </a:bodyPr>
          <a:lstStyle/>
          <a:p>
            <a:r>
              <a:rPr lang="en-CA" b="1" dirty="0">
                <a:solidFill>
                  <a:srgbClr val="FF0000"/>
                </a:solidFill>
              </a:rPr>
              <a:t>(16)</a:t>
            </a:r>
          </a:p>
        </p:txBody>
      </p:sp>
      <p:sp>
        <p:nvSpPr>
          <p:cNvPr id="65" name="ZoneTexte 64"/>
          <p:cNvSpPr txBox="1"/>
          <p:nvPr>
            <p:custDataLst>
              <p:tags r:id="rId24"/>
            </p:custDataLst>
          </p:nvPr>
        </p:nvSpPr>
        <p:spPr>
          <a:xfrm>
            <a:off x="2988461" y="4925701"/>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66" name="ZoneTexte 65"/>
          <p:cNvSpPr txBox="1"/>
          <p:nvPr>
            <p:custDataLst>
              <p:tags r:id="rId25"/>
            </p:custDataLst>
          </p:nvPr>
        </p:nvSpPr>
        <p:spPr>
          <a:xfrm>
            <a:off x="4565949" y="4911265"/>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67" name="ZoneTexte 66"/>
          <p:cNvSpPr txBox="1"/>
          <p:nvPr>
            <p:custDataLst>
              <p:tags r:id="rId26"/>
            </p:custDataLst>
          </p:nvPr>
        </p:nvSpPr>
        <p:spPr>
          <a:xfrm>
            <a:off x="6454394" y="4893024"/>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68" name="ZoneTexte 67"/>
          <p:cNvSpPr txBox="1"/>
          <p:nvPr>
            <p:custDataLst>
              <p:tags r:id="rId27"/>
            </p:custDataLst>
          </p:nvPr>
        </p:nvSpPr>
        <p:spPr>
          <a:xfrm>
            <a:off x="3000364" y="5358672"/>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69" name="ZoneTexte 68"/>
          <p:cNvSpPr txBox="1"/>
          <p:nvPr>
            <p:custDataLst>
              <p:tags r:id="rId28"/>
            </p:custDataLst>
          </p:nvPr>
        </p:nvSpPr>
        <p:spPr>
          <a:xfrm>
            <a:off x="4572000" y="5328077"/>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70" name="ZoneTexte 69"/>
          <p:cNvSpPr txBox="1"/>
          <p:nvPr>
            <p:custDataLst>
              <p:tags r:id="rId29"/>
            </p:custDataLst>
          </p:nvPr>
        </p:nvSpPr>
        <p:spPr>
          <a:xfrm>
            <a:off x="6460410" y="5347372"/>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heel(1)">
                                      <p:cBhvr>
                                        <p:cTn id="7" dur="20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additive="base">
                                        <p:cTn id="12" dur="500" fill="hold"/>
                                        <p:tgtEl>
                                          <p:spTgt spid="51"/>
                                        </p:tgtEl>
                                        <p:attrNameLst>
                                          <p:attrName>ppt_x</p:attrName>
                                        </p:attrNameLst>
                                      </p:cBhvr>
                                      <p:tavLst>
                                        <p:tav tm="0">
                                          <p:val>
                                            <p:strVal val="#ppt_x"/>
                                          </p:val>
                                        </p:tav>
                                        <p:tav tm="100000">
                                          <p:val>
                                            <p:strVal val="#ppt_x"/>
                                          </p:val>
                                        </p:tav>
                                      </p:tavLst>
                                    </p:anim>
                                    <p:anim calcmode="lin" valueType="num">
                                      <p:cBhvr additive="base">
                                        <p:cTn id="13" dur="500" fill="hold"/>
                                        <p:tgtEl>
                                          <p:spTgt spid="51"/>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0"/>
                                        </p:tgtEl>
                                        <p:attrNameLst>
                                          <p:attrName>style.visibility</p:attrName>
                                        </p:attrNameLst>
                                      </p:cBhvr>
                                      <p:to>
                                        <p:strVal val="visible"/>
                                      </p:to>
                                    </p:set>
                                    <p:anim calcmode="lin" valueType="num">
                                      <p:cBhvr additive="base">
                                        <p:cTn id="16" dur="500" fill="hold"/>
                                        <p:tgtEl>
                                          <p:spTgt spid="50"/>
                                        </p:tgtEl>
                                        <p:attrNameLst>
                                          <p:attrName>ppt_x</p:attrName>
                                        </p:attrNameLst>
                                      </p:cBhvr>
                                      <p:tavLst>
                                        <p:tav tm="0">
                                          <p:val>
                                            <p:strVal val="#ppt_x"/>
                                          </p:val>
                                        </p:tav>
                                        <p:tav tm="100000">
                                          <p:val>
                                            <p:strVal val="#ppt_x"/>
                                          </p:val>
                                        </p:tav>
                                      </p:tavLst>
                                    </p:anim>
                                    <p:anim calcmode="lin" valueType="num">
                                      <p:cBhvr additive="base">
                                        <p:cTn id="17"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ppt_x"/>
                                          </p:val>
                                        </p:tav>
                                        <p:tav tm="100000">
                                          <p:val>
                                            <p:strVal val="#ppt_x"/>
                                          </p:val>
                                        </p:tav>
                                      </p:tavLst>
                                    </p:anim>
                                    <p:anim calcmode="lin" valueType="num">
                                      <p:cBhvr additive="base">
                                        <p:cTn id="23" dur="500" fill="hold"/>
                                        <p:tgtEl>
                                          <p:spTgt spid="54"/>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additive="base">
                                        <p:cTn id="26" dur="500" fill="hold"/>
                                        <p:tgtEl>
                                          <p:spTgt spid="55"/>
                                        </p:tgtEl>
                                        <p:attrNameLst>
                                          <p:attrName>ppt_x</p:attrName>
                                        </p:attrNameLst>
                                      </p:cBhvr>
                                      <p:tavLst>
                                        <p:tav tm="0">
                                          <p:val>
                                            <p:strVal val="#ppt_x"/>
                                          </p:val>
                                        </p:tav>
                                        <p:tav tm="100000">
                                          <p:val>
                                            <p:strVal val="#ppt_x"/>
                                          </p:val>
                                        </p:tav>
                                      </p:tavLst>
                                    </p:anim>
                                    <p:anim calcmode="lin" valueType="num">
                                      <p:cBhvr additive="base">
                                        <p:cTn id="27"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additive="base">
                                        <p:cTn id="32" dur="500" fill="hold"/>
                                        <p:tgtEl>
                                          <p:spTgt spid="52"/>
                                        </p:tgtEl>
                                        <p:attrNameLst>
                                          <p:attrName>ppt_x</p:attrName>
                                        </p:attrNameLst>
                                      </p:cBhvr>
                                      <p:tavLst>
                                        <p:tav tm="0">
                                          <p:val>
                                            <p:strVal val="#ppt_x"/>
                                          </p:val>
                                        </p:tav>
                                        <p:tav tm="100000">
                                          <p:val>
                                            <p:strVal val="#ppt_x"/>
                                          </p:val>
                                        </p:tav>
                                      </p:tavLst>
                                    </p:anim>
                                    <p:anim calcmode="lin" valueType="num">
                                      <p:cBhvr additive="base">
                                        <p:cTn id="33" dur="500" fill="hold"/>
                                        <p:tgtEl>
                                          <p:spTgt spid="52"/>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box(in)">
                                      <p:cBhvr>
                                        <p:cTn id="42" dur="5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wheel(1)">
                                      <p:cBhvr>
                                        <p:cTn id="47" dur="2000"/>
                                        <p:tgtEl>
                                          <p:spTgt spid="66"/>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box(in)">
                                      <p:cBhvr>
                                        <p:cTn id="52" dur="500"/>
                                        <p:tgtEl>
                                          <p:spTgt spid="61"/>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wheel(1)">
                                      <p:cBhvr>
                                        <p:cTn id="57" dur="2000"/>
                                        <p:tgtEl>
                                          <p:spTgt spid="67"/>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box(in)">
                                      <p:cBhvr>
                                        <p:cTn id="62" dur="500"/>
                                        <p:tgtEl>
                                          <p:spTgt spid="59"/>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68"/>
                                        </p:tgtEl>
                                        <p:attrNameLst>
                                          <p:attrName>style.visibility</p:attrName>
                                        </p:attrNameLst>
                                      </p:cBhvr>
                                      <p:to>
                                        <p:strVal val="visible"/>
                                      </p:to>
                                    </p:set>
                                    <p:animEffect transition="in" filter="wheel(1)">
                                      <p:cBhvr>
                                        <p:cTn id="67" dur="2000"/>
                                        <p:tgtEl>
                                          <p:spTgt spid="68"/>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60"/>
                                        </p:tgtEl>
                                        <p:attrNameLst>
                                          <p:attrName>style.visibility</p:attrName>
                                        </p:attrNameLst>
                                      </p:cBhvr>
                                      <p:to>
                                        <p:strVal val="visible"/>
                                      </p:to>
                                    </p:set>
                                    <p:animEffect transition="in" filter="box(in)">
                                      <p:cBhvr>
                                        <p:cTn id="72" dur="500"/>
                                        <p:tgtEl>
                                          <p:spTgt spid="60"/>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1" fill="hold" grpId="0" nodeType="click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wheel(1)">
                                      <p:cBhvr>
                                        <p:cTn id="77" dur="2000"/>
                                        <p:tgtEl>
                                          <p:spTgt spid="69"/>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box(in)">
                                      <p:cBhvr>
                                        <p:cTn id="82" dur="500"/>
                                        <p:tgtEl>
                                          <p:spTgt spid="58"/>
                                        </p:tgtEl>
                                      </p:cBhvr>
                                    </p:animEffect>
                                  </p:childTnLst>
                                </p:cTn>
                              </p:par>
                            </p:childTnLst>
                          </p:cTn>
                        </p:par>
                      </p:childTnLst>
                    </p:cTn>
                  </p:par>
                  <p:par>
                    <p:cTn id="83" fill="hold">
                      <p:stCondLst>
                        <p:cond delay="indefinite"/>
                      </p:stCondLst>
                      <p:childTnLst>
                        <p:par>
                          <p:cTn id="84" fill="hold">
                            <p:stCondLst>
                              <p:cond delay="0"/>
                            </p:stCondLst>
                            <p:childTnLst>
                              <p:par>
                                <p:cTn id="85" presetID="21" presetClass="entr" presetSubtype="1" fill="hold" grpId="0" nodeType="clickEffect">
                                  <p:stCondLst>
                                    <p:cond delay="0"/>
                                  </p:stCondLst>
                                  <p:childTnLst>
                                    <p:set>
                                      <p:cBhvr>
                                        <p:cTn id="86" dur="1" fill="hold">
                                          <p:stCondLst>
                                            <p:cond delay="0"/>
                                          </p:stCondLst>
                                        </p:cTn>
                                        <p:tgtEl>
                                          <p:spTgt spid="70"/>
                                        </p:tgtEl>
                                        <p:attrNameLst>
                                          <p:attrName>style.visibility</p:attrName>
                                        </p:attrNameLst>
                                      </p:cBhvr>
                                      <p:to>
                                        <p:strVal val="visible"/>
                                      </p:to>
                                    </p:set>
                                    <p:animEffect transition="in" filter="wheel(1)">
                                      <p:cBhvr>
                                        <p:cTn id="87" dur="2000"/>
                                        <p:tgtEl>
                                          <p:spTgt spid="70"/>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box(in)">
                                      <p:cBhvr>
                                        <p:cTn id="92" dur="500"/>
                                        <p:tgtEl>
                                          <p:spTgt spid="57"/>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2"/>
                                        </p:tgtEl>
                                        <p:attrNameLst>
                                          <p:attrName>style.visibility</p:attrName>
                                        </p:attrNameLst>
                                      </p:cBhvr>
                                      <p:to>
                                        <p:strVal val="visible"/>
                                      </p:to>
                                    </p:set>
                                    <p:anim calcmode="lin" valueType="num">
                                      <p:cBhvr additive="base">
                                        <p:cTn id="97" dur="500" fill="hold"/>
                                        <p:tgtEl>
                                          <p:spTgt spid="62"/>
                                        </p:tgtEl>
                                        <p:attrNameLst>
                                          <p:attrName>ppt_x</p:attrName>
                                        </p:attrNameLst>
                                      </p:cBhvr>
                                      <p:tavLst>
                                        <p:tav tm="0">
                                          <p:val>
                                            <p:strVal val="#ppt_x"/>
                                          </p:val>
                                        </p:tav>
                                        <p:tav tm="100000">
                                          <p:val>
                                            <p:strVal val="#ppt_x"/>
                                          </p:val>
                                        </p:tav>
                                      </p:tavLst>
                                    </p:anim>
                                    <p:anim calcmode="lin" valueType="num">
                                      <p:cBhvr additive="base">
                                        <p:cTn id="98" dur="500" fill="hold"/>
                                        <p:tgtEl>
                                          <p:spTgt spid="62"/>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63"/>
                                        </p:tgtEl>
                                        <p:attrNameLst>
                                          <p:attrName>style.visibility</p:attrName>
                                        </p:attrNameLst>
                                      </p:cBhvr>
                                      <p:to>
                                        <p:strVal val="visible"/>
                                      </p:to>
                                    </p:set>
                                    <p:anim calcmode="lin" valueType="num">
                                      <p:cBhvr additive="base">
                                        <p:cTn id="101" dur="500" fill="hold"/>
                                        <p:tgtEl>
                                          <p:spTgt spid="63"/>
                                        </p:tgtEl>
                                        <p:attrNameLst>
                                          <p:attrName>ppt_x</p:attrName>
                                        </p:attrNameLst>
                                      </p:cBhvr>
                                      <p:tavLst>
                                        <p:tav tm="0">
                                          <p:val>
                                            <p:strVal val="#ppt_x"/>
                                          </p:val>
                                        </p:tav>
                                        <p:tav tm="100000">
                                          <p:val>
                                            <p:strVal val="#ppt_x"/>
                                          </p:val>
                                        </p:tav>
                                      </p:tavLst>
                                    </p:anim>
                                    <p:anim calcmode="lin" valueType="num">
                                      <p:cBhvr additive="base">
                                        <p:cTn id="102" dur="500" fill="hold"/>
                                        <p:tgtEl>
                                          <p:spTgt spid="63"/>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64"/>
                                        </p:tgtEl>
                                        <p:attrNameLst>
                                          <p:attrName>style.visibility</p:attrName>
                                        </p:attrNameLst>
                                      </p:cBhvr>
                                      <p:to>
                                        <p:strVal val="visible"/>
                                      </p:to>
                                    </p:set>
                                    <p:anim calcmode="lin" valueType="num">
                                      <p:cBhvr additive="base">
                                        <p:cTn id="105" dur="500" fill="hold"/>
                                        <p:tgtEl>
                                          <p:spTgt spid="64"/>
                                        </p:tgtEl>
                                        <p:attrNameLst>
                                          <p:attrName>ppt_x</p:attrName>
                                        </p:attrNameLst>
                                      </p:cBhvr>
                                      <p:tavLst>
                                        <p:tav tm="0">
                                          <p:val>
                                            <p:strVal val="#ppt_x"/>
                                          </p:val>
                                        </p:tav>
                                        <p:tav tm="100000">
                                          <p:val>
                                            <p:strVal val="#ppt_x"/>
                                          </p:val>
                                        </p:tav>
                                      </p:tavLst>
                                    </p:anim>
                                    <p:anim calcmode="lin" valueType="num">
                                      <p:cBhvr additive="base">
                                        <p:cTn id="106"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4" grpId="0" animBg="1"/>
      <p:bldP spid="56" grpId="0"/>
      <p:bldP spid="57" grpId="0"/>
      <p:bldP spid="58" grpId="0"/>
      <p:bldP spid="59" grpId="0"/>
      <p:bldP spid="60" grpId="0"/>
      <p:bldP spid="61" grpId="0"/>
      <p:bldP spid="62" grpId="0"/>
      <p:bldP spid="65" grpId="0" animBg="1"/>
      <p:bldP spid="66" grpId="0" animBg="1"/>
      <p:bldP spid="67" grpId="0" animBg="1"/>
      <p:bldP spid="68" grpId="0" animBg="1"/>
      <p:bldP spid="69" grpId="0" animBg="1"/>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642910" y="1857364"/>
            <a:ext cx="8501090"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12</a:t>
            </a:fld>
            <a:endParaRPr lang="fr-FR" dirty="0"/>
          </a:p>
        </p:txBody>
      </p:sp>
      <p:sp>
        <p:nvSpPr>
          <p:cNvPr id="19" name="Espace réservé de la date 18"/>
          <p:cNvSpPr>
            <a:spLocks noGrp="1"/>
          </p:cNvSpPr>
          <p:nvPr>
            <p:ph type="dt" sz="half" idx="10"/>
            <p:custDataLst>
              <p:tags r:id="rId5"/>
            </p:custDataLst>
          </p:nvPr>
        </p:nvSpPr>
        <p:spPr/>
        <p:txBody>
          <a:bodyPr/>
          <a:lstStyle/>
          <a:p>
            <a:fld id="{01F2140F-8953-4705-8CD0-DE071ECA6D4E}" type="datetime10">
              <a:rPr lang="fr-FR" smtClean="0"/>
              <a:t>12:38</a:t>
            </a:fld>
            <a:endParaRPr lang="fr-FR" dirty="0"/>
          </a:p>
        </p:txBody>
      </p:sp>
      <p:sp>
        <p:nvSpPr>
          <p:cNvPr id="22" name="Rectangle 2"/>
          <p:cNvSpPr txBox="1">
            <a:spLocks noChangeArrowheads="1"/>
          </p:cNvSpPr>
          <p:nvPr>
            <p:custDataLst>
              <p:tags r:id="rId6"/>
            </p:custDataLst>
          </p:nvPr>
        </p:nvSpPr>
        <p:spPr>
          <a:xfrm>
            <a:off x="0" y="428604"/>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lvl="0" algn="ctr" fontAlgn="auto">
              <a:spcAft>
                <a:spcPts val="0"/>
              </a:spcAf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Fréquences</a:t>
            </a:r>
            <a:r>
              <a:rPr kumimoji="0" lang="fr-FR" sz="3600" i="0" u="none" strike="noStrike" kern="1200" cap="none" spc="-15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t>
            </a:r>
            <a:r>
              <a:rPr lang="fr-CA" sz="36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théoriques</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10" name="Rectangle 9"/>
          <p:cNvSpPr/>
          <p:nvPr>
            <p:custDataLst>
              <p:tags r:id="rId7"/>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Fréquences </a:t>
            </a:r>
            <a:r>
              <a:rPr lang="fr-CA" sz="3000" dirty="0" err="1">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théoriques|attendues</a:t>
            </a: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 en % (Fox:157)</a:t>
            </a:r>
          </a:p>
        </p:txBody>
      </p:sp>
      <p:pic>
        <p:nvPicPr>
          <p:cNvPr id="4098" name="Picture 2" descr="C:\Documents and Settings\El Hadj TOURE\Bureau\aa2.jpg"/>
          <p:cNvPicPr>
            <a:picLocks noChangeAspect="1" noChangeArrowheads="1"/>
          </p:cNvPicPr>
          <p:nvPr>
            <p:custDataLst>
              <p:tags r:id="rId8"/>
            </p:custDataLst>
          </p:nvPr>
        </p:nvPicPr>
        <p:blipFill rotWithShape="1">
          <a:blip r:embed="rId16"/>
          <a:srcRect b="7218"/>
          <a:stretch/>
        </p:blipFill>
        <p:spPr bwMode="auto">
          <a:xfrm>
            <a:off x="807490" y="1705461"/>
            <a:ext cx="7652942" cy="3834933"/>
          </a:xfrm>
          <a:prstGeom prst="rect">
            <a:avLst/>
          </a:prstGeom>
          <a:ln>
            <a:noFill/>
          </a:ln>
          <a:effectLst>
            <a:outerShdw blurRad="190500" algn="tl" rotWithShape="0">
              <a:srgbClr val="000000">
                <a:alpha val="70000"/>
              </a:srgbClr>
            </a:outerShdw>
          </a:effectLst>
        </p:spPr>
      </p:pic>
      <p:sp>
        <p:nvSpPr>
          <p:cNvPr id="11" name="ZoneTexte 10"/>
          <p:cNvSpPr txBox="1"/>
          <p:nvPr>
            <p:custDataLst>
              <p:tags r:id="rId9"/>
            </p:custDataLst>
          </p:nvPr>
        </p:nvSpPr>
        <p:spPr>
          <a:xfrm>
            <a:off x="943884" y="5540394"/>
            <a:ext cx="7804579" cy="830997"/>
          </a:xfrm>
          <a:prstGeom prst="rect">
            <a:avLst/>
          </a:prstGeom>
          <a:noFill/>
        </p:spPr>
        <p:txBody>
          <a:bodyPr wrap="square" rtlCol="0">
            <a:spAutoFit/>
          </a:bodyPr>
          <a:lstStyle/>
          <a:p>
            <a:r>
              <a:rPr lang="fr-FR" dirty="0">
                <a:effectLst>
                  <a:outerShdw blurRad="38100" dist="38100" dir="2700000" algn="tl">
                    <a:srgbClr val="000000">
                      <a:alpha val="43137"/>
                    </a:srgbClr>
                  </a:outerShdw>
                </a:effectLst>
              </a:rPr>
              <a:t> Les pourcentages illustrent parfaitement l’absence de relation. Leur utilisation, toutefois, s’arrête là!</a:t>
            </a:r>
          </a:p>
        </p:txBody>
      </p:sp>
      <p:cxnSp>
        <p:nvCxnSpPr>
          <p:cNvPr id="3" name="Connecteur droit avec flèche 2"/>
          <p:cNvCxnSpPr/>
          <p:nvPr>
            <p:custDataLst>
              <p:tags r:id="rId10"/>
            </p:custDataLst>
          </p:nvPr>
        </p:nvCxnSpPr>
        <p:spPr>
          <a:xfrm>
            <a:off x="675752" y="5795204"/>
            <a:ext cx="380134"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5" name="ZoneTexte 14"/>
          <p:cNvSpPr txBox="1"/>
          <p:nvPr>
            <p:custDataLst>
              <p:tags r:id="rId11"/>
            </p:custDataLst>
          </p:nvPr>
        </p:nvSpPr>
        <p:spPr>
          <a:xfrm>
            <a:off x="3379794" y="4015582"/>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16" name="ZoneTexte 15"/>
          <p:cNvSpPr txBox="1"/>
          <p:nvPr>
            <p:custDataLst>
              <p:tags r:id="rId12"/>
            </p:custDataLst>
          </p:nvPr>
        </p:nvSpPr>
        <p:spPr>
          <a:xfrm>
            <a:off x="4826604" y="4014657"/>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17" name="ZoneTexte 16"/>
          <p:cNvSpPr txBox="1"/>
          <p:nvPr>
            <p:custDataLst>
              <p:tags r:id="rId13"/>
            </p:custDataLst>
          </p:nvPr>
        </p:nvSpPr>
        <p:spPr>
          <a:xfrm>
            <a:off x="6340895" y="4014657"/>
            <a:ext cx="500066"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heel(1)">
                                      <p:cBhvr>
                                        <p:cTn id="10" dur="2000"/>
                                        <p:tgtEl>
                                          <p:spTgt spid="16"/>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heel(1)">
                                      <p:cBhvr>
                                        <p:cTn id="13" dur="2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467544" y="1785926"/>
            <a:ext cx="8319298" cy="457203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800"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c </a:t>
            </a:r>
            <a:r>
              <a:rPr lang="fr-FR" sz="2800" baseline="30000" dirty="0">
                <a:solidFill>
                  <a:schemeClr val="accent3">
                    <a:lumMod val="60000"/>
                    <a:lumOff val="40000"/>
                  </a:schemeClr>
                </a:solidFill>
                <a:effectLst>
                  <a:outerShdw blurRad="38100" dist="38100" dir="2700000" algn="tl">
                    <a:srgbClr val="000000">
                      <a:alpha val="43137"/>
                    </a:srgbClr>
                  </a:outerShdw>
                </a:effectLst>
              </a:rPr>
              <a:t>2</a:t>
            </a:r>
            <a:r>
              <a:rPr lang="fr-FR" sz="2800" dirty="0">
                <a:solidFill>
                  <a:schemeClr val="accent3">
                    <a:lumMod val="60000"/>
                    <a:lumOff val="40000"/>
                  </a:schemeClr>
                </a:solidFill>
                <a:effectLst>
                  <a:outerShdw blurRad="38100" dist="38100" dir="2700000" algn="tl">
                    <a:srgbClr val="000000">
                      <a:alpha val="43137"/>
                    </a:srgbClr>
                  </a:outerShdw>
                </a:effectLst>
              </a:rPr>
              <a:t> </a:t>
            </a:r>
            <a:r>
              <a:rPr lang="fr-FR" sz="28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800" dirty="0">
                <a:solidFill>
                  <a:schemeClr val="accent3">
                    <a:lumMod val="60000"/>
                    <a:lumOff val="40000"/>
                  </a:schemeClr>
                </a:solidFill>
                <a:effectLst>
                  <a:outerShdw blurRad="38100" dist="38100" dir="2700000" algn="tl">
                    <a:srgbClr val="000000">
                      <a:alpha val="43137"/>
                    </a:srgbClr>
                  </a:outerShdw>
                </a:effectLst>
                <a:latin typeface="Constantia"/>
                <a:cs typeface="Arial" pitchFamily="34" charset="0"/>
              </a:rPr>
              <a:t>Σ</a:t>
            </a:r>
            <a:r>
              <a:rPr lang="fr-FR" sz="28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800"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f</a:t>
            </a:r>
            <a:r>
              <a:rPr lang="fr-FR" sz="2800" baseline="-25000"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o</a:t>
            </a:r>
            <a:r>
              <a:rPr lang="fr-FR" sz="28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 f</a:t>
            </a:r>
            <a:r>
              <a:rPr lang="fr-FR" sz="28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  </a:t>
            </a:r>
            <a:r>
              <a:rPr lang="fr-FR" sz="2800" baseline="30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2</a:t>
            </a:r>
            <a:endParaRPr lang="fr-FR" sz="28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spcBef>
                <a:spcPts val="600"/>
              </a:spcBef>
              <a:buClr>
                <a:schemeClr val="bg2">
                  <a:lumMod val="40000"/>
                  <a:lumOff val="60000"/>
                </a:schemeClr>
              </a:buClr>
              <a:buNone/>
            </a:pPr>
            <a:r>
              <a:rPr lang="fr-FR" sz="28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f</a:t>
            </a:r>
            <a:r>
              <a:rPr lang="fr-FR" sz="28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a:t>
            </a:r>
            <a:endParaRPr lang="fr-FR" sz="28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r>
              <a:rPr lang="fr-FR" sz="2000" i="1" dirty="0">
                <a:effectLst>
                  <a:outerShdw blurRad="38100" dist="38100" dir="2700000" algn="tl">
                    <a:srgbClr val="000000">
                      <a:alpha val="43137"/>
                    </a:srgbClr>
                  </a:outerShdw>
                </a:effectLst>
                <a:latin typeface="Symbol" pitchFamily="18" charset="2"/>
              </a:rPr>
              <a:t>		c </a:t>
            </a:r>
            <a:r>
              <a:rPr lang="fr-FR" sz="2000" baseline="30000" dirty="0">
                <a:effectLst>
                  <a:outerShdw blurRad="38100" dist="38100" dir="2700000" algn="tl">
                    <a:srgbClr val="000000">
                      <a:alpha val="43137"/>
                    </a:srgbClr>
                  </a:outerShdw>
                </a:effectLst>
              </a:rPr>
              <a:t>2</a:t>
            </a:r>
            <a:r>
              <a:rPr lang="fr-FR" sz="2000" dirty="0">
                <a:effectLst>
                  <a:outerShdw blurRad="38100" dist="38100" dir="2700000" algn="tl">
                    <a:srgbClr val="000000">
                      <a:alpha val="43137"/>
                    </a:srgbClr>
                  </a:outerShdw>
                </a:effectLst>
              </a:rPr>
              <a:t>  </a:t>
            </a:r>
            <a:r>
              <a:rPr lang="fr-FR" sz="2000" dirty="0">
                <a:effectLst>
                  <a:outerShdw blurRad="38100" dist="38100" dir="2700000" algn="tl">
                    <a:srgbClr val="000000">
                      <a:alpha val="43137"/>
                    </a:srgbClr>
                  </a:outerShdw>
                </a:effectLst>
                <a:latin typeface="Arial" pitchFamily="34" charset="0"/>
                <a:cs typeface="Arial" pitchFamily="34" charset="0"/>
              </a:rPr>
              <a:t>= chi-carré</a:t>
            </a:r>
          </a:p>
          <a:p>
            <a:pPr lvl="1">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a:t>
            </a:r>
            <a:r>
              <a:rPr lang="fr-FR" sz="2000" dirty="0" err="1">
                <a:effectLst>
                  <a:outerShdw blurRad="38100" dist="38100" dir="2700000" algn="tl">
                    <a:srgbClr val="000000">
                      <a:alpha val="43137"/>
                    </a:srgbClr>
                  </a:outerShdw>
                </a:effectLst>
                <a:latin typeface="Arial" pitchFamily="34" charset="0"/>
                <a:cs typeface="Arial" pitchFamily="34" charset="0"/>
              </a:rPr>
              <a:t>f</a:t>
            </a:r>
            <a:r>
              <a:rPr lang="fr-FR" sz="2000" baseline="-25000" dirty="0" err="1">
                <a:effectLst>
                  <a:outerShdw blurRad="38100" dist="38100" dir="2700000" algn="tl">
                    <a:srgbClr val="000000">
                      <a:alpha val="43137"/>
                    </a:srgbClr>
                  </a:outerShdw>
                </a:effectLst>
                <a:latin typeface="Arial" pitchFamily="34" charset="0"/>
                <a:cs typeface="Arial" pitchFamily="34" charset="0"/>
              </a:rPr>
              <a:t>o</a:t>
            </a:r>
            <a:r>
              <a:rPr lang="fr-FR" sz="2000" dirty="0">
                <a:effectLst>
                  <a:outerShdw blurRad="38100" dist="38100" dir="2700000" algn="tl">
                    <a:srgbClr val="000000">
                      <a:alpha val="43137"/>
                    </a:srgbClr>
                  </a:outerShdw>
                </a:effectLst>
                <a:latin typeface="Arial" pitchFamily="34" charset="0"/>
                <a:cs typeface="Arial" pitchFamily="34" charset="0"/>
              </a:rPr>
              <a:t>    = fréquence observée ou réelle de chaque cellule</a:t>
            </a:r>
          </a:p>
          <a:p>
            <a:pPr lvl="1">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f</a:t>
            </a:r>
            <a:r>
              <a:rPr lang="fr-FR" sz="2000" baseline="-25000" dirty="0">
                <a:effectLst>
                  <a:outerShdw blurRad="38100" dist="38100" dir="2700000" algn="tl">
                    <a:srgbClr val="000000">
                      <a:alpha val="43137"/>
                    </a:srgbClr>
                  </a:outerShdw>
                </a:effectLst>
                <a:latin typeface="Arial" pitchFamily="34" charset="0"/>
                <a:cs typeface="Arial" pitchFamily="34" charset="0"/>
              </a:rPr>
              <a:t>a </a:t>
            </a:r>
            <a:r>
              <a:rPr lang="fr-FR" sz="2000" dirty="0">
                <a:effectLst>
                  <a:outerShdw blurRad="38100" dist="38100" dir="2700000" algn="tl">
                    <a:srgbClr val="000000">
                      <a:alpha val="43137"/>
                    </a:srgbClr>
                  </a:outerShdw>
                </a:effectLst>
                <a:latin typeface="Arial" pitchFamily="34" charset="0"/>
                <a:cs typeface="Arial" pitchFamily="34" charset="0"/>
              </a:rPr>
              <a:t>   = fréquence attendue ou théorique de chaque cellule</a:t>
            </a:r>
          </a:p>
          <a:p>
            <a:pPr lvl="1">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Autrement dit, </a:t>
            </a:r>
          </a:p>
          <a:p>
            <a:pPr lvl="1">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Soustrayer la fréquence observée par la fréquence attendue pour chaque cellule</a:t>
            </a:r>
          </a:p>
          <a:p>
            <a:pPr lvl="1">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Élever au carré chacune des différences</a:t>
            </a:r>
          </a:p>
          <a:p>
            <a:pPr lvl="1">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Diviser chaque différence au carré par la fréquence attendue</a:t>
            </a:r>
          </a:p>
          <a:p>
            <a:pPr lvl="1">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Additionner tous ces chiffres pour toutes les cellules </a:t>
            </a: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13</a:t>
            </a:fld>
            <a:endParaRPr lang="fr-FR" dirty="0"/>
          </a:p>
        </p:txBody>
      </p:sp>
      <p:sp>
        <p:nvSpPr>
          <p:cNvPr id="19" name="Espace réservé de la date 18"/>
          <p:cNvSpPr>
            <a:spLocks noGrp="1"/>
          </p:cNvSpPr>
          <p:nvPr>
            <p:ph type="dt" sz="half" idx="10"/>
            <p:custDataLst>
              <p:tags r:id="rId5"/>
            </p:custDataLst>
          </p:nvPr>
        </p:nvSpPr>
        <p:spPr/>
        <p:txBody>
          <a:bodyPr/>
          <a:lstStyle/>
          <a:p>
            <a:fld id="{C6536474-56F5-44EC-87F5-7EDE1E088524}" type="datetime10">
              <a:rPr lang="fr-FR" smtClean="0"/>
              <a:t>12:38</a:t>
            </a:fld>
            <a:endParaRPr lang="fr-FR" dirty="0"/>
          </a:p>
        </p:txBody>
      </p:sp>
      <p:sp>
        <p:nvSpPr>
          <p:cNvPr id="22" name="Rectangle 2"/>
          <p:cNvSpPr txBox="1">
            <a:spLocks noChangeArrowheads="1"/>
          </p:cNvSpPr>
          <p:nvPr>
            <p:custDataLst>
              <p:tags r:id="rId6"/>
            </p:custDataLst>
          </p:nvPr>
        </p:nvSpPr>
        <p:spPr>
          <a:xfrm>
            <a:off x="0" y="428604"/>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Formule de calcul et de définition</a:t>
            </a:r>
          </a:p>
        </p:txBody>
      </p:sp>
      <p:sp>
        <p:nvSpPr>
          <p:cNvPr id="11" name="Parenthèses 10"/>
          <p:cNvSpPr/>
          <p:nvPr>
            <p:custDataLst>
              <p:tags r:id="rId8"/>
            </p:custDataLst>
          </p:nvPr>
        </p:nvSpPr>
        <p:spPr>
          <a:xfrm>
            <a:off x="3837100" y="1857364"/>
            <a:ext cx="1580186" cy="928694"/>
          </a:xfrm>
          <a:prstGeom prst="bracketPair">
            <a:avLst/>
          </a:prstGeom>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fr-FR"/>
          </a:p>
        </p:txBody>
      </p:sp>
      <p:cxnSp>
        <p:nvCxnSpPr>
          <p:cNvPr id="13" name="Connecteur droit 12"/>
          <p:cNvCxnSpPr/>
          <p:nvPr>
            <p:custDataLst>
              <p:tags r:id="rId9"/>
            </p:custDataLst>
          </p:nvPr>
        </p:nvCxnSpPr>
        <p:spPr>
          <a:xfrm>
            <a:off x="4127127" y="2335797"/>
            <a:ext cx="1000132" cy="1588"/>
          </a:xfrm>
          <a:prstGeom prst="line">
            <a:avLst/>
          </a:prstGeom>
          <a:ln/>
        </p:spPr>
        <p:style>
          <a:lnRef idx="2">
            <a:schemeClr val="accent3"/>
          </a:lnRef>
          <a:fillRef idx="0">
            <a:schemeClr val="accent3"/>
          </a:fillRef>
          <a:effectRef idx="1">
            <a:schemeClr val="accent3"/>
          </a:effectRef>
          <a:fontRef idx="minor">
            <a:schemeClr val="tx1"/>
          </a:fontRef>
        </p:style>
      </p:cxnSp>
      <p:sp>
        <p:nvSpPr>
          <p:cNvPr id="15" name="Parenthèses 14"/>
          <p:cNvSpPr/>
          <p:nvPr>
            <p:custDataLst>
              <p:tags r:id="rId10"/>
            </p:custDataLst>
          </p:nvPr>
        </p:nvSpPr>
        <p:spPr>
          <a:xfrm>
            <a:off x="4127127" y="1857364"/>
            <a:ext cx="1000132" cy="357190"/>
          </a:xfrm>
          <a:prstGeom prst="bracketPair">
            <a:avLst/>
          </a:prstGeom>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CA"/>
          </a:p>
        </p:txBody>
      </p:sp>
      <p:sp>
        <p:nvSpPr>
          <p:cNvPr id="12" name="ZoneTexte 11"/>
          <p:cNvSpPr txBox="1"/>
          <p:nvPr>
            <p:custDataLst>
              <p:tags r:id="rId11"/>
            </p:custDataLst>
          </p:nvPr>
        </p:nvSpPr>
        <p:spPr>
          <a:xfrm>
            <a:off x="4005962" y="1655152"/>
            <a:ext cx="1381071" cy="649188"/>
          </a:xfrm>
          <a:prstGeom prst="ellipse">
            <a:avLst/>
          </a:prstGeom>
          <a:noFill/>
          <a:ln w="38100">
            <a:solidFill>
              <a:srgbClr val="FF0000"/>
            </a:solidFill>
          </a:ln>
        </p:spPr>
        <p:txBody>
          <a:bodyPr wrap="square" rtlCol="0">
            <a:spAutoFit/>
          </a:bodyPr>
          <a:lstStyle/>
          <a:p>
            <a:endParaRPr lang="en-CA" dirty="0">
              <a:solidFill>
                <a:schemeClr val="bg2"/>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xEl>
                                              <p:pRg st="2" end="2"/>
                                            </p:txEl>
                                          </p:spTgt>
                                        </p:tgtEl>
                                        <p:attrNameLst>
                                          <p:attrName>style.visibility</p:attrName>
                                        </p:attrNameLst>
                                      </p:cBhvr>
                                      <p:to>
                                        <p:strVal val="visible"/>
                                      </p:to>
                                    </p:set>
                                    <p:animEffect transition="in" filter="fade">
                                      <p:cBhvr>
                                        <p:cTn id="7" dur="1000"/>
                                        <p:tgtEl>
                                          <p:spTgt spid="18">
                                            <p:txEl>
                                              <p:pRg st="2" end="2"/>
                                            </p:txEl>
                                          </p:spTgt>
                                        </p:tgtEl>
                                      </p:cBhvr>
                                    </p:animEffect>
                                    <p:anim calcmode="lin" valueType="num">
                                      <p:cBhvr>
                                        <p:cTn id="8"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8">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
                                            <p:txEl>
                                              <p:pRg st="3" end="3"/>
                                            </p:txEl>
                                          </p:spTgt>
                                        </p:tgtEl>
                                        <p:attrNameLst>
                                          <p:attrName>style.visibility</p:attrName>
                                        </p:attrNameLst>
                                      </p:cBhvr>
                                      <p:to>
                                        <p:strVal val="visible"/>
                                      </p:to>
                                    </p:set>
                                    <p:animEffect transition="in" filter="fade">
                                      <p:cBhvr>
                                        <p:cTn id="12" dur="1000"/>
                                        <p:tgtEl>
                                          <p:spTgt spid="18">
                                            <p:txEl>
                                              <p:pRg st="3" end="3"/>
                                            </p:txEl>
                                          </p:spTgt>
                                        </p:tgtEl>
                                      </p:cBhvr>
                                    </p:animEffect>
                                    <p:anim calcmode="lin" valueType="num">
                                      <p:cBhvr>
                                        <p:cTn id="13"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8">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8">
                                            <p:txEl>
                                              <p:pRg st="4" end="4"/>
                                            </p:txEl>
                                          </p:spTgt>
                                        </p:tgtEl>
                                        <p:attrNameLst>
                                          <p:attrName>style.visibility</p:attrName>
                                        </p:attrNameLst>
                                      </p:cBhvr>
                                      <p:to>
                                        <p:strVal val="visible"/>
                                      </p:to>
                                    </p:set>
                                    <p:animEffect transition="in" filter="fade">
                                      <p:cBhvr>
                                        <p:cTn id="17" dur="1000"/>
                                        <p:tgtEl>
                                          <p:spTgt spid="18">
                                            <p:txEl>
                                              <p:pRg st="4" end="4"/>
                                            </p:txEl>
                                          </p:spTgt>
                                        </p:tgtEl>
                                      </p:cBhvr>
                                    </p:animEffect>
                                    <p:anim calcmode="lin" valueType="num">
                                      <p:cBhvr>
                                        <p:cTn id="18"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xEl>
                                              <p:pRg st="5" end="5"/>
                                            </p:txEl>
                                          </p:spTgt>
                                        </p:tgtEl>
                                        <p:attrNameLst>
                                          <p:attrName>style.visibility</p:attrName>
                                        </p:attrNameLst>
                                      </p:cBhvr>
                                      <p:to>
                                        <p:strVal val="visible"/>
                                      </p:to>
                                    </p:set>
                                    <p:animEffect transition="in" filter="fade">
                                      <p:cBhvr>
                                        <p:cTn id="24" dur="500"/>
                                        <p:tgtEl>
                                          <p:spTgt spid="18">
                                            <p:txEl>
                                              <p:pRg st="5" end="5"/>
                                            </p:txEl>
                                          </p:spTgt>
                                        </p:tgtEl>
                                      </p:cBhvr>
                                    </p:animEffect>
                                  </p:childTnLst>
                                </p:cTn>
                              </p:par>
                              <p:par>
                                <p:cTn id="25" presetID="42" presetClass="entr" presetSubtype="0" fill="hold" nodeType="withEffect">
                                  <p:stCondLst>
                                    <p:cond delay="0"/>
                                  </p:stCondLst>
                                  <p:childTnLst>
                                    <p:set>
                                      <p:cBhvr>
                                        <p:cTn id="26" dur="1" fill="hold">
                                          <p:stCondLst>
                                            <p:cond delay="0"/>
                                          </p:stCondLst>
                                        </p:cTn>
                                        <p:tgtEl>
                                          <p:spTgt spid="18">
                                            <p:txEl>
                                              <p:pRg st="6" end="6"/>
                                            </p:txEl>
                                          </p:spTgt>
                                        </p:tgtEl>
                                        <p:attrNameLst>
                                          <p:attrName>style.visibility</p:attrName>
                                        </p:attrNameLst>
                                      </p:cBhvr>
                                      <p:to>
                                        <p:strVal val="visible"/>
                                      </p:to>
                                    </p:set>
                                    <p:animEffect transition="in" filter="fade">
                                      <p:cBhvr>
                                        <p:cTn id="27" dur="1000"/>
                                        <p:tgtEl>
                                          <p:spTgt spid="18">
                                            <p:txEl>
                                              <p:pRg st="6" end="6"/>
                                            </p:txEl>
                                          </p:spTgt>
                                        </p:tgtEl>
                                      </p:cBhvr>
                                    </p:animEffect>
                                    <p:anim calcmode="lin" valueType="num">
                                      <p:cBhvr>
                                        <p:cTn id="28" dur="10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18">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8">
                                            <p:txEl>
                                              <p:pRg st="7" end="7"/>
                                            </p:txEl>
                                          </p:spTgt>
                                        </p:tgtEl>
                                        <p:attrNameLst>
                                          <p:attrName>style.visibility</p:attrName>
                                        </p:attrNameLst>
                                      </p:cBhvr>
                                      <p:to>
                                        <p:strVal val="visible"/>
                                      </p:to>
                                    </p:set>
                                    <p:animEffect transition="in" filter="fade">
                                      <p:cBhvr>
                                        <p:cTn id="32" dur="1000"/>
                                        <p:tgtEl>
                                          <p:spTgt spid="18">
                                            <p:txEl>
                                              <p:pRg st="7" end="7"/>
                                            </p:txEl>
                                          </p:spTgt>
                                        </p:tgtEl>
                                      </p:cBhvr>
                                    </p:animEffect>
                                    <p:anim calcmode="lin" valueType="num">
                                      <p:cBhvr>
                                        <p:cTn id="33" dur="1000" fill="hold"/>
                                        <p:tgtEl>
                                          <p:spTgt spid="18">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18">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8">
                                            <p:txEl>
                                              <p:pRg st="8" end="8"/>
                                            </p:txEl>
                                          </p:spTgt>
                                        </p:tgtEl>
                                        <p:attrNameLst>
                                          <p:attrName>style.visibility</p:attrName>
                                        </p:attrNameLst>
                                      </p:cBhvr>
                                      <p:to>
                                        <p:strVal val="visible"/>
                                      </p:to>
                                    </p:set>
                                    <p:animEffect transition="in" filter="fade">
                                      <p:cBhvr>
                                        <p:cTn id="37" dur="1000"/>
                                        <p:tgtEl>
                                          <p:spTgt spid="18">
                                            <p:txEl>
                                              <p:pRg st="8" end="8"/>
                                            </p:txEl>
                                          </p:spTgt>
                                        </p:tgtEl>
                                      </p:cBhvr>
                                    </p:animEffect>
                                    <p:anim calcmode="lin" valueType="num">
                                      <p:cBhvr>
                                        <p:cTn id="38" dur="1000" fill="hold"/>
                                        <p:tgtEl>
                                          <p:spTgt spid="18">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18">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8">
                                            <p:txEl>
                                              <p:pRg st="9" end="9"/>
                                            </p:txEl>
                                          </p:spTgt>
                                        </p:tgtEl>
                                        <p:attrNameLst>
                                          <p:attrName>style.visibility</p:attrName>
                                        </p:attrNameLst>
                                      </p:cBhvr>
                                      <p:to>
                                        <p:strVal val="visible"/>
                                      </p:to>
                                    </p:set>
                                    <p:animEffect transition="in" filter="fade">
                                      <p:cBhvr>
                                        <p:cTn id="42" dur="1000"/>
                                        <p:tgtEl>
                                          <p:spTgt spid="18">
                                            <p:txEl>
                                              <p:pRg st="9" end="9"/>
                                            </p:txEl>
                                          </p:spTgt>
                                        </p:tgtEl>
                                      </p:cBhvr>
                                    </p:animEffect>
                                    <p:anim calcmode="lin" valueType="num">
                                      <p:cBhvr>
                                        <p:cTn id="43" dur="1000" fill="hold"/>
                                        <p:tgtEl>
                                          <p:spTgt spid="18">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1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box(in)">
                                      <p:cBhvr>
                                        <p:cTn id="4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642910" y="1785926"/>
            <a:ext cx="8143932" cy="457203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14</a:t>
            </a:fld>
            <a:endParaRPr lang="fr-FR" dirty="0"/>
          </a:p>
        </p:txBody>
      </p:sp>
      <p:sp>
        <p:nvSpPr>
          <p:cNvPr id="19" name="Espace réservé de la date 18"/>
          <p:cNvSpPr>
            <a:spLocks noGrp="1"/>
          </p:cNvSpPr>
          <p:nvPr>
            <p:ph type="dt" sz="half" idx="10"/>
            <p:custDataLst>
              <p:tags r:id="rId5"/>
            </p:custDataLst>
          </p:nvPr>
        </p:nvSpPr>
        <p:spPr/>
        <p:txBody>
          <a:bodyPr/>
          <a:lstStyle/>
          <a:p>
            <a:fld id="{C760CA30-71D3-47DF-91F8-86B98B6C1515}" type="datetime10">
              <a:rPr lang="fr-FR" smtClean="0"/>
              <a:t>12:38</a:t>
            </a:fld>
            <a:endParaRPr lang="fr-FR" dirty="0"/>
          </a:p>
        </p:txBody>
      </p:sp>
      <p:sp>
        <p:nvSpPr>
          <p:cNvPr id="22" name="Rectangle 2"/>
          <p:cNvSpPr txBox="1">
            <a:spLocks noChangeArrowheads="1"/>
          </p:cNvSpPr>
          <p:nvPr>
            <p:custDataLst>
              <p:tags r:id="rId6"/>
            </p:custDataLst>
          </p:nvPr>
        </p:nvSpPr>
        <p:spPr>
          <a:xfrm>
            <a:off x="0" y="428604"/>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Tableau du calcul du chi-carré (Fox:159)</a:t>
            </a:r>
          </a:p>
        </p:txBody>
      </p:sp>
      <p:pic>
        <p:nvPicPr>
          <p:cNvPr id="5122" name="Picture 2" descr="C:\Documents and Settings\El Hadj TOURE\Bureau\b.jpg"/>
          <p:cNvPicPr>
            <a:picLocks noChangeAspect="1" noChangeArrowheads="1"/>
          </p:cNvPicPr>
          <p:nvPr>
            <p:custDataLst>
              <p:tags r:id="rId8"/>
            </p:custDataLst>
          </p:nvPr>
        </p:nvPicPr>
        <p:blipFill>
          <a:blip r:embed="rId24"/>
          <a:srcRect/>
          <a:stretch>
            <a:fillRect/>
          </a:stretch>
        </p:blipFill>
        <p:spPr bwMode="auto">
          <a:xfrm>
            <a:off x="642910" y="1857364"/>
            <a:ext cx="7929618" cy="4572031"/>
          </a:xfrm>
          <a:prstGeom prst="rect">
            <a:avLst/>
          </a:prstGeom>
          <a:ln>
            <a:noFill/>
          </a:ln>
          <a:effectLst>
            <a:outerShdw blurRad="292100" dist="139700" dir="2700000" algn="tl" rotWithShape="0">
              <a:srgbClr val="333333">
                <a:alpha val="65000"/>
              </a:srgbClr>
            </a:outerShdw>
          </a:effectLst>
        </p:spPr>
      </p:pic>
      <p:sp>
        <p:nvSpPr>
          <p:cNvPr id="11" name="ZoneTexte 10"/>
          <p:cNvSpPr txBox="1"/>
          <p:nvPr>
            <p:custDataLst>
              <p:tags r:id="rId9"/>
            </p:custDataLst>
          </p:nvPr>
        </p:nvSpPr>
        <p:spPr>
          <a:xfrm>
            <a:off x="7358082" y="3571876"/>
            <a:ext cx="357190" cy="461665"/>
          </a:xfrm>
          <a:prstGeom prst="rect">
            <a:avLst/>
          </a:prstGeom>
          <a:noFill/>
        </p:spPr>
        <p:txBody>
          <a:bodyPr wrap="square" rtlCol="0">
            <a:spAutoFit/>
          </a:bodyPr>
          <a:lstStyle/>
          <a:p>
            <a:r>
              <a:rPr lang="en-CA" b="1" dirty="0">
                <a:solidFill>
                  <a:srgbClr val="FF0000"/>
                </a:solidFill>
              </a:rPr>
              <a:t>+</a:t>
            </a:r>
          </a:p>
        </p:txBody>
      </p:sp>
      <p:sp>
        <p:nvSpPr>
          <p:cNvPr id="13" name="ZoneTexte 12"/>
          <p:cNvSpPr txBox="1"/>
          <p:nvPr>
            <p:custDataLst>
              <p:tags r:id="rId10"/>
            </p:custDataLst>
          </p:nvPr>
        </p:nvSpPr>
        <p:spPr>
          <a:xfrm>
            <a:off x="7358082" y="4000504"/>
            <a:ext cx="357190" cy="461665"/>
          </a:xfrm>
          <a:prstGeom prst="rect">
            <a:avLst/>
          </a:prstGeom>
          <a:noFill/>
        </p:spPr>
        <p:txBody>
          <a:bodyPr wrap="square" rtlCol="0">
            <a:spAutoFit/>
          </a:bodyPr>
          <a:lstStyle/>
          <a:p>
            <a:r>
              <a:rPr lang="en-CA" b="1" dirty="0">
                <a:solidFill>
                  <a:srgbClr val="FF0000"/>
                </a:solidFill>
              </a:rPr>
              <a:t>+</a:t>
            </a:r>
          </a:p>
        </p:txBody>
      </p:sp>
      <p:sp>
        <p:nvSpPr>
          <p:cNvPr id="15" name="ZoneTexte 14"/>
          <p:cNvSpPr txBox="1"/>
          <p:nvPr>
            <p:custDataLst>
              <p:tags r:id="rId11"/>
            </p:custDataLst>
          </p:nvPr>
        </p:nvSpPr>
        <p:spPr>
          <a:xfrm>
            <a:off x="7358082" y="4429132"/>
            <a:ext cx="357190" cy="461665"/>
          </a:xfrm>
          <a:prstGeom prst="rect">
            <a:avLst/>
          </a:prstGeom>
          <a:noFill/>
        </p:spPr>
        <p:txBody>
          <a:bodyPr wrap="square" rtlCol="0">
            <a:spAutoFit/>
          </a:bodyPr>
          <a:lstStyle/>
          <a:p>
            <a:r>
              <a:rPr lang="en-CA" b="1" dirty="0">
                <a:solidFill>
                  <a:srgbClr val="FF0000"/>
                </a:solidFill>
              </a:rPr>
              <a:t>+</a:t>
            </a:r>
          </a:p>
        </p:txBody>
      </p:sp>
      <p:sp>
        <p:nvSpPr>
          <p:cNvPr id="16" name="ZoneTexte 15"/>
          <p:cNvSpPr txBox="1"/>
          <p:nvPr>
            <p:custDataLst>
              <p:tags r:id="rId12"/>
            </p:custDataLst>
          </p:nvPr>
        </p:nvSpPr>
        <p:spPr>
          <a:xfrm>
            <a:off x="7358082" y="4786322"/>
            <a:ext cx="357190" cy="461665"/>
          </a:xfrm>
          <a:prstGeom prst="rect">
            <a:avLst/>
          </a:prstGeom>
          <a:noFill/>
        </p:spPr>
        <p:txBody>
          <a:bodyPr wrap="square" rtlCol="0">
            <a:spAutoFit/>
          </a:bodyPr>
          <a:lstStyle/>
          <a:p>
            <a:r>
              <a:rPr lang="en-CA" b="1" dirty="0">
                <a:solidFill>
                  <a:srgbClr val="FF0000"/>
                </a:solidFill>
              </a:rPr>
              <a:t>+</a:t>
            </a:r>
          </a:p>
        </p:txBody>
      </p:sp>
      <p:sp>
        <p:nvSpPr>
          <p:cNvPr id="17" name="ZoneTexte 16"/>
          <p:cNvSpPr txBox="1"/>
          <p:nvPr>
            <p:custDataLst>
              <p:tags r:id="rId13"/>
            </p:custDataLst>
          </p:nvPr>
        </p:nvSpPr>
        <p:spPr>
          <a:xfrm>
            <a:off x="7358082" y="5143512"/>
            <a:ext cx="357190" cy="461665"/>
          </a:xfrm>
          <a:prstGeom prst="rect">
            <a:avLst/>
          </a:prstGeom>
          <a:noFill/>
        </p:spPr>
        <p:txBody>
          <a:bodyPr wrap="square" rtlCol="0">
            <a:spAutoFit/>
          </a:bodyPr>
          <a:lstStyle/>
          <a:p>
            <a:r>
              <a:rPr lang="en-CA" b="1" dirty="0">
                <a:solidFill>
                  <a:srgbClr val="FF0000"/>
                </a:solidFill>
              </a:rPr>
              <a:t>+</a:t>
            </a:r>
          </a:p>
        </p:txBody>
      </p:sp>
      <p:sp>
        <p:nvSpPr>
          <p:cNvPr id="20" name="Accolades 19"/>
          <p:cNvSpPr/>
          <p:nvPr>
            <p:custDataLst>
              <p:tags r:id="rId14"/>
            </p:custDataLst>
          </p:nvPr>
        </p:nvSpPr>
        <p:spPr>
          <a:xfrm>
            <a:off x="6929454" y="3429000"/>
            <a:ext cx="1143008" cy="2286016"/>
          </a:xfrm>
          <a:prstGeom prst="bracePair">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Rectangle 20"/>
          <p:cNvSpPr/>
          <p:nvPr>
            <p:custDataLst>
              <p:tags r:id="rId15"/>
            </p:custDataLst>
          </p:nvPr>
        </p:nvSpPr>
        <p:spPr>
          <a:xfrm>
            <a:off x="8143900" y="4286256"/>
            <a:ext cx="434734" cy="584775"/>
          </a:xfrm>
          <a:prstGeom prst="rect">
            <a:avLst/>
          </a:prstGeom>
        </p:spPr>
        <p:txBody>
          <a:bodyPr wrap="square">
            <a:spAutoFit/>
          </a:bodyPr>
          <a:lstStyle/>
          <a:p>
            <a:r>
              <a:rPr lang="fr-FR" sz="3200" dirty="0">
                <a:solidFill>
                  <a:srgbClr val="FF0000"/>
                </a:solidFill>
                <a:effectLst>
                  <a:outerShdw blurRad="38100" dist="38100" dir="2700000" algn="tl">
                    <a:srgbClr val="000000">
                      <a:alpha val="43137"/>
                    </a:srgbClr>
                  </a:outerShdw>
                </a:effectLst>
                <a:latin typeface="Constantia"/>
                <a:cs typeface="Arial" pitchFamily="34" charset="0"/>
              </a:rPr>
              <a:t>Σ</a:t>
            </a:r>
            <a:endParaRPr lang="en-CA" sz="3200" dirty="0">
              <a:solidFill>
                <a:srgbClr val="FF0000"/>
              </a:solidFill>
            </a:endParaRPr>
          </a:p>
        </p:txBody>
      </p:sp>
      <p:sp>
        <p:nvSpPr>
          <p:cNvPr id="25" name="Flèche droite 24"/>
          <p:cNvSpPr/>
          <p:nvPr>
            <p:custDataLst>
              <p:tags r:id="rId16"/>
            </p:custDataLst>
          </p:nvPr>
        </p:nvSpPr>
        <p:spPr>
          <a:xfrm>
            <a:off x="5857884" y="6072206"/>
            <a:ext cx="571504" cy="142876"/>
          </a:xfrm>
          <a:prstGeom prst="rightArrow">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chemeClr val="tx1"/>
                </a:solidFill>
              </a:ln>
              <a:solidFill>
                <a:schemeClr val="accent3">
                  <a:lumMod val="60000"/>
                  <a:lumOff val="40000"/>
                </a:schemeClr>
              </a:solidFill>
            </a:endParaRPr>
          </a:p>
        </p:txBody>
      </p:sp>
      <p:sp>
        <p:nvSpPr>
          <p:cNvPr id="23" name="ZoneTexte 22"/>
          <p:cNvSpPr txBox="1"/>
          <p:nvPr>
            <p:custDataLst>
              <p:tags r:id="rId17"/>
            </p:custDataLst>
          </p:nvPr>
        </p:nvSpPr>
        <p:spPr>
          <a:xfrm>
            <a:off x="3317904" y="2852936"/>
            <a:ext cx="1038071"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24" name="ZoneTexte 23"/>
          <p:cNvSpPr txBox="1"/>
          <p:nvPr>
            <p:custDataLst>
              <p:tags r:id="rId18"/>
            </p:custDataLst>
          </p:nvPr>
        </p:nvSpPr>
        <p:spPr>
          <a:xfrm>
            <a:off x="4977232" y="2852936"/>
            <a:ext cx="1166404"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26" name="ZoneTexte 25"/>
          <p:cNvSpPr txBox="1"/>
          <p:nvPr>
            <p:custDataLst>
              <p:tags r:id="rId19"/>
            </p:custDataLst>
          </p:nvPr>
        </p:nvSpPr>
        <p:spPr>
          <a:xfrm>
            <a:off x="6625533" y="2859754"/>
            <a:ext cx="1735734"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2" name="Ellipse 1"/>
          <p:cNvSpPr/>
          <p:nvPr>
            <p:custDataLst>
              <p:tags r:id="rId20"/>
            </p:custDataLst>
          </p:nvPr>
        </p:nvSpPr>
        <p:spPr>
          <a:xfrm>
            <a:off x="3131840" y="3292546"/>
            <a:ext cx="1224135" cy="265673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7" name="ZoneTexte 26"/>
          <p:cNvSpPr txBox="1"/>
          <p:nvPr>
            <p:custDataLst>
              <p:tags r:id="rId21"/>
            </p:custDataLst>
          </p:nvPr>
        </p:nvSpPr>
        <p:spPr>
          <a:xfrm>
            <a:off x="7314805" y="5605177"/>
            <a:ext cx="357190" cy="461665"/>
          </a:xfrm>
          <a:prstGeom prst="rect">
            <a:avLst/>
          </a:prstGeom>
          <a:noFill/>
        </p:spPr>
        <p:txBody>
          <a:bodyPr wrap="square" rtlCol="0">
            <a:spAutoFit/>
          </a:bodyPr>
          <a:lstStyle/>
          <a:p>
            <a:r>
              <a:rPr lang="en-CA" b="1" dirty="0">
                <a:solidFill>
                  <a:srgbClr val="FF0000"/>
                </a:solidFill>
              </a:rPr>
              <a:t>=</a:t>
            </a:r>
          </a:p>
        </p:txBody>
      </p:sp>
    </p:spTree>
    <p:extLst>
      <p:ext uri="{BB962C8B-B14F-4D97-AF65-F5344CB8AC3E}">
        <p14:creationId xmlns:p14="http://schemas.microsoft.com/office/powerpoint/2010/main" val="172833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i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ox(in)">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ppt_x"/>
                                          </p:val>
                                        </p:tav>
                                        <p:tav tm="100000">
                                          <p:val>
                                            <p:strVal val="#ppt_x"/>
                                          </p:val>
                                        </p:tav>
                                      </p:tavLst>
                                    </p:anim>
                                    <p:anim calcmode="lin" valueType="num">
                                      <p:cBhvr additive="base">
                                        <p:cTn id="23" dur="500" fill="hold"/>
                                        <p:tgtEl>
                                          <p:spTgt spid="20"/>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ox(in)">
                                      <p:cBhvr>
                                        <p:cTn id="35" dur="500"/>
                                        <p:tgtEl>
                                          <p:spTgt spid="13"/>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ox(in)">
                                      <p:cBhvr>
                                        <p:cTn id="38" dur="500"/>
                                        <p:tgtEl>
                                          <p:spTgt spid="15"/>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ox(in)">
                                      <p:cBhvr>
                                        <p:cTn id="41" dur="500"/>
                                        <p:tgtEl>
                                          <p:spTgt spid="16"/>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box(in)">
                                      <p:cBhvr>
                                        <p:cTn id="44" dur="500"/>
                                        <p:tgtEl>
                                          <p:spTgt spid="17"/>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box(in)">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diamond(in)">
                                      <p:cBhvr>
                                        <p:cTn id="52" dur="2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heel(1)">
                                      <p:cBhvr>
                                        <p:cTn id="5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6" grpId="0"/>
      <p:bldP spid="17" grpId="0"/>
      <p:bldP spid="20" grpId="0" animBg="1"/>
      <p:bldP spid="21" grpId="0"/>
      <p:bldP spid="25" grpId="0" animBg="1"/>
      <p:bldP spid="23" grpId="0" animBg="1"/>
      <p:bldP spid="24" grpId="0" animBg="1"/>
      <p:bldP spid="26" grpId="0" animBg="1"/>
      <p:bldP spid="2" grpId="0" animBg="1"/>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844824"/>
            <a:ext cx="8496944" cy="451313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Pour interpréter le </a:t>
            </a:r>
            <a:r>
              <a:rPr lang="fr-FR" sz="2400" i="1" dirty="0">
                <a:effectLst>
                  <a:outerShdw blurRad="38100" dist="38100" dir="2700000" algn="tl">
                    <a:srgbClr val="000000">
                      <a:alpha val="43137"/>
                    </a:srgbClr>
                  </a:outerShdw>
                </a:effectLst>
                <a:latin typeface="Symbol" pitchFamily="18" charset="2"/>
              </a:rPr>
              <a:t>c</a:t>
            </a:r>
            <a:r>
              <a:rPr lang="fr-FR" sz="2400" baseline="30000" dirty="0">
                <a:effectLst>
                  <a:outerShdw blurRad="38100" dist="38100" dir="2700000" algn="tl">
                    <a:srgbClr val="000000">
                      <a:alpha val="43137"/>
                    </a:srgbClr>
                  </a:outerShdw>
                </a:effectLst>
              </a:rPr>
              <a:t>2</a:t>
            </a:r>
            <a:r>
              <a:rPr lang="fr-FR" sz="2400" baseline="30000" dirty="0">
                <a:solidFill>
                  <a:schemeClr val="accent3">
                    <a:lumMod val="60000"/>
                    <a:lumOff val="40000"/>
                  </a:schemeClr>
                </a:solidFill>
                <a:effectLst>
                  <a:outerShdw blurRad="38100" dist="38100" dir="2700000" algn="tl">
                    <a:srgbClr val="000000">
                      <a:alpha val="43137"/>
                    </a:srgbClr>
                  </a:outerShdw>
                </a:effectLst>
              </a:rPr>
              <a:t> </a:t>
            </a:r>
            <a:r>
              <a:rPr lang="fr-FR" sz="2400" dirty="0">
                <a:effectLst>
                  <a:outerShdw blurRad="38100" dist="38100" dir="2700000" algn="tl">
                    <a:srgbClr val="000000">
                      <a:alpha val="43137"/>
                    </a:srgbClr>
                  </a:outerShdw>
                </a:effectLst>
                <a:latin typeface="Arial" pitchFamily="34" charset="0"/>
                <a:cs typeface="Arial" pitchFamily="34" charset="0"/>
              </a:rPr>
              <a:t>calculé, il faut le comparer à une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valeur critique</a:t>
            </a:r>
            <a:r>
              <a:rPr lang="fr-FR" sz="2400" dirty="0">
                <a:effectLst>
                  <a:outerShdw blurRad="38100" dist="38100" dir="2700000" algn="tl">
                    <a:srgbClr val="000000">
                      <a:alpha val="43137"/>
                    </a:srgbClr>
                  </a:outerShdw>
                </a:effectLst>
                <a:latin typeface="Arial" pitchFamily="34" charset="0"/>
                <a:cs typeface="Arial" pitchFamily="34" charset="0"/>
              </a:rPr>
              <a:t> qui traduit l’absence de relation dans la population (table de la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distribution d’échantillonnage du</a:t>
            </a:r>
            <a:r>
              <a:rPr lang="fr-FR" sz="2400" i="1" u="sng" dirty="0">
                <a:solidFill>
                  <a:schemeClr val="accent3">
                    <a:lumMod val="60000"/>
                    <a:lumOff val="40000"/>
                  </a:schemeClr>
                </a:solidFill>
                <a:effectLst>
                  <a:outerShdw blurRad="38100" dist="38100" dir="2700000" algn="tl">
                    <a:srgbClr val="000000">
                      <a:alpha val="43137"/>
                    </a:srgbClr>
                  </a:outerShdw>
                </a:effectLst>
                <a:latin typeface="Symbol" pitchFamily="18" charset="2"/>
              </a:rPr>
              <a:t> c</a:t>
            </a:r>
            <a:r>
              <a:rPr lang="fr-FR" sz="2400" u="sng" baseline="30000" dirty="0">
                <a:solidFill>
                  <a:schemeClr val="accent3">
                    <a:lumMod val="60000"/>
                    <a:lumOff val="40000"/>
                  </a:schemeClr>
                </a:solidFill>
                <a:effectLst>
                  <a:outerShdw blurRad="38100" dist="38100" dir="2700000" algn="tl">
                    <a:srgbClr val="000000">
                      <a:alpha val="43137"/>
                    </a:srgbClr>
                  </a:outerShdw>
                </a:effectLst>
              </a:rPr>
              <a:t>2</a:t>
            </a:r>
            <a:r>
              <a:rPr lang="fr-FR" sz="2400" dirty="0">
                <a:effectLst>
                  <a:outerShdw blurRad="38100" dist="38100" dir="2700000" algn="tl">
                    <a:srgbClr val="000000">
                      <a:alpha val="43137"/>
                    </a:srgbClr>
                  </a:outerShdw>
                </a:effectLst>
                <a:latin typeface="Arial" pitchFamily="34" charset="0"/>
                <a:cs typeface="Arial" pitchFamily="34" charset="0"/>
              </a:rPr>
              <a:t>)</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valeur critique du chi-carré est en quelque sorte une constante qui dépend de deux paramètres:</a:t>
            </a:r>
          </a:p>
          <a:p>
            <a:pPr marL="914400" lvl="1" indent="-457200">
              <a:spcBef>
                <a:spcPts val="1200"/>
              </a:spcBef>
              <a:buClr>
                <a:schemeClr val="bg2">
                  <a:lumMod val="40000"/>
                  <a:lumOff val="60000"/>
                </a:schemeClr>
              </a:buClr>
              <a:buFont typeface="+mj-lt"/>
              <a:buAutoNum type="arabicPeriod"/>
            </a:pPr>
            <a:r>
              <a:rPr lang="fr-FR" sz="2200" dirty="0">
                <a:effectLst>
                  <a:outerShdw blurRad="38100" dist="38100" dir="2700000" algn="tl">
                    <a:srgbClr val="000000">
                      <a:alpha val="43137"/>
                    </a:srgbClr>
                  </a:outerShdw>
                </a:effectLst>
                <a:latin typeface="Arial" pitchFamily="34" charset="0"/>
                <a:cs typeface="Arial" pitchFamily="34" charset="0"/>
              </a:rPr>
              <a:t>le </a:t>
            </a:r>
            <a:r>
              <a:rPr lang="fr-FR" sz="22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seuil de signification</a:t>
            </a:r>
            <a:r>
              <a:rPr lang="fr-FR" sz="2200" dirty="0">
                <a:effectLst>
                  <a:outerShdw blurRad="38100" dist="38100" dir="2700000" algn="tl">
                    <a:srgbClr val="000000">
                      <a:alpha val="43137"/>
                    </a:srgbClr>
                  </a:outerShdw>
                </a:effectLst>
                <a:latin typeface="Arial" pitchFamily="34" charset="0"/>
                <a:cs typeface="Arial" pitchFamily="34" charset="0"/>
              </a:rPr>
              <a:t> (risque d’erreur </a:t>
            </a:r>
            <a:r>
              <a:rPr lang="fr-FR" sz="2200" dirty="0">
                <a:effectLst>
                  <a:outerShdw blurRad="38100" dist="38100" dir="2700000" algn="tl">
                    <a:srgbClr val="000000">
                      <a:alpha val="43137"/>
                    </a:srgbClr>
                  </a:outerShdw>
                </a:effectLst>
                <a:latin typeface="Symbol MT" pitchFamily="18" charset="2"/>
                <a:cs typeface="Arial" pitchFamily="34" charset="0"/>
              </a:rPr>
              <a:t>a</a:t>
            </a:r>
            <a:r>
              <a:rPr lang="fr-FR" sz="2200" dirty="0">
                <a:effectLst>
                  <a:outerShdw blurRad="38100" dist="38100" dir="2700000" algn="tl">
                    <a:srgbClr val="000000">
                      <a:alpha val="43137"/>
                    </a:srgbClr>
                  </a:outerShdw>
                </a:effectLst>
                <a:latin typeface="Arial" pitchFamily="34" charset="0"/>
                <a:cs typeface="Arial" pitchFamily="34" charset="0"/>
              </a:rPr>
              <a:t> = 0,05 ou 5%) </a:t>
            </a:r>
          </a:p>
          <a:p>
            <a:pPr marL="914400" lvl="1" indent="-457200">
              <a:spcBef>
                <a:spcPts val="1200"/>
              </a:spcBef>
              <a:buClr>
                <a:schemeClr val="bg2">
                  <a:lumMod val="40000"/>
                  <a:lumOff val="60000"/>
                </a:schemeClr>
              </a:buClr>
              <a:buFont typeface="+mj-lt"/>
              <a:buAutoNum type="arabicPeriod"/>
            </a:pPr>
            <a:r>
              <a:rPr lang="fr-FR" sz="2200" dirty="0">
                <a:effectLst>
                  <a:outerShdw blurRad="38100" dist="38100" dir="2700000" algn="tl">
                    <a:srgbClr val="000000">
                      <a:alpha val="43137"/>
                    </a:srgbClr>
                  </a:outerShdw>
                </a:effectLst>
                <a:latin typeface="Arial" pitchFamily="34" charset="0"/>
                <a:cs typeface="Arial" pitchFamily="34" charset="0"/>
              </a:rPr>
              <a:t>les </a:t>
            </a:r>
            <a:r>
              <a:rPr lang="fr-FR" sz="22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degrés de liberté</a:t>
            </a:r>
            <a:r>
              <a:rPr lang="fr-FR" sz="2200" dirty="0">
                <a:effectLst>
                  <a:outerShdw blurRad="38100" dist="38100" dir="2700000" algn="tl">
                    <a:srgbClr val="000000">
                      <a:alpha val="43137"/>
                    </a:srgbClr>
                  </a:outerShdw>
                </a:effectLst>
                <a:latin typeface="Arial" pitchFamily="34" charset="0"/>
                <a:cs typeface="Arial" pitchFamily="34" charset="0"/>
              </a:rPr>
              <a:t> (dl) du chi-carré </a:t>
            </a:r>
            <a:r>
              <a:rPr lang="fr-FR" sz="22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dl= (r-1) (c-1)</a:t>
            </a:r>
          </a:p>
          <a:p>
            <a:pPr lvl="2">
              <a:spcBef>
                <a:spcPts val="18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Lorsque </a:t>
            </a:r>
            <a:r>
              <a:rPr lang="fr-FR" sz="2000" b="1" i="1" dirty="0">
                <a:effectLst>
                  <a:outerShdw blurRad="38100" dist="38100" dir="2700000" algn="tl">
                    <a:srgbClr val="000000">
                      <a:alpha val="43137"/>
                    </a:srgbClr>
                  </a:outerShdw>
                </a:effectLst>
                <a:latin typeface="Arial" pitchFamily="34" charset="0"/>
                <a:cs typeface="Arial" pitchFamily="34" charset="0"/>
              </a:rPr>
              <a:t>r </a:t>
            </a:r>
            <a:r>
              <a:rPr lang="fr-FR" sz="2000" dirty="0">
                <a:effectLst>
                  <a:outerShdw blurRad="38100" dist="38100" dir="2700000" algn="tl">
                    <a:srgbClr val="000000">
                      <a:alpha val="43137"/>
                    </a:srgbClr>
                  </a:outerShdw>
                </a:effectLst>
                <a:latin typeface="Arial" pitchFamily="34" charset="0"/>
                <a:cs typeface="Arial" pitchFamily="34" charset="0"/>
              </a:rPr>
              <a:t>et </a:t>
            </a:r>
            <a:r>
              <a:rPr lang="fr-FR" sz="2000" b="1" i="1" dirty="0">
                <a:effectLst>
                  <a:outerShdw blurRad="38100" dist="38100" dir="2700000" algn="tl">
                    <a:srgbClr val="000000">
                      <a:alpha val="43137"/>
                    </a:srgbClr>
                  </a:outerShdw>
                </a:effectLst>
                <a:latin typeface="Arial" pitchFamily="34" charset="0"/>
                <a:cs typeface="Arial" pitchFamily="34" charset="0"/>
              </a:rPr>
              <a:t>c</a:t>
            </a:r>
            <a:r>
              <a:rPr lang="fr-FR" sz="2000" dirty="0">
                <a:effectLst>
                  <a:outerShdw blurRad="38100" dist="38100" dir="2700000" algn="tl">
                    <a:srgbClr val="000000">
                      <a:alpha val="43137"/>
                    </a:srgbClr>
                  </a:outerShdw>
                </a:effectLst>
                <a:latin typeface="Arial" pitchFamily="34" charset="0"/>
                <a:cs typeface="Arial" pitchFamily="34" charset="0"/>
              </a:rPr>
              <a:t> sont le nombre de rangées et de colonnes</a:t>
            </a:r>
          </a:p>
          <a:p>
            <a:pPr lvl="2">
              <a:spcBef>
                <a:spcPts val="1200"/>
              </a:spcBef>
              <a:buClr>
                <a:schemeClr val="bg2">
                  <a:lumMod val="40000"/>
                  <a:lumOff val="60000"/>
                </a:schemeClr>
              </a:buClr>
            </a:pPr>
            <a:r>
              <a:rPr lang="en-CA" sz="2000" dirty="0">
                <a:effectLst>
                  <a:outerShdw blurRad="38100" dist="38100" dir="2700000" algn="tl">
                    <a:srgbClr val="000000">
                      <a:alpha val="43137"/>
                    </a:srgbClr>
                  </a:outerShdw>
                </a:effectLst>
                <a:latin typeface="Arial" pitchFamily="34" charset="0"/>
                <a:cs typeface="Arial" pitchFamily="34" charset="0"/>
              </a:rPr>
              <a:t>Pour le tableau 2 X 3 </a:t>
            </a:r>
            <a:r>
              <a:rPr lang="en-CA" sz="2000" dirty="0" err="1">
                <a:effectLst>
                  <a:outerShdw blurRad="38100" dist="38100" dir="2700000" algn="tl">
                    <a:srgbClr val="000000">
                      <a:alpha val="43137"/>
                    </a:srgbClr>
                  </a:outerShdw>
                </a:effectLst>
                <a:latin typeface="Arial" pitchFamily="34" charset="0"/>
                <a:cs typeface="Arial" pitchFamily="34" charset="0"/>
              </a:rPr>
              <a:t>présenté</a:t>
            </a:r>
            <a:r>
              <a:rPr lang="en-CA" sz="2000" dirty="0">
                <a:effectLst>
                  <a:outerShdw blurRad="38100" dist="38100" dir="2700000" algn="tl">
                    <a:srgbClr val="000000">
                      <a:alpha val="43137"/>
                    </a:srgbClr>
                  </a:outerShdw>
                </a:effectLst>
                <a:latin typeface="Arial" pitchFamily="34" charset="0"/>
                <a:cs typeface="Arial" pitchFamily="34" charset="0"/>
              </a:rPr>
              <a:t> plus haut, </a:t>
            </a:r>
          </a:p>
          <a:p>
            <a:pPr lvl="1">
              <a:spcBef>
                <a:spcPts val="1200"/>
              </a:spcBef>
              <a:buClr>
                <a:schemeClr val="bg2">
                  <a:lumMod val="40000"/>
                  <a:lumOff val="60000"/>
                </a:schemeClr>
              </a:buClr>
              <a:buNone/>
            </a:pPr>
            <a:r>
              <a:rPr lang="en-CA" sz="2000" dirty="0">
                <a:effectLst>
                  <a:outerShdw blurRad="38100" dist="38100" dir="2700000" algn="tl">
                    <a:srgbClr val="000000">
                      <a:alpha val="43137"/>
                    </a:srgbClr>
                  </a:outerShdw>
                </a:effectLst>
                <a:latin typeface="Arial" pitchFamily="34" charset="0"/>
                <a:cs typeface="Arial" pitchFamily="34" charset="0"/>
              </a:rPr>
              <a:t>	                          dl=  (2-1) (3-1) = 2</a:t>
            </a: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15</a:t>
            </a:fld>
            <a:endParaRPr lang="fr-FR" dirty="0"/>
          </a:p>
        </p:txBody>
      </p:sp>
      <p:sp>
        <p:nvSpPr>
          <p:cNvPr id="19" name="Espace réservé de la date 18"/>
          <p:cNvSpPr>
            <a:spLocks noGrp="1"/>
          </p:cNvSpPr>
          <p:nvPr>
            <p:ph type="dt" sz="half" idx="10"/>
            <p:custDataLst>
              <p:tags r:id="rId5"/>
            </p:custDataLst>
          </p:nvPr>
        </p:nvSpPr>
        <p:spPr/>
        <p:txBody>
          <a:bodyPr/>
          <a:lstStyle/>
          <a:p>
            <a:fld id="{4737F343-2DD2-462C-AF52-04A0B8816EF1}" type="datetime10">
              <a:rPr lang="fr-FR" smtClean="0"/>
              <a:t>12:38</a:t>
            </a:fld>
            <a:endParaRPr lang="fr-FR" dirty="0"/>
          </a:p>
        </p:txBody>
      </p:sp>
      <p:sp>
        <p:nvSpPr>
          <p:cNvPr id="22" name="Rectangle 2"/>
          <p:cNvSpPr txBox="1">
            <a:spLocks noChangeArrowheads="1"/>
          </p:cNvSpPr>
          <p:nvPr>
            <p:custDataLst>
              <p:tags r:id="rId6"/>
            </p:custDataLst>
          </p:nvPr>
        </p:nvSpPr>
        <p:spPr>
          <a:xfrm>
            <a:off x="0" y="478915"/>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Interprétation statistique</a:t>
            </a:r>
          </a:p>
        </p:txBody>
      </p:sp>
    </p:spTree>
    <p:extLst>
      <p:ext uri="{BB962C8B-B14F-4D97-AF65-F5344CB8AC3E}">
        <p14:creationId xmlns:p14="http://schemas.microsoft.com/office/powerpoint/2010/main" val="204778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animEffect transition="in" filter="fade">
                                      <p:cBhvr>
                                        <p:cTn id="7" dur="500"/>
                                        <p:tgtEl>
                                          <p:spTgt spid="18">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xEl>
                                              <p:pRg st="2" end="2"/>
                                            </p:txEl>
                                          </p:spTgt>
                                        </p:tgtEl>
                                        <p:attrNameLst>
                                          <p:attrName>style.visibility</p:attrName>
                                        </p:attrNameLst>
                                      </p:cBhvr>
                                      <p:to>
                                        <p:strVal val="visible"/>
                                      </p:to>
                                    </p:set>
                                    <p:animEffect transition="in" filter="fade">
                                      <p:cBhvr>
                                        <p:cTn id="10" dur="500"/>
                                        <p:tgtEl>
                                          <p:spTgt spid="18">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8">
                                            <p:txEl>
                                              <p:pRg st="3" end="3"/>
                                            </p:txEl>
                                          </p:spTgt>
                                        </p:tgtEl>
                                        <p:attrNameLst>
                                          <p:attrName>style.visibility</p:attrName>
                                        </p:attrNameLst>
                                      </p:cBhvr>
                                      <p:to>
                                        <p:strVal val="visible"/>
                                      </p:to>
                                    </p:set>
                                    <p:animEffect transition="in" filter="fade">
                                      <p:cBhvr>
                                        <p:cTn id="15" dur="500"/>
                                        <p:tgtEl>
                                          <p:spTgt spid="18">
                                            <p:txEl>
                                              <p:pRg st="3" end="3"/>
                                            </p:txEl>
                                          </p:spTgt>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18">
                                            <p:txEl>
                                              <p:pRg st="4" end="4"/>
                                            </p:txEl>
                                          </p:spTgt>
                                        </p:tgtEl>
                                        <p:attrNameLst>
                                          <p:attrName>style.visibility</p:attrName>
                                        </p:attrNameLst>
                                      </p:cBhvr>
                                      <p:to>
                                        <p:strVal val="visible"/>
                                      </p:to>
                                    </p:set>
                                    <p:animEffect transition="in" filter="fade">
                                      <p:cBhvr>
                                        <p:cTn id="18" dur="1000"/>
                                        <p:tgtEl>
                                          <p:spTgt spid="18">
                                            <p:txEl>
                                              <p:pRg st="4" end="4"/>
                                            </p:txEl>
                                          </p:spTgt>
                                        </p:tgtEl>
                                      </p:cBhvr>
                                    </p:animEffect>
                                    <p:anim calcmode="lin" valueType="num">
                                      <p:cBhvr>
                                        <p:cTn id="19"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18">
                                            <p:txEl>
                                              <p:pRg st="4" end="4"/>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8">
                                            <p:txEl>
                                              <p:pRg st="5" end="5"/>
                                            </p:txEl>
                                          </p:spTgt>
                                        </p:tgtEl>
                                        <p:attrNameLst>
                                          <p:attrName>style.visibility</p:attrName>
                                        </p:attrNameLst>
                                      </p:cBhvr>
                                      <p:to>
                                        <p:strVal val="visible"/>
                                      </p:to>
                                    </p:set>
                                    <p:animEffect transition="in" filter="fade">
                                      <p:cBhvr>
                                        <p:cTn id="23" dur="1000"/>
                                        <p:tgtEl>
                                          <p:spTgt spid="18">
                                            <p:txEl>
                                              <p:pRg st="5" end="5"/>
                                            </p:txEl>
                                          </p:spTgt>
                                        </p:tgtEl>
                                      </p:cBhvr>
                                    </p:animEffect>
                                    <p:anim calcmode="lin" valueType="num">
                                      <p:cBhvr>
                                        <p:cTn id="24"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18">
                                            <p:txEl>
                                              <p:pRg st="5" end="5"/>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8">
                                            <p:txEl>
                                              <p:pRg st="6" end="6"/>
                                            </p:txEl>
                                          </p:spTgt>
                                        </p:tgtEl>
                                        <p:attrNameLst>
                                          <p:attrName>style.visibility</p:attrName>
                                        </p:attrNameLst>
                                      </p:cBhvr>
                                      <p:to>
                                        <p:strVal val="visible"/>
                                      </p:to>
                                    </p:set>
                                    <p:animEffect transition="in" filter="fade">
                                      <p:cBhvr>
                                        <p:cTn id="28" dur="1000"/>
                                        <p:tgtEl>
                                          <p:spTgt spid="18">
                                            <p:txEl>
                                              <p:pRg st="6" end="6"/>
                                            </p:txEl>
                                          </p:spTgt>
                                        </p:tgtEl>
                                      </p:cBhvr>
                                    </p:animEffect>
                                    <p:anim calcmode="lin" valueType="num">
                                      <p:cBhvr>
                                        <p:cTn id="29" dur="10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642910" y="1785926"/>
            <a:ext cx="8143932" cy="457203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16</a:t>
            </a:fld>
            <a:endParaRPr lang="fr-FR" dirty="0"/>
          </a:p>
        </p:txBody>
      </p:sp>
      <p:sp>
        <p:nvSpPr>
          <p:cNvPr id="19" name="Espace réservé de la date 18"/>
          <p:cNvSpPr>
            <a:spLocks noGrp="1"/>
          </p:cNvSpPr>
          <p:nvPr>
            <p:ph type="dt" sz="half" idx="10"/>
            <p:custDataLst>
              <p:tags r:id="rId5"/>
            </p:custDataLst>
          </p:nvPr>
        </p:nvSpPr>
        <p:spPr/>
        <p:txBody>
          <a:bodyPr/>
          <a:lstStyle/>
          <a:p>
            <a:fld id="{1ADEC355-8B81-465F-A691-6BDF2BC1F8A2}" type="datetime10">
              <a:rPr lang="fr-FR" smtClean="0"/>
              <a:t>12:38</a:t>
            </a:fld>
            <a:endParaRPr lang="fr-FR" dirty="0"/>
          </a:p>
        </p:txBody>
      </p:sp>
      <p:sp>
        <p:nvSpPr>
          <p:cNvPr id="22" name="Rectangle 2"/>
          <p:cNvSpPr txBox="1">
            <a:spLocks noChangeArrowheads="1"/>
          </p:cNvSpPr>
          <p:nvPr>
            <p:custDataLst>
              <p:tags r:id="rId6"/>
            </p:custDataLst>
          </p:nvPr>
        </p:nvSpPr>
        <p:spPr>
          <a:xfrm>
            <a:off x="0" y="428604"/>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Table statistique du </a:t>
            </a:r>
            <a:r>
              <a:rPr lang="fr-FR"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c</a:t>
            </a:r>
            <a:r>
              <a:rPr lang="fr-FR" baseline="30000" dirty="0">
                <a:solidFill>
                  <a:schemeClr val="accent3">
                    <a:lumMod val="60000"/>
                    <a:lumOff val="40000"/>
                  </a:schemeClr>
                </a:solidFill>
                <a:effectLst>
                  <a:outerShdw blurRad="38100" dist="38100" dir="2700000" algn="tl">
                    <a:srgbClr val="000000">
                      <a:alpha val="43137"/>
                    </a:srgbClr>
                  </a:outerShdw>
                </a:effectLst>
              </a:rPr>
              <a:t>2</a:t>
            </a:r>
            <a:r>
              <a:rPr lang="fr-FR" sz="3200" baseline="30000" dirty="0">
                <a:solidFill>
                  <a:schemeClr val="accent3">
                    <a:lumMod val="60000"/>
                    <a:lumOff val="40000"/>
                  </a:schemeClr>
                </a:solidFill>
                <a:effectLst>
                  <a:outerShdw blurRad="38100" dist="38100" dir="2700000" algn="tl">
                    <a:srgbClr val="000000">
                      <a:alpha val="43137"/>
                    </a:srgbClr>
                  </a:outerShdw>
                </a:effectLst>
              </a:rPr>
              <a:t> </a:t>
            </a: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(Fox:343)</a:t>
            </a:r>
          </a:p>
        </p:txBody>
      </p:sp>
      <p:pic>
        <p:nvPicPr>
          <p:cNvPr id="3074" name="Picture 2" descr="C:\Documents and Settings\El Hadj TOURE\Bureau\Sans titre.JPG"/>
          <p:cNvPicPr>
            <a:picLocks noChangeAspect="1" noChangeArrowheads="1"/>
          </p:cNvPicPr>
          <p:nvPr>
            <p:custDataLst>
              <p:tags r:id="rId8"/>
            </p:custDataLst>
          </p:nvPr>
        </p:nvPicPr>
        <p:blipFill>
          <a:blip r:embed="rId18">
            <a:extLst>
              <a:ext uri="{28A0092B-C50C-407E-A947-70E740481C1C}">
                <a14:useLocalDpi xmlns:a14="http://schemas.microsoft.com/office/drawing/2010/main" val="0"/>
              </a:ext>
            </a:extLst>
          </a:blip>
          <a:srcRect/>
          <a:stretch>
            <a:fillRect/>
          </a:stretch>
        </p:blipFill>
        <p:spPr bwMode="auto">
          <a:xfrm>
            <a:off x="785786" y="1809702"/>
            <a:ext cx="7890670" cy="4715642"/>
          </a:xfrm>
          <a:prstGeom prst="rect">
            <a:avLst/>
          </a:prstGeom>
          <a:noFill/>
          <a:extLst>
            <a:ext uri="{909E8E84-426E-40DD-AFC4-6F175D3DCCD1}">
              <a14:hiddenFill xmlns:a14="http://schemas.microsoft.com/office/drawing/2010/main">
                <a:solidFill>
                  <a:srgbClr val="FFFFFF"/>
                </a:solidFill>
              </a14:hiddenFill>
            </a:ext>
          </a:extLst>
        </p:spPr>
      </p:pic>
      <p:sp>
        <p:nvSpPr>
          <p:cNvPr id="24" name="ZoneTexte 23"/>
          <p:cNvSpPr txBox="1"/>
          <p:nvPr>
            <p:custDataLst>
              <p:tags r:id="rId9"/>
            </p:custDataLst>
          </p:nvPr>
        </p:nvSpPr>
        <p:spPr>
          <a:xfrm rot="16200000">
            <a:off x="-920241" y="4683673"/>
            <a:ext cx="2909456" cy="400110"/>
          </a:xfrm>
          <a:prstGeom prst="rect">
            <a:avLst/>
          </a:prstGeom>
          <a:noFill/>
        </p:spPr>
        <p:txBody>
          <a:bodyPr wrap="square" rtlCol="0">
            <a:spAutoFit/>
          </a:bodyPr>
          <a:lstStyle/>
          <a:p>
            <a:r>
              <a:rPr lang="fr-FR" sz="2000" spc="300" dirty="0">
                <a:solidFill>
                  <a:srgbClr val="FF0000"/>
                </a:solidFill>
                <a:effectLst>
                  <a:outerShdw blurRad="38100" dist="38100" dir="2700000" algn="tl">
                    <a:srgbClr val="000000">
                      <a:alpha val="43137"/>
                    </a:srgbClr>
                  </a:outerShdw>
                </a:effectLst>
              </a:rPr>
              <a:t>Degrés de liberté</a:t>
            </a:r>
          </a:p>
        </p:txBody>
      </p:sp>
      <p:sp>
        <p:nvSpPr>
          <p:cNvPr id="26" name="ZoneTexte 25"/>
          <p:cNvSpPr txBox="1"/>
          <p:nvPr>
            <p:custDataLst>
              <p:tags r:id="rId10"/>
            </p:custDataLst>
          </p:nvPr>
        </p:nvSpPr>
        <p:spPr>
          <a:xfrm>
            <a:off x="2318010" y="2393828"/>
            <a:ext cx="5998406" cy="400110"/>
          </a:xfrm>
          <a:prstGeom prst="rect">
            <a:avLst/>
          </a:prstGeom>
          <a:noFill/>
        </p:spPr>
        <p:txBody>
          <a:bodyPr wrap="square" rtlCol="0">
            <a:spAutoFit/>
          </a:bodyPr>
          <a:lstStyle/>
          <a:p>
            <a:r>
              <a:rPr lang="fr-FR" sz="2000" dirty="0">
                <a:solidFill>
                  <a:srgbClr val="FF0000"/>
                </a:solidFill>
                <a:effectLst>
                  <a:outerShdw blurRad="38100" dist="38100" dir="2700000" algn="tl">
                    <a:srgbClr val="000000">
                      <a:alpha val="43137"/>
                    </a:srgbClr>
                  </a:outerShdw>
                </a:effectLst>
              </a:rPr>
              <a:t>Seuil de signification ou niveau de risque d’erreur </a:t>
            </a:r>
            <a:r>
              <a:rPr lang="fr-FR" sz="2000" dirty="0">
                <a:solidFill>
                  <a:srgbClr val="FF0000"/>
                </a:solidFill>
                <a:effectLst>
                  <a:outerShdw blurRad="38100" dist="38100" dir="2700000" algn="tl">
                    <a:srgbClr val="000000">
                      <a:alpha val="43137"/>
                    </a:srgbClr>
                  </a:outerShdw>
                </a:effectLst>
                <a:latin typeface="Symbol" pitchFamily="18" charset="2"/>
              </a:rPr>
              <a:t>a</a:t>
            </a:r>
          </a:p>
        </p:txBody>
      </p:sp>
      <p:sp>
        <p:nvSpPr>
          <p:cNvPr id="2" name="Ellipse 1"/>
          <p:cNvSpPr/>
          <p:nvPr>
            <p:custDataLst>
              <p:tags r:id="rId11"/>
            </p:custDataLst>
          </p:nvPr>
        </p:nvSpPr>
        <p:spPr>
          <a:xfrm>
            <a:off x="2318010" y="2793938"/>
            <a:ext cx="6070414" cy="4910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7" name="Ellipse 26"/>
          <p:cNvSpPr/>
          <p:nvPr>
            <p:custDataLst>
              <p:tags r:id="rId12"/>
            </p:custDataLst>
          </p:nvPr>
        </p:nvSpPr>
        <p:spPr>
          <a:xfrm rot="16200000">
            <a:off x="-553321" y="4659641"/>
            <a:ext cx="3240361" cy="4910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9" name="Forme libre 28"/>
          <p:cNvSpPr/>
          <p:nvPr>
            <p:custDataLst>
              <p:tags r:id="rId13"/>
            </p:custDataLst>
          </p:nvPr>
        </p:nvSpPr>
        <p:spPr>
          <a:xfrm>
            <a:off x="2318010" y="3645024"/>
            <a:ext cx="870714" cy="269540"/>
          </a:xfrm>
          <a:custGeom>
            <a:avLst/>
            <a:gdLst>
              <a:gd name="connsiteX0" fmla="*/ 85716 w 870714"/>
              <a:gd name="connsiteY0" fmla="*/ 33684 h 269540"/>
              <a:gd name="connsiteX1" fmla="*/ 13144 w 870714"/>
              <a:gd name="connsiteY1" fmla="*/ 178827 h 269540"/>
              <a:gd name="connsiteX2" fmla="*/ 114744 w 870714"/>
              <a:gd name="connsiteY2" fmla="*/ 251398 h 269540"/>
              <a:gd name="connsiteX3" fmla="*/ 622744 w 870714"/>
              <a:gd name="connsiteY3" fmla="*/ 265912 h 269540"/>
              <a:gd name="connsiteX4" fmla="*/ 782401 w 870714"/>
              <a:gd name="connsiteY4" fmla="*/ 251398 h 269540"/>
              <a:gd name="connsiteX5" fmla="*/ 869487 w 870714"/>
              <a:gd name="connsiteY5" fmla="*/ 91741 h 269540"/>
              <a:gd name="connsiteX6" fmla="*/ 767887 w 870714"/>
              <a:gd name="connsiteY6" fmla="*/ 4655 h 269540"/>
              <a:gd name="connsiteX7" fmla="*/ 85716 w 870714"/>
              <a:gd name="connsiteY7" fmla="*/ 33684 h 269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0714" h="269540">
                <a:moveTo>
                  <a:pt x="85716" y="33684"/>
                </a:moveTo>
                <a:cubicBezTo>
                  <a:pt x="-40074" y="62713"/>
                  <a:pt x="8306" y="142541"/>
                  <a:pt x="13144" y="178827"/>
                </a:cubicBezTo>
                <a:cubicBezTo>
                  <a:pt x="17982" y="215113"/>
                  <a:pt x="13144" y="236884"/>
                  <a:pt x="114744" y="251398"/>
                </a:cubicBezTo>
                <a:cubicBezTo>
                  <a:pt x="216344" y="265912"/>
                  <a:pt x="511468" y="265912"/>
                  <a:pt x="622744" y="265912"/>
                </a:cubicBezTo>
                <a:cubicBezTo>
                  <a:pt x="734020" y="265912"/>
                  <a:pt x="741277" y="280427"/>
                  <a:pt x="782401" y="251398"/>
                </a:cubicBezTo>
                <a:cubicBezTo>
                  <a:pt x="823525" y="222369"/>
                  <a:pt x="871906" y="132865"/>
                  <a:pt x="869487" y="91741"/>
                </a:cubicBezTo>
                <a:cubicBezTo>
                  <a:pt x="867068" y="50617"/>
                  <a:pt x="896096" y="16750"/>
                  <a:pt x="767887" y="4655"/>
                </a:cubicBezTo>
                <a:cubicBezTo>
                  <a:pt x="639678" y="-7440"/>
                  <a:pt x="211506" y="4655"/>
                  <a:pt x="85716" y="33684"/>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b="1" dirty="0"/>
          </a:p>
        </p:txBody>
      </p:sp>
      <p:cxnSp>
        <p:nvCxnSpPr>
          <p:cNvPr id="20" name="Connecteur droit avec flèche 19"/>
          <p:cNvCxnSpPr/>
          <p:nvPr>
            <p:custDataLst>
              <p:tags r:id="rId14"/>
            </p:custDataLst>
          </p:nvPr>
        </p:nvCxnSpPr>
        <p:spPr>
          <a:xfrm>
            <a:off x="2051254" y="2793938"/>
            <a:ext cx="482314" cy="13100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8" name="Connecteur droit avec flèche 27"/>
          <p:cNvCxnSpPr/>
          <p:nvPr>
            <p:custDataLst>
              <p:tags r:id="rId15"/>
            </p:custDataLst>
          </p:nvPr>
        </p:nvCxnSpPr>
        <p:spPr>
          <a:xfrm>
            <a:off x="544629" y="3579521"/>
            <a:ext cx="482314" cy="13100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circle(in)">
                                      <p:cBhvr>
                                        <p:cTn id="12" dur="2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heel(1)">
                                      <p:cBhvr>
                                        <p:cTn id="17" dur="20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heel(1)">
                                      <p:cBhvr>
                                        <p:cTn id="22" dur="2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2000"/>
                                        <p:tgtEl>
                                          <p:spTgt spid="20"/>
                                        </p:tgtEl>
                                      </p:cBhvr>
                                    </p:animEffect>
                                    <p:anim calcmode="lin" valueType="num">
                                      <p:cBhvr>
                                        <p:cTn id="28" dur="2000" fill="hold"/>
                                        <p:tgtEl>
                                          <p:spTgt spid="20"/>
                                        </p:tgtEl>
                                        <p:attrNameLst>
                                          <p:attrName>ppt_w</p:attrName>
                                        </p:attrNameLst>
                                      </p:cBhvr>
                                      <p:tavLst>
                                        <p:tav tm="0" fmla="#ppt_w*sin(2.5*pi*$)">
                                          <p:val>
                                            <p:fltVal val="0"/>
                                          </p:val>
                                        </p:tav>
                                        <p:tav tm="100000">
                                          <p:val>
                                            <p:fltVal val="1"/>
                                          </p:val>
                                        </p:tav>
                                      </p:tavLst>
                                    </p:anim>
                                    <p:anim calcmode="lin" valueType="num">
                                      <p:cBhvr>
                                        <p:cTn id="29" dur="2000" fill="hold"/>
                                        <p:tgtEl>
                                          <p:spTgt spid="20"/>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2000"/>
                                        <p:tgtEl>
                                          <p:spTgt spid="28"/>
                                        </p:tgtEl>
                                      </p:cBhvr>
                                    </p:animEffect>
                                    <p:anim calcmode="lin" valueType="num">
                                      <p:cBhvr>
                                        <p:cTn id="33" dur="2000" fill="hold"/>
                                        <p:tgtEl>
                                          <p:spTgt spid="28"/>
                                        </p:tgtEl>
                                        <p:attrNameLst>
                                          <p:attrName>ppt_w</p:attrName>
                                        </p:attrNameLst>
                                      </p:cBhvr>
                                      <p:tavLst>
                                        <p:tav tm="0" fmla="#ppt_w*sin(2.5*pi*$)">
                                          <p:val>
                                            <p:fltVal val="0"/>
                                          </p:val>
                                        </p:tav>
                                        <p:tav tm="100000">
                                          <p:val>
                                            <p:fltVal val="1"/>
                                          </p:val>
                                        </p:tav>
                                      </p:tavLst>
                                    </p:anim>
                                    <p:anim calcmode="lin" valueType="num">
                                      <p:cBhvr>
                                        <p:cTn id="34" dur="20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heel(1)">
                                      <p:cBhvr>
                                        <p:cTn id="39"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 grpId="0" animBg="1"/>
      <p:bldP spid="27" grpId="0" animBg="1"/>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19614"/>
            <a:ext cx="9158318"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192640"/>
            <a:ext cx="915831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916832"/>
            <a:ext cx="8424936" cy="444112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Elle présente la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valeur critique</a:t>
            </a:r>
            <a:r>
              <a:rPr lang="fr-FR" sz="2400" dirty="0">
                <a:effectLst>
                  <a:outerShdw blurRad="38100" dist="38100" dir="2700000" algn="tl">
                    <a:srgbClr val="000000">
                      <a:alpha val="43137"/>
                    </a:srgbClr>
                  </a:outerShdw>
                </a:effectLst>
                <a:latin typeface="Arial" pitchFamily="34" charset="0"/>
                <a:cs typeface="Arial" pitchFamily="34" charset="0"/>
              </a:rPr>
              <a:t> (minimale) du chi-carré</a:t>
            </a:r>
            <a:r>
              <a:rPr lang="fr-FR" sz="2400" b="1" i="1" dirty="0">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nécessaire au rejet de l’hypothèse nulle à un seuil de signification </a:t>
            </a:r>
            <a:r>
              <a:rPr lang="fr-FR" sz="2400" b="1" i="1" dirty="0">
                <a:effectLst>
                  <a:outerShdw blurRad="38100" dist="38100" dir="2700000" algn="tl">
                    <a:srgbClr val="000000">
                      <a:alpha val="43137"/>
                    </a:srgbClr>
                  </a:outerShdw>
                </a:effectLst>
                <a:latin typeface="Symbol" pitchFamily="18" charset="2"/>
                <a:cs typeface="Arial" pitchFamily="34" charset="0"/>
              </a:rPr>
              <a:t>a</a:t>
            </a:r>
            <a:r>
              <a:rPr lang="fr-FR" sz="2400" dirty="0">
                <a:effectLst>
                  <a:outerShdw blurRad="38100" dist="38100" dir="2700000" algn="tl">
                    <a:srgbClr val="000000">
                      <a:alpha val="43137"/>
                    </a:srgbClr>
                  </a:outerShdw>
                </a:effectLst>
                <a:latin typeface="Arial" pitchFamily="34" charset="0"/>
                <a:cs typeface="Arial" pitchFamily="34" charset="0"/>
              </a:rPr>
              <a:t>  et pour un degré de liberté </a:t>
            </a:r>
            <a:r>
              <a:rPr lang="fr-FR" sz="2400" b="1" i="1" dirty="0">
                <a:effectLst>
                  <a:outerShdw blurRad="38100" dist="38100" dir="2700000" algn="tl">
                    <a:srgbClr val="000000">
                      <a:alpha val="43137"/>
                    </a:srgbClr>
                  </a:outerShdw>
                </a:effectLst>
                <a:latin typeface="Arial" pitchFamily="34" charset="0"/>
                <a:cs typeface="Arial" pitchFamily="34" charset="0"/>
              </a:rPr>
              <a:t>dl</a:t>
            </a:r>
            <a:r>
              <a:rPr lang="fr-FR" sz="2400" dirty="0">
                <a:effectLst>
                  <a:outerShdw blurRad="38100" dist="38100" dir="2700000" algn="tl">
                    <a:srgbClr val="000000">
                      <a:alpha val="43137"/>
                    </a:srgbClr>
                  </a:outerShdw>
                </a:effectLst>
                <a:latin typeface="Arial" pitchFamily="34" charset="0"/>
                <a:cs typeface="Arial" pitchFamily="34" charset="0"/>
              </a:rPr>
              <a:t> donnés</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Comment déterminer la signification (stat.) d’une relation?</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Retrouver les </a:t>
            </a:r>
            <a:r>
              <a:rPr lang="fr-FR" sz="2000" b="1" i="1" dirty="0">
                <a:effectLst>
                  <a:outerShdw blurRad="38100" dist="38100" dir="2700000" algn="tl">
                    <a:srgbClr val="000000">
                      <a:alpha val="43137"/>
                    </a:srgbClr>
                  </a:outerShdw>
                </a:effectLst>
                <a:latin typeface="Arial" pitchFamily="34" charset="0"/>
                <a:cs typeface="Arial" pitchFamily="34" charset="0"/>
              </a:rPr>
              <a:t>dl</a:t>
            </a:r>
            <a:r>
              <a:rPr lang="fr-FR" sz="2000" dirty="0">
                <a:effectLst>
                  <a:outerShdw blurRad="38100" dist="38100" dir="2700000" algn="tl">
                    <a:srgbClr val="000000">
                      <a:alpha val="43137"/>
                    </a:srgbClr>
                  </a:outerShdw>
                </a:effectLst>
                <a:latin typeface="Arial" pitchFamily="34" charset="0"/>
                <a:cs typeface="Arial" pitchFamily="34" charset="0"/>
              </a:rPr>
              <a:t> dans la colonne de gauche de la table</a:t>
            </a:r>
          </a:p>
          <a:p>
            <a:pPr lvl="1">
              <a:spcBef>
                <a:spcPts val="9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En allant vers la droite de la table, déterminer la valeur critique qui correspond au seuil de signification considéré</a:t>
            </a:r>
          </a:p>
          <a:p>
            <a:pPr lvl="1">
              <a:spcBef>
                <a:spcPts val="9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Si le chi-carré calculé est  ≤ à la valeur critique, il faudra accepter H</a:t>
            </a:r>
            <a:r>
              <a:rPr lang="fr-FR" sz="2000" baseline="-25000" dirty="0">
                <a:effectLst>
                  <a:outerShdw blurRad="38100" dist="38100" dir="2700000" algn="tl">
                    <a:srgbClr val="000000">
                      <a:alpha val="43137"/>
                    </a:srgbClr>
                  </a:outerShdw>
                </a:effectLst>
                <a:latin typeface="Arial" pitchFamily="34" charset="0"/>
                <a:cs typeface="Arial" pitchFamily="34" charset="0"/>
              </a:rPr>
              <a:t>0</a:t>
            </a:r>
            <a:r>
              <a:rPr lang="fr-FR" sz="2000" dirty="0">
                <a:effectLst>
                  <a:outerShdw blurRad="38100" dist="38100" dir="2700000" algn="tl">
                    <a:srgbClr val="000000">
                      <a:alpha val="43137"/>
                    </a:srgbClr>
                  </a:outerShdw>
                </a:effectLst>
                <a:latin typeface="Arial" pitchFamily="34" charset="0"/>
                <a:cs typeface="Arial" pitchFamily="34" charset="0"/>
              </a:rPr>
              <a:t> et conclure à une absence de relation</a:t>
            </a:r>
          </a:p>
          <a:p>
            <a:pPr lvl="1">
              <a:spcBef>
                <a:spcPts val="9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Si le chi-carré calculé est  </a:t>
            </a:r>
            <a:r>
              <a:rPr lang="fr-FR" sz="2000" dirty="0">
                <a:effectLst>
                  <a:outerShdw blurRad="38100" dist="38100" dir="2700000" algn="tl">
                    <a:srgbClr val="000000">
                      <a:alpha val="43137"/>
                    </a:srgbClr>
                  </a:outerShdw>
                </a:effectLst>
                <a:latin typeface="Calibri"/>
                <a:cs typeface="Arial" pitchFamily="34" charset="0"/>
              </a:rPr>
              <a:t>&gt;</a:t>
            </a:r>
            <a:r>
              <a:rPr lang="fr-FR" sz="2000" dirty="0">
                <a:effectLst>
                  <a:outerShdw blurRad="38100" dist="38100" dir="2700000" algn="tl">
                    <a:srgbClr val="000000">
                      <a:alpha val="43137"/>
                    </a:srgbClr>
                  </a:outerShdw>
                </a:effectLst>
                <a:latin typeface="Arial" pitchFamily="34" charset="0"/>
                <a:cs typeface="Arial" pitchFamily="34" charset="0"/>
              </a:rPr>
              <a:t> à la valeur critique, il faudra  rejeter H</a:t>
            </a:r>
            <a:r>
              <a:rPr lang="fr-FR" sz="2000" baseline="-25000" dirty="0">
                <a:effectLst>
                  <a:outerShdw blurRad="38100" dist="38100" dir="2700000" algn="tl">
                    <a:srgbClr val="000000">
                      <a:alpha val="43137"/>
                    </a:srgbClr>
                  </a:outerShdw>
                </a:effectLst>
                <a:latin typeface="Arial" pitchFamily="34" charset="0"/>
                <a:cs typeface="Arial" pitchFamily="34" charset="0"/>
              </a:rPr>
              <a:t>0</a:t>
            </a:r>
            <a:r>
              <a:rPr lang="fr-FR" sz="2000" dirty="0">
                <a:effectLst>
                  <a:outerShdw blurRad="38100" dist="38100" dir="2700000" algn="tl">
                    <a:srgbClr val="000000">
                      <a:alpha val="43137"/>
                    </a:srgbClr>
                  </a:outerShdw>
                </a:effectLst>
                <a:latin typeface="Arial" pitchFamily="34" charset="0"/>
                <a:cs typeface="Arial" pitchFamily="34" charset="0"/>
              </a:rPr>
              <a:t> pour accepter H</a:t>
            </a:r>
            <a:r>
              <a:rPr lang="fr-FR" sz="2000" baseline="-25000" dirty="0">
                <a:effectLst>
                  <a:outerShdw blurRad="38100" dist="38100" dir="2700000" algn="tl">
                    <a:srgbClr val="000000">
                      <a:alpha val="43137"/>
                    </a:srgbClr>
                  </a:outerShdw>
                </a:effectLst>
                <a:latin typeface="Arial" pitchFamily="34" charset="0"/>
                <a:cs typeface="Arial" pitchFamily="34" charset="0"/>
              </a:rPr>
              <a:t>1</a:t>
            </a:r>
            <a:r>
              <a:rPr lang="fr-FR" sz="2000" dirty="0">
                <a:effectLst>
                  <a:outerShdw blurRad="38100" dist="38100" dir="2700000" algn="tl">
                    <a:srgbClr val="000000">
                      <a:alpha val="43137"/>
                    </a:srgbClr>
                  </a:outerShdw>
                </a:effectLst>
                <a:latin typeface="Arial" pitchFamily="34" charset="0"/>
                <a:cs typeface="Arial" pitchFamily="34" charset="0"/>
              </a:rPr>
              <a:t> et conclure à l’existence d’une relation</a:t>
            </a:r>
          </a:p>
          <a:p>
            <a:pPr lvl="1">
              <a:spcBef>
                <a:spcPts val="1200"/>
              </a:spcBef>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17</a:t>
            </a:fld>
            <a:endParaRPr lang="fr-FR" dirty="0"/>
          </a:p>
        </p:txBody>
      </p:sp>
      <p:sp>
        <p:nvSpPr>
          <p:cNvPr id="19" name="Espace réservé de la date 18"/>
          <p:cNvSpPr>
            <a:spLocks noGrp="1"/>
          </p:cNvSpPr>
          <p:nvPr>
            <p:ph type="dt" sz="half" idx="10"/>
            <p:custDataLst>
              <p:tags r:id="rId5"/>
            </p:custDataLst>
          </p:nvPr>
        </p:nvSpPr>
        <p:spPr/>
        <p:txBody>
          <a:bodyPr/>
          <a:lstStyle/>
          <a:p>
            <a:fld id="{4ED782D9-DCD9-43EC-A21B-7A4D85F63FD8}" type="datetime10">
              <a:rPr lang="fr-FR" smtClean="0"/>
              <a:t>12:38</a:t>
            </a:fld>
            <a:endParaRPr lang="fr-FR" dirty="0"/>
          </a:p>
        </p:txBody>
      </p:sp>
      <p:sp>
        <p:nvSpPr>
          <p:cNvPr id="22" name="Rectangle 2"/>
          <p:cNvSpPr txBox="1">
            <a:spLocks noChangeArrowheads="1"/>
          </p:cNvSpPr>
          <p:nvPr>
            <p:custDataLst>
              <p:tags r:id="rId6"/>
            </p:custDataLst>
          </p:nvPr>
        </p:nvSpPr>
        <p:spPr>
          <a:xfrm>
            <a:off x="0" y="476672"/>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19614"/>
            <a:ext cx="9144000" cy="584775"/>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Table statistique</a:t>
            </a:r>
            <a:r>
              <a:rPr lang="fr-CA" sz="3000" dirty="0">
                <a:solidFill>
                  <a:schemeClr val="accent3">
                    <a:lumMod val="60000"/>
                    <a:lumOff val="40000"/>
                  </a:schemeClr>
                </a:solidFill>
                <a:effectLst>
                  <a:outerShdw blurRad="38100" dist="38100" dir="2700000" algn="tl">
                    <a:srgbClr val="000000">
                      <a:alpha val="43137"/>
                    </a:srgbClr>
                  </a:outerShdw>
                </a:effectLst>
                <a:cs typeface="Arial" pitchFamily="34" charset="0"/>
              </a:rPr>
              <a:t> </a:t>
            </a:r>
            <a:r>
              <a:rPr lang="fr-CA" sz="32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du</a:t>
            </a:r>
            <a:r>
              <a:rPr lang="fr-CA" sz="3200" dirty="0">
                <a:solidFill>
                  <a:schemeClr val="accent3">
                    <a:lumMod val="60000"/>
                    <a:lumOff val="40000"/>
                  </a:schemeClr>
                </a:solidFill>
                <a:effectLst>
                  <a:outerShdw blurRad="38100" dist="38100" dir="2700000" algn="tl">
                    <a:srgbClr val="000000">
                      <a:alpha val="43137"/>
                    </a:srgbClr>
                  </a:outerShdw>
                </a:effectLst>
                <a:cs typeface="Arial" pitchFamily="34" charset="0"/>
              </a:rPr>
              <a:t> </a:t>
            </a:r>
            <a:r>
              <a:rPr lang="fr-FR"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c</a:t>
            </a:r>
            <a:r>
              <a:rPr lang="fr-FR" baseline="30000" dirty="0">
                <a:solidFill>
                  <a:schemeClr val="accent3">
                    <a:lumMod val="60000"/>
                    <a:lumOff val="40000"/>
                  </a:schemeClr>
                </a:solidFill>
                <a:effectLst>
                  <a:outerShdw blurRad="38100" dist="38100" dir="2700000" algn="tl">
                    <a:srgbClr val="000000">
                      <a:alpha val="43137"/>
                    </a:srgbClr>
                  </a:outerShdw>
                </a:effectLst>
              </a:rPr>
              <a:t>2 </a:t>
            </a: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 lire et prendre une décision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31858"/>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03296"/>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642910" y="1714488"/>
            <a:ext cx="8286808" cy="464347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lvl="1">
              <a:spcBef>
                <a:spcPts val="1200"/>
              </a:spcBef>
              <a:buClr>
                <a:schemeClr val="bg2">
                  <a:lumMod val="40000"/>
                  <a:lumOff val="60000"/>
                </a:schemeClr>
              </a:buClr>
            </a:pP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spcBef>
                <a:spcPts val="1200"/>
              </a:spcBef>
              <a:buClr>
                <a:schemeClr val="bg2">
                  <a:lumMod val="40000"/>
                  <a:lumOff val="60000"/>
                </a:schemeClr>
              </a:buClr>
            </a:pP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18</a:t>
            </a:fld>
            <a:endParaRPr lang="fr-FR" dirty="0"/>
          </a:p>
        </p:txBody>
      </p:sp>
      <p:sp>
        <p:nvSpPr>
          <p:cNvPr id="19" name="Espace réservé de la date 18"/>
          <p:cNvSpPr>
            <a:spLocks noGrp="1"/>
          </p:cNvSpPr>
          <p:nvPr>
            <p:ph type="dt" sz="half" idx="10"/>
            <p:custDataLst>
              <p:tags r:id="rId5"/>
            </p:custDataLst>
          </p:nvPr>
        </p:nvSpPr>
        <p:spPr/>
        <p:txBody>
          <a:bodyPr/>
          <a:lstStyle/>
          <a:p>
            <a:fld id="{17884A9D-A789-4B9E-969F-51A20668C78E}" type="datetime10">
              <a:rPr lang="fr-FR" smtClean="0"/>
              <a:t>12:38</a:t>
            </a:fld>
            <a:endParaRPr lang="fr-FR" dirty="0"/>
          </a:p>
        </p:txBody>
      </p:sp>
      <p:sp>
        <p:nvSpPr>
          <p:cNvPr id="22" name="Rectangle 2"/>
          <p:cNvSpPr txBox="1">
            <a:spLocks noChangeArrowheads="1"/>
          </p:cNvSpPr>
          <p:nvPr>
            <p:custDataLst>
              <p:tags r:id="rId6"/>
            </p:custDataLst>
          </p:nvPr>
        </p:nvSpPr>
        <p:spPr>
          <a:xfrm>
            <a:off x="0" y="487328"/>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30270"/>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Illustration graphique de la décision </a:t>
            </a:r>
          </a:p>
        </p:txBody>
      </p:sp>
      <p:sp>
        <p:nvSpPr>
          <p:cNvPr id="21" name="Espace réservé du texte 2"/>
          <p:cNvSpPr>
            <a:spLocks noGrp="1"/>
          </p:cNvSpPr>
          <p:nvPr>
            <p:custDataLst>
              <p:tags r:id="rId8"/>
            </p:custDataLst>
          </p:nvPr>
        </p:nvSpPr>
        <p:spPr bwMode="auto">
          <a:xfrm>
            <a:off x="642910" y="1844824"/>
            <a:ext cx="8286808" cy="451313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0" indent="0">
              <a:lnSpc>
                <a:spcPct val="90000"/>
              </a:lnSpc>
              <a:buClr>
                <a:schemeClr val="accent3">
                  <a:lumMod val="60000"/>
                  <a:lumOff val="40000"/>
                </a:schemeClr>
              </a:buClr>
              <a:buNone/>
            </a:pPr>
            <a:r>
              <a:rPr lang="fr-CA" sz="2400" i="1" dirty="0">
                <a:effectLst>
                  <a:outerShdw blurRad="38100" dist="38100" dir="2700000" algn="tl">
                    <a:srgbClr val="000000">
                      <a:alpha val="43137"/>
                    </a:srgbClr>
                  </a:outerShdw>
                </a:effectLst>
                <a:latin typeface="Arial" pitchFamily="34" charset="0"/>
                <a:cs typeface="Arial" pitchFamily="34" charset="0"/>
              </a:rPr>
              <a:t>      </a:t>
            </a:r>
            <a:r>
              <a:rPr lang="fr-FR" sz="2400" b="1" i="1" dirty="0">
                <a:effectLst>
                  <a:outerShdw blurRad="38100" dist="38100" dir="2700000" algn="tl">
                    <a:srgbClr val="000000">
                      <a:alpha val="43137"/>
                    </a:srgbClr>
                  </a:outerShdw>
                </a:effectLst>
                <a:latin typeface="Symbol" pitchFamily="18" charset="2"/>
              </a:rPr>
              <a:t>c </a:t>
            </a:r>
            <a:r>
              <a:rPr lang="fr-FR" sz="2400" b="1" baseline="30000" dirty="0">
                <a:effectLst>
                  <a:outerShdw blurRad="38100" dist="38100" dir="2700000" algn="tl">
                    <a:srgbClr val="000000">
                      <a:alpha val="43137"/>
                    </a:srgbClr>
                  </a:outerShdw>
                </a:effectLst>
              </a:rPr>
              <a:t>2</a:t>
            </a:r>
            <a:r>
              <a:rPr lang="fr-CA" sz="2400" i="1" baseline="-25000" dirty="0">
                <a:effectLst>
                  <a:outerShdw blurRad="38100" dist="38100" dir="2700000" algn="tl">
                    <a:srgbClr val="000000">
                      <a:alpha val="43137"/>
                    </a:srgbClr>
                  </a:outerShdw>
                </a:effectLst>
                <a:latin typeface="Arial" pitchFamily="34" charset="0"/>
                <a:cs typeface="Arial" pitchFamily="34" charset="0"/>
              </a:rPr>
              <a:t>calculé</a:t>
            </a:r>
            <a:r>
              <a:rPr lang="fr-CA" sz="2400" dirty="0">
                <a:effectLst>
                  <a:outerShdw blurRad="38100" dist="38100" dir="2700000" algn="tl">
                    <a:srgbClr val="000000">
                      <a:alpha val="43137"/>
                    </a:srgbClr>
                  </a:outerShdw>
                </a:effectLst>
                <a:latin typeface="Arial" pitchFamily="34" charset="0"/>
                <a:cs typeface="Arial" pitchFamily="34" charset="0"/>
              </a:rPr>
              <a:t> se situe dans la zone d’acceptation de H</a:t>
            </a:r>
            <a:r>
              <a:rPr lang="fr-CA" sz="2400" baseline="-25000" dirty="0">
                <a:effectLst>
                  <a:outerShdw blurRad="38100" dist="38100" dir="2700000" algn="tl">
                    <a:srgbClr val="000000">
                      <a:alpha val="43137"/>
                    </a:srgbClr>
                  </a:outerShdw>
                </a:effectLst>
                <a:latin typeface="Arial" pitchFamily="34" charset="0"/>
                <a:cs typeface="Arial" pitchFamily="34" charset="0"/>
              </a:rPr>
              <a:t>0</a:t>
            </a:r>
            <a:r>
              <a:rPr lang="fr-CA" sz="2400" dirty="0">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			</a:t>
            </a:r>
          </a:p>
          <a:p>
            <a:pPr>
              <a:spcBef>
                <a:spcPts val="12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a:spcBef>
                <a:spcPts val="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400" baseline="30000" dirty="0">
                <a:effectLst>
                  <a:outerShdw blurRad="38100" dist="38100" dir="2700000" algn="tl">
                    <a:srgbClr val="000000">
                      <a:alpha val="43137"/>
                    </a:srgbClr>
                  </a:outerShdw>
                </a:effectLst>
                <a:latin typeface="Arial" pitchFamily="34" charset="0"/>
                <a:cs typeface="Arial" pitchFamily="34" charset="0"/>
              </a:rPr>
              <a:t>						</a:t>
            </a:r>
            <a:endParaRPr lang="fr-FR" sz="2400" dirty="0">
              <a:effectLst>
                <a:outerShdw blurRad="38100" dist="38100" dir="2700000" algn="tl">
                  <a:srgbClr val="000000">
                    <a:alpha val="43137"/>
                  </a:srgbClr>
                </a:outerShdw>
              </a:effectLst>
              <a:latin typeface="Arial" pitchFamily="34" charset="0"/>
              <a:cs typeface="Arial" pitchFamily="34" charset="0"/>
            </a:endParaRPr>
          </a:p>
        </p:txBody>
      </p:sp>
      <p:pic>
        <p:nvPicPr>
          <p:cNvPr id="23" name="Picture 2"/>
          <p:cNvPicPr>
            <a:picLocks noChangeAspect="1" noChangeArrowheads="1"/>
          </p:cNvPicPr>
          <p:nvPr>
            <p:custDataLst>
              <p:tags r:id="rId9"/>
            </p:custDataLst>
          </p:nvPr>
        </p:nvPicPr>
        <p:blipFill>
          <a:blip r:embed="rId23"/>
          <a:srcRect/>
          <a:stretch>
            <a:fillRect/>
          </a:stretch>
        </p:blipFill>
        <p:spPr bwMode="auto">
          <a:xfrm>
            <a:off x="785786" y="2276872"/>
            <a:ext cx="7746654" cy="4248472"/>
          </a:xfrm>
          <a:prstGeom prst="rect">
            <a:avLst/>
          </a:prstGeom>
          <a:noFill/>
          <a:ln w="9525">
            <a:noFill/>
            <a:miter lim="800000"/>
            <a:headEnd/>
            <a:tailEnd/>
          </a:ln>
          <a:effectLst/>
        </p:spPr>
      </p:pic>
      <p:sp>
        <p:nvSpPr>
          <p:cNvPr id="25" name="Forme libre 24"/>
          <p:cNvSpPr/>
          <p:nvPr>
            <p:custDataLst>
              <p:tags r:id="rId10"/>
            </p:custDataLst>
          </p:nvPr>
        </p:nvSpPr>
        <p:spPr>
          <a:xfrm>
            <a:off x="1460665" y="2564905"/>
            <a:ext cx="6757060" cy="3230254"/>
          </a:xfrm>
          <a:custGeom>
            <a:avLst/>
            <a:gdLst>
              <a:gd name="connsiteX0" fmla="*/ 0 w 6757060"/>
              <a:gd name="connsiteY0" fmla="*/ 2863445 h 2863445"/>
              <a:gd name="connsiteX1" fmla="*/ 166254 w 6757060"/>
              <a:gd name="connsiteY1" fmla="*/ 2519061 h 2863445"/>
              <a:gd name="connsiteX2" fmla="*/ 522514 w 6757060"/>
              <a:gd name="connsiteY2" fmla="*/ 1794666 h 2863445"/>
              <a:gd name="connsiteX3" fmla="*/ 938151 w 6757060"/>
              <a:gd name="connsiteY3" fmla="*/ 927768 h 2863445"/>
              <a:gd name="connsiteX4" fmla="*/ 1341912 w 6757060"/>
              <a:gd name="connsiteY4" fmla="*/ 262749 h 2863445"/>
              <a:gd name="connsiteX5" fmla="*/ 1626919 w 6757060"/>
              <a:gd name="connsiteY5" fmla="*/ 37118 h 2863445"/>
              <a:gd name="connsiteX6" fmla="*/ 1959429 w 6757060"/>
              <a:gd name="connsiteY6" fmla="*/ 25243 h 2863445"/>
              <a:gd name="connsiteX7" fmla="*/ 2375065 w 6757060"/>
              <a:gd name="connsiteY7" fmla="*/ 286500 h 2863445"/>
              <a:gd name="connsiteX8" fmla="*/ 2921330 w 6757060"/>
              <a:gd name="connsiteY8" fmla="*/ 927768 h 2863445"/>
              <a:gd name="connsiteX9" fmla="*/ 3562597 w 6757060"/>
              <a:gd name="connsiteY9" fmla="*/ 1628412 h 2863445"/>
              <a:gd name="connsiteX10" fmla="*/ 4251366 w 6757060"/>
              <a:gd name="connsiteY10" fmla="*/ 2079674 h 2863445"/>
              <a:gd name="connsiteX11" fmla="*/ 5130140 w 6757060"/>
              <a:gd name="connsiteY11" fmla="*/ 2447809 h 2863445"/>
              <a:gd name="connsiteX12" fmla="*/ 5878286 w 6757060"/>
              <a:gd name="connsiteY12" fmla="*/ 2625939 h 2863445"/>
              <a:gd name="connsiteX13" fmla="*/ 6388925 w 6757060"/>
              <a:gd name="connsiteY13" fmla="*/ 2709066 h 2863445"/>
              <a:gd name="connsiteX14" fmla="*/ 6757060 w 6757060"/>
              <a:gd name="connsiteY14" fmla="*/ 2744692 h 2863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57060" h="2863445">
                <a:moveTo>
                  <a:pt x="0" y="2863445"/>
                </a:moveTo>
                <a:cubicBezTo>
                  <a:pt x="39584" y="2780318"/>
                  <a:pt x="79168" y="2697191"/>
                  <a:pt x="166254" y="2519061"/>
                </a:cubicBezTo>
                <a:cubicBezTo>
                  <a:pt x="253340" y="2340931"/>
                  <a:pt x="393865" y="2059881"/>
                  <a:pt x="522514" y="1794666"/>
                </a:cubicBezTo>
                <a:cubicBezTo>
                  <a:pt x="651163" y="1529451"/>
                  <a:pt x="801585" y="1183087"/>
                  <a:pt x="938151" y="927768"/>
                </a:cubicBezTo>
                <a:cubicBezTo>
                  <a:pt x="1074717" y="672448"/>
                  <a:pt x="1227117" y="411191"/>
                  <a:pt x="1341912" y="262749"/>
                </a:cubicBezTo>
                <a:cubicBezTo>
                  <a:pt x="1456707" y="114307"/>
                  <a:pt x="1524000" y="76702"/>
                  <a:pt x="1626919" y="37118"/>
                </a:cubicBezTo>
                <a:cubicBezTo>
                  <a:pt x="1729838" y="-2466"/>
                  <a:pt x="1834738" y="-16321"/>
                  <a:pt x="1959429" y="25243"/>
                </a:cubicBezTo>
                <a:cubicBezTo>
                  <a:pt x="2084120" y="66807"/>
                  <a:pt x="2214748" y="136079"/>
                  <a:pt x="2375065" y="286500"/>
                </a:cubicBezTo>
                <a:cubicBezTo>
                  <a:pt x="2535382" y="436921"/>
                  <a:pt x="2723408" y="704116"/>
                  <a:pt x="2921330" y="927768"/>
                </a:cubicBezTo>
                <a:cubicBezTo>
                  <a:pt x="3119252" y="1151420"/>
                  <a:pt x="3340924" y="1436428"/>
                  <a:pt x="3562597" y="1628412"/>
                </a:cubicBezTo>
                <a:cubicBezTo>
                  <a:pt x="3784270" y="1820396"/>
                  <a:pt x="3990109" y="1943108"/>
                  <a:pt x="4251366" y="2079674"/>
                </a:cubicBezTo>
                <a:cubicBezTo>
                  <a:pt x="4512623" y="2216240"/>
                  <a:pt x="4858987" y="2356765"/>
                  <a:pt x="5130140" y="2447809"/>
                </a:cubicBezTo>
                <a:cubicBezTo>
                  <a:pt x="5401293" y="2538853"/>
                  <a:pt x="5668489" y="2582396"/>
                  <a:pt x="5878286" y="2625939"/>
                </a:cubicBezTo>
                <a:cubicBezTo>
                  <a:pt x="6088083" y="2669482"/>
                  <a:pt x="6242463" y="2689274"/>
                  <a:pt x="6388925" y="2709066"/>
                </a:cubicBezTo>
                <a:cubicBezTo>
                  <a:pt x="6535387" y="2728858"/>
                  <a:pt x="6646223" y="2736775"/>
                  <a:pt x="6757060" y="2744692"/>
                </a:cubicBez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fr-CA"/>
          </a:p>
        </p:txBody>
      </p:sp>
      <p:cxnSp>
        <p:nvCxnSpPr>
          <p:cNvPr id="26" name="Connecteur droit 25"/>
          <p:cNvCxnSpPr/>
          <p:nvPr>
            <p:custDataLst>
              <p:tags r:id="rId11"/>
            </p:custDataLst>
          </p:nvPr>
        </p:nvCxnSpPr>
        <p:spPr>
          <a:xfrm>
            <a:off x="5077477" y="4410864"/>
            <a:ext cx="0" cy="1384294"/>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27" name="ZoneTexte 26"/>
          <p:cNvSpPr txBox="1"/>
          <p:nvPr>
            <p:custDataLst>
              <p:tags r:id="rId12"/>
            </p:custDataLst>
          </p:nvPr>
        </p:nvSpPr>
        <p:spPr>
          <a:xfrm>
            <a:off x="4659112" y="5767467"/>
            <a:ext cx="1353047" cy="830997"/>
          </a:xfrm>
          <a:prstGeom prst="rect">
            <a:avLst/>
          </a:prstGeom>
          <a:noFill/>
        </p:spPr>
        <p:txBody>
          <a:bodyPr wrap="square" rtlCol="0">
            <a:spAutoFit/>
          </a:bodyPr>
          <a:lstStyle/>
          <a:p>
            <a:r>
              <a:rPr lang="fr-FR" b="1" i="1" dirty="0">
                <a:solidFill>
                  <a:srgbClr val="FF0000"/>
                </a:solidFill>
                <a:effectLst>
                  <a:outerShdw blurRad="38100" dist="38100" dir="2700000" algn="tl">
                    <a:srgbClr val="000000">
                      <a:alpha val="43137"/>
                    </a:srgbClr>
                  </a:outerShdw>
                </a:effectLst>
                <a:latin typeface="Symbol" pitchFamily="18" charset="2"/>
              </a:rPr>
              <a:t>c</a:t>
            </a:r>
            <a:r>
              <a:rPr lang="fr-FR" b="1" baseline="30000" dirty="0">
                <a:solidFill>
                  <a:srgbClr val="FF0000"/>
                </a:solidFill>
                <a:effectLst>
                  <a:outerShdw blurRad="38100" dist="38100" dir="2700000" algn="tl">
                    <a:srgbClr val="000000">
                      <a:alpha val="43137"/>
                    </a:srgbClr>
                  </a:outerShdw>
                </a:effectLst>
              </a:rPr>
              <a:t>2</a:t>
            </a:r>
            <a:r>
              <a:rPr lang="fr-CA" i="1" baseline="-25000" dirty="0">
                <a:solidFill>
                  <a:srgbClr val="FF0000"/>
                </a:solidFill>
                <a:effectLst>
                  <a:outerShdw blurRad="38100" dist="38100" dir="2700000" algn="tl">
                    <a:srgbClr val="000000">
                      <a:alpha val="43137"/>
                    </a:srgbClr>
                  </a:outerShdw>
                </a:effectLst>
                <a:latin typeface="Arial" pitchFamily="34" charset="0"/>
                <a:cs typeface="Arial" pitchFamily="34" charset="0"/>
              </a:rPr>
              <a:t>critique</a:t>
            </a:r>
          </a:p>
          <a:p>
            <a:r>
              <a:rPr lang="fr-CA" baseline="-25000" dirty="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fr-CA" dirty="0">
                <a:solidFill>
                  <a:srgbClr val="FF0000"/>
                </a:solidFill>
                <a:effectLst>
                  <a:outerShdw blurRad="38100" dist="38100" dir="2700000" algn="tl">
                    <a:srgbClr val="000000">
                      <a:alpha val="43137"/>
                    </a:srgbClr>
                  </a:outerShdw>
                </a:effectLst>
                <a:latin typeface="Arial" pitchFamily="34" charset="0"/>
                <a:cs typeface="Arial" pitchFamily="34" charset="0"/>
              </a:rPr>
              <a:t>5,99</a:t>
            </a:r>
            <a:endParaRPr lang="fr-CA" dirty="0">
              <a:solidFill>
                <a:srgbClr val="FF0000"/>
              </a:solidFill>
              <a:effectLst>
                <a:outerShdw blurRad="38100" dist="38100" dir="2700000" algn="tl">
                  <a:srgbClr val="000000">
                    <a:alpha val="43137"/>
                  </a:srgbClr>
                </a:outerShdw>
              </a:effectLst>
            </a:endParaRPr>
          </a:p>
        </p:txBody>
      </p:sp>
      <p:sp>
        <p:nvSpPr>
          <p:cNvPr id="28" name="ZoneTexte 27"/>
          <p:cNvSpPr txBox="1"/>
          <p:nvPr>
            <p:custDataLst>
              <p:tags r:id="rId13"/>
            </p:custDataLst>
          </p:nvPr>
        </p:nvSpPr>
        <p:spPr>
          <a:xfrm>
            <a:off x="3217330" y="5763527"/>
            <a:ext cx="1368152" cy="830997"/>
          </a:xfrm>
          <a:prstGeom prst="rect">
            <a:avLst/>
          </a:prstGeom>
          <a:noFill/>
        </p:spPr>
        <p:txBody>
          <a:bodyPr wrap="square" rtlCol="0">
            <a:spAutoFit/>
          </a:bodyPr>
          <a:lstStyle/>
          <a:p>
            <a:r>
              <a:rPr lang="fr-FR" b="1" i="1" dirty="0">
                <a:solidFill>
                  <a:schemeClr val="bg2"/>
                </a:solidFill>
                <a:effectLst>
                  <a:outerShdw blurRad="38100" dist="38100" dir="2700000" algn="tl">
                    <a:srgbClr val="000000">
                      <a:alpha val="43137"/>
                    </a:srgbClr>
                  </a:outerShdw>
                </a:effectLst>
                <a:latin typeface="Symbol" pitchFamily="18" charset="2"/>
              </a:rPr>
              <a:t>c</a:t>
            </a:r>
            <a:r>
              <a:rPr lang="fr-FR" b="1" baseline="30000" dirty="0">
                <a:solidFill>
                  <a:schemeClr val="bg2"/>
                </a:solidFill>
                <a:effectLst>
                  <a:outerShdw blurRad="38100" dist="38100" dir="2700000" algn="tl">
                    <a:srgbClr val="000000">
                      <a:alpha val="43137"/>
                    </a:srgbClr>
                  </a:outerShdw>
                </a:effectLst>
              </a:rPr>
              <a:t>2</a:t>
            </a:r>
            <a:r>
              <a:rPr lang="fr-CA" i="1" baseline="-25000" dirty="0">
                <a:solidFill>
                  <a:schemeClr val="bg2"/>
                </a:solidFill>
                <a:effectLst>
                  <a:outerShdw blurRad="38100" dist="38100" dir="2700000" algn="tl">
                    <a:srgbClr val="000000">
                      <a:alpha val="43137"/>
                    </a:srgbClr>
                  </a:outerShdw>
                </a:effectLst>
                <a:latin typeface="Arial" pitchFamily="34" charset="0"/>
                <a:cs typeface="Arial" pitchFamily="34" charset="0"/>
              </a:rPr>
              <a:t>calculé</a:t>
            </a:r>
          </a:p>
          <a:p>
            <a:r>
              <a:rPr lang="fr-CA" baseline="-25000" dirty="0">
                <a:solidFill>
                  <a:schemeClr val="bg2"/>
                </a:solidFill>
                <a:effectLst>
                  <a:outerShdw blurRad="38100" dist="38100" dir="2700000" algn="tl">
                    <a:srgbClr val="000000">
                      <a:alpha val="43137"/>
                    </a:srgbClr>
                  </a:outerShdw>
                </a:effectLst>
                <a:latin typeface="Arial" pitchFamily="34" charset="0"/>
                <a:cs typeface="Arial" pitchFamily="34" charset="0"/>
              </a:rPr>
              <a:t> </a:t>
            </a:r>
            <a:r>
              <a:rPr lang="fr-CA" dirty="0">
                <a:solidFill>
                  <a:schemeClr val="bg2"/>
                </a:solidFill>
                <a:effectLst>
                  <a:outerShdw blurRad="38100" dist="38100" dir="2700000" algn="tl">
                    <a:srgbClr val="000000">
                      <a:alpha val="43137"/>
                    </a:srgbClr>
                  </a:outerShdw>
                </a:effectLst>
                <a:latin typeface="Arial" pitchFamily="34" charset="0"/>
                <a:cs typeface="Arial" pitchFamily="34" charset="0"/>
              </a:rPr>
              <a:t>3,37</a:t>
            </a:r>
            <a:endParaRPr lang="fr-CA" dirty="0">
              <a:solidFill>
                <a:schemeClr val="bg2"/>
              </a:solidFill>
              <a:effectLst>
                <a:outerShdw blurRad="38100" dist="38100" dir="2700000" algn="tl">
                  <a:srgbClr val="000000">
                    <a:alpha val="43137"/>
                  </a:srgbClr>
                </a:outerShdw>
              </a:effectLst>
            </a:endParaRPr>
          </a:p>
        </p:txBody>
      </p:sp>
      <p:sp>
        <p:nvSpPr>
          <p:cNvPr id="29" name="ZoneTexte 28"/>
          <p:cNvSpPr txBox="1"/>
          <p:nvPr>
            <p:custDataLst>
              <p:tags r:id="rId14"/>
            </p:custDataLst>
          </p:nvPr>
        </p:nvSpPr>
        <p:spPr>
          <a:xfrm>
            <a:off x="2035951" y="4363435"/>
            <a:ext cx="2714644" cy="1200329"/>
          </a:xfrm>
          <a:prstGeom prst="rect">
            <a:avLst/>
          </a:prstGeom>
          <a:noFill/>
        </p:spPr>
        <p:txBody>
          <a:bodyPr wrap="square" rtlCol="0">
            <a:spAutoFit/>
          </a:bodyPr>
          <a:lstStyle/>
          <a:p>
            <a:pPr algn="ctr"/>
            <a:r>
              <a:rPr lang="fr-FR" dirty="0">
                <a:solidFill>
                  <a:schemeClr val="bg2"/>
                </a:solidFill>
                <a:effectLst>
                  <a:outerShdw blurRad="38100" dist="38100" dir="2700000" algn="tl">
                    <a:srgbClr val="000000">
                      <a:alpha val="43137"/>
                    </a:srgbClr>
                  </a:outerShdw>
                </a:effectLst>
              </a:rPr>
              <a:t>Zone d’acceptation de H</a:t>
            </a:r>
            <a:r>
              <a:rPr lang="fr-FR" baseline="-25000" dirty="0">
                <a:solidFill>
                  <a:schemeClr val="bg2"/>
                </a:solidFill>
                <a:effectLst>
                  <a:outerShdw blurRad="38100" dist="38100" dir="2700000" algn="tl">
                    <a:srgbClr val="000000">
                      <a:alpha val="43137"/>
                    </a:srgbClr>
                  </a:outerShdw>
                </a:effectLst>
              </a:rPr>
              <a:t>0</a:t>
            </a:r>
            <a:r>
              <a:rPr lang="fr-FR" dirty="0">
                <a:solidFill>
                  <a:schemeClr val="bg2"/>
                </a:solidFill>
                <a:effectLst>
                  <a:outerShdw blurRad="38100" dist="38100" dir="2700000" algn="tl">
                    <a:srgbClr val="000000">
                      <a:alpha val="43137"/>
                    </a:srgbClr>
                  </a:outerShdw>
                </a:effectLst>
              </a:rPr>
              <a:t> </a:t>
            </a:r>
          </a:p>
        </p:txBody>
      </p:sp>
      <p:sp>
        <p:nvSpPr>
          <p:cNvPr id="31" name="ZoneTexte 30"/>
          <p:cNvSpPr txBox="1"/>
          <p:nvPr>
            <p:custDataLst>
              <p:tags r:id="rId15"/>
            </p:custDataLst>
          </p:nvPr>
        </p:nvSpPr>
        <p:spPr>
          <a:xfrm>
            <a:off x="4963323" y="4036223"/>
            <a:ext cx="2097671" cy="461665"/>
          </a:xfrm>
          <a:prstGeom prst="rect">
            <a:avLst/>
          </a:prstGeom>
          <a:noFill/>
        </p:spPr>
        <p:txBody>
          <a:bodyPr wrap="square" rtlCol="0">
            <a:spAutoFit/>
          </a:bodyPr>
          <a:lstStyle/>
          <a:p>
            <a:r>
              <a:rPr lang="fr-FR" dirty="0">
                <a:solidFill>
                  <a:srgbClr val="FF0000"/>
                </a:solidFill>
                <a:effectLst>
                  <a:outerShdw blurRad="38100" dist="38100" dir="2700000" algn="tl">
                    <a:srgbClr val="000000">
                      <a:alpha val="43137"/>
                    </a:srgbClr>
                  </a:outerShdw>
                </a:effectLst>
                <a:latin typeface="Symbol" pitchFamily="18" charset="2"/>
              </a:rPr>
              <a:t>a</a:t>
            </a:r>
            <a:r>
              <a:rPr lang="fr-FR" dirty="0">
                <a:solidFill>
                  <a:srgbClr val="FF0000"/>
                </a:solidFill>
                <a:effectLst>
                  <a:outerShdw blurRad="38100" dist="38100" dir="2700000" algn="tl">
                    <a:srgbClr val="000000">
                      <a:alpha val="43137"/>
                    </a:srgbClr>
                  </a:outerShdw>
                </a:effectLst>
              </a:rPr>
              <a:t> = 0,05</a:t>
            </a:r>
          </a:p>
        </p:txBody>
      </p:sp>
      <p:sp>
        <p:nvSpPr>
          <p:cNvPr id="32" name="ZoneTexte 31"/>
          <p:cNvSpPr txBox="1"/>
          <p:nvPr>
            <p:custDataLst>
              <p:tags r:id="rId16"/>
            </p:custDataLst>
          </p:nvPr>
        </p:nvSpPr>
        <p:spPr>
          <a:xfrm>
            <a:off x="2489434" y="3501008"/>
            <a:ext cx="2097671" cy="461665"/>
          </a:xfrm>
          <a:prstGeom prst="rect">
            <a:avLst/>
          </a:prstGeom>
          <a:noFill/>
        </p:spPr>
        <p:txBody>
          <a:bodyPr wrap="square" rtlCol="0">
            <a:spAutoFit/>
          </a:bodyPr>
          <a:lstStyle/>
          <a:p>
            <a:r>
              <a:rPr lang="fr-FR" dirty="0">
                <a:solidFill>
                  <a:schemeClr val="bg2"/>
                </a:solidFill>
                <a:effectLst>
                  <a:outerShdw blurRad="38100" dist="38100" dir="2700000" algn="tl">
                    <a:srgbClr val="000000">
                      <a:alpha val="43137"/>
                    </a:srgbClr>
                  </a:outerShdw>
                </a:effectLst>
                <a:latin typeface="Symbol" pitchFamily="18" charset="2"/>
              </a:rPr>
              <a:t>1-a</a:t>
            </a:r>
            <a:r>
              <a:rPr lang="fr-FR" dirty="0">
                <a:solidFill>
                  <a:schemeClr val="bg2"/>
                </a:solidFill>
                <a:effectLst>
                  <a:outerShdw blurRad="38100" dist="38100" dir="2700000" algn="tl">
                    <a:srgbClr val="000000">
                      <a:alpha val="43137"/>
                    </a:srgbClr>
                  </a:outerShdw>
                </a:effectLst>
              </a:rPr>
              <a:t> = 0,95</a:t>
            </a:r>
          </a:p>
        </p:txBody>
      </p:sp>
      <p:cxnSp>
        <p:nvCxnSpPr>
          <p:cNvPr id="33" name="Connecteur droit avec flèche 32"/>
          <p:cNvCxnSpPr/>
          <p:nvPr>
            <p:custDataLst>
              <p:tags r:id="rId17"/>
            </p:custDataLst>
          </p:nvPr>
        </p:nvCxnSpPr>
        <p:spPr>
          <a:xfrm>
            <a:off x="794324" y="2060848"/>
            <a:ext cx="401838"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34" name="ZoneTexte 33"/>
          <p:cNvSpPr txBox="1"/>
          <p:nvPr>
            <p:custDataLst>
              <p:tags r:id="rId18"/>
            </p:custDataLst>
          </p:nvPr>
        </p:nvSpPr>
        <p:spPr>
          <a:xfrm>
            <a:off x="1298644" y="5767469"/>
            <a:ext cx="504056" cy="461665"/>
          </a:xfrm>
          <a:prstGeom prst="rect">
            <a:avLst/>
          </a:prstGeom>
          <a:noFill/>
        </p:spPr>
        <p:txBody>
          <a:bodyPr wrap="square" rtlCol="0">
            <a:spAutoFit/>
          </a:bodyPr>
          <a:lstStyle/>
          <a:p>
            <a:r>
              <a:rPr lang="en-CA" dirty="0">
                <a:solidFill>
                  <a:schemeClr val="accent3">
                    <a:lumMod val="60000"/>
                    <a:lumOff val="40000"/>
                  </a:schemeClr>
                </a:solidFill>
                <a:effectLst>
                  <a:outerShdw blurRad="38100" dist="38100" dir="2700000" algn="tl">
                    <a:srgbClr val="000000">
                      <a:alpha val="43137"/>
                    </a:srgbClr>
                  </a:outerShdw>
                </a:effectLst>
              </a:rPr>
              <a:t>0</a:t>
            </a:r>
            <a:endParaRPr lang="fr-CA" dirty="0">
              <a:solidFill>
                <a:schemeClr val="accent3">
                  <a:lumMod val="60000"/>
                  <a:lumOff val="40000"/>
                </a:schemeClr>
              </a:solidFill>
              <a:effectLst>
                <a:outerShdw blurRad="38100" dist="38100" dir="2700000" algn="tl">
                  <a:srgbClr val="000000">
                    <a:alpha val="43137"/>
                  </a:srgbClr>
                </a:outerShdw>
              </a:effectLst>
            </a:endParaRPr>
          </a:p>
        </p:txBody>
      </p:sp>
      <p:sp>
        <p:nvSpPr>
          <p:cNvPr id="35" name="ZoneTexte 34"/>
          <p:cNvSpPr txBox="1"/>
          <p:nvPr>
            <p:custDataLst>
              <p:tags r:id="rId19"/>
            </p:custDataLst>
          </p:nvPr>
        </p:nvSpPr>
        <p:spPr>
          <a:xfrm>
            <a:off x="8013480" y="5767469"/>
            <a:ext cx="789144" cy="461665"/>
          </a:xfrm>
          <a:prstGeom prst="rect">
            <a:avLst/>
          </a:prstGeom>
          <a:noFill/>
        </p:spPr>
        <p:txBody>
          <a:bodyPr wrap="square" rtlCol="0">
            <a:spAutoFit/>
          </a:bodyPr>
          <a:lstStyle/>
          <a:p>
            <a:r>
              <a:rPr lang="fr-FR" b="1"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c</a:t>
            </a:r>
            <a:r>
              <a:rPr lang="fr-FR" b="1" baseline="30000" dirty="0">
                <a:solidFill>
                  <a:schemeClr val="accent3">
                    <a:lumMod val="60000"/>
                    <a:lumOff val="40000"/>
                  </a:schemeClr>
                </a:solidFill>
                <a:effectLst>
                  <a:outerShdw blurRad="38100" dist="38100" dir="2700000" algn="tl">
                    <a:srgbClr val="000000">
                      <a:alpha val="43137"/>
                    </a:srgbClr>
                  </a:outerShdw>
                </a:effectLst>
              </a:rPr>
              <a:t>2</a:t>
            </a:r>
            <a:endParaRPr lang="fr-CA" b="1"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AutoShape 6"/>
          <p:cNvSpPr>
            <a:spLocks noChangeArrowheads="1"/>
          </p:cNvSpPr>
          <p:nvPr/>
        </p:nvSpPr>
        <p:spPr bwMode="auto">
          <a:xfrm>
            <a:off x="5097682" y="4858324"/>
            <a:ext cx="2915798" cy="905203"/>
          </a:xfrm>
          <a:prstGeom prst="rtTriangle">
            <a:avLst/>
          </a:prstGeom>
          <a:solidFill>
            <a:srgbClr val="808080">
              <a:alpha val="50195"/>
            </a:srgbClr>
          </a:solidFill>
          <a:ln w="9525">
            <a:noFill/>
            <a:miter lim="800000"/>
            <a:headEnd/>
            <a:tailEnd/>
          </a:ln>
        </p:spPr>
        <p:txBody>
          <a:bodyPr/>
          <a:lstStyle/>
          <a:p>
            <a:endParaRPr lang="fr-CA"/>
          </a:p>
        </p:txBody>
      </p:sp>
      <p:sp>
        <p:nvSpPr>
          <p:cNvPr id="36" name="ZoneTexte 35"/>
          <p:cNvSpPr txBox="1"/>
          <p:nvPr>
            <p:custDataLst>
              <p:tags r:id="rId20"/>
            </p:custDataLst>
          </p:nvPr>
        </p:nvSpPr>
        <p:spPr>
          <a:xfrm>
            <a:off x="5106088" y="4959971"/>
            <a:ext cx="2097671" cy="830997"/>
          </a:xfrm>
          <a:prstGeom prst="rect">
            <a:avLst/>
          </a:prstGeom>
          <a:noFill/>
        </p:spPr>
        <p:txBody>
          <a:bodyPr wrap="square" rtlCol="0">
            <a:spAutoFit/>
          </a:bodyPr>
          <a:lstStyle/>
          <a:p>
            <a:r>
              <a:rPr lang="fr-FR" dirty="0">
                <a:solidFill>
                  <a:srgbClr val="FF0000"/>
                </a:solidFill>
                <a:effectLst>
                  <a:outerShdw blurRad="38100" dist="38100" dir="2700000" algn="tl">
                    <a:srgbClr val="000000">
                      <a:alpha val="43137"/>
                    </a:srgbClr>
                  </a:outerShdw>
                </a:effectLst>
              </a:rPr>
              <a:t>Zone            de rejet H</a:t>
            </a:r>
            <a:r>
              <a:rPr lang="fr-FR" baseline="-25000" dirty="0">
                <a:solidFill>
                  <a:srgbClr val="FF0000"/>
                </a:solidFill>
                <a:effectLst>
                  <a:outerShdw blurRad="38100" dist="38100" dir="2700000" algn="tl">
                    <a:srgbClr val="000000">
                      <a:alpha val="43137"/>
                    </a:srgbClr>
                  </a:outerShdw>
                </a:effectLst>
              </a:rPr>
              <a:t>0</a:t>
            </a:r>
            <a:r>
              <a:rPr lang="fr-FR" dirty="0">
                <a:solidFill>
                  <a:srgbClr val="FF0000"/>
                </a:solidFill>
                <a:effectLst>
                  <a:outerShdw blurRad="38100" dist="38100" dir="2700000" algn="tl">
                    <a:srgbClr val="000000">
                      <a:alpha val="43137"/>
                    </a:srgbClr>
                  </a:outerShdw>
                </a:effectLst>
              </a:rPr>
              <a:t> </a:t>
            </a:r>
          </a:p>
        </p:txBody>
      </p:sp>
      <p:sp>
        <p:nvSpPr>
          <p:cNvPr id="2" name="ZoneTexte 1"/>
          <p:cNvSpPr txBox="1"/>
          <p:nvPr/>
        </p:nvSpPr>
        <p:spPr>
          <a:xfrm>
            <a:off x="4349148" y="2951467"/>
            <a:ext cx="4657750" cy="461665"/>
          </a:xfrm>
          <a:prstGeom prst="rect">
            <a:avLst/>
          </a:prstGeom>
          <a:noFill/>
        </p:spPr>
        <p:txBody>
          <a:bodyPr wrap="square" rtlCol="0">
            <a:spAutoFit/>
          </a:bodyPr>
          <a:lstStyle/>
          <a:p>
            <a:r>
              <a:rPr lang="fr-CA" dirty="0">
                <a:solidFill>
                  <a:schemeClr val="bg2"/>
                </a:solidFill>
                <a:effectLst>
                  <a:outerShdw blurRad="38100" dist="38100" dir="2700000" algn="tl">
                    <a:srgbClr val="000000">
                      <a:alpha val="43137"/>
                    </a:srgbClr>
                  </a:outerShdw>
                </a:effectLst>
              </a:rPr>
              <a:t>95% des échantillons possibles</a:t>
            </a:r>
            <a:endParaRPr lang="en-CA" dirty="0">
              <a:solidFill>
                <a:schemeClr val="bg2"/>
              </a:solidFill>
              <a:effectLst>
                <a:outerShdw blurRad="38100" dist="38100" dir="2700000" algn="tl">
                  <a:srgbClr val="000000">
                    <a:alpha val="43137"/>
                  </a:srgbClr>
                </a:outerShdw>
              </a:effectLst>
            </a:endParaRPr>
          </a:p>
        </p:txBody>
      </p:sp>
      <p:cxnSp>
        <p:nvCxnSpPr>
          <p:cNvPr id="4" name="Connecteur droit avec flèche 3"/>
          <p:cNvCxnSpPr/>
          <p:nvPr/>
        </p:nvCxnSpPr>
        <p:spPr>
          <a:xfrm flipH="1">
            <a:off x="4019068" y="3263515"/>
            <a:ext cx="404418" cy="338142"/>
          </a:xfrm>
          <a:prstGeom prst="straightConnector1">
            <a:avLst/>
          </a:prstGeom>
          <a:ln>
            <a:solidFill>
              <a:schemeClr val="bg2"/>
            </a:solidFill>
            <a:tailEnd type="arrow"/>
          </a:ln>
        </p:spPr>
        <p:style>
          <a:lnRef idx="3">
            <a:schemeClr val="accent1"/>
          </a:lnRef>
          <a:fillRef idx="0">
            <a:schemeClr val="accent1"/>
          </a:fillRef>
          <a:effectRef idx="2">
            <a:schemeClr val="accent1"/>
          </a:effectRef>
          <a:fontRef idx="minor">
            <a:schemeClr val="tx1"/>
          </a:fontRef>
        </p:style>
      </p:cxnSp>
      <p:sp>
        <p:nvSpPr>
          <p:cNvPr id="30" name="ZoneTexte 29"/>
          <p:cNvSpPr txBox="1"/>
          <p:nvPr/>
        </p:nvSpPr>
        <p:spPr>
          <a:xfrm>
            <a:off x="3393273" y="2247450"/>
            <a:ext cx="5115341" cy="461665"/>
          </a:xfrm>
          <a:prstGeom prst="rect">
            <a:avLst/>
          </a:prstGeom>
          <a:noFill/>
        </p:spPr>
        <p:txBody>
          <a:bodyPr wrap="square" rtlCol="0">
            <a:spAutoFit/>
          </a:bodyPr>
          <a:lstStyle/>
          <a:p>
            <a:r>
              <a:rPr lang="fr-CA" dirty="0">
                <a:solidFill>
                  <a:schemeClr val="accent3">
                    <a:lumMod val="60000"/>
                    <a:lumOff val="40000"/>
                  </a:schemeClr>
                </a:solidFill>
                <a:effectLst>
                  <a:outerShdw blurRad="38100" dist="38100" dir="2700000" algn="tl">
                    <a:srgbClr val="000000">
                      <a:alpha val="43137"/>
                    </a:srgbClr>
                  </a:outerShdw>
                </a:effectLst>
              </a:rPr>
              <a:t>Distribution d’échantillonnage du </a:t>
            </a:r>
            <a:r>
              <a:rPr lang="fr-CA" dirty="0">
                <a:solidFill>
                  <a:schemeClr val="accent3">
                    <a:lumMod val="60000"/>
                    <a:lumOff val="40000"/>
                  </a:schemeClr>
                </a:solidFill>
                <a:effectLst>
                  <a:outerShdw blurRad="38100" dist="38100" dir="2700000" algn="tl">
                    <a:srgbClr val="000000">
                      <a:alpha val="43137"/>
                    </a:srgbClr>
                  </a:outerShdw>
                </a:effectLst>
                <a:latin typeface="Symbol" panose="05050102010706020507" pitchFamily="18" charset="2"/>
              </a:rPr>
              <a:t>c</a:t>
            </a:r>
            <a:r>
              <a:rPr lang="fr-CA" baseline="30000" dirty="0">
                <a:solidFill>
                  <a:schemeClr val="accent3">
                    <a:lumMod val="60000"/>
                    <a:lumOff val="40000"/>
                  </a:schemeClr>
                </a:solidFill>
                <a:effectLst>
                  <a:outerShdw blurRad="38100" dist="38100" dir="2700000" algn="tl">
                    <a:srgbClr val="000000">
                      <a:alpha val="43137"/>
                    </a:srgbClr>
                  </a:outerShdw>
                </a:effectLst>
              </a:rPr>
              <a:t>2</a:t>
            </a:r>
            <a:r>
              <a:rPr lang="fr-CA" dirty="0">
                <a:solidFill>
                  <a:schemeClr val="accent3">
                    <a:lumMod val="60000"/>
                    <a:lumOff val="40000"/>
                  </a:schemeClr>
                </a:solidFill>
                <a:effectLst>
                  <a:outerShdw blurRad="38100" dist="38100" dir="2700000" algn="tl">
                    <a:srgbClr val="000000">
                      <a:alpha val="43137"/>
                    </a:srgbClr>
                  </a:outerShdw>
                </a:effectLst>
              </a:rPr>
              <a:t> </a:t>
            </a:r>
            <a:endParaRPr lang="en-CA" dirty="0">
              <a:solidFill>
                <a:schemeClr val="accent3">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8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ircle(in)">
                                      <p:cBhvr>
                                        <p:cTn id="7" dur="2000"/>
                                        <p:tgtEl>
                                          <p:spTgt spid="2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heel(1)">
                                      <p:cBhvr>
                                        <p:cTn id="10" dur="2000"/>
                                        <p:tgtEl>
                                          <p:spTgt spid="34"/>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heel(1)">
                                      <p:cBhvr>
                                        <p:cTn id="13" dur="2000"/>
                                        <p:tgtEl>
                                          <p:spTgt spid="35"/>
                                        </p:tgtEl>
                                      </p:cBhvr>
                                    </p:animEffect>
                                  </p:childTnLst>
                                </p:cTn>
                              </p:par>
                              <p:par>
                                <p:cTn id="14" presetID="26"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80">
                                          <p:stCondLst>
                                            <p:cond delay="0"/>
                                          </p:stCondLst>
                                        </p:cTn>
                                        <p:tgtEl>
                                          <p:spTgt spid="30"/>
                                        </p:tgtEl>
                                      </p:cBhvr>
                                    </p:animEffect>
                                    <p:anim calcmode="lin" valueType="num">
                                      <p:cBhvr>
                                        <p:cTn id="17"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22" dur="26">
                                          <p:stCondLst>
                                            <p:cond delay="650"/>
                                          </p:stCondLst>
                                        </p:cTn>
                                        <p:tgtEl>
                                          <p:spTgt spid="30"/>
                                        </p:tgtEl>
                                      </p:cBhvr>
                                      <p:to x="100000" y="60000"/>
                                    </p:animScale>
                                    <p:animScale>
                                      <p:cBhvr>
                                        <p:cTn id="23" dur="166" decel="50000">
                                          <p:stCondLst>
                                            <p:cond delay="676"/>
                                          </p:stCondLst>
                                        </p:cTn>
                                        <p:tgtEl>
                                          <p:spTgt spid="30"/>
                                        </p:tgtEl>
                                      </p:cBhvr>
                                      <p:to x="100000" y="100000"/>
                                    </p:animScale>
                                    <p:animScale>
                                      <p:cBhvr>
                                        <p:cTn id="24" dur="26">
                                          <p:stCondLst>
                                            <p:cond delay="1312"/>
                                          </p:stCondLst>
                                        </p:cTn>
                                        <p:tgtEl>
                                          <p:spTgt spid="30"/>
                                        </p:tgtEl>
                                      </p:cBhvr>
                                      <p:to x="100000" y="80000"/>
                                    </p:animScale>
                                    <p:animScale>
                                      <p:cBhvr>
                                        <p:cTn id="25" dur="166" decel="50000">
                                          <p:stCondLst>
                                            <p:cond delay="1338"/>
                                          </p:stCondLst>
                                        </p:cTn>
                                        <p:tgtEl>
                                          <p:spTgt spid="30"/>
                                        </p:tgtEl>
                                      </p:cBhvr>
                                      <p:to x="100000" y="100000"/>
                                    </p:animScale>
                                    <p:animScale>
                                      <p:cBhvr>
                                        <p:cTn id="26" dur="26">
                                          <p:stCondLst>
                                            <p:cond delay="1642"/>
                                          </p:stCondLst>
                                        </p:cTn>
                                        <p:tgtEl>
                                          <p:spTgt spid="30"/>
                                        </p:tgtEl>
                                      </p:cBhvr>
                                      <p:to x="100000" y="90000"/>
                                    </p:animScale>
                                    <p:animScale>
                                      <p:cBhvr>
                                        <p:cTn id="27" dur="166" decel="50000">
                                          <p:stCondLst>
                                            <p:cond delay="1668"/>
                                          </p:stCondLst>
                                        </p:cTn>
                                        <p:tgtEl>
                                          <p:spTgt spid="30"/>
                                        </p:tgtEl>
                                      </p:cBhvr>
                                      <p:to x="100000" y="100000"/>
                                    </p:animScale>
                                    <p:animScale>
                                      <p:cBhvr>
                                        <p:cTn id="28" dur="26">
                                          <p:stCondLst>
                                            <p:cond delay="1808"/>
                                          </p:stCondLst>
                                        </p:cTn>
                                        <p:tgtEl>
                                          <p:spTgt spid="30"/>
                                        </p:tgtEl>
                                      </p:cBhvr>
                                      <p:to x="100000" y="95000"/>
                                    </p:animScale>
                                    <p:animScale>
                                      <p:cBhvr>
                                        <p:cTn id="29" dur="166" decel="50000">
                                          <p:stCondLst>
                                            <p:cond delay="1834"/>
                                          </p:stCondLst>
                                        </p:cTn>
                                        <p:tgtEl>
                                          <p:spTgt spid="30"/>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down)">
                                      <p:cBhvr>
                                        <p:cTn id="34" dur="580">
                                          <p:stCondLst>
                                            <p:cond delay="0"/>
                                          </p:stCondLst>
                                        </p:cTn>
                                        <p:tgtEl>
                                          <p:spTgt spid="26"/>
                                        </p:tgtEl>
                                      </p:cBhvr>
                                    </p:animEffect>
                                    <p:anim calcmode="lin" valueType="num">
                                      <p:cBhvr>
                                        <p:cTn id="35"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40" dur="26">
                                          <p:stCondLst>
                                            <p:cond delay="650"/>
                                          </p:stCondLst>
                                        </p:cTn>
                                        <p:tgtEl>
                                          <p:spTgt spid="26"/>
                                        </p:tgtEl>
                                      </p:cBhvr>
                                      <p:to x="100000" y="60000"/>
                                    </p:animScale>
                                    <p:animScale>
                                      <p:cBhvr>
                                        <p:cTn id="41" dur="166" decel="50000">
                                          <p:stCondLst>
                                            <p:cond delay="676"/>
                                          </p:stCondLst>
                                        </p:cTn>
                                        <p:tgtEl>
                                          <p:spTgt spid="26"/>
                                        </p:tgtEl>
                                      </p:cBhvr>
                                      <p:to x="100000" y="100000"/>
                                    </p:animScale>
                                    <p:animScale>
                                      <p:cBhvr>
                                        <p:cTn id="42" dur="26">
                                          <p:stCondLst>
                                            <p:cond delay="1312"/>
                                          </p:stCondLst>
                                        </p:cTn>
                                        <p:tgtEl>
                                          <p:spTgt spid="26"/>
                                        </p:tgtEl>
                                      </p:cBhvr>
                                      <p:to x="100000" y="80000"/>
                                    </p:animScale>
                                    <p:animScale>
                                      <p:cBhvr>
                                        <p:cTn id="43" dur="166" decel="50000">
                                          <p:stCondLst>
                                            <p:cond delay="1338"/>
                                          </p:stCondLst>
                                        </p:cTn>
                                        <p:tgtEl>
                                          <p:spTgt spid="26"/>
                                        </p:tgtEl>
                                      </p:cBhvr>
                                      <p:to x="100000" y="100000"/>
                                    </p:animScale>
                                    <p:animScale>
                                      <p:cBhvr>
                                        <p:cTn id="44" dur="26">
                                          <p:stCondLst>
                                            <p:cond delay="1642"/>
                                          </p:stCondLst>
                                        </p:cTn>
                                        <p:tgtEl>
                                          <p:spTgt spid="26"/>
                                        </p:tgtEl>
                                      </p:cBhvr>
                                      <p:to x="100000" y="90000"/>
                                    </p:animScale>
                                    <p:animScale>
                                      <p:cBhvr>
                                        <p:cTn id="45" dur="166" decel="50000">
                                          <p:stCondLst>
                                            <p:cond delay="1668"/>
                                          </p:stCondLst>
                                        </p:cTn>
                                        <p:tgtEl>
                                          <p:spTgt spid="26"/>
                                        </p:tgtEl>
                                      </p:cBhvr>
                                      <p:to x="100000" y="100000"/>
                                    </p:animScale>
                                    <p:animScale>
                                      <p:cBhvr>
                                        <p:cTn id="46" dur="26">
                                          <p:stCondLst>
                                            <p:cond delay="1808"/>
                                          </p:stCondLst>
                                        </p:cTn>
                                        <p:tgtEl>
                                          <p:spTgt spid="26"/>
                                        </p:tgtEl>
                                      </p:cBhvr>
                                      <p:to x="100000" y="95000"/>
                                    </p:animScale>
                                    <p:animScale>
                                      <p:cBhvr>
                                        <p:cTn id="47" dur="166" decel="50000">
                                          <p:stCondLst>
                                            <p:cond delay="1834"/>
                                          </p:stCondLst>
                                        </p:cTn>
                                        <p:tgtEl>
                                          <p:spTgt spid="26"/>
                                        </p:tgtEl>
                                      </p:cBhvr>
                                      <p:to x="100000" y="100000"/>
                                    </p:animScale>
                                  </p:childTnLst>
                                </p:cTn>
                              </p:par>
                              <p:par>
                                <p:cTn id="48" presetID="42"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1000"/>
                                        <p:tgtEl>
                                          <p:spTgt spid="31"/>
                                        </p:tgtEl>
                                      </p:cBhvr>
                                    </p:animEffect>
                                    <p:anim calcmode="lin" valueType="num">
                                      <p:cBhvr>
                                        <p:cTn id="51" dur="1000" fill="hold"/>
                                        <p:tgtEl>
                                          <p:spTgt spid="31"/>
                                        </p:tgtEl>
                                        <p:attrNameLst>
                                          <p:attrName>ppt_x</p:attrName>
                                        </p:attrNameLst>
                                      </p:cBhvr>
                                      <p:tavLst>
                                        <p:tav tm="0">
                                          <p:val>
                                            <p:strVal val="#ppt_x"/>
                                          </p:val>
                                        </p:tav>
                                        <p:tav tm="100000">
                                          <p:val>
                                            <p:strVal val="#ppt_x"/>
                                          </p:val>
                                        </p:tav>
                                      </p:tavLst>
                                    </p:anim>
                                    <p:anim calcmode="lin" valueType="num">
                                      <p:cBhvr>
                                        <p:cTn id="52" dur="1000" fill="hold"/>
                                        <p:tgtEl>
                                          <p:spTgt spid="31"/>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childTnLst>
                                </p:cTn>
                              </p:par>
                              <p:par>
                                <p:cTn id="62" presetID="26" presetClass="entr" presetSubtype="0" fill="hold" grpId="0" nodeType="with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wipe(down)">
                                      <p:cBhvr>
                                        <p:cTn id="64" dur="580">
                                          <p:stCondLst>
                                            <p:cond delay="0"/>
                                          </p:stCondLst>
                                        </p:cTn>
                                        <p:tgtEl>
                                          <p:spTgt spid="2"/>
                                        </p:tgtEl>
                                      </p:cBhvr>
                                    </p:animEffect>
                                    <p:anim calcmode="lin" valueType="num">
                                      <p:cBhvr>
                                        <p:cTn id="6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70" dur="26">
                                          <p:stCondLst>
                                            <p:cond delay="650"/>
                                          </p:stCondLst>
                                        </p:cTn>
                                        <p:tgtEl>
                                          <p:spTgt spid="2"/>
                                        </p:tgtEl>
                                      </p:cBhvr>
                                      <p:to x="100000" y="60000"/>
                                    </p:animScale>
                                    <p:animScale>
                                      <p:cBhvr>
                                        <p:cTn id="71" dur="166" decel="50000">
                                          <p:stCondLst>
                                            <p:cond delay="676"/>
                                          </p:stCondLst>
                                        </p:cTn>
                                        <p:tgtEl>
                                          <p:spTgt spid="2"/>
                                        </p:tgtEl>
                                      </p:cBhvr>
                                      <p:to x="100000" y="100000"/>
                                    </p:animScale>
                                    <p:animScale>
                                      <p:cBhvr>
                                        <p:cTn id="72" dur="26">
                                          <p:stCondLst>
                                            <p:cond delay="1312"/>
                                          </p:stCondLst>
                                        </p:cTn>
                                        <p:tgtEl>
                                          <p:spTgt spid="2"/>
                                        </p:tgtEl>
                                      </p:cBhvr>
                                      <p:to x="100000" y="80000"/>
                                    </p:animScale>
                                    <p:animScale>
                                      <p:cBhvr>
                                        <p:cTn id="73" dur="166" decel="50000">
                                          <p:stCondLst>
                                            <p:cond delay="1338"/>
                                          </p:stCondLst>
                                        </p:cTn>
                                        <p:tgtEl>
                                          <p:spTgt spid="2"/>
                                        </p:tgtEl>
                                      </p:cBhvr>
                                      <p:to x="100000" y="100000"/>
                                    </p:animScale>
                                    <p:animScale>
                                      <p:cBhvr>
                                        <p:cTn id="74" dur="26">
                                          <p:stCondLst>
                                            <p:cond delay="1642"/>
                                          </p:stCondLst>
                                        </p:cTn>
                                        <p:tgtEl>
                                          <p:spTgt spid="2"/>
                                        </p:tgtEl>
                                      </p:cBhvr>
                                      <p:to x="100000" y="90000"/>
                                    </p:animScale>
                                    <p:animScale>
                                      <p:cBhvr>
                                        <p:cTn id="75" dur="166" decel="50000">
                                          <p:stCondLst>
                                            <p:cond delay="1668"/>
                                          </p:stCondLst>
                                        </p:cTn>
                                        <p:tgtEl>
                                          <p:spTgt spid="2"/>
                                        </p:tgtEl>
                                      </p:cBhvr>
                                      <p:to x="100000" y="100000"/>
                                    </p:animScale>
                                    <p:animScale>
                                      <p:cBhvr>
                                        <p:cTn id="76" dur="26">
                                          <p:stCondLst>
                                            <p:cond delay="1808"/>
                                          </p:stCondLst>
                                        </p:cTn>
                                        <p:tgtEl>
                                          <p:spTgt spid="2"/>
                                        </p:tgtEl>
                                      </p:cBhvr>
                                      <p:to x="100000" y="95000"/>
                                    </p:animScale>
                                    <p:animScale>
                                      <p:cBhvr>
                                        <p:cTn id="77" dur="166" decel="50000">
                                          <p:stCondLst>
                                            <p:cond delay="1834"/>
                                          </p:stCondLst>
                                        </p:cTn>
                                        <p:tgtEl>
                                          <p:spTgt spid="2"/>
                                        </p:tgtEl>
                                      </p:cBhvr>
                                      <p:to x="100000" y="100000"/>
                                    </p:animScale>
                                  </p:childTnLst>
                                </p:cTn>
                              </p:par>
                              <p:par>
                                <p:cTn id="78" presetID="26" presetClass="entr" presetSubtype="0" fill="hold" nodeType="with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down)">
                                      <p:cBhvr>
                                        <p:cTn id="80" dur="580">
                                          <p:stCondLst>
                                            <p:cond delay="0"/>
                                          </p:stCondLst>
                                        </p:cTn>
                                        <p:tgtEl>
                                          <p:spTgt spid="4"/>
                                        </p:tgtEl>
                                      </p:cBhvr>
                                    </p:animEffect>
                                    <p:anim calcmode="lin" valueType="num">
                                      <p:cBhvr>
                                        <p:cTn id="8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86" dur="26">
                                          <p:stCondLst>
                                            <p:cond delay="650"/>
                                          </p:stCondLst>
                                        </p:cTn>
                                        <p:tgtEl>
                                          <p:spTgt spid="4"/>
                                        </p:tgtEl>
                                      </p:cBhvr>
                                      <p:to x="100000" y="60000"/>
                                    </p:animScale>
                                    <p:animScale>
                                      <p:cBhvr>
                                        <p:cTn id="87" dur="166" decel="50000">
                                          <p:stCondLst>
                                            <p:cond delay="676"/>
                                          </p:stCondLst>
                                        </p:cTn>
                                        <p:tgtEl>
                                          <p:spTgt spid="4"/>
                                        </p:tgtEl>
                                      </p:cBhvr>
                                      <p:to x="100000" y="100000"/>
                                    </p:animScale>
                                    <p:animScale>
                                      <p:cBhvr>
                                        <p:cTn id="88" dur="26">
                                          <p:stCondLst>
                                            <p:cond delay="1312"/>
                                          </p:stCondLst>
                                        </p:cTn>
                                        <p:tgtEl>
                                          <p:spTgt spid="4"/>
                                        </p:tgtEl>
                                      </p:cBhvr>
                                      <p:to x="100000" y="80000"/>
                                    </p:animScale>
                                    <p:animScale>
                                      <p:cBhvr>
                                        <p:cTn id="89" dur="166" decel="50000">
                                          <p:stCondLst>
                                            <p:cond delay="1338"/>
                                          </p:stCondLst>
                                        </p:cTn>
                                        <p:tgtEl>
                                          <p:spTgt spid="4"/>
                                        </p:tgtEl>
                                      </p:cBhvr>
                                      <p:to x="100000" y="100000"/>
                                    </p:animScale>
                                    <p:animScale>
                                      <p:cBhvr>
                                        <p:cTn id="90" dur="26">
                                          <p:stCondLst>
                                            <p:cond delay="1642"/>
                                          </p:stCondLst>
                                        </p:cTn>
                                        <p:tgtEl>
                                          <p:spTgt spid="4"/>
                                        </p:tgtEl>
                                      </p:cBhvr>
                                      <p:to x="100000" y="90000"/>
                                    </p:animScale>
                                    <p:animScale>
                                      <p:cBhvr>
                                        <p:cTn id="91" dur="166" decel="50000">
                                          <p:stCondLst>
                                            <p:cond delay="1668"/>
                                          </p:stCondLst>
                                        </p:cTn>
                                        <p:tgtEl>
                                          <p:spTgt spid="4"/>
                                        </p:tgtEl>
                                      </p:cBhvr>
                                      <p:to x="100000" y="100000"/>
                                    </p:animScale>
                                    <p:animScale>
                                      <p:cBhvr>
                                        <p:cTn id="92" dur="26">
                                          <p:stCondLst>
                                            <p:cond delay="1808"/>
                                          </p:stCondLst>
                                        </p:cTn>
                                        <p:tgtEl>
                                          <p:spTgt spid="4"/>
                                        </p:tgtEl>
                                      </p:cBhvr>
                                      <p:to x="100000" y="95000"/>
                                    </p:animScale>
                                    <p:animScale>
                                      <p:cBhvr>
                                        <p:cTn id="93" dur="166" decel="50000">
                                          <p:stCondLst>
                                            <p:cond delay="1834"/>
                                          </p:stCondLst>
                                        </p:cTn>
                                        <p:tgtEl>
                                          <p:spTgt spid="4"/>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wipe(down)">
                                      <p:cBhvr>
                                        <p:cTn id="105" dur="500"/>
                                        <p:tgtEl>
                                          <p:spTgt spid="24"/>
                                        </p:tgtEl>
                                      </p:cBhvr>
                                    </p:animEffect>
                                  </p:childTnLst>
                                </p:cTn>
                              </p:par>
                              <p:par>
                                <p:cTn id="106" presetID="42" presetClass="entr" presetSubtype="0"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fade">
                                      <p:cBhvr>
                                        <p:cTn id="108" dur="1000"/>
                                        <p:tgtEl>
                                          <p:spTgt spid="36"/>
                                        </p:tgtEl>
                                      </p:cBhvr>
                                    </p:animEffect>
                                    <p:anim calcmode="lin" valueType="num">
                                      <p:cBhvr>
                                        <p:cTn id="109" dur="1000" fill="hold"/>
                                        <p:tgtEl>
                                          <p:spTgt spid="36"/>
                                        </p:tgtEl>
                                        <p:attrNameLst>
                                          <p:attrName>ppt_x</p:attrName>
                                        </p:attrNameLst>
                                      </p:cBhvr>
                                      <p:tavLst>
                                        <p:tav tm="0">
                                          <p:val>
                                            <p:strVal val="#ppt_x"/>
                                          </p:val>
                                        </p:tav>
                                        <p:tav tm="100000">
                                          <p:val>
                                            <p:strVal val="#ppt_x"/>
                                          </p:val>
                                        </p:tav>
                                      </p:tavLst>
                                    </p:anim>
                                    <p:anim calcmode="lin" valueType="num">
                                      <p:cBhvr>
                                        <p:cTn id="110"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31" presetClass="entr" presetSubtype="0"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p:cTn id="115" dur="1000" fill="hold"/>
                                        <p:tgtEl>
                                          <p:spTgt spid="28"/>
                                        </p:tgtEl>
                                        <p:attrNameLst>
                                          <p:attrName>ppt_w</p:attrName>
                                        </p:attrNameLst>
                                      </p:cBhvr>
                                      <p:tavLst>
                                        <p:tav tm="0">
                                          <p:val>
                                            <p:fltVal val="0"/>
                                          </p:val>
                                        </p:tav>
                                        <p:tav tm="100000">
                                          <p:val>
                                            <p:strVal val="#ppt_w"/>
                                          </p:val>
                                        </p:tav>
                                      </p:tavLst>
                                    </p:anim>
                                    <p:anim calcmode="lin" valueType="num">
                                      <p:cBhvr>
                                        <p:cTn id="116" dur="1000" fill="hold"/>
                                        <p:tgtEl>
                                          <p:spTgt spid="28"/>
                                        </p:tgtEl>
                                        <p:attrNameLst>
                                          <p:attrName>ppt_h</p:attrName>
                                        </p:attrNameLst>
                                      </p:cBhvr>
                                      <p:tavLst>
                                        <p:tav tm="0">
                                          <p:val>
                                            <p:fltVal val="0"/>
                                          </p:val>
                                        </p:tav>
                                        <p:tav tm="100000">
                                          <p:val>
                                            <p:strVal val="#ppt_h"/>
                                          </p:val>
                                        </p:tav>
                                      </p:tavLst>
                                    </p:anim>
                                    <p:anim calcmode="lin" valueType="num">
                                      <p:cBhvr>
                                        <p:cTn id="117" dur="1000" fill="hold"/>
                                        <p:tgtEl>
                                          <p:spTgt spid="28"/>
                                        </p:tgtEl>
                                        <p:attrNameLst>
                                          <p:attrName>style.rotation</p:attrName>
                                        </p:attrNameLst>
                                      </p:cBhvr>
                                      <p:tavLst>
                                        <p:tav tm="0">
                                          <p:val>
                                            <p:fltVal val="90"/>
                                          </p:val>
                                        </p:tav>
                                        <p:tav tm="100000">
                                          <p:val>
                                            <p:fltVal val="0"/>
                                          </p:val>
                                        </p:tav>
                                      </p:tavLst>
                                    </p:anim>
                                    <p:animEffect transition="in" filter="fade">
                                      <p:cBhvr>
                                        <p:cTn id="118" dur="1000"/>
                                        <p:tgtEl>
                                          <p:spTgt spid="28"/>
                                        </p:tgtEl>
                                      </p:cBhvr>
                                    </p:animEffect>
                                  </p:childTnLst>
                                </p:cTn>
                              </p:par>
                              <p:par>
                                <p:cTn id="119" presetID="6" presetClass="emph" presetSubtype="0" fill="hold" grpId="1" nodeType="withEffect">
                                  <p:stCondLst>
                                    <p:cond delay="0"/>
                                  </p:stCondLst>
                                  <p:childTnLst>
                                    <p:animScale>
                                      <p:cBhvr>
                                        <p:cTn id="120" dur="2000" fill="hold"/>
                                        <p:tgtEl>
                                          <p:spTgt spid="28"/>
                                        </p:tgtEl>
                                      </p:cBhvr>
                                      <p:by x="150000" y="150000"/>
                                    </p:animScale>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nodeType="clickEffect">
                                  <p:stCondLst>
                                    <p:cond delay="0"/>
                                  </p:stCondLst>
                                  <p:childTnLst>
                                    <p:set>
                                      <p:cBhvr>
                                        <p:cTn id="124" dur="1" fill="hold">
                                          <p:stCondLst>
                                            <p:cond delay="0"/>
                                          </p:stCondLst>
                                        </p:cTn>
                                        <p:tgtEl>
                                          <p:spTgt spid="21">
                                            <p:txEl>
                                              <p:pRg st="0" end="0"/>
                                            </p:txEl>
                                          </p:spTgt>
                                        </p:tgtEl>
                                        <p:attrNameLst>
                                          <p:attrName>style.visibility</p:attrName>
                                        </p:attrNameLst>
                                      </p:cBhvr>
                                      <p:to>
                                        <p:strVal val="visible"/>
                                      </p:to>
                                    </p:set>
                                    <p:animEffect transition="in" filter="fade">
                                      <p:cBhvr>
                                        <p:cTn id="125" dur="500"/>
                                        <p:tgtEl>
                                          <p:spTgt spid="21">
                                            <p:txEl>
                                              <p:pRg st="0" end="0"/>
                                            </p:txEl>
                                          </p:spTgt>
                                        </p:tgtEl>
                                      </p:cBhvr>
                                    </p:animEffect>
                                  </p:childTnLst>
                                </p:cTn>
                              </p:par>
                              <p:par>
                                <p:cTn id="126" presetID="10" presetClass="entr" presetSubtype="0" fill="hold" nodeType="withEffect">
                                  <p:stCondLst>
                                    <p:cond delay="0"/>
                                  </p:stCondLst>
                                  <p:childTnLst>
                                    <p:set>
                                      <p:cBhvr>
                                        <p:cTn id="127" dur="1" fill="hold">
                                          <p:stCondLst>
                                            <p:cond delay="0"/>
                                          </p:stCondLst>
                                        </p:cTn>
                                        <p:tgtEl>
                                          <p:spTgt spid="33"/>
                                        </p:tgtEl>
                                        <p:attrNameLst>
                                          <p:attrName>style.visibility</p:attrName>
                                        </p:attrNameLst>
                                      </p:cBhvr>
                                      <p:to>
                                        <p:strVal val="visible"/>
                                      </p:to>
                                    </p:set>
                                    <p:animEffect transition="in" filter="fade">
                                      <p:cBhvr>
                                        <p:cTn id="12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p:bldP spid="28" grpId="0"/>
      <p:bldP spid="28" grpId="1"/>
      <p:bldP spid="29" grpId="0"/>
      <p:bldP spid="31" grpId="0"/>
      <p:bldP spid="32" grpId="0"/>
      <p:bldP spid="34" grpId="0"/>
      <p:bldP spid="35" grpId="0"/>
      <p:bldP spid="24" grpId="0" animBg="1"/>
      <p:bldP spid="36" grpId="0"/>
      <p:bldP spid="2" grpId="0"/>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06330"/>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179356"/>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916832"/>
            <a:ext cx="8496944" cy="444112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0" indent="0">
              <a:spcBef>
                <a:spcPts val="12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Règle de décision: Rejet de H</a:t>
            </a:r>
            <a:r>
              <a:rPr lang="fr-FR" sz="2400" baseline="-25000" dirty="0">
                <a:effectLst>
                  <a:outerShdw blurRad="38100" dist="38100" dir="2700000" algn="tl">
                    <a:srgbClr val="000000">
                      <a:alpha val="43137"/>
                    </a:srgbClr>
                  </a:outerShdw>
                </a:effectLst>
                <a:latin typeface="Arial" pitchFamily="34" charset="0"/>
                <a:cs typeface="Arial" pitchFamily="34" charset="0"/>
              </a:rPr>
              <a:t>0</a:t>
            </a:r>
            <a:r>
              <a:rPr lang="fr-FR" sz="2400" dirty="0">
                <a:effectLst>
                  <a:outerShdw blurRad="38100" dist="38100" dir="2700000" algn="tl">
                    <a:srgbClr val="000000">
                      <a:alpha val="43137"/>
                    </a:srgbClr>
                  </a:outerShdw>
                </a:effectLst>
                <a:latin typeface="Arial" pitchFamily="34" charset="0"/>
                <a:cs typeface="Arial" pitchFamily="34" charset="0"/>
              </a:rPr>
              <a:t> si</a:t>
            </a:r>
          </a:p>
          <a:p>
            <a:pPr lvl="2">
              <a:spcBef>
                <a:spcPts val="0"/>
              </a:spcBef>
              <a:buClr>
                <a:schemeClr val="bg2">
                  <a:lumMod val="40000"/>
                  <a:lumOff val="60000"/>
                </a:schemeClr>
              </a:buClr>
            </a:pPr>
            <a:r>
              <a:rPr lang="fr-FR" sz="2200" i="1" dirty="0">
                <a:effectLst>
                  <a:outerShdw blurRad="38100" dist="38100" dir="2700000" algn="tl">
                    <a:srgbClr val="000000">
                      <a:alpha val="43137"/>
                    </a:srgbClr>
                  </a:outerShdw>
                </a:effectLst>
                <a:latin typeface="Symbol" pitchFamily="18" charset="2"/>
              </a:rPr>
              <a:t>c</a:t>
            </a:r>
            <a:r>
              <a:rPr lang="fr-FR" sz="2200" baseline="30000" dirty="0">
                <a:effectLst>
                  <a:outerShdw blurRad="38100" dist="38100" dir="2700000" algn="tl">
                    <a:srgbClr val="000000">
                      <a:alpha val="43137"/>
                    </a:srgbClr>
                  </a:outerShdw>
                </a:effectLst>
              </a:rPr>
              <a:t>2</a:t>
            </a:r>
            <a:r>
              <a:rPr lang="fr-FR" sz="2200" baseline="-25000" dirty="0">
                <a:effectLst>
                  <a:outerShdw blurRad="38100" dist="38100" dir="2700000" algn="tl">
                    <a:srgbClr val="000000">
                      <a:alpha val="43137"/>
                    </a:srgbClr>
                  </a:outerShdw>
                </a:effectLst>
                <a:latin typeface="Arial" pitchFamily="34" charset="0"/>
                <a:cs typeface="Arial" pitchFamily="34" charset="0"/>
              </a:rPr>
              <a:t>calculé</a:t>
            </a:r>
            <a:r>
              <a:rPr lang="fr-FR" sz="2200" dirty="0">
                <a:effectLst>
                  <a:outerShdw blurRad="38100" dist="38100" dir="2700000" algn="tl">
                    <a:srgbClr val="000000">
                      <a:alpha val="43137"/>
                    </a:srgbClr>
                  </a:outerShdw>
                </a:effectLst>
                <a:latin typeface="Arial" pitchFamily="34" charset="0"/>
                <a:cs typeface="Arial" pitchFamily="34" charset="0"/>
              </a:rPr>
              <a:t>  &gt; </a:t>
            </a:r>
            <a:r>
              <a:rPr lang="fr-FR" sz="2200" i="1" dirty="0">
                <a:effectLst>
                  <a:outerShdw blurRad="38100" dist="38100" dir="2700000" algn="tl">
                    <a:srgbClr val="000000">
                      <a:alpha val="43137"/>
                    </a:srgbClr>
                  </a:outerShdw>
                </a:effectLst>
                <a:latin typeface="Symbol" pitchFamily="18" charset="2"/>
              </a:rPr>
              <a:t>c</a:t>
            </a:r>
            <a:r>
              <a:rPr lang="fr-FR" sz="2200" baseline="30000" dirty="0">
                <a:effectLst>
                  <a:outerShdw blurRad="38100" dist="38100" dir="2700000" algn="tl">
                    <a:srgbClr val="000000">
                      <a:alpha val="43137"/>
                    </a:srgbClr>
                  </a:outerShdw>
                </a:effectLst>
              </a:rPr>
              <a:t>2</a:t>
            </a:r>
            <a:r>
              <a:rPr lang="fr-FR" sz="2200" baseline="-25000" dirty="0">
                <a:effectLst>
                  <a:outerShdw blurRad="38100" dist="38100" dir="2700000" algn="tl">
                    <a:srgbClr val="000000">
                      <a:alpha val="43137"/>
                    </a:srgbClr>
                  </a:outerShdw>
                </a:effectLst>
                <a:latin typeface="Arial" pitchFamily="34" charset="0"/>
                <a:cs typeface="Arial" pitchFamily="34" charset="0"/>
              </a:rPr>
              <a:t>critique</a:t>
            </a:r>
          </a:p>
          <a:p>
            <a:pPr>
              <a:spcBef>
                <a:spcPts val="24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Décision: le </a:t>
            </a:r>
            <a:r>
              <a:rPr lang="fr-FR" sz="2400" i="1" dirty="0">
                <a:effectLst>
                  <a:outerShdw blurRad="38100" dist="38100" dir="2700000" algn="tl">
                    <a:srgbClr val="000000">
                      <a:alpha val="43137"/>
                    </a:srgbClr>
                  </a:outerShdw>
                </a:effectLst>
                <a:latin typeface="Symbol" pitchFamily="18" charset="2"/>
              </a:rPr>
              <a:t>c</a:t>
            </a:r>
            <a:r>
              <a:rPr lang="fr-FR" sz="2400" baseline="30000" dirty="0">
                <a:effectLst>
                  <a:outerShdw blurRad="38100" dist="38100" dir="2700000" algn="tl">
                    <a:srgbClr val="000000">
                      <a:alpha val="43137"/>
                    </a:srgbClr>
                  </a:outerShdw>
                </a:effectLst>
              </a:rPr>
              <a:t>2</a:t>
            </a:r>
            <a:r>
              <a:rPr lang="fr-FR" sz="2400" baseline="-25000" dirty="0">
                <a:effectLst>
                  <a:outerShdw blurRad="38100" dist="38100" dir="2700000" algn="tl">
                    <a:srgbClr val="000000">
                      <a:alpha val="43137"/>
                    </a:srgbClr>
                  </a:outerShdw>
                </a:effectLst>
                <a:latin typeface="Arial" pitchFamily="34" charset="0"/>
                <a:cs typeface="Arial" pitchFamily="34" charset="0"/>
              </a:rPr>
              <a:t>calculé</a:t>
            </a:r>
            <a:r>
              <a:rPr lang="fr-FR" sz="2400" dirty="0">
                <a:effectLst>
                  <a:outerShdw blurRad="38100" dist="38100" dir="2700000" algn="tl">
                    <a:srgbClr val="000000">
                      <a:alpha val="43137"/>
                    </a:srgbClr>
                  </a:outerShdw>
                </a:effectLst>
                <a:latin typeface="Arial" pitchFamily="34" charset="0"/>
                <a:cs typeface="Arial" pitchFamily="34" charset="0"/>
              </a:rPr>
              <a:t> (3,37) est plus petit que le </a:t>
            </a:r>
            <a:r>
              <a:rPr lang="fr-FR" sz="2400" i="1" dirty="0">
                <a:effectLst>
                  <a:outerShdw blurRad="38100" dist="38100" dir="2700000" algn="tl">
                    <a:srgbClr val="000000">
                      <a:alpha val="43137"/>
                    </a:srgbClr>
                  </a:outerShdw>
                </a:effectLst>
                <a:latin typeface="Symbol" pitchFamily="18" charset="2"/>
              </a:rPr>
              <a:t>c</a:t>
            </a:r>
            <a:r>
              <a:rPr lang="fr-FR" sz="2400" baseline="30000" dirty="0">
                <a:effectLst>
                  <a:outerShdw blurRad="38100" dist="38100" dir="2700000" algn="tl">
                    <a:srgbClr val="000000">
                      <a:alpha val="43137"/>
                    </a:srgbClr>
                  </a:outerShdw>
                </a:effectLst>
              </a:rPr>
              <a:t>2</a:t>
            </a:r>
            <a:r>
              <a:rPr lang="fr-FR" sz="2400" baseline="-25000" dirty="0">
                <a:effectLst>
                  <a:outerShdw blurRad="38100" dist="38100" dir="2700000" algn="tl">
                    <a:srgbClr val="000000">
                      <a:alpha val="43137"/>
                    </a:srgbClr>
                  </a:outerShdw>
                </a:effectLst>
                <a:latin typeface="Arial" pitchFamily="34" charset="0"/>
                <a:cs typeface="Arial" pitchFamily="34" charset="0"/>
              </a:rPr>
              <a:t>critique </a:t>
            </a:r>
            <a:r>
              <a:rPr lang="fr-FR" sz="2400" dirty="0">
                <a:effectLst>
                  <a:outerShdw blurRad="38100" dist="38100" dir="2700000" algn="tl">
                    <a:srgbClr val="000000">
                      <a:alpha val="43137"/>
                    </a:srgbClr>
                  </a:outerShdw>
                </a:effectLst>
                <a:latin typeface="Arial" pitchFamily="34" charset="0"/>
                <a:cs typeface="Arial" pitchFamily="34" charset="0"/>
              </a:rPr>
              <a:t>(5,99) associé à 2 </a:t>
            </a:r>
            <a:r>
              <a:rPr lang="fr-FR" sz="2400" b="1" i="1" dirty="0">
                <a:effectLst>
                  <a:outerShdw blurRad="38100" dist="38100" dir="2700000" algn="tl">
                    <a:srgbClr val="000000">
                      <a:alpha val="43137"/>
                    </a:srgbClr>
                  </a:outerShdw>
                </a:effectLst>
                <a:latin typeface="Arial" pitchFamily="34" charset="0"/>
                <a:cs typeface="Arial" pitchFamily="34" charset="0"/>
              </a:rPr>
              <a:t>dl</a:t>
            </a:r>
            <a:r>
              <a:rPr lang="fr-FR" sz="2400" dirty="0">
                <a:effectLst>
                  <a:outerShdw blurRad="38100" dist="38100" dir="2700000" algn="tl">
                    <a:srgbClr val="000000">
                      <a:alpha val="43137"/>
                    </a:srgbClr>
                  </a:outerShdw>
                </a:effectLst>
                <a:latin typeface="Arial" pitchFamily="34" charset="0"/>
                <a:cs typeface="Arial" pitchFamily="34" charset="0"/>
              </a:rPr>
              <a:t> et au seuil de signification 0,05. Donc,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on accepte l’hypothèse nulle H</a:t>
            </a:r>
            <a:r>
              <a:rPr lang="fr-FR"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0</a:t>
            </a:r>
            <a:r>
              <a:rPr lang="fr-FR" sz="2400" dirty="0">
                <a:effectLst>
                  <a:outerShdw blurRad="38100" dist="38100" dir="2700000" algn="tl">
                    <a:srgbClr val="000000">
                      <a:alpha val="43137"/>
                    </a:srgbClr>
                  </a:outerShdw>
                </a:effectLst>
                <a:latin typeface="Arial" pitchFamily="34" charset="0"/>
                <a:cs typeface="Arial" pitchFamily="34" charset="0"/>
              </a:rPr>
              <a:t>. </a:t>
            </a:r>
          </a:p>
          <a:p>
            <a:pPr lvl="1">
              <a:spcBef>
                <a:spcPts val="600"/>
              </a:spcBef>
              <a:spcAft>
                <a:spcPts val="60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La valeur calculée du chi-carré n’est pas statistiquement différente de zéro.</a:t>
            </a:r>
          </a:p>
          <a:p>
            <a:pPr>
              <a:spcBef>
                <a:spcPts val="12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Conclusion: On est sûr au moins à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95%</a:t>
            </a:r>
            <a:r>
              <a:rPr lang="fr-FR" sz="2400" dirty="0">
                <a:effectLst>
                  <a:outerShdw blurRad="38100" dist="38100" dir="2700000" algn="tl">
                    <a:srgbClr val="000000">
                      <a:alpha val="43137"/>
                    </a:srgbClr>
                  </a:outerShdw>
                </a:effectLst>
                <a:latin typeface="Arial" pitchFamily="34" charset="0"/>
                <a:cs typeface="Arial" pitchFamily="34" charset="0"/>
              </a:rPr>
              <a:t> que la relation entre l’instruction et la désobéissance n’est pas </a:t>
            </a:r>
            <a:r>
              <a:rPr lang="fr-FR" sz="2400" u="sng"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statistique-ment</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significative</a:t>
            </a:r>
            <a:r>
              <a:rPr lang="fr-FR" sz="2400" dirty="0">
                <a:effectLst>
                  <a:outerShdw blurRad="38100" dist="38100" dir="2700000" algn="tl">
                    <a:srgbClr val="000000">
                      <a:alpha val="43137"/>
                    </a:srgbClr>
                  </a:outerShdw>
                </a:effectLst>
                <a:latin typeface="Arial" pitchFamily="34" charset="0"/>
                <a:cs typeface="Arial" pitchFamily="34" charset="0"/>
              </a:rPr>
              <a:t> dans la population étudiée</a:t>
            </a: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19</a:t>
            </a:fld>
            <a:endParaRPr lang="fr-FR" dirty="0"/>
          </a:p>
        </p:txBody>
      </p:sp>
      <p:sp>
        <p:nvSpPr>
          <p:cNvPr id="19" name="Espace réservé de la date 18"/>
          <p:cNvSpPr>
            <a:spLocks noGrp="1"/>
          </p:cNvSpPr>
          <p:nvPr>
            <p:ph type="dt" sz="half" idx="10"/>
            <p:custDataLst>
              <p:tags r:id="rId5"/>
            </p:custDataLst>
          </p:nvPr>
        </p:nvSpPr>
        <p:spPr/>
        <p:txBody>
          <a:bodyPr/>
          <a:lstStyle/>
          <a:p>
            <a:fld id="{E3203B36-06B4-4FBC-AAC0-0412A2D4ADCF}" type="datetime10">
              <a:rPr lang="fr-FR" smtClean="0"/>
              <a:t>12:38</a:t>
            </a:fld>
            <a:endParaRPr lang="fr-FR" dirty="0"/>
          </a:p>
        </p:txBody>
      </p:sp>
      <p:sp>
        <p:nvSpPr>
          <p:cNvPr id="22" name="Rectangle 2"/>
          <p:cNvSpPr txBox="1">
            <a:spLocks noChangeArrowheads="1"/>
          </p:cNvSpPr>
          <p:nvPr>
            <p:custDataLst>
              <p:tags r:id="rId6"/>
            </p:custDataLst>
          </p:nvPr>
        </p:nvSpPr>
        <p:spPr>
          <a:xfrm>
            <a:off x="0" y="463388"/>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06330"/>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spc="-15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Interprétation statistique : décision &amp; conclusion</a:t>
            </a:r>
          </a:p>
        </p:txBody>
      </p:sp>
      <p:cxnSp>
        <p:nvCxnSpPr>
          <p:cNvPr id="9" name="Connecteur droit avec flèche 8"/>
          <p:cNvCxnSpPr/>
          <p:nvPr>
            <p:custDataLst>
              <p:tags r:id="rId8"/>
            </p:custDataLst>
          </p:nvPr>
        </p:nvCxnSpPr>
        <p:spPr>
          <a:xfrm>
            <a:off x="539552" y="2132856"/>
            <a:ext cx="401838"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79316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916832"/>
            <a:ext cx="8352928" cy="465544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0" indent="0">
              <a:spcBef>
                <a:spcPts val="1800"/>
              </a:spcBef>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a:t>
            </a:fld>
            <a:endParaRPr lang="fr-FR" dirty="0"/>
          </a:p>
        </p:txBody>
      </p:sp>
      <p:sp>
        <p:nvSpPr>
          <p:cNvPr id="19" name="Espace réservé de la date 18"/>
          <p:cNvSpPr>
            <a:spLocks noGrp="1"/>
          </p:cNvSpPr>
          <p:nvPr>
            <p:ph type="dt" sz="half" idx="10"/>
            <p:custDataLst>
              <p:tags r:id="rId5"/>
            </p:custDataLst>
          </p:nvPr>
        </p:nvSpPr>
        <p:spPr/>
        <p:txBody>
          <a:bodyPr/>
          <a:lstStyle/>
          <a:p>
            <a:fld id="{EDE23578-D391-4A28-8B42-BC006BAE8AEF}" type="datetime10">
              <a:rPr lang="fr-FR" smtClean="0"/>
              <a:t>12:38</a:t>
            </a:fld>
            <a:endParaRPr lang="fr-FR" dirty="0"/>
          </a:p>
        </p:txBody>
      </p:sp>
      <p:sp>
        <p:nvSpPr>
          <p:cNvPr id="22" name="Rectangle 2"/>
          <p:cNvSpPr txBox="1">
            <a:spLocks noChangeArrowheads="1"/>
          </p:cNvSpPr>
          <p:nvPr>
            <p:custDataLst>
              <p:tags r:id="rId6"/>
            </p:custDataLst>
          </p:nvPr>
        </p:nvSpPr>
        <p:spPr>
          <a:xfrm>
            <a:off x="0" y="486534"/>
            <a:ext cx="8964488"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42984"/>
            <a:ext cx="8748464"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Justification: exemple (Fox:130)</a:t>
            </a:r>
          </a:p>
        </p:txBody>
      </p:sp>
      <p:pic>
        <p:nvPicPr>
          <p:cNvPr id="1027" name="Picture 3" descr="C:\Users\Admin\Desktop\Sans titre.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9552" y="1916832"/>
            <a:ext cx="8064896" cy="453650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7" name="Ellipse 26"/>
          <p:cNvSpPr/>
          <p:nvPr>
            <p:custDataLst>
              <p:tags r:id="rId8"/>
            </p:custDataLst>
          </p:nvPr>
        </p:nvSpPr>
        <p:spPr>
          <a:xfrm>
            <a:off x="3419872" y="4831915"/>
            <a:ext cx="434571" cy="36885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noFill/>
            </a:endParaRPr>
          </a:p>
        </p:txBody>
      </p:sp>
      <p:sp>
        <p:nvSpPr>
          <p:cNvPr id="29" name="Ellipse 28"/>
          <p:cNvSpPr/>
          <p:nvPr>
            <p:custDataLst>
              <p:tags r:id="rId9"/>
            </p:custDataLst>
          </p:nvPr>
        </p:nvSpPr>
        <p:spPr>
          <a:xfrm>
            <a:off x="7236296" y="4831812"/>
            <a:ext cx="434571" cy="36885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noFill/>
            </a:endParaRPr>
          </a:p>
        </p:txBody>
      </p:sp>
      <p:sp>
        <p:nvSpPr>
          <p:cNvPr id="2" name="ZoneTexte 1"/>
          <p:cNvSpPr txBox="1"/>
          <p:nvPr/>
        </p:nvSpPr>
        <p:spPr>
          <a:xfrm>
            <a:off x="5940152" y="2267744"/>
            <a:ext cx="1296144" cy="461665"/>
          </a:xfrm>
          <a:prstGeom prst="rect">
            <a:avLst/>
          </a:prstGeom>
          <a:noFill/>
        </p:spPr>
        <p:txBody>
          <a:bodyPr wrap="square" rtlCol="0">
            <a:spAutoFit/>
          </a:bodyPr>
          <a:lstStyle/>
          <a:p>
            <a:r>
              <a:rPr lang="fr-CA" b="1" dirty="0">
                <a:solidFill>
                  <a:srgbClr val="FF0000"/>
                </a:solidFill>
                <a:effectLst>
                  <a:outerShdw blurRad="38100" dist="38100" dir="2700000" algn="tl">
                    <a:srgbClr val="000000">
                      <a:alpha val="43137"/>
                    </a:srgbClr>
                  </a:outerShdw>
                </a:effectLst>
              </a:rPr>
              <a:t>n = 50</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heel(1)">
                                      <p:cBhvr>
                                        <p:cTn id="7" dur="2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heel(1)">
                                      <p:cBhvr>
                                        <p:cTn id="12" dur="20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mph" presetSubtype="0" fill="hold" grpId="1" nodeType="clickEffect">
                                  <p:stCondLst>
                                    <p:cond delay="0"/>
                                  </p:stCondLst>
                                  <p:childTnLst>
                                    <p:animClr clrSpc="hsl" dir="cw">
                                      <p:cBhvr override="childStyle">
                                        <p:cTn id="16" dur="500" fill="hold"/>
                                        <p:tgtEl>
                                          <p:spTgt spid="27"/>
                                        </p:tgtEl>
                                        <p:attrNameLst>
                                          <p:attrName>style.color</p:attrName>
                                        </p:attrNameLst>
                                      </p:cBhvr>
                                      <p:by>
                                        <p:hsl h="7200000" s="0" l="0"/>
                                      </p:by>
                                    </p:animClr>
                                    <p:animClr clrSpc="hsl" dir="cw">
                                      <p:cBhvr>
                                        <p:cTn id="17" dur="500" fill="hold"/>
                                        <p:tgtEl>
                                          <p:spTgt spid="27"/>
                                        </p:tgtEl>
                                        <p:attrNameLst>
                                          <p:attrName>fillcolor</p:attrName>
                                        </p:attrNameLst>
                                      </p:cBhvr>
                                      <p:by>
                                        <p:hsl h="7200000" s="0" l="0"/>
                                      </p:by>
                                    </p:animClr>
                                    <p:animClr clrSpc="hsl" dir="cw">
                                      <p:cBhvr>
                                        <p:cTn id="18" dur="500" fill="hold"/>
                                        <p:tgtEl>
                                          <p:spTgt spid="27"/>
                                        </p:tgtEl>
                                        <p:attrNameLst>
                                          <p:attrName>stroke.color</p:attrName>
                                        </p:attrNameLst>
                                      </p:cBhvr>
                                      <p:by>
                                        <p:hsl h="7200000" s="0" l="0"/>
                                      </p:by>
                                    </p:animClr>
                                    <p:set>
                                      <p:cBhvr>
                                        <p:cTn id="19" dur="500" fill="hold"/>
                                        <p:tgtEl>
                                          <p:spTgt spid="27"/>
                                        </p:tgtEl>
                                        <p:attrNameLst>
                                          <p:attrName>fill.type</p:attrName>
                                        </p:attrNameLst>
                                      </p:cBhvr>
                                      <p:to>
                                        <p:strVal val="solid"/>
                                      </p:to>
                                    </p:set>
                                  </p:childTnLst>
                                </p:cTn>
                              </p:par>
                              <p:par>
                                <p:cTn id="20" presetID="21" presetClass="emph" presetSubtype="0" fill="hold" grpId="1" nodeType="withEffect">
                                  <p:stCondLst>
                                    <p:cond delay="0"/>
                                  </p:stCondLst>
                                  <p:childTnLst>
                                    <p:animClr clrSpc="hsl" dir="cw">
                                      <p:cBhvr override="childStyle">
                                        <p:cTn id="21" dur="500" fill="hold"/>
                                        <p:tgtEl>
                                          <p:spTgt spid="29"/>
                                        </p:tgtEl>
                                        <p:attrNameLst>
                                          <p:attrName>style.color</p:attrName>
                                        </p:attrNameLst>
                                      </p:cBhvr>
                                      <p:by>
                                        <p:hsl h="7200000" s="0" l="0"/>
                                      </p:by>
                                    </p:animClr>
                                    <p:animClr clrSpc="hsl" dir="cw">
                                      <p:cBhvr>
                                        <p:cTn id="22" dur="500" fill="hold"/>
                                        <p:tgtEl>
                                          <p:spTgt spid="29"/>
                                        </p:tgtEl>
                                        <p:attrNameLst>
                                          <p:attrName>fillcolor</p:attrName>
                                        </p:attrNameLst>
                                      </p:cBhvr>
                                      <p:by>
                                        <p:hsl h="7200000" s="0" l="0"/>
                                      </p:by>
                                    </p:animClr>
                                    <p:animClr clrSpc="hsl" dir="cw">
                                      <p:cBhvr>
                                        <p:cTn id="23" dur="500" fill="hold"/>
                                        <p:tgtEl>
                                          <p:spTgt spid="29"/>
                                        </p:tgtEl>
                                        <p:attrNameLst>
                                          <p:attrName>stroke.color</p:attrName>
                                        </p:attrNameLst>
                                      </p:cBhvr>
                                      <p:by>
                                        <p:hsl h="7200000" s="0" l="0"/>
                                      </p:by>
                                    </p:animClr>
                                    <p:set>
                                      <p:cBhvr>
                                        <p:cTn id="24" dur="500" fill="hold"/>
                                        <p:tgtEl>
                                          <p:spTgt spid="2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down)">
                                      <p:cBhvr>
                                        <p:cTn id="29" dur="580">
                                          <p:stCondLst>
                                            <p:cond delay="0"/>
                                          </p:stCondLst>
                                        </p:cTn>
                                        <p:tgtEl>
                                          <p:spTgt spid="2"/>
                                        </p:tgtEl>
                                      </p:cBhvr>
                                    </p:animEffect>
                                    <p:anim calcmode="lin" valueType="num">
                                      <p:cBhvr>
                                        <p:cTn id="3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5" dur="26">
                                          <p:stCondLst>
                                            <p:cond delay="650"/>
                                          </p:stCondLst>
                                        </p:cTn>
                                        <p:tgtEl>
                                          <p:spTgt spid="2"/>
                                        </p:tgtEl>
                                      </p:cBhvr>
                                      <p:to x="100000" y="60000"/>
                                    </p:animScale>
                                    <p:animScale>
                                      <p:cBhvr>
                                        <p:cTn id="36" dur="166" decel="50000">
                                          <p:stCondLst>
                                            <p:cond delay="676"/>
                                          </p:stCondLst>
                                        </p:cTn>
                                        <p:tgtEl>
                                          <p:spTgt spid="2"/>
                                        </p:tgtEl>
                                      </p:cBhvr>
                                      <p:to x="100000" y="100000"/>
                                    </p:animScale>
                                    <p:animScale>
                                      <p:cBhvr>
                                        <p:cTn id="37" dur="26">
                                          <p:stCondLst>
                                            <p:cond delay="1312"/>
                                          </p:stCondLst>
                                        </p:cTn>
                                        <p:tgtEl>
                                          <p:spTgt spid="2"/>
                                        </p:tgtEl>
                                      </p:cBhvr>
                                      <p:to x="100000" y="80000"/>
                                    </p:animScale>
                                    <p:animScale>
                                      <p:cBhvr>
                                        <p:cTn id="38" dur="166" decel="50000">
                                          <p:stCondLst>
                                            <p:cond delay="1338"/>
                                          </p:stCondLst>
                                        </p:cTn>
                                        <p:tgtEl>
                                          <p:spTgt spid="2"/>
                                        </p:tgtEl>
                                      </p:cBhvr>
                                      <p:to x="100000" y="100000"/>
                                    </p:animScale>
                                    <p:animScale>
                                      <p:cBhvr>
                                        <p:cTn id="39" dur="26">
                                          <p:stCondLst>
                                            <p:cond delay="1642"/>
                                          </p:stCondLst>
                                        </p:cTn>
                                        <p:tgtEl>
                                          <p:spTgt spid="2"/>
                                        </p:tgtEl>
                                      </p:cBhvr>
                                      <p:to x="100000" y="90000"/>
                                    </p:animScale>
                                    <p:animScale>
                                      <p:cBhvr>
                                        <p:cTn id="40" dur="166" decel="50000">
                                          <p:stCondLst>
                                            <p:cond delay="1668"/>
                                          </p:stCondLst>
                                        </p:cTn>
                                        <p:tgtEl>
                                          <p:spTgt spid="2"/>
                                        </p:tgtEl>
                                      </p:cBhvr>
                                      <p:to x="100000" y="100000"/>
                                    </p:animScale>
                                    <p:animScale>
                                      <p:cBhvr>
                                        <p:cTn id="41" dur="26">
                                          <p:stCondLst>
                                            <p:cond delay="1808"/>
                                          </p:stCondLst>
                                        </p:cTn>
                                        <p:tgtEl>
                                          <p:spTgt spid="2"/>
                                        </p:tgtEl>
                                      </p:cBhvr>
                                      <p:to x="100000" y="95000"/>
                                    </p:animScale>
                                    <p:animScale>
                                      <p:cBhvr>
                                        <p:cTn id="42"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9" grpId="0" animBg="1"/>
      <p:bldP spid="29" grpId="1"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89357"/>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54493"/>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916832"/>
            <a:ext cx="8424936" cy="46085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457200" indent="-457200">
              <a:spcBef>
                <a:spcPts val="1200"/>
              </a:spcBef>
              <a:buClr>
                <a:schemeClr val="bg2">
                  <a:lumMod val="40000"/>
                  <a:lumOff val="60000"/>
                </a:schemeClr>
              </a:buClr>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Formuler les hypothèses statistiques</a:t>
            </a:r>
          </a:p>
          <a:p>
            <a:pPr marL="914400" lvl="1" indent="-457200">
              <a:spcBef>
                <a:spcPts val="600"/>
              </a:spcBef>
              <a:spcAft>
                <a:spcPts val="0"/>
              </a:spcAft>
              <a:buClr>
                <a:schemeClr val="bg2">
                  <a:lumMod val="40000"/>
                  <a:lumOff val="60000"/>
                </a:schemeClr>
              </a:buClr>
              <a:buFont typeface="+mj-lt"/>
              <a:buAutoNum type="alphaLcParenR"/>
            </a:pP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H</a:t>
            </a:r>
            <a:r>
              <a:rPr lang="fr-FR" sz="2000" u="sng"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0</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 Pas de relation entre les deux variables N (égalité des </a:t>
            </a:r>
            <a:r>
              <a:rPr lang="fr-FR" sz="2000" u="sng"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fréq</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t>
            </a:r>
          </a:p>
          <a:p>
            <a:pPr marL="914400" lvl="1" indent="-457200">
              <a:spcBef>
                <a:spcPts val="0"/>
              </a:spcBef>
              <a:spcAft>
                <a:spcPts val="0"/>
              </a:spcAft>
              <a:buClr>
                <a:schemeClr val="bg2">
                  <a:lumMod val="40000"/>
                  <a:lumOff val="60000"/>
                </a:schemeClr>
              </a:buClr>
              <a:buFont typeface="+mj-lt"/>
              <a:buAutoNum type="alphaLcParenR"/>
            </a:pPr>
            <a:r>
              <a:rPr lang="fr-FR" sz="2000" dirty="0">
                <a:effectLst>
                  <a:outerShdw blurRad="38100" dist="38100" dir="2700000" algn="tl">
                    <a:srgbClr val="000000">
                      <a:alpha val="43137"/>
                    </a:srgbClr>
                  </a:outerShdw>
                </a:effectLst>
                <a:latin typeface="Arial" pitchFamily="34" charset="0"/>
                <a:cs typeface="Arial" pitchFamily="34" charset="0"/>
              </a:rPr>
              <a:t>H</a:t>
            </a:r>
            <a:r>
              <a:rPr lang="fr-FR" sz="2000" baseline="-25000" dirty="0">
                <a:effectLst>
                  <a:outerShdw blurRad="38100" dist="38100" dir="2700000" algn="tl">
                    <a:srgbClr val="000000">
                      <a:alpha val="43137"/>
                    </a:srgbClr>
                  </a:outerShdw>
                </a:effectLst>
                <a:latin typeface="Arial" pitchFamily="34" charset="0"/>
                <a:cs typeface="Arial" pitchFamily="34" charset="0"/>
              </a:rPr>
              <a:t>1 </a:t>
            </a:r>
            <a:r>
              <a:rPr lang="fr-FR" sz="2000" dirty="0">
                <a:effectLst>
                  <a:outerShdw blurRad="38100" dist="38100" dir="2700000" algn="tl">
                    <a:srgbClr val="000000">
                      <a:alpha val="43137"/>
                    </a:srgbClr>
                  </a:outerShdw>
                </a:effectLst>
                <a:latin typeface="Arial" pitchFamily="34" charset="0"/>
                <a:cs typeface="Arial" pitchFamily="34" charset="0"/>
              </a:rPr>
              <a:t>: Relation entre les deux variables N (différences entre </a:t>
            </a:r>
            <a:r>
              <a:rPr lang="fr-FR" sz="2000" dirty="0" err="1">
                <a:effectLst>
                  <a:outerShdw blurRad="38100" dist="38100" dir="2700000" algn="tl">
                    <a:srgbClr val="000000">
                      <a:alpha val="43137"/>
                    </a:srgbClr>
                  </a:outerShdw>
                </a:effectLst>
                <a:latin typeface="Arial" pitchFamily="34" charset="0"/>
                <a:cs typeface="Arial" pitchFamily="34" charset="0"/>
              </a:rPr>
              <a:t>fréq</a:t>
            </a:r>
            <a:r>
              <a:rPr lang="fr-FR" sz="2000" dirty="0">
                <a:effectLst>
                  <a:outerShdw blurRad="38100" dist="38100" dir="2700000" algn="tl">
                    <a:srgbClr val="000000">
                      <a:alpha val="43137"/>
                    </a:srgbClr>
                  </a:outerShdw>
                </a:effectLst>
                <a:latin typeface="Arial" pitchFamily="34" charset="0"/>
                <a:cs typeface="Arial" pitchFamily="34" charset="0"/>
              </a:rPr>
              <a:t>.)</a:t>
            </a:r>
          </a:p>
          <a:p>
            <a:pPr marL="457200" indent="-457200">
              <a:spcBef>
                <a:spcPts val="1800"/>
              </a:spcBef>
              <a:spcAft>
                <a:spcPts val="600"/>
              </a:spcAft>
              <a:buClr>
                <a:schemeClr val="bg2">
                  <a:lumMod val="40000"/>
                  <a:lumOff val="60000"/>
                </a:schemeClr>
              </a:buClr>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Calculer les </a:t>
            </a:r>
            <a:r>
              <a:rPr lang="fr-FR" sz="2400" dirty="0" err="1">
                <a:effectLst>
                  <a:outerShdw blurRad="38100" dist="38100" dir="2700000" algn="tl">
                    <a:srgbClr val="000000">
                      <a:alpha val="43137"/>
                    </a:srgbClr>
                  </a:outerShdw>
                </a:effectLst>
                <a:latin typeface="Arial" pitchFamily="34" charset="0"/>
                <a:cs typeface="Arial" pitchFamily="34" charset="0"/>
              </a:rPr>
              <a:t>fréq</a:t>
            </a:r>
            <a:r>
              <a:rPr lang="fr-FR" sz="2400" dirty="0">
                <a:effectLst>
                  <a:outerShdw blurRad="38100" dist="38100" dir="2700000" algn="tl">
                    <a:srgbClr val="000000">
                      <a:alpha val="43137"/>
                    </a:srgbClr>
                  </a:outerShdw>
                </a:effectLst>
                <a:latin typeface="Arial" pitchFamily="34" charset="0"/>
                <a:cs typeface="Arial" pitchFamily="34" charset="0"/>
              </a:rPr>
              <a:t>. théoriques selon l’hypothèse nulle</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H</a:t>
            </a:r>
            <a:r>
              <a:rPr lang="fr-FR"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0</a:t>
            </a:r>
            <a:endParaRPr lang="fr-FR" sz="2400" dirty="0">
              <a:effectLst>
                <a:outerShdw blurRad="38100" dist="38100" dir="2700000" algn="tl">
                  <a:srgbClr val="000000">
                    <a:alpha val="43137"/>
                  </a:srgbClr>
                </a:outerShdw>
              </a:effectLst>
              <a:latin typeface="Arial" pitchFamily="34" charset="0"/>
              <a:cs typeface="Arial" pitchFamily="34" charset="0"/>
            </a:endParaRPr>
          </a:p>
          <a:p>
            <a:pPr marL="457200" indent="-457200">
              <a:spcBef>
                <a:spcPts val="1200"/>
              </a:spcBef>
              <a:spcAft>
                <a:spcPts val="600"/>
              </a:spcAft>
              <a:buClr>
                <a:schemeClr val="bg2">
                  <a:lumMod val="40000"/>
                  <a:lumOff val="60000"/>
                </a:schemeClr>
              </a:buClr>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Calculer </a:t>
            </a:r>
            <a:r>
              <a:rPr lang="fr-FR" sz="2400">
                <a:effectLst>
                  <a:outerShdw blurRad="38100" dist="38100" dir="2700000" algn="tl">
                    <a:srgbClr val="000000">
                      <a:alpha val="43137"/>
                    </a:srgbClr>
                  </a:outerShdw>
                </a:effectLst>
                <a:latin typeface="Arial" pitchFamily="34" charset="0"/>
                <a:cs typeface="Arial" pitchFamily="34" charset="0"/>
              </a:rPr>
              <a:t>la valeur du </a:t>
            </a:r>
            <a:r>
              <a:rPr lang="fr-FR" sz="2400" dirty="0">
                <a:effectLst>
                  <a:outerShdw blurRad="38100" dist="38100" dir="2700000" algn="tl">
                    <a:srgbClr val="000000">
                      <a:alpha val="43137"/>
                    </a:srgbClr>
                  </a:outerShdw>
                </a:effectLst>
                <a:latin typeface="Arial" pitchFamily="34" charset="0"/>
                <a:cs typeface="Arial" pitchFamily="34" charset="0"/>
              </a:rPr>
              <a:t>chi-carré</a:t>
            </a:r>
          </a:p>
          <a:p>
            <a:pPr marL="857250" lvl="1" indent="-457200">
              <a:spcBef>
                <a:spcPts val="600"/>
              </a:spcBef>
              <a:spcAft>
                <a:spcPts val="600"/>
              </a:spcAft>
              <a:buClr>
                <a:schemeClr val="bg2">
                  <a:lumMod val="40000"/>
                  <a:lumOff val="60000"/>
                </a:schemeClr>
              </a:buClr>
              <a:buFont typeface="+mj-lt"/>
              <a:buAutoNum type="alphaLcParenR"/>
            </a:pPr>
            <a:r>
              <a:rPr lang="fr-FR" sz="2000" dirty="0">
                <a:effectLst>
                  <a:outerShdw blurRad="38100" dist="38100" dir="2700000" algn="tl">
                    <a:srgbClr val="000000">
                      <a:alpha val="43137"/>
                    </a:srgbClr>
                  </a:outerShdw>
                </a:effectLst>
                <a:latin typeface="Arial" pitchFamily="34" charset="0"/>
                <a:cs typeface="Arial" pitchFamily="34" charset="0"/>
              </a:rPr>
              <a:t>Puis trouver la valeur critique, connaissant le seuil </a:t>
            </a:r>
            <a:r>
              <a:rPr lang="fr-FR" sz="2000" b="1" dirty="0">
                <a:effectLst>
                  <a:outerShdw blurRad="38100" dist="38100" dir="2700000" algn="tl">
                    <a:srgbClr val="000000">
                      <a:alpha val="43137"/>
                    </a:srgbClr>
                  </a:outerShdw>
                </a:effectLst>
                <a:latin typeface="Symbol" pitchFamily="18" charset="2"/>
                <a:cs typeface="Arial" pitchFamily="34" charset="0"/>
              </a:rPr>
              <a:t>a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et les </a:t>
            </a:r>
            <a:r>
              <a:rPr lang="fr-FR" sz="2000" b="1" i="1" dirty="0">
                <a:effectLst>
                  <a:outerShdw blurRad="38100" dist="38100" dir="2700000" algn="tl">
                    <a:srgbClr val="000000">
                      <a:alpha val="43137"/>
                    </a:srgbClr>
                  </a:outerShdw>
                </a:effectLst>
                <a:latin typeface="Arial" pitchFamily="34" charset="0"/>
                <a:cs typeface="Arial" pitchFamily="34" charset="0"/>
              </a:rPr>
              <a:t>dl</a:t>
            </a:r>
            <a:endParaRPr lang="fr-FR" sz="2000" b="1" dirty="0">
              <a:effectLst>
                <a:outerShdw blurRad="38100" dist="38100" dir="2700000" algn="tl">
                  <a:srgbClr val="000000">
                    <a:alpha val="43137"/>
                  </a:srgbClr>
                </a:outerShdw>
              </a:effectLst>
              <a:latin typeface="Symbol" pitchFamily="18" charset="2"/>
              <a:cs typeface="Arial" pitchFamily="34" charset="0"/>
            </a:endParaRPr>
          </a:p>
          <a:p>
            <a:pPr marL="457200" indent="-457200">
              <a:spcBef>
                <a:spcPts val="1200"/>
              </a:spcBef>
              <a:spcAft>
                <a:spcPts val="600"/>
              </a:spcAft>
              <a:buClr>
                <a:schemeClr val="bg2">
                  <a:lumMod val="40000"/>
                  <a:lumOff val="60000"/>
                </a:schemeClr>
              </a:buClr>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Énoncer la règle de décision et visualiser la décision</a:t>
            </a:r>
          </a:p>
          <a:p>
            <a:pPr marL="857250" lvl="1" indent="-457200">
              <a:spcBef>
                <a:spcPts val="600"/>
              </a:spcBef>
              <a:spcAft>
                <a:spcPts val="600"/>
              </a:spcAft>
              <a:buClr>
                <a:schemeClr val="bg2">
                  <a:lumMod val="40000"/>
                  <a:lumOff val="60000"/>
                </a:schemeClr>
              </a:buClr>
              <a:buFont typeface="+mj-lt"/>
              <a:buAutoNum type="alphaLcParenR"/>
            </a:pPr>
            <a:r>
              <a:rPr lang="fr-FR" sz="2000" dirty="0">
                <a:effectLst>
                  <a:outerShdw blurRad="38100" dist="38100" dir="2700000" algn="tl">
                    <a:srgbClr val="000000">
                      <a:alpha val="43137"/>
                    </a:srgbClr>
                  </a:outerShdw>
                </a:effectLst>
                <a:latin typeface="Arial" pitchFamily="34" charset="0"/>
                <a:cs typeface="Arial" pitchFamily="34" charset="0"/>
              </a:rPr>
              <a:t>Rejet de H</a:t>
            </a:r>
            <a:r>
              <a:rPr lang="fr-FR" sz="2000" baseline="-25000" dirty="0">
                <a:effectLst>
                  <a:outerShdw blurRad="38100" dist="38100" dir="2700000" algn="tl">
                    <a:srgbClr val="000000">
                      <a:alpha val="43137"/>
                    </a:srgbClr>
                  </a:outerShdw>
                </a:effectLst>
                <a:latin typeface="Arial" pitchFamily="34" charset="0"/>
                <a:cs typeface="Arial" pitchFamily="34" charset="0"/>
              </a:rPr>
              <a:t>0</a:t>
            </a:r>
            <a:r>
              <a:rPr lang="fr-FR" sz="2000" dirty="0">
                <a:effectLst>
                  <a:outerShdw blurRad="38100" dist="38100" dir="2700000" algn="tl">
                    <a:srgbClr val="000000">
                      <a:alpha val="43137"/>
                    </a:srgbClr>
                  </a:outerShdw>
                </a:effectLst>
                <a:latin typeface="Arial" pitchFamily="34" charset="0"/>
                <a:cs typeface="Arial" pitchFamily="34" charset="0"/>
              </a:rPr>
              <a:t> si </a:t>
            </a:r>
            <a:r>
              <a:rPr lang="fr-FR" sz="2000" i="1" dirty="0">
                <a:effectLst>
                  <a:outerShdw blurRad="38100" dist="38100" dir="2700000" algn="tl">
                    <a:srgbClr val="000000">
                      <a:alpha val="43137"/>
                    </a:srgbClr>
                  </a:outerShdw>
                </a:effectLst>
                <a:latin typeface="Symbol" pitchFamily="18" charset="2"/>
              </a:rPr>
              <a:t>c </a:t>
            </a:r>
            <a:r>
              <a:rPr lang="fr-FR" sz="2000" baseline="30000" dirty="0">
                <a:effectLst>
                  <a:outerShdw blurRad="38100" dist="38100" dir="2700000" algn="tl">
                    <a:srgbClr val="000000">
                      <a:alpha val="43137"/>
                    </a:srgbClr>
                  </a:outerShdw>
                </a:effectLst>
              </a:rPr>
              <a:t>2</a:t>
            </a:r>
            <a:r>
              <a:rPr lang="fr-FR" sz="2000" baseline="-25000" dirty="0">
                <a:effectLst>
                  <a:outerShdw blurRad="38100" dist="38100" dir="2700000" algn="tl">
                    <a:srgbClr val="000000">
                      <a:alpha val="43137"/>
                    </a:srgbClr>
                  </a:outerShdw>
                </a:effectLst>
                <a:latin typeface="Arial" pitchFamily="34" charset="0"/>
                <a:cs typeface="Arial" pitchFamily="34" charset="0"/>
              </a:rPr>
              <a:t>calculé</a:t>
            </a:r>
            <a:r>
              <a:rPr lang="fr-FR" sz="2000" dirty="0">
                <a:effectLst>
                  <a:outerShdw blurRad="38100" dist="38100" dir="2700000" algn="tl">
                    <a:srgbClr val="000000">
                      <a:alpha val="43137"/>
                    </a:srgbClr>
                  </a:outerShdw>
                </a:effectLst>
                <a:latin typeface="Arial" pitchFamily="34" charset="0"/>
                <a:cs typeface="Arial" pitchFamily="34" charset="0"/>
              </a:rPr>
              <a:t> &gt; </a:t>
            </a:r>
            <a:r>
              <a:rPr lang="fr-FR" sz="2000" i="1" dirty="0">
                <a:effectLst>
                  <a:outerShdw blurRad="38100" dist="38100" dir="2700000" algn="tl">
                    <a:srgbClr val="000000">
                      <a:alpha val="43137"/>
                    </a:srgbClr>
                  </a:outerShdw>
                </a:effectLst>
                <a:latin typeface="Symbol" pitchFamily="18" charset="2"/>
              </a:rPr>
              <a:t>c </a:t>
            </a:r>
            <a:r>
              <a:rPr lang="fr-FR" sz="2000" baseline="30000" dirty="0">
                <a:effectLst>
                  <a:outerShdw blurRad="38100" dist="38100" dir="2700000" algn="tl">
                    <a:srgbClr val="000000">
                      <a:alpha val="43137"/>
                    </a:srgbClr>
                  </a:outerShdw>
                </a:effectLst>
              </a:rPr>
              <a:t>2</a:t>
            </a:r>
            <a:r>
              <a:rPr lang="fr-FR" sz="2000" baseline="-25000" dirty="0">
                <a:effectLst>
                  <a:outerShdw blurRad="38100" dist="38100" dir="2700000" algn="tl">
                    <a:srgbClr val="000000">
                      <a:alpha val="43137"/>
                    </a:srgbClr>
                  </a:outerShdw>
                </a:effectLst>
                <a:latin typeface="Arial" pitchFamily="34" charset="0"/>
                <a:cs typeface="Arial" pitchFamily="34" charset="0"/>
              </a:rPr>
              <a:t>critique</a:t>
            </a:r>
            <a:r>
              <a:rPr lang="fr-FR" sz="2000" dirty="0">
                <a:effectLst>
                  <a:outerShdw blurRad="38100" dist="38100" dir="2700000" algn="tl">
                    <a:srgbClr val="000000">
                      <a:alpha val="43137"/>
                    </a:srgbClr>
                  </a:outerShdw>
                </a:effectLst>
                <a:latin typeface="Arial" pitchFamily="34" charset="0"/>
                <a:cs typeface="Arial" pitchFamily="34" charset="0"/>
              </a:rPr>
              <a:t> </a:t>
            </a:r>
          </a:p>
          <a:p>
            <a:pPr marL="457200" indent="-457200">
              <a:spcBef>
                <a:spcPts val="1200"/>
              </a:spcBef>
              <a:spcAft>
                <a:spcPts val="600"/>
              </a:spcAft>
              <a:buClr>
                <a:schemeClr val="bg2">
                  <a:lumMod val="40000"/>
                  <a:lumOff val="60000"/>
                </a:schemeClr>
              </a:buClr>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Décider s’il faut rejeter ou non H</a:t>
            </a:r>
            <a:r>
              <a:rPr lang="fr-FR" sz="2400" baseline="-25000" dirty="0">
                <a:effectLst>
                  <a:outerShdw blurRad="38100" dist="38100" dir="2700000" algn="tl">
                    <a:srgbClr val="000000">
                      <a:alpha val="43137"/>
                    </a:srgbClr>
                  </a:outerShdw>
                </a:effectLst>
                <a:latin typeface="Arial" pitchFamily="34" charset="0"/>
                <a:cs typeface="Arial" pitchFamily="34" charset="0"/>
              </a:rPr>
              <a:t>0</a:t>
            </a:r>
            <a:r>
              <a:rPr lang="fr-FR" sz="2400" dirty="0">
                <a:effectLst>
                  <a:outerShdw blurRad="38100" dist="38100" dir="2700000" algn="tl">
                    <a:srgbClr val="000000">
                      <a:alpha val="43137"/>
                    </a:srgbClr>
                  </a:outerShdw>
                </a:effectLst>
                <a:latin typeface="Arial" pitchFamily="34" charset="0"/>
                <a:cs typeface="Arial" pitchFamily="34" charset="0"/>
              </a:rPr>
              <a:t> et conclure</a:t>
            </a: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spcBef>
                <a:spcPts val="1200"/>
              </a:spcBef>
              <a:buClr>
                <a:schemeClr val="bg2">
                  <a:lumMod val="40000"/>
                  <a:lumOff val="60000"/>
                </a:schemeClr>
              </a:buClr>
            </a:pP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20</a:t>
            </a:fld>
            <a:endParaRPr lang="fr-FR" dirty="0"/>
          </a:p>
        </p:txBody>
      </p:sp>
      <p:sp>
        <p:nvSpPr>
          <p:cNvPr id="19" name="Espace réservé de la date 18"/>
          <p:cNvSpPr>
            <a:spLocks noGrp="1"/>
          </p:cNvSpPr>
          <p:nvPr>
            <p:ph type="dt" sz="half" idx="10"/>
            <p:custDataLst>
              <p:tags r:id="rId5"/>
            </p:custDataLst>
          </p:nvPr>
        </p:nvSpPr>
        <p:spPr/>
        <p:txBody>
          <a:bodyPr/>
          <a:lstStyle/>
          <a:p>
            <a:fld id="{AF094995-D83E-4930-8436-8022ECB3543D}" type="datetime10">
              <a:rPr lang="fr-FR" smtClean="0"/>
              <a:t>12:38</a:t>
            </a:fld>
            <a:endParaRPr lang="fr-FR" dirty="0"/>
          </a:p>
        </p:txBody>
      </p:sp>
      <p:sp>
        <p:nvSpPr>
          <p:cNvPr id="22" name="Rectangle 2"/>
          <p:cNvSpPr txBox="1">
            <a:spLocks noChangeArrowheads="1"/>
          </p:cNvSpPr>
          <p:nvPr>
            <p:custDataLst>
              <p:tags r:id="rId6"/>
            </p:custDataLst>
          </p:nvPr>
        </p:nvSpPr>
        <p:spPr>
          <a:xfrm>
            <a:off x="0" y="522431"/>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8639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Étapes à suivre pour effectuer ce test d’hypothèse</a:t>
            </a:r>
          </a:p>
        </p:txBody>
      </p:sp>
    </p:spTree>
    <p:extLst>
      <p:ext uri="{BB962C8B-B14F-4D97-AF65-F5344CB8AC3E}">
        <p14:creationId xmlns:p14="http://schemas.microsoft.com/office/powerpoint/2010/main" val="124547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8">
                                            <p:txEl>
                                              <p:pRg st="1" end="1"/>
                                            </p:txEl>
                                          </p:spTgt>
                                        </p:tgtEl>
                                        <p:attrNameLst>
                                          <p:attrName>style.visibility</p:attrName>
                                        </p:attrNameLst>
                                      </p:cBhvr>
                                      <p:to>
                                        <p:strVal val="visible"/>
                                      </p:to>
                                    </p:set>
                                    <p:animEffect transition="in" filter="fade">
                                      <p:cBhvr>
                                        <p:cTn id="10" dur="1000"/>
                                        <p:tgtEl>
                                          <p:spTgt spid="18">
                                            <p:txEl>
                                              <p:pRg st="1" end="1"/>
                                            </p:txEl>
                                          </p:spTgt>
                                        </p:tgtEl>
                                      </p:cBhvr>
                                    </p:animEffect>
                                    <p:anim calcmode="lin" valueType="num">
                                      <p:cBhvr>
                                        <p:cTn id="11"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18">
                                            <p:txEl>
                                              <p:pRg st="1" end="1"/>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animEffect transition="in" filter="fade">
                                      <p:cBhvr>
                                        <p:cTn id="15" dur="1000"/>
                                        <p:tgtEl>
                                          <p:spTgt spid="18">
                                            <p:txEl>
                                              <p:pRg st="2" end="2"/>
                                            </p:txEl>
                                          </p:spTgt>
                                        </p:tgtEl>
                                      </p:cBhvr>
                                    </p:animEffect>
                                    <p:anim calcmode="lin" valueType="num">
                                      <p:cBhvr>
                                        <p:cTn id="16"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fade">
                                      <p:cBhvr>
                                        <p:cTn id="22" dur="500"/>
                                        <p:tgtEl>
                                          <p:spTgt spid="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xEl>
                                              <p:pRg st="4" end="4"/>
                                            </p:txEl>
                                          </p:spTgt>
                                        </p:tgtEl>
                                        <p:attrNameLst>
                                          <p:attrName>style.visibility</p:attrName>
                                        </p:attrNameLst>
                                      </p:cBhvr>
                                      <p:to>
                                        <p:strVal val="visible"/>
                                      </p:to>
                                    </p:set>
                                    <p:animEffect transition="in" filter="fade">
                                      <p:cBhvr>
                                        <p:cTn id="27" dur="500"/>
                                        <p:tgtEl>
                                          <p:spTgt spid="18">
                                            <p:txEl>
                                              <p:pRg st="4" end="4"/>
                                            </p:txEl>
                                          </p:spTgt>
                                        </p:tgtEl>
                                      </p:cBhvr>
                                    </p:animEffect>
                                  </p:childTnLst>
                                </p:cTn>
                              </p:par>
                              <p:par>
                                <p:cTn id="28" presetID="42" presetClass="entr" presetSubtype="0" fill="hold" nodeType="withEffect">
                                  <p:stCondLst>
                                    <p:cond delay="0"/>
                                  </p:stCondLst>
                                  <p:childTnLst>
                                    <p:set>
                                      <p:cBhvr>
                                        <p:cTn id="29" dur="1" fill="hold">
                                          <p:stCondLst>
                                            <p:cond delay="0"/>
                                          </p:stCondLst>
                                        </p:cTn>
                                        <p:tgtEl>
                                          <p:spTgt spid="18">
                                            <p:txEl>
                                              <p:pRg st="5" end="5"/>
                                            </p:txEl>
                                          </p:spTgt>
                                        </p:tgtEl>
                                        <p:attrNameLst>
                                          <p:attrName>style.visibility</p:attrName>
                                        </p:attrNameLst>
                                      </p:cBhvr>
                                      <p:to>
                                        <p:strVal val="visible"/>
                                      </p:to>
                                    </p:set>
                                    <p:animEffect transition="in" filter="fade">
                                      <p:cBhvr>
                                        <p:cTn id="30" dur="1000"/>
                                        <p:tgtEl>
                                          <p:spTgt spid="18">
                                            <p:txEl>
                                              <p:pRg st="5" end="5"/>
                                            </p:txEl>
                                          </p:spTgt>
                                        </p:tgtEl>
                                      </p:cBhvr>
                                    </p:animEffect>
                                    <p:anim calcmode="lin" valueType="num">
                                      <p:cBhvr>
                                        <p:cTn id="31"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xEl>
                                              <p:pRg st="6" end="6"/>
                                            </p:txEl>
                                          </p:spTgt>
                                        </p:tgtEl>
                                        <p:attrNameLst>
                                          <p:attrName>style.visibility</p:attrName>
                                        </p:attrNameLst>
                                      </p:cBhvr>
                                      <p:to>
                                        <p:strVal val="visible"/>
                                      </p:to>
                                    </p:set>
                                    <p:animEffect transition="in" filter="fade">
                                      <p:cBhvr>
                                        <p:cTn id="37" dur="500"/>
                                        <p:tgtEl>
                                          <p:spTgt spid="18">
                                            <p:txEl>
                                              <p:pRg st="6" end="6"/>
                                            </p:txEl>
                                          </p:spTgt>
                                        </p:tgtEl>
                                      </p:cBhvr>
                                    </p:animEffect>
                                  </p:childTnLst>
                                </p:cTn>
                              </p:par>
                              <p:par>
                                <p:cTn id="38" presetID="42" presetClass="entr" presetSubtype="0" fill="hold" nodeType="withEffect">
                                  <p:stCondLst>
                                    <p:cond delay="0"/>
                                  </p:stCondLst>
                                  <p:childTnLst>
                                    <p:set>
                                      <p:cBhvr>
                                        <p:cTn id="39" dur="1" fill="hold">
                                          <p:stCondLst>
                                            <p:cond delay="0"/>
                                          </p:stCondLst>
                                        </p:cTn>
                                        <p:tgtEl>
                                          <p:spTgt spid="18">
                                            <p:txEl>
                                              <p:pRg st="7" end="7"/>
                                            </p:txEl>
                                          </p:spTgt>
                                        </p:tgtEl>
                                        <p:attrNameLst>
                                          <p:attrName>style.visibility</p:attrName>
                                        </p:attrNameLst>
                                      </p:cBhvr>
                                      <p:to>
                                        <p:strVal val="visible"/>
                                      </p:to>
                                    </p:set>
                                    <p:animEffect transition="in" filter="fade">
                                      <p:cBhvr>
                                        <p:cTn id="40" dur="1000"/>
                                        <p:tgtEl>
                                          <p:spTgt spid="18">
                                            <p:txEl>
                                              <p:pRg st="7" end="7"/>
                                            </p:txEl>
                                          </p:spTgt>
                                        </p:tgtEl>
                                      </p:cBhvr>
                                    </p:animEffect>
                                    <p:anim calcmode="lin" valueType="num">
                                      <p:cBhvr>
                                        <p:cTn id="41" dur="1000" fill="hold"/>
                                        <p:tgtEl>
                                          <p:spTgt spid="18">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1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
                                            <p:txEl>
                                              <p:pRg st="8" end="8"/>
                                            </p:txEl>
                                          </p:spTgt>
                                        </p:tgtEl>
                                        <p:attrNameLst>
                                          <p:attrName>style.visibility</p:attrName>
                                        </p:attrNameLst>
                                      </p:cBhvr>
                                      <p:to>
                                        <p:strVal val="visible"/>
                                      </p:to>
                                    </p:set>
                                    <p:animEffect transition="in" filter="fade">
                                      <p:cBhvr>
                                        <p:cTn id="47" dur="500"/>
                                        <p:tgtEl>
                                          <p:spTgt spid="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18350"/>
            <a:ext cx="915831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188200"/>
            <a:ext cx="9158318" cy="1588"/>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916832"/>
            <a:ext cx="8424936" cy="493072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spcAft>
                <a:spcPts val="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Postulats: le test du chi-carré s’applique si : </a:t>
            </a:r>
          </a:p>
          <a:p>
            <a:pPr lvl="1">
              <a:spcBef>
                <a:spcPts val="600"/>
              </a:spcBef>
              <a:spcAft>
                <a:spcPts val="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l’échantillon est aléatoire, à l’instar des statistiques inférentielles</a:t>
            </a:r>
          </a:p>
          <a:p>
            <a:pPr lvl="1">
              <a:spcBef>
                <a:spcPts val="600"/>
              </a:spcBef>
              <a:spcAft>
                <a:spcPts val="3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l’échantillon est assez grand pour que les </a:t>
            </a:r>
            <a:r>
              <a:rPr lang="fr-FR" sz="2000" dirty="0" err="1">
                <a:effectLst>
                  <a:outerShdw blurRad="38100" dist="38100" dir="2700000" algn="tl">
                    <a:srgbClr val="000000">
                      <a:alpha val="43137"/>
                    </a:srgbClr>
                  </a:outerShdw>
                </a:effectLst>
                <a:latin typeface="Arial" pitchFamily="34" charset="0"/>
                <a:cs typeface="Arial" pitchFamily="34" charset="0"/>
              </a:rPr>
              <a:t>fr.</a:t>
            </a:r>
            <a:r>
              <a:rPr lang="fr-FR" sz="2000" dirty="0">
                <a:effectLst>
                  <a:outerShdw blurRad="38100" dist="38100" dir="2700000" algn="tl">
                    <a:srgbClr val="000000">
                      <a:alpha val="43137"/>
                    </a:srgbClr>
                  </a:outerShdw>
                </a:effectLst>
                <a:latin typeface="Arial" pitchFamily="34" charset="0"/>
                <a:cs typeface="Arial" pitchFamily="34" charset="0"/>
              </a:rPr>
              <a:t> théoriques soient  ≥ 5</a:t>
            </a:r>
          </a:p>
          <a:p>
            <a:pPr>
              <a:spcBef>
                <a:spcPts val="12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But: le test du chi-carré ne renseigne pas sur l’</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intensité</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d’une relation, mais sur sa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signification statistique</a:t>
            </a: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spcBef>
                <a:spcPts val="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Une relation forte peut ne pas être statistiquement significative si elle est basée sur un petit nombre de cas </a:t>
            </a:r>
            <a:r>
              <a:rPr lang="fr-FR" sz="2000" b="1" i="1" dirty="0">
                <a:effectLst>
                  <a:outerShdw blurRad="38100" dist="38100" dir="2700000" algn="tl">
                    <a:srgbClr val="000000">
                      <a:alpha val="43137"/>
                    </a:srgbClr>
                  </a:outerShdw>
                </a:effectLst>
                <a:latin typeface="Arial" pitchFamily="34" charset="0"/>
                <a:cs typeface="Arial" pitchFamily="34" charset="0"/>
              </a:rPr>
              <a:t>n</a:t>
            </a:r>
          </a:p>
          <a:p>
            <a:pPr lvl="1">
              <a:spcBef>
                <a:spcPts val="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Une relation faible peut être stat. significative si </a:t>
            </a:r>
            <a:r>
              <a:rPr lang="fr-FR" sz="2000" b="1" i="1" dirty="0">
                <a:effectLst>
                  <a:outerShdw blurRad="38100" dist="38100" dir="2700000" algn="tl">
                    <a:srgbClr val="000000">
                      <a:alpha val="43137"/>
                    </a:srgbClr>
                  </a:outerShdw>
                </a:effectLst>
                <a:latin typeface="Arial" pitchFamily="34" charset="0"/>
                <a:cs typeface="Arial" pitchFamily="34" charset="0"/>
              </a:rPr>
              <a:t>n</a:t>
            </a:r>
            <a:r>
              <a:rPr lang="fr-FR" sz="2000" dirty="0">
                <a:effectLst>
                  <a:outerShdw blurRad="38100" dist="38100" dir="2700000" algn="tl">
                    <a:srgbClr val="000000">
                      <a:alpha val="43137"/>
                    </a:srgbClr>
                  </a:outerShdw>
                </a:effectLst>
                <a:latin typeface="Arial" pitchFamily="34" charset="0"/>
                <a:cs typeface="Arial" pitchFamily="34" charset="0"/>
              </a:rPr>
              <a:t> est grand</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Pour évaluer l’intensité ou la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signification réelle</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d’une relation, on se réfère aux mesures d’association</a:t>
            </a:r>
          </a:p>
          <a:p>
            <a:pPr lvl="1">
              <a:spcBef>
                <a:spcPts val="600"/>
              </a:spcBef>
              <a:buClr>
                <a:schemeClr val="bg2">
                  <a:lumMod val="40000"/>
                  <a:lumOff val="60000"/>
                </a:schemeClr>
              </a:buClr>
            </a:pPr>
            <a:r>
              <a:rPr lang="fr-FR" sz="2000" dirty="0" err="1">
                <a:effectLst>
                  <a:outerShdw blurRad="38100" dist="38100" dir="2700000" algn="tl">
                    <a:srgbClr val="000000">
                      <a:alpha val="43137"/>
                    </a:srgbClr>
                  </a:outerShdw>
                </a:effectLst>
                <a:latin typeface="Arial" pitchFamily="34" charset="0"/>
                <a:cs typeface="Arial" pitchFamily="34" charset="0"/>
              </a:rPr>
              <a:t>Sig</a:t>
            </a:r>
            <a:r>
              <a:rPr lang="fr-FR" sz="2000" dirty="0">
                <a:effectLst>
                  <a:outerShdw blurRad="38100" dist="38100" dir="2700000" algn="tl">
                    <a:srgbClr val="000000">
                      <a:alpha val="43137"/>
                    </a:srgbClr>
                  </a:outerShdw>
                </a:effectLst>
                <a:latin typeface="Arial" pitchFamily="34" charset="0"/>
                <a:cs typeface="Arial" pitchFamily="34" charset="0"/>
              </a:rPr>
              <a:t>. réelle= sig. sociologique, psychologique, clinique, médicale…</a:t>
            </a:r>
          </a:p>
          <a:p>
            <a:pPr>
              <a:spcBef>
                <a:spcPts val="0"/>
              </a:spcBef>
              <a:buClr>
                <a:schemeClr val="bg2">
                  <a:lumMod val="40000"/>
                  <a:lumOff val="60000"/>
                </a:schemeClr>
              </a:buClr>
            </a:pP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spcBef>
                <a:spcPts val="1200"/>
              </a:spcBef>
              <a:buClr>
                <a:schemeClr val="bg2">
                  <a:lumMod val="40000"/>
                  <a:lumOff val="60000"/>
                </a:schemeClr>
              </a:buClr>
            </a:pP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21</a:t>
            </a:fld>
            <a:endParaRPr lang="fr-FR" dirty="0"/>
          </a:p>
        </p:txBody>
      </p:sp>
      <p:sp>
        <p:nvSpPr>
          <p:cNvPr id="19" name="Espace réservé de la date 18"/>
          <p:cNvSpPr>
            <a:spLocks noGrp="1"/>
          </p:cNvSpPr>
          <p:nvPr>
            <p:ph type="dt" sz="half" idx="10"/>
            <p:custDataLst>
              <p:tags r:id="rId5"/>
            </p:custDataLst>
          </p:nvPr>
        </p:nvSpPr>
        <p:spPr/>
        <p:txBody>
          <a:bodyPr/>
          <a:lstStyle/>
          <a:p>
            <a:fld id="{812E6816-6335-465D-9EDD-EF6901771615}" type="datetime10">
              <a:rPr lang="fr-FR" smtClean="0"/>
              <a:t>12:38</a:t>
            </a:fld>
            <a:endParaRPr lang="fr-FR" dirty="0"/>
          </a:p>
        </p:txBody>
      </p:sp>
      <p:sp>
        <p:nvSpPr>
          <p:cNvPr id="22" name="Rectangle 2"/>
          <p:cNvSpPr txBox="1">
            <a:spLocks noChangeArrowheads="1"/>
          </p:cNvSpPr>
          <p:nvPr>
            <p:custDataLst>
              <p:tags r:id="rId6"/>
            </p:custDataLst>
          </p:nvPr>
        </p:nvSpPr>
        <p:spPr>
          <a:xfrm>
            <a:off x="0" y="473820"/>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16762"/>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Précautions</a:t>
            </a:r>
          </a:p>
        </p:txBody>
      </p:sp>
    </p:spTree>
    <p:extLst>
      <p:ext uri="{BB962C8B-B14F-4D97-AF65-F5344CB8AC3E}">
        <p14:creationId xmlns:p14="http://schemas.microsoft.com/office/powerpoint/2010/main" val="426834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8">
                                            <p:txEl>
                                              <p:pRg st="1" end="1"/>
                                            </p:txEl>
                                          </p:spTgt>
                                        </p:tgtEl>
                                        <p:attrNameLst>
                                          <p:attrName>style.visibility</p:attrName>
                                        </p:attrNameLst>
                                      </p:cBhvr>
                                      <p:to>
                                        <p:strVal val="visible"/>
                                      </p:to>
                                    </p:set>
                                    <p:animEffect transition="in" filter="fade">
                                      <p:cBhvr>
                                        <p:cTn id="10" dur="1000"/>
                                        <p:tgtEl>
                                          <p:spTgt spid="18">
                                            <p:txEl>
                                              <p:pRg st="1" end="1"/>
                                            </p:txEl>
                                          </p:spTgt>
                                        </p:tgtEl>
                                      </p:cBhvr>
                                    </p:animEffect>
                                    <p:anim calcmode="lin" valueType="num">
                                      <p:cBhvr>
                                        <p:cTn id="11"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18">
                                            <p:txEl>
                                              <p:pRg st="1" end="1"/>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animEffect transition="in" filter="fade">
                                      <p:cBhvr>
                                        <p:cTn id="15" dur="1000"/>
                                        <p:tgtEl>
                                          <p:spTgt spid="18">
                                            <p:txEl>
                                              <p:pRg st="2" end="2"/>
                                            </p:txEl>
                                          </p:spTgt>
                                        </p:tgtEl>
                                      </p:cBhvr>
                                    </p:animEffect>
                                    <p:anim calcmode="lin" valueType="num">
                                      <p:cBhvr>
                                        <p:cTn id="16"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fade">
                                      <p:cBhvr>
                                        <p:cTn id="22" dur="500"/>
                                        <p:tgtEl>
                                          <p:spTgt spid="18">
                                            <p:txEl>
                                              <p:pRg st="3" end="3"/>
                                            </p:txEl>
                                          </p:spTgt>
                                        </p:tgtEl>
                                      </p:cBhvr>
                                    </p:animEffect>
                                  </p:childTnLst>
                                </p:cTn>
                              </p:par>
                              <p:par>
                                <p:cTn id="23" presetID="42" presetClass="entr" presetSubtype="0" fill="hold" nodeType="withEffect">
                                  <p:stCondLst>
                                    <p:cond delay="0"/>
                                  </p:stCondLst>
                                  <p:childTnLst>
                                    <p:set>
                                      <p:cBhvr>
                                        <p:cTn id="24" dur="1" fill="hold">
                                          <p:stCondLst>
                                            <p:cond delay="0"/>
                                          </p:stCondLst>
                                        </p:cTn>
                                        <p:tgtEl>
                                          <p:spTgt spid="18">
                                            <p:txEl>
                                              <p:pRg st="4" end="4"/>
                                            </p:txEl>
                                          </p:spTgt>
                                        </p:tgtEl>
                                        <p:attrNameLst>
                                          <p:attrName>style.visibility</p:attrName>
                                        </p:attrNameLst>
                                      </p:cBhvr>
                                      <p:to>
                                        <p:strVal val="visible"/>
                                      </p:to>
                                    </p:set>
                                    <p:animEffect transition="in" filter="fade">
                                      <p:cBhvr>
                                        <p:cTn id="25" dur="1000"/>
                                        <p:tgtEl>
                                          <p:spTgt spid="18">
                                            <p:txEl>
                                              <p:pRg st="4" end="4"/>
                                            </p:txEl>
                                          </p:spTgt>
                                        </p:tgtEl>
                                      </p:cBhvr>
                                    </p:animEffect>
                                    <p:anim calcmode="lin" valueType="num">
                                      <p:cBhvr>
                                        <p:cTn id="26"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18">
                                            <p:txEl>
                                              <p:pRg st="4" end="4"/>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8">
                                            <p:txEl>
                                              <p:pRg st="5" end="5"/>
                                            </p:txEl>
                                          </p:spTgt>
                                        </p:tgtEl>
                                        <p:attrNameLst>
                                          <p:attrName>style.visibility</p:attrName>
                                        </p:attrNameLst>
                                      </p:cBhvr>
                                      <p:to>
                                        <p:strVal val="visible"/>
                                      </p:to>
                                    </p:set>
                                    <p:animEffect transition="in" filter="fade">
                                      <p:cBhvr>
                                        <p:cTn id="30" dur="1000"/>
                                        <p:tgtEl>
                                          <p:spTgt spid="18">
                                            <p:txEl>
                                              <p:pRg st="5" end="5"/>
                                            </p:txEl>
                                          </p:spTgt>
                                        </p:tgtEl>
                                      </p:cBhvr>
                                    </p:animEffect>
                                    <p:anim calcmode="lin" valueType="num">
                                      <p:cBhvr>
                                        <p:cTn id="31"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xEl>
                                              <p:pRg st="6" end="6"/>
                                            </p:txEl>
                                          </p:spTgt>
                                        </p:tgtEl>
                                        <p:attrNameLst>
                                          <p:attrName>style.visibility</p:attrName>
                                        </p:attrNameLst>
                                      </p:cBhvr>
                                      <p:to>
                                        <p:strVal val="visible"/>
                                      </p:to>
                                    </p:set>
                                    <p:animEffect transition="in" filter="fade">
                                      <p:cBhvr>
                                        <p:cTn id="37" dur="500"/>
                                        <p:tgtEl>
                                          <p:spTgt spid="18">
                                            <p:txEl>
                                              <p:pRg st="6" end="6"/>
                                            </p:txEl>
                                          </p:spTgt>
                                        </p:tgtEl>
                                      </p:cBhvr>
                                    </p:animEffect>
                                  </p:childTnLst>
                                </p:cTn>
                              </p:par>
                              <p:par>
                                <p:cTn id="38" presetID="42" presetClass="entr" presetSubtype="0" fill="hold" nodeType="withEffect">
                                  <p:stCondLst>
                                    <p:cond delay="0"/>
                                  </p:stCondLst>
                                  <p:childTnLst>
                                    <p:set>
                                      <p:cBhvr>
                                        <p:cTn id="39" dur="1" fill="hold">
                                          <p:stCondLst>
                                            <p:cond delay="0"/>
                                          </p:stCondLst>
                                        </p:cTn>
                                        <p:tgtEl>
                                          <p:spTgt spid="18">
                                            <p:txEl>
                                              <p:pRg st="7" end="7"/>
                                            </p:txEl>
                                          </p:spTgt>
                                        </p:tgtEl>
                                        <p:attrNameLst>
                                          <p:attrName>style.visibility</p:attrName>
                                        </p:attrNameLst>
                                      </p:cBhvr>
                                      <p:to>
                                        <p:strVal val="visible"/>
                                      </p:to>
                                    </p:set>
                                    <p:animEffect transition="in" filter="fade">
                                      <p:cBhvr>
                                        <p:cTn id="40" dur="1000"/>
                                        <p:tgtEl>
                                          <p:spTgt spid="18">
                                            <p:txEl>
                                              <p:pRg st="7" end="7"/>
                                            </p:txEl>
                                          </p:spTgt>
                                        </p:tgtEl>
                                      </p:cBhvr>
                                    </p:animEffect>
                                    <p:anim calcmode="lin" valueType="num">
                                      <p:cBhvr>
                                        <p:cTn id="41" dur="1000" fill="hold"/>
                                        <p:tgtEl>
                                          <p:spTgt spid="18">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1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65654"/>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33213"/>
            <a:ext cx="9144000" cy="1588"/>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971600" y="1165654"/>
            <a:ext cx="7958118" cy="519230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0"/>
              </a:spcBef>
              <a:buClr>
                <a:schemeClr val="bg2">
                  <a:lumMod val="40000"/>
                  <a:lumOff val="60000"/>
                </a:schemeClr>
              </a:buClr>
              <a:buNone/>
            </a:pPr>
            <a:r>
              <a:rPr lang="fr-FR" sz="2800" dirty="0">
                <a:solidFill>
                  <a:schemeClr val="accent3">
                    <a:lumMod val="60000"/>
                    <a:lumOff val="40000"/>
                  </a:schemeClr>
                </a:solidFill>
                <a:effectLst>
                  <a:outerShdw blurRad="38100" dist="38100" dir="2700000" algn="tl">
                    <a:srgbClr val="000000">
                      <a:alpha val="43137"/>
                    </a:srgbClr>
                  </a:outerShdw>
                </a:effectLst>
                <a:latin typeface="Cambria" pitchFamily="18" charset="0"/>
                <a:cs typeface="Arial" pitchFamily="34" charset="0"/>
              </a:rPr>
              <a:t> </a:t>
            </a: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22</a:t>
            </a:fld>
            <a:endParaRPr lang="fr-FR" dirty="0"/>
          </a:p>
        </p:txBody>
      </p:sp>
      <p:sp>
        <p:nvSpPr>
          <p:cNvPr id="19" name="Espace réservé de la date 18"/>
          <p:cNvSpPr>
            <a:spLocks noGrp="1"/>
          </p:cNvSpPr>
          <p:nvPr>
            <p:ph type="dt" sz="half" idx="10"/>
            <p:custDataLst>
              <p:tags r:id="rId5"/>
            </p:custDataLst>
          </p:nvPr>
        </p:nvSpPr>
        <p:spPr/>
        <p:txBody>
          <a:bodyPr/>
          <a:lstStyle/>
          <a:p>
            <a:fld id="{6E2B069A-ACC0-42CA-B41E-DDCB8E426B0A}" type="datetime10">
              <a:rPr lang="fr-FR" smtClean="0"/>
              <a:t>12:38</a:t>
            </a:fld>
            <a:endParaRPr lang="fr-FR" dirty="0"/>
          </a:p>
        </p:txBody>
      </p:sp>
      <p:sp>
        <p:nvSpPr>
          <p:cNvPr id="22" name="Rectangle 2"/>
          <p:cNvSpPr txBox="1">
            <a:spLocks noChangeArrowheads="1"/>
          </p:cNvSpPr>
          <p:nvPr>
            <p:custDataLst>
              <p:tags r:id="rId6"/>
            </p:custDataLst>
          </p:nvPr>
        </p:nvSpPr>
        <p:spPr>
          <a:xfrm>
            <a:off x="15336" y="459716"/>
            <a:ext cx="9143999"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pic>
        <p:nvPicPr>
          <p:cNvPr id="7170" name="Picture 2" descr="C:\Documents and Settings\El Hadj TOURE\Bureau\Numériser0009.jpg"/>
          <p:cNvPicPr>
            <a:picLocks noChangeAspect="1" noChangeArrowheads="1"/>
          </p:cNvPicPr>
          <p:nvPr>
            <p:custDataLst>
              <p:tags r:id="rId7"/>
            </p:custDataLst>
          </p:nvPr>
        </p:nvPicPr>
        <p:blipFill rotWithShape="1">
          <a:blip r:embed="rId16"/>
          <a:srcRect r="68095"/>
          <a:stretch/>
        </p:blipFill>
        <p:spPr bwMode="auto">
          <a:xfrm>
            <a:off x="0" y="1844824"/>
            <a:ext cx="2917371" cy="4656010"/>
          </a:xfrm>
          <a:prstGeom prst="rect">
            <a:avLst/>
          </a:prstGeom>
          <a:noFill/>
        </p:spPr>
      </p:pic>
      <p:pic>
        <p:nvPicPr>
          <p:cNvPr id="10" name="Picture 2" descr="C:\Documents and Settings\El Hadj TOURE\Bureau\Numériser0009.jpg"/>
          <p:cNvPicPr>
            <a:picLocks noChangeAspect="1" noChangeArrowheads="1"/>
          </p:cNvPicPr>
          <p:nvPr>
            <p:custDataLst>
              <p:tags r:id="rId8"/>
            </p:custDataLst>
          </p:nvPr>
        </p:nvPicPr>
        <p:blipFill rotWithShape="1">
          <a:blip r:embed="rId16"/>
          <a:srcRect l="31905" r="32540"/>
          <a:stretch/>
        </p:blipFill>
        <p:spPr bwMode="auto">
          <a:xfrm>
            <a:off x="2917371" y="1844824"/>
            <a:ext cx="3251200" cy="4656010"/>
          </a:xfrm>
          <a:prstGeom prst="rect">
            <a:avLst/>
          </a:prstGeom>
          <a:noFill/>
        </p:spPr>
      </p:pic>
      <p:pic>
        <p:nvPicPr>
          <p:cNvPr id="11" name="Picture 2" descr="C:\Documents and Settings\El Hadj TOURE\Bureau\Numériser0009.jpg"/>
          <p:cNvPicPr>
            <a:picLocks noChangeAspect="1" noChangeArrowheads="1"/>
          </p:cNvPicPr>
          <p:nvPr>
            <p:custDataLst>
              <p:tags r:id="rId9"/>
            </p:custDataLst>
          </p:nvPr>
        </p:nvPicPr>
        <p:blipFill rotWithShape="1">
          <a:blip r:embed="rId16"/>
          <a:srcRect l="67460"/>
          <a:stretch/>
        </p:blipFill>
        <p:spPr bwMode="auto">
          <a:xfrm>
            <a:off x="6168570" y="1844824"/>
            <a:ext cx="2975429" cy="4656010"/>
          </a:xfrm>
          <a:prstGeom prst="rect">
            <a:avLst/>
          </a:prstGeom>
          <a:noFill/>
        </p:spPr>
      </p:pic>
      <p:sp>
        <p:nvSpPr>
          <p:cNvPr id="15" name="ZoneTexte 14"/>
          <p:cNvSpPr txBox="1"/>
          <p:nvPr>
            <p:custDataLst>
              <p:tags r:id="rId10"/>
            </p:custDataLst>
          </p:nvPr>
        </p:nvSpPr>
        <p:spPr>
          <a:xfrm>
            <a:off x="3059832" y="6141562"/>
            <a:ext cx="2016224"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16" name="ZoneTexte 15"/>
          <p:cNvSpPr txBox="1"/>
          <p:nvPr>
            <p:custDataLst>
              <p:tags r:id="rId11"/>
            </p:custDataLst>
          </p:nvPr>
        </p:nvSpPr>
        <p:spPr>
          <a:xfrm>
            <a:off x="6168570" y="6141562"/>
            <a:ext cx="2291862"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sp>
        <p:nvSpPr>
          <p:cNvPr id="17" name="Rectangle 16"/>
          <p:cNvSpPr/>
          <p:nvPr>
            <p:custDataLst>
              <p:tags r:id="rId12"/>
            </p:custDataLst>
          </p:nvPr>
        </p:nvSpPr>
        <p:spPr>
          <a:xfrm>
            <a:off x="0" y="1116762"/>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Signification statistique &amp; taille de l’échantillon</a:t>
            </a:r>
          </a:p>
        </p:txBody>
      </p:sp>
      <p:sp>
        <p:nvSpPr>
          <p:cNvPr id="20" name="ZoneTexte 19"/>
          <p:cNvSpPr txBox="1"/>
          <p:nvPr>
            <p:custDataLst>
              <p:tags r:id="rId13"/>
            </p:custDataLst>
          </p:nvPr>
        </p:nvSpPr>
        <p:spPr>
          <a:xfrm>
            <a:off x="-162517" y="6141562"/>
            <a:ext cx="1492163" cy="432792"/>
          </a:xfrm>
          <a:prstGeom prst="ellipse">
            <a:avLst/>
          </a:prstGeom>
          <a:noFill/>
          <a:ln w="38100">
            <a:solidFill>
              <a:srgbClr val="FF0000"/>
            </a:solidFill>
          </a:ln>
        </p:spPr>
        <p:txBody>
          <a:bodyPr wrap="square" rtlCol="0">
            <a:spAutoFit/>
          </a:bodyPr>
          <a:lstStyle/>
          <a:p>
            <a:endParaRPr lang="en-CA" sz="1400" dirty="0">
              <a:solidFill>
                <a:schemeClr val="bg2"/>
              </a:solidFill>
              <a:effectLst>
                <a:outerShdw blurRad="38100" dist="38100" dir="2700000" algn="tl">
                  <a:srgbClr val="000000">
                    <a:alpha val="43137"/>
                  </a:srgbClr>
                </a:outerShdw>
              </a:effectLst>
            </a:endParaRPr>
          </a:p>
        </p:txBody>
      </p:sp>
      <p:cxnSp>
        <p:nvCxnSpPr>
          <p:cNvPr id="3" name="Connecteur droit 2"/>
          <p:cNvCxnSpPr/>
          <p:nvPr/>
        </p:nvCxnSpPr>
        <p:spPr>
          <a:xfrm>
            <a:off x="1329646" y="6021288"/>
            <a:ext cx="1082114" cy="0"/>
          </a:xfrm>
          <a:prstGeom prst="line">
            <a:avLst/>
          </a:prstGeom>
          <a:ln>
            <a:solidFill>
              <a:srgbClr val="FF0000"/>
            </a:solidFill>
            <a:prstDash val="sysDash"/>
          </a:ln>
        </p:spPr>
        <p:style>
          <a:lnRef idx="3">
            <a:schemeClr val="accent1"/>
          </a:lnRef>
          <a:fillRef idx="0">
            <a:schemeClr val="accent1"/>
          </a:fillRef>
          <a:effectRef idx="2">
            <a:schemeClr val="accent1"/>
          </a:effectRef>
          <a:fontRef idx="minor">
            <a:schemeClr val="tx1"/>
          </a:fontRef>
        </p:style>
      </p:cxnSp>
      <p:cxnSp>
        <p:nvCxnSpPr>
          <p:cNvPr id="21" name="Connecteur droit 20"/>
          <p:cNvCxnSpPr/>
          <p:nvPr/>
        </p:nvCxnSpPr>
        <p:spPr>
          <a:xfrm>
            <a:off x="4572000" y="6016245"/>
            <a:ext cx="1082114" cy="0"/>
          </a:xfrm>
          <a:prstGeom prst="line">
            <a:avLst/>
          </a:prstGeom>
          <a:ln>
            <a:solidFill>
              <a:srgbClr val="FF0000"/>
            </a:solidFill>
            <a:prstDash val="sysDash"/>
          </a:ln>
        </p:spPr>
        <p:style>
          <a:lnRef idx="3">
            <a:schemeClr val="accent1"/>
          </a:lnRef>
          <a:fillRef idx="0">
            <a:schemeClr val="accent1"/>
          </a:fillRef>
          <a:effectRef idx="2">
            <a:schemeClr val="accent1"/>
          </a:effectRef>
          <a:fontRef idx="minor">
            <a:schemeClr val="tx1"/>
          </a:fontRef>
        </p:style>
      </p:cxnSp>
      <p:cxnSp>
        <p:nvCxnSpPr>
          <p:cNvPr id="23" name="Connecteur droit 22"/>
          <p:cNvCxnSpPr/>
          <p:nvPr/>
        </p:nvCxnSpPr>
        <p:spPr>
          <a:xfrm flipV="1">
            <a:off x="7656284" y="6021290"/>
            <a:ext cx="1273434" cy="1"/>
          </a:xfrm>
          <a:prstGeom prst="line">
            <a:avLst/>
          </a:prstGeom>
          <a:ln>
            <a:solidFill>
              <a:srgbClr val="FF0000"/>
            </a:solidFill>
            <a:prstDash val="sysDash"/>
          </a:ln>
        </p:spPr>
        <p:style>
          <a:lnRef idx="3">
            <a:schemeClr val="accent1"/>
          </a:lnRef>
          <a:fillRef idx="0">
            <a:schemeClr val="accent1"/>
          </a:fillRef>
          <a:effectRef idx="2">
            <a:schemeClr val="accent1"/>
          </a:effectRef>
          <a:fontRef idx="minor">
            <a:schemeClr val="tx1"/>
          </a:fontRef>
        </p:style>
      </p:cxnSp>
      <p:sp>
        <p:nvSpPr>
          <p:cNvPr id="2" name="Ellipse 1"/>
          <p:cNvSpPr/>
          <p:nvPr/>
        </p:nvSpPr>
        <p:spPr>
          <a:xfrm>
            <a:off x="2205751" y="5009285"/>
            <a:ext cx="412018" cy="269607"/>
          </a:xfrm>
          <a:prstGeom prst="ellipse">
            <a:avLst/>
          </a:prstGeom>
          <a:noFill/>
          <a:ln w="38100">
            <a:solidFill>
              <a:srgbClr val="6CE9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Ellipse 23"/>
          <p:cNvSpPr/>
          <p:nvPr/>
        </p:nvSpPr>
        <p:spPr>
          <a:xfrm>
            <a:off x="1333126" y="5009284"/>
            <a:ext cx="412018" cy="269607"/>
          </a:xfrm>
          <a:prstGeom prst="ellipse">
            <a:avLst/>
          </a:prstGeom>
          <a:noFill/>
          <a:ln w="38100">
            <a:solidFill>
              <a:srgbClr val="6CE9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Ellipse 24"/>
          <p:cNvSpPr/>
          <p:nvPr/>
        </p:nvSpPr>
        <p:spPr>
          <a:xfrm>
            <a:off x="5393335" y="4991246"/>
            <a:ext cx="412018" cy="269607"/>
          </a:xfrm>
          <a:prstGeom prst="ellipse">
            <a:avLst/>
          </a:prstGeom>
          <a:noFill/>
          <a:ln w="38100">
            <a:solidFill>
              <a:srgbClr val="6CE9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Ellipse 25"/>
          <p:cNvSpPr/>
          <p:nvPr/>
        </p:nvSpPr>
        <p:spPr>
          <a:xfrm>
            <a:off x="4520710" y="4991245"/>
            <a:ext cx="412018" cy="269607"/>
          </a:xfrm>
          <a:prstGeom prst="ellipse">
            <a:avLst/>
          </a:prstGeom>
          <a:noFill/>
          <a:ln w="38100">
            <a:solidFill>
              <a:srgbClr val="6CE9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Ellipse 26"/>
          <p:cNvSpPr/>
          <p:nvPr/>
        </p:nvSpPr>
        <p:spPr>
          <a:xfrm>
            <a:off x="8627047" y="4991244"/>
            <a:ext cx="412018" cy="269607"/>
          </a:xfrm>
          <a:prstGeom prst="ellipse">
            <a:avLst/>
          </a:prstGeom>
          <a:noFill/>
          <a:ln w="38100">
            <a:solidFill>
              <a:srgbClr val="6CE9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Ellipse 27"/>
          <p:cNvSpPr/>
          <p:nvPr/>
        </p:nvSpPr>
        <p:spPr>
          <a:xfrm>
            <a:off x="7808066" y="5009282"/>
            <a:ext cx="412018" cy="269607"/>
          </a:xfrm>
          <a:prstGeom prst="ellipse">
            <a:avLst/>
          </a:prstGeom>
          <a:noFill/>
          <a:ln w="38100">
            <a:solidFill>
              <a:srgbClr val="6CE9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ZoneTexte 3"/>
          <p:cNvSpPr txBox="1"/>
          <p:nvPr/>
        </p:nvSpPr>
        <p:spPr>
          <a:xfrm>
            <a:off x="3763027" y="6449221"/>
            <a:ext cx="1728192" cy="400110"/>
          </a:xfrm>
          <a:prstGeom prst="rect">
            <a:avLst/>
          </a:prstGeom>
          <a:noFill/>
        </p:spPr>
        <p:txBody>
          <a:bodyPr wrap="square" rtlCol="0">
            <a:spAutoFit/>
          </a:bodyPr>
          <a:lstStyle/>
          <a:p>
            <a:r>
              <a:rPr lang="en-CA" sz="2000" dirty="0">
                <a:effectLst>
                  <a:outerShdw blurRad="38100" dist="38100" dir="2700000" algn="tl">
                    <a:srgbClr val="000000">
                      <a:alpha val="43137"/>
                    </a:srgbClr>
                  </a:outerShdw>
                </a:effectLst>
              </a:rPr>
              <a:t>Fox, p.164</a:t>
            </a:r>
            <a:endParaRPr lang="fr-CA" sz="2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heel(1)">
                                      <p:cBhvr>
                                        <p:cTn id="10" dur="2000"/>
                                        <p:tgtEl>
                                          <p:spTgt spid="24"/>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ox(in)">
                                      <p:cBhvr>
                                        <p:cTn id="18" dur="500"/>
                                        <p:tgtEl>
                                          <p:spTgt spid="20"/>
                                        </p:tgtEl>
                                      </p:cBhvr>
                                    </p:animEffec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heel(1)">
                                      <p:cBhvr>
                                        <p:cTn id="28" dur="2000"/>
                                        <p:tgtEl>
                                          <p:spTgt spid="26"/>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heel(1)">
                                      <p:cBhvr>
                                        <p:cTn id="31" dur="20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ox(in)">
                                      <p:cBhvr>
                                        <p:cTn id="36" dur="500"/>
                                        <p:tgtEl>
                                          <p:spTgt spid="15"/>
                                        </p:tgtEl>
                                      </p:cBhvr>
                                    </p:animEffec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heel(1)">
                                      <p:cBhvr>
                                        <p:cTn id="46" dur="2000"/>
                                        <p:tgtEl>
                                          <p:spTgt spid="28"/>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heel(1)">
                                      <p:cBhvr>
                                        <p:cTn id="49" dur="200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box(in)">
                                      <p:cBhvr>
                                        <p:cTn id="54" dur="500"/>
                                        <p:tgtEl>
                                          <p:spTgt spid="16"/>
                                        </p:tgtEl>
                                      </p:cBhvr>
                                    </p:animEffect>
                                  </p:childTnLst>
                                </p:cTn>
                              </p:par>
                              <p:par>
                                <p:cTn id="55" presetID="1"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0" grpId="0" animBg="1"/>
      <p:bldP spid="2" grpId="0" animBg="1"/>
      <p:bldP spid="24" grpId="0" animBg="1"/>
      <p:bldP spid="25" grpId="0" animBg="1"/>
      <p:bldP spid="26" grpId="0" animBg="1"/>
      <p:bldP spid="27" grpId="0" animBg="1"/>
      <p:bldP spid="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2"/>
          <p:cNvSpPr>
            <a:spLocks noGrp="1"/>
          </p:cNvSpPr>
          <p:nvPr>
            <p:custDataLst>
              <p:tags r:id="rId1"/>
            </p:custDataLst>
          </p:nvPr>
        </p:nvSpPr>
        <p:spPr bwMode="auto">
          <a:xfrm>
            <a:off x="395536" y="1878620"/>
            <a:ext cx="8391306" cy="48627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Les mesures d’association s’étendent habituellement de:</a:t>
            </a:r>
          </a:p>
          <a:p>
            <a:pPr lvl="1">
              <a:spcBef>
                <a:spcPts val="600"/>
              </a:spcBef>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0 à 1 pour deux variables dont au moins l’une est nominale ou considérée comme telle (intensité d’une relation)</a:t>
            </a:r>
          </a:p>
          <a:p>
            <a:pPr lvl="2">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Focus sur le coefficient de contingence (C)</a:t>
            </a:r>
          </a:p>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Interprétation de l’intensité d’une relation à l’aide d’une grille (</a:t>
            </a:r>
            <a:r>
              <a:rPr lang="fr-FR" sz="2400" dirty="0" err="1">
                <a:effectLst>
                  <a:outerShdw blurRad="38100" dist="38100" dir="2700000" algn="tl">
                    <a:srgbClr val="000000">
                      <a:alpha val="43137"/>
                    </a:srgbClr>
                  </a:outerShdw>
                </a:effectLst>
                <a:latin typeface="Arial" pitchFamily="34" charset="0"/>
                <a:cs typeface="Arial" pitchFamily="34" charset="0"/>
              </a:rPr>
              <a:t>Imbeau</a:t>
            </a:r>
            <a:r>
              <a:rPr lang="fr-FR" sz="2400" dirty="0">
                <a:effectLst>
                  <a:outerShdw blurRad="38100" dist="38100" dir="2700000" algn="tl">
                    <a:srgbClr val="000000">
                      <a:alpha val="43137"/>
                    </a:srgbClr>
                  </a:outerShdw>
                </a:effectLst>
                <a:latin typeface="Arial" pitchFamily="34" charset="0"/>
                <a:cs typeface="Arial" pitchFamily="34" charset="0"/>
              </a:rPr>
              <a:t>, 2009)</a:t>
            </a:r>
          </a:p>
          <a:p>
            <a:pPr marL="0" indent="0">
              <a:spcBef>
                <a:spcPts val="1800"/>
              </a:spcBef>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9" name="Espace réservé de la date 18"/>
          <p:cNvSpPr>
            <a:spLocks noGrp="1"/>
          </p:cNvSpPr>
          <p:nvPr>
            <p:ph type="dt" sz="half" idx="10"/>
            <p:custDataLst>
              <p:tags r:id="rId2"/>
            </p:custDataLst>
          </p:nvPr>
        </p:nvSpPr>
        <p:spPr/>
        <p:txBody>
          <a:bodyPr/>
          <a:lstStyle/>
          <a:p>
            <a:fld id="{2976B4F1-A603-4E6C-BFD2-78FE73FD8F79}" type="datetime10">
              <a:rPr lang="fr-FR" smtClean="0"/>
              <a:t>12:38</a:t>
            </a:fld>
            <a:endParaRPr lang="fr-FR" dirty="0"/>
          </a:p>
        </p:txBody>
      </p:sp>
      <p:sp>
        <p:nvSpPr>
          <p:cNvPr id="14" name="Espace réservé du numéro de diapositive 13"/>
          <p:cNvSpPr>
            <a:spLocks noGrp="1"/>
          </p:cNvSpPr>
          <p:nvPr>
            <p:ph type="sldNum" sz="quarter" idx="12"/>
            <p:custDataLst>
              <p:tags r:id="rId3"/>
            </p:custDataLst>
          </p:nvPr>
        </p:nvSpPr>
        <p:spPr/>
        <p:txBody>
          <a:bodyPr/>
          <a:lstStyle/>
          <a:p>
            <a:fld id="{0E8BC1D6-906C-4B40-99AE-5BD2D4C3F0C6}" type="slidenum">
              <a:rPr lang="fr-FR" smtClean="0"/>
              <a:pPr/>
              <a:t>23</a:t>
            </a:fld>
            <a:endParaRPr lang="fr-FR" dirty="0"/>
          </a:p>
        </p:txBody>
      </p:sp>
      <p:cxnSp>
        <p:nvCxnSpPr>
          <p:cNvPr id="9" name="Connecteur droit 8"/>
          <p:cNvCxnSpPr/>
          <p:nvPr>
            <p:custDataLst>
              <p:tags r:id="rId4"/>
            </p:custDataLst>
          </p:nvPr>
        </p:nvCxnSpPr>
        <p:spPr>
          <a:xfrm>
            <a:off x="0" y="1223025"/>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0" name="Rectangle 2"/>
          <p:cNvSpPr txBox="1">
            <a:spLocks noChangeArrowheads="1"/>
          </p:cNvSpPr>
          <p:nvPr>
            <p:custDataLst>
              <p:tags r:id="rId5"/>
            </p:custDataLst>
          </p:nvPr>
        </p:nvSpPr>
        <p:spPr>
          <a:xfrm>
            <a:off x="0" y="459518"/>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spc="-150"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Mesures usuelles </a:t>
            </a:r>
            <a:r>
              <a:rPr kumimoji="0" lang="fr-FR" sz="3600" i="0" u="none" strike="noStrike" kern="1200" cap="none" spc="-15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d’association </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11" name="Rectangle 10"/>
          <p:cNvSpPr/>
          <p:nvPr>
            <p:custDataLst>
              <p:tags r:id="rId6"/>
            </p:custDataLst>
          </p:nvPr>
        </p:nvSpPr>
        <p:spPr>
          <a:xfrm>
            <a:off x="0" y="1116762"/>
            <a:ext cx="9144000" cy="553998"/>
          </a:xfrm>
          <a:prstGeom prst="rect">
            <a:avLst/>
          </a:prstGeom>
        </p:spPr>
        <p:txBody>
          <a:bodyPr wrap="square">
            <a:spAutoFit/>
          </a:bodyPr>
          <a:lstStyle/>
          <a:p>
            <a:pPr algn="ctr">
              <a:spcBef>
                <a:spcPts val="2400"/>
              </a:spcBef>
              <a:buClr>
                <a:schemeClr val="bg2">
                  <a:lumMod val="40000"/>
                  <a:lumOff val="60000"/>
                </a:schemeClr>
              </a:buClr>
              <a:buNone/>
            </a:pPr>
            <a:r>
              <a:rPr lang="en-CA" sz="3000" spc="-15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Aperçu et clé d’interprétation</a:t>
            </a:r>
            <a:endParaRPr lang="fr-CA" sz="3000" spc="-15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endParaRPr>
          </a:p>
        </p:txBody>
      </p:sp>
      <p:cxnSp>
        <p:nvCxnSpPr>
          <p:cNvPr id="13" name="Connecteur droit 12"/>
          <p:cNvCxnSpPr/>
          <p:nvPr>
            <p:custDataLst>
              <p:tags r:id="rId7"/>
            </p:custDataLst>
          </p:nvPr>
        </p:nvCxnSpPr>
        <p:spPr>
          <a:xfrm>
            <a:off x="0" y="1149999"/>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pic>
        <p:nvPicPr>
          <p:cNvPr id="20" name="Image 19" descr="C:\Documents and Settings\El Hadj TOURE\Bureau\Nouvelle image (4).bmp"/>
          <p:cNvPicPr/>
          <p:nvPr/>
        </p:nvPicPr>
        <p:blipFill rotWithShape="1">
          <a:blip r:embed="rId10"/>
          <a:srcRect r="22060"/>
          <a:stretch/>
        </p:blipFill>
        <p:spPr bwMode="auto">
          <a:xfrm>
            <a:off x="1259632" y="4540748"/>
            <a:ext cx="6173499" cy="1711672"/>
          </a:xfrm>
          <a:prstGeom prst="rect">
            <a:avLst/>
          </a:prstGeom>
          <a:noFill/>
          <a:ln w="9525">
            <a:noFill/>
            <a:miter lim="800000"/>
            <a:headEnd/>
            <a:tailEnd/>
          </a:ln>
        </p:spPr>
      </p:pic>
      <p:sp>
        <p:nvSpPr>
          <p:cNvPr id="2" name="Rectangle : coins arrondis 1">
            <a:extLst>
              <a:ext uri="{FF2B5EF4-FFF2-40B4-BE49-F238E27FC236}">
                <a16:creationId xmlns:a16="http://schemas.microsoft.com/office/drawing/2014/main" id="{8DD8A37F-C0F7-DE7F-1124-D165079A6A73}"/>
              </a:ext>
            </a:extLst>
          </p:cNvPr>
          <p:cNvSpPr/>
          <p:nvPr/>
        </p:nvSpPr>
        <p:spPr>
          <a:xfrm>
            <a:off x="5292080" y="4797152"/>
            <a:ext cx="2141051" cy="145526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15974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3" end="3"/>
                                            </p:txEl>
                                          </p:spTgt>
                                        </p:tgtEl>
                                        <p:attrNameLst>
                                          <p:attrName>style.visibility</p:attrName>
                                        </p:attrNameLst>
                                      </p:cBhvr>
                                      <p:to>
                                        <p:strVal val="visible"/>
                                      </p:to>
                                    </p:set>
                                    <p:animEffect transition="in" filter="fade">
                                      <p:cBhvr>
                                        <p:cTn id="7" dur="500"/>
                                        <p:tgtEl>
                                          <p:spTgt spid="18">
                                            <p:txEl>
                                              <p:pRg st="3" end="3"/>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467544" y="2000240"/>
            <a:ext cx="8319298" cy="435771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Puisque la valeur du </a:t>
            </a:r>
            <a:r>
              <a:rPr lang="fr-FR" sz="2400" i="1" dirty="0">
                <a:effectLst>
                  <a:outerShdw blurRad="38100" dist="38100" dir="2700000" algn="tl">
                    <a:srgbClr val="000000">
                      <a:alpha val="43137"/>
                    </a:srgbClr>
                  </a:outerShdw>
                </a:effectLst>
                <a:latin typeface="Symbol" pitchFamily="18" charset="2"/>
              </a:rPr>
              <a:t>c</a:t>
            </a:r>
            <a:r>
              <a:rPr lang="fr-FR" sz="2400" baseline="30000" dirty="0">
                <a:effectLst>
                  <a:outerShdw blurRad="38100" dist="38100" dir="2700000" algn="tl">
                    <a:srgbClr val="000000">
                      <a:alpha val="43137"/>
                    </a:srgbClr>
                  </a:outerShdw>
                </a:effectLst>
                <a:latin typeface="Symbol" pitchFamily="18" charset="2"/>
              </a:rPr>
              <a:t>2 </a:t>
            </a:r>
            <a:r>
              <a:rPr lang="fr-FR" sz="2400" dirty="0">
                <a:effectLst>
                  <a:outerShdw blurRad="38100" dist="38100" dir="2700000" algn="tl">
                    <a:srgbClr val="000000">
                      <a:alpha val="43137"/>
                    </a:srgbClr>
                  </a:outerShdw>
                </a:effectLst>
                <a:latin typeface="Arial" pitchFamily="34" charset="0"/>
                <a:cs typeface="Arial" pitchFamily="34" charset="0"/>
              </a:rPr>
              <a:t>dépend non seulement de l’intensité de la relation, mais surtout du nombre de cas (n), il est possible de l’ajuster pour obtenir une mesure qui tienne compte de l’effet du nombre de cas (Fox)</a:t>
            </a:r>
          </a:p>
          <a:p>
            <a:pPr>
              <a:spcBef>
                <a:spcPts val="12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endParaRPr lang="fr-FR" sz="2400" i="1" dirty="0">
              <a:solidFill>
                <a:schemeClr val="accent3">
                  <a:lumMod val="60000"/>
                  <a:lumOff val="40000"/>
                </a:schemeClr>
              </a:solidFill>
              <a:effectLst>
                <a:outerShdw blurRad="38100" dist="38100" dir="2700000" algn="tl">
                  <a:srgbClr val="000000">
                    <a:alpha val="43137"/>
                  </a:srgbClr>
                </a:outerShdw>
              </a:effectLst>
              <a:latin typeface="Symbol" pitchFamily="18" charset="2"/>
            </a:endParaRPr>
          </a:p>
          <a:p>
            <a:pPr>
              <a:spcBef>
                <a:spcPts val="600"/>
              </a:spcBef>
              <a:buClr>
                <a:schemeClr val="bg2">
                  <a:lumMod val="40000"/>
                  <a:lumOff val="60000"/>
                </a:schemeClr>
              </a:buClr>
              <a:buNone/>
            </a:pPr>
            <a:r>
              <a:rPr lang="fr-FR" sz="2400"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				</a:t>
            </a:r>
          </a:p>
          <a:p>
            <a:pPr>
              <a:spcBef>
                <a:spcPts val="600"/>
              </a:spcBef>
              <a:buClr>
                <a:schemeClr val="bg2">
                  <a:lumMod val="40000"/>
                  <a:lumOff val="60000"/>
                </a:schemeClr>
              </a:buClr>
              <a:buNone/>
            </a:pPr>
            <a:endParaRPr lang="fr-FR" sz="2400" i="1" dirty="0">
              <a:solidFill>
                <a:schemeClr val="accent3">
                  <a:lumMod val="60000"/>
                  <a:lumOff val="40000"/>
                </a:schemeClr>
              </a:solidFill>
              <a:effectLst>
                <a:outerShdw blurRad="38100" dist="38100" dir="2700000" algn="tl">
                  <a:srgbClr val="000000">
                    <a:alpha val="43137"/>
                  </a:srgbClr>
                </a:outerShdw>
              </a:effectLst>
              <a:latin typeface="Symbol" pitchFamily="18" charset="2"/>
              <a:cs typeface="Arial" pitchFamily="34" charset="0"/>
            </a:endParaRPr>
          </a:p>
          <a:p>
            <a:pPr>
              <a:spcBef>
                <a:spcPts val="600"/>
              </a:spcBef>
              <a:buClr>
                <a:schemeClr val="bg2">
                  <a:lumMod val="40000"/>
                  <a:lumOff val="60000"/>
                </a:schemeClr>
              </a:buClr>
              <a:buNone/>
            </a:pPr>
            <a:r>
              <a:rPr lang="en-CA" sz="2400" dirty="0">
                <a:effectLst>
                  <a:outerShdw blurRad="38100" dist="38100" dir="2700000" algn="tl">
                    <a:srgbClr val="000000">
                      <a:alpha val="43137"/>
                    </a:srgbClr>
                  </a:outerShdw>
                </a:effectLst>
                <a:latin typeface="Arial" pitchFamily="34" charset="0"/>
                <a:cs typeface="Arial" pitchFamily="34" charset="0"/>
              </a:rPr>
              <a:t>	</a:t>
            </a: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24</a:t>
            </a:fld>
            <a:endParaRPr lang="fr-FR" dirty="0"/>
          </a:p>
        </p:txBody>
      </p:sp>
      <p:sp>
        <p:nvSpPr>
          <p:cNvPr id="19" name="Espace réservé de la date 18"/>
          <p:cNvSpPr>
            <a:spLocks noGrp="1"/>
          </p:cNvSpPr>
          <p:nvPr>
            <p:ph type="dt" sz="half" idx="10"/>
            <p:custDataLst>
              <p:tags r:id="rId5"/>
            </p:custDataLst>
          </p:nvPr>
        </p:nvSpPr>
        <p:spPr/>
        <p:txBody>
          <a:bodyPr/>
          <a:lstStyle/>
          <a:p>
            <a:fld id="{8A909DF0-BB58-40A0-83F3-BF5B93DE624E}" type="datetime10">
              <a:rPr lang="fr-FR" smtClean="0"/>
              <a:t>12:46</a:t>
            </a:fld>
            <a:endParaRPr lang="fr-FR" dirty="0"/>
          </a:p>
        </p:txBody>
      </p:sp>
      <p:sp>
        <p:nvSpPr>
          <p:cNvPr id="9" name="Rectangle 8"/>
          <p:cNvSpPr/>
          <p:nvPr>
            <p:custDataLst>
              <p:tags r:id="rId6"/>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Coefficient de contingence : formule</a:t>
            </a:r>
          </a:p>
        </p:txBody>
      </p:sp>
      <p:sp>
        <p:nvSpPr>
          <p:cNvPr id="13" name="Rectangle 2"/>
          <p:cNvSpPr txBox="1">
            <a:spLocks noChangeArrowheads="1"/>
          </p:cNvSpPr>
          <p:nvPr>
            <p:custDataLst>
              <p:tags r:id="rId7"/>
            </p:custDataLst>
          </p:nvPr>
        </p:nvSpPr>
        <p:spPr>
          <a:xfrm>
            <a:off x="0" y="459518"/>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spc="-150"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Mesures </a:t>
            </a:r>
            <a:r>
              <a:rPr kumimoji="0" lang="fr-FR" sz="3600" i="0" u="none" strike="noStrike" kern="1200" cap="none" spc="-15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usuelles d’association </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graphicFrame>
        <p:nvGraphicFramePr>
          <p:cNvPr id="2" name="Objet 1"/>
          <p:cNvGraphicFramePr>
            <a:graphicFrameLocks noChangeAspect="1"/>
          </p:cNvGraphicFramePr>
          <p:nvPr>
            <p:extLst>
              <p:ext uri="{D42A27DB-BD31-4B8C-83A1-F6EECF244321}">
                <p14:modId xmlns:p14="http://schemas.microsoft.com/office/powerpoint/2010/main" val="2783062010"/>
              </p:ext>
            </p:extLst>
          </p:nvPr>
        </p:nvGraphicFramePr>
        <p:xfrm>
          <a:off x="899592" y="3789040"/>
          <a:ext cx="2520280" cy="936104"/>
        </p:xfrm>
        <a:graphic>
          <a:graphicData uri="http://schemas.openxmlformats.org/presentationml/2006/ole">
            <mc:AlternateContent xmlns:mc="http://schemas.openxmlformats.org/markup-compatibility/2006">
              <mc:Choice xmlns:v="urn:schemas-microsoft-com:vml" Requires="v">
                <p:oleObj name="Équation" r:id="rId12" imgW="939600" imgH="520560" progId="Equation.3">
                  <p:embed/>
                </p:oleObj>
              </mc:Choice>
              <mc:Fallback>
                <p:oleObj name="Équation" r:id="rId12" imgW="939600" imgH="520560" progId="Equation.3">
                  <p:embed/>
                  <p:pic>
                    <p:nvPicPr>
                      <p:cNvPr id="0"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99592" y="3789040"/>
                        <a:ext cx="2520280" cy="936104"/>
                      </a:xfrm>
                      <a:prstGeom prst="rect">
                        <a:avLst/>
                      </a:prstGeom>
                      <a:solidFill>
                        <a:schemeClr val="accent3">
                          <a:lumMod val="60000"/>
                          <a:lumOff val="40000"/>
                        </a:schemeClr>
                      </a:solidFill>
                    </p:spPr>
                  </p:pic>
                </p:oleObj>
              </mc:Fallback>
            </mc:AlternateContent>
          </a:graphicData>
        </a:graphic>
      </p:graphicFrame>
      <p:sp>
        <p:nvSpPr>
          <p:cNvPr id="3" name="Espace réservé du texte 2">
            <a:extLst>
              <a:ext uri="{FF2B5EF4-FFF2-40B4-BE49-F238E27FC236}">
                <a16:creationId xmlns:a16="http://schemas.microsoft.com/office/drawing/2014/main" id="{DC97EAA1-CB41-A8B0-59C8-3CF3A2DE38A7}"/>
              </a:ext>
            </a:extLst>
          </p:cNvPr>
          <p:cNvSpPr>
            <a:spLocks noGrp="1"/>
          </p:cNvSpPr>
          <p:nvPr>
            <p:custDataLst>
              <p:tags r:id="rId8"/>
            </p:custDataLst>
          </p:nvPr>
        </p:nvSpPr>
        <p:spPr bwMode="auto">
          <a:xfrm>
            <a:off x="4449547" y="3717032"/>
            <a:ext cx="4680520" cy="142876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600"/>
              </a:spcBef>
              <a:buClr>
                <a:schemeClr val="bg2">
                  <a:lumMod val="40000"/>
                  <a:lumOff val="60000"/>
                </a:schemeClr>
              </a:buClr>
              <a:buNone/>
            </a:pPr>
            <a:r>
              <a:rPr lang="fr-FR" sz="2000"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    </a:t>
            </a:r>
            <a:r>
              <a:rPr lang="en-CA" sz="2000" dirty="0">
                <a:effectLst>
                  <a:outerShdw blurRad="38100" dist="38100" dir="2700000" algn="tl">
                    <a:srgbClr val="000000">
                      <a:alpha val="43137"/>
                    </a:srgbClr>
                  </a:outerShdw>
                </a:effectLst>
                <a:latin typeface="Arial" pitchFamily="34" charset="0"/>
                <a:cs typeface="Arial" pitchFamily="34" charset="0"/>
              </a:rPr>
              <a:t>C= coefficient de contingence</a:t>
            </a:r>
          </a:p>
          <a:p>
            <a:pPr>
              <a:spcBef>
                <a:spcPts val="600"/>
              </a:spcBef>
              <a:buClr>
                <a:schemeClr val="bg2">
                  <a:lumMod val="40000"/>
                  <a:lumOff val="60000"/>
                </a:schemeClr>
              </a:buClr>
              <a:buNone/>
            </a:pPr>
            <a:r>
              <a:rPr lang="en-CA" sz="2000" dirty="0">
                <a:effectLst>
                  <a:outerShdw blurRad="38100" dist="38100" dir="2700000" algn="tl">
                    <a:srgbClr val="000000">
                      <a:alpha val="43137"/>
                    </a:srgbClr>
                  </a:outerShdw>
                </a:effectLst>
                <a:latin typeface="Arial" pitchFamily="34" charset="0"/>
                <a:cs typeface="Arial" pitchFamily="34" charset="0"/>
              </a:rPr>
              <a:t> 	</a:t>
            </a:r>
            <a:r>
              <a:rPr lang="fr-FR" sz="2000" i="1" dirty="0">
                <a:effectLst>
                  <a:outerShdw blurRad="38100" dist="38100" dir="2700000" algn="tl">
                    <a:srgbClr val="000000">
                      <a:alpha val="43137"/>
                    </a:srgbClr>
                  </a:outerShdw>
                </a:effectLst>
                <a:latin typeface="Symbol" pitchFamily="18" charset="2"/>
              </a:rPr>
              <a:t>c</a:t>
            </a:r>
            <a:r>
              <a:rPr lang="fr-FR" sz="2000" baseline="30000" dirty="0">
                <a:effectLst>
                  <a:outerShdw blurRad="38100" dist="38100" dir="2700000" algn="tl">
                    <a:srgbClr val="000000">
                      <a:alpha val="43137"/>
                    </a:srgbClr>
                  </a:outerShdw>
                </a:effectLst>
                <a:latin typeface="Symbol" pitchFamily="18" charset="2"/>
              </a:rPr>
              <a:t>2</a:t>
            </a:r>
            <a:r>
              <a:rPr lang="fr-FR" sz="2000" dirty="0">
                <a:effectLst>
                  <a:outerShdw blurRad="38100" dist="38100" dir="2700000" algn="tl">
                    <a:srgbClr val="000000">
                      <a:alpha val="43137"/>
                    </a:srgbClr>
                  </a:outerShdw>
                </a:effectLst>
                <a:latin typeface="Symbol" pitchFamily="18" charset="2"/>
              </a:rPr>
              <a:t> </a:t>
            </a:r>
            <a:r>
              <a:rPr lang="fr-FR" sz="2000" dirty="0">
                <a:effectLst>
                  <a:outerShdw blurRad="38100" dist="38100" dir="2700000" algn="tl">
                    <a:srgbClr val="000000">
                      <a:alpha val="43137"/>
                    </a:srgbClr>
                  </a:outerShdw>
                </a:effectLst>
                <a:latin typeface="Arial" pitchFamily="34" charset="0"/>
                <a:cs typeface="Arial" pitchFamily="34" charset="0"/>
              </a:rPr>
              <a:t>=</a:t>
            </a:r>
            <a:r>
              <a:rPr lang="fr-FR" sz="2000" dirty="0">
                <a:effectLst>
                  <a:outerShdw blurRad="38100" dist="38100" dir="2700000" algn="tl">
                    <a:srgbClr val="000000">
                      <a:alpha val="43137"/>
                    </a:srgbClr>
                  </a:outerShdw>
                </a:effectLst>
                <a:latin typeface="Symbol" pitchFamily="18" charset="2"/>
              </a:rPr>
              <a:t> </a:t>
            </a:r>
            <a:r>
              <a:rPr lang="fr-FR" sz="2000" dirty="0">
                <a:effectLst>
                  <a:outerShdw blurRad="38100" dist="38100" dir="2700000" algn="tl">
                    <a:srgbClr val="000000">
                      <a:alpha val="43137"/>
                    </a:srgbClr>
                  </a:outerShdw>
                </a:effectLst>
                <a:latin typeface="Arial" pitchFamily="34" charset="0"/>
                <a:cs typeface="Arial" pitchFamily="34" charset="0"/>
              </a:rPr>
              <a:t>Chi-carré</a:t>
            </a:r>
          </a:p>
          <a:p>
            <a:pPr>
              <a:spcBef>
                <a:spcPts val="600"/>
              </a:spcBef>
              <a:buClr>
                <a:schemeClr val="bg2">
                  <a:lumMod val="40000"/>
                  <a:lumOff val="60000"/>
                </a:schemeClr>
              </a:buClr>
              <a:buNone/>
            </a:pPr>
            <a:r>
              <a:rPr lang="en-CA" sz="2000" dirty="0">
                <a:effectLst>
                  <a:outerShdw blurRad="38100" dist="38100" dir="2700000" algn="tl">
                    <a:srgbClr val="000000">
                      <a:alpha val="43137"/>
                    </a:srgbClr>
                  </a:outerShdw>
                </a:effectLst>
                <a:latin typeface="Arial" pitchFamily="34" charset="0"/>
                <a:cs typeface="Arial" pitchFamily="34" charset="0"/>
              </a:rPr>
              <a:t>	n = nombre de cas</a:t>
            </a:r>
            <a:endParaRPr lang="fr-FR" sz="20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000" dirty="0">
              <a:effectLst>
                <a:outerShdw blurRad="38100" dist="38100" dir="2700000" algn="tl">
                  <a:srgbClr val="000000">
                    <a:alpha val="43137"/>
                  </a:srgbClr>
                </a:outerShdw>
              </a:effectLst>
              <a:latin typeface="Arial" pitchFamily="34" charset="0"/>
              <a:cs typeface="Arial" pitchFamily="34" charset="0"/>
            </a:endParaRPr>
          </a:p>
        </p:txBody>
      </p:sp>
      <mc:AlternateContent xmlns:mc="http://schemas.openxmlformats.org/markup-compatibility/2006">
        <mc:Choice xmlns:a14="http://schemas.microsoft.com/office/drawing/2010/main" Requires="a14">
          <p:sp>
            <p:nvSpPr>
              <p:cNvPr id="4" name="Objet 3">
                <a:extLst>
                  <a:ext uri="{FF2B5EF4-FFF2-40B4-BE49-F238E27FC236}">
                    <a16:creationId xmlns:a16="http://schemas.microsoft.com/office/drawing/2014/main" id="{131E0BBC-6FC7-49F2-B6E8-7B8724B06AFE}"/>
                  </a:ext>
                </a:extLst>
              </p:cNvPr>
              <p:cNvSpPr txBox="1"/>
              <p:nvPr/>
            </p:nvSpPr>
            <p:spPr bwMode="auto">
              <a:xfrm>
                <a:off x="900113" y="5426075"/>
                <a:ext cx="3106167" cy="972407"/>
              </a:xfrm>
              <a:prstGeom prst="rect">
                <a:avLst/>
              </a:prstGeom>
              <a:solidFill>
                <a:schemeClr val="accent3">
                  <a:lumMod val="40000"/>
                  <a:lumOff val="60000"/>
                </a:schemeClr>
              </a:solidFill>
              <a:ln>
                <a:noFill/>
              </a:ln>
            </p:spPr>
            <p:txBody>
              <a:bodyPr>
                <a:normAutofit/>
              </a:bodyPr>
              <a:lstStyle/>
              <a:p>
                <a:pPr/>
                <a14:m>
                  <m:oMath xmlns:m="http://schemas.openxmlformats.org/officeDocument/2006/math">
                    <m:r>
                      <a:rPr lang="fr-CA" i="1" smtClean="0">
                        <a:solidFill>
                          <a:srgbClr val="000000"/>
                        </a:solidFill>
                        <a:latin typeface="Cambria Math" panose="02040503050406030204" pitchFamily="18" charset="0"/>
                      </a:rPr>
                      <m:t>𝐶</m:t>
                    </m:r>
                    <m:r>
                      <a:rPr lang="fr-CA" i="1" smtClean="0">
                        <a:solidFill>
                          <a:srgbClr val="000000"/>
                        </a:solidFill>
                        <a:latin typeface="Cambria Math" panose="02040503050406030204" pitchFamily="18" charset="0"/>
                      </a:rPr>
                      <m:t>=</m:t>
                    </m:r>
                    <m:rad>
                      <m:radPr>
                        <m:degHide m:val="on"/>
                        <m:ctrlPr>
                          <a:rPr lang="fr-CA" i="1">
                            <a:solidFill>
                              <a:srgbClr val="000000"/>
                            </a:solidFill>
                            <a:latin typeface="Cambria Math" panose="02040503050406030204" pitchFamily="18" charset="0"/>
                          </a:rPr>
                        </m:ctrlPr>
                      </m:radPr>
                      <m:deg/>
                      <m:e>
                        <m:f>
                          <m:fPr>
                            <m:ctrlPr>
                              <a:rPr lang="fr-CA" i="1">
                                <a:solidFill>
                                  <a:srgbClr val="000000"/>
                                </a:solidFill>
                                <a:latin typeface="Cambria Math" panose="02040503050406030204" pitchFamily="18" charset="0"/>
                              </a:rPr>
                            </m:ctrlPr>
                          </m:fPr>
                          <m:num>
                            <m:r>
                              <a:rPr lang="fr-CA" b="0" i="1" smtClean="0">
                                <a:solidFill>
                                  <a:srgbClr val="000000"/>
                                </a:solidFill>
                                <a:latin typeface="Cambria Math" panose="02040503050406030204" pitchFamily="18" charset="0"/>
                              </a:rPr>
                              <m:t>3,37</m:t>
                            </m:r>
                          </m:num>
                          <m:den>
                            <m:r>
                              <a:rPr lang="fr-CA" b="0" i="1" smtClean="0">
                                <a:solidFill>
                                  <a:srgbClr val="000000"/>
                                </a:solidFill>
                                <a:latin typeface="Cambria Math" panose="02040503050406030204" pitchFamily="18" charset="0"/>
                              </a:rPr>
                              <m:t>3,37</m:t>
                            </m:r>
                            <m:r>
                              <a:rPr lang="fr-CA" i="1">
                                <a:solidFill>
                                  <a:srgbClr val="000000"/>
                                </a:solidFill>
                                <a:latin typeface="Cambria Math" panose="02040503050406030204" pitchFamily="18" charset="0"/>
                              </a:rPr>
                              <m:t>+</m:t>
                            </m:r>
                            <m:r>
                              <a:rPr lang="fr-CA" b="0" i="1" smtClean="0">
                                <a:solidFill>
                                  <a:srgbClr val="000000"/>
                                </a:solidFill>
                                <a:latin typeface="Cambria Math" panose="02040503050406030204" pitchFamily="18" charset="0"/>
                              </a:rPr>
                              <m:t>50</m:t>
                            </m:r>
                          </m:den>
                        </m:f>
                      </m:e>
                    </m:rad>
                  </m:oMath>
                </a14:m>
                <a:r>
                  <a:rPr lang="fr-CA" dirty="0">
                    <a:solidFill>
                      <a:schemeClr val="bg1"/>
                    </a:solidFill>
                  </a:rPr>
                  <a:t>= 0,25</a:t>
                </a:r>
              </a:p>
            </p:txBody>
          </p:sp>
        </mc:Choice>
        <mc:Fallback>
          <p:sp>
            <p:nvSpPr>
              <p:cNvPr id="4" name="Objet 3">
                <a:extLst>
                  <a:ext uri="{FF2B5EF4-FFF2-40B4-BE49-F238E27FC236}">
                    <a16:creationId xmlns:a16="http://schemas.microsoft.com/office/drawing/2014/main" id="{131E0BBC-6FC7-49F2-B6E8-7B8724B06AFE}"/>
                  </a:ext>
                </a:extLst>
              </p:cNvPr>
              <p:cNvSpPr txBox="1">
                <a:spLocks noRot="1" noChangeAspect="1" noMove="1" noResize="1" noEditPoints="1" noAdjustHandles="1" noChangeArrowheads="1" noChangeShapeType="1" noTextEdit="1"/>
              </p:cNvSpPr>
              <p:nvPr/>
            </p:nvSpPr>
            <p:spPr bwMode="auto">
              <a:xfrm>
                <a:off x="900113" y="5426075"/>
                <a:ext cx="3106167" cy="972407"/>
              </a:xfrm>
              <a:prstGeom prst="rect">
                <a:avLst/>
              </a:prstGeom>
              <a:blipFill>
                <a:blip r:embed="rId14"/>
                <a:stretch>
                  <a:fillRect/>
                </a:stretch>
              </a:blipFill>
              <a:ln>
                <a:noFill/>
              </a:ln>
            </p:spPr>
            <p:txBody>
              <a:bodyPr/>
              <a:lstStyle/>
              <a:p>
                <a:r>
                  <a:rPr lang="fr-CA">
                    <a:noFill/>
                  </a:rPr>
                  <a:t> </a:t>
                </a:r>
              </a:p>
            </p:txBody>
          </p:sp>
        </mc:Fallback>
      </mc:AlternateContent>
      <p:sp>
        <p:nvSpPr>
          <p:cNvPr id="10" name="Espace réservé du texte 2">
            <a:extLst>
              <a:ext uri="{FF2B5EF4-FFF2-40B4-BE49-F238E27FC236}">
                <a16:creationId xmlns:a16="http://schemas.microsoft.com/office/drawing/2014/main" id="{B2BC09FA-974E-0E34-0269-F5BE056369D9}"/>
              </a:ext>
            </a:extLst>
          </p:cNvPr>
          <p:cNvSpPr>
            <a:spLocks noGrp="1"/>
          </p:cNvSpPr>
          <p:nvPr>
            <p:custDataLst>
              <p:tags r:id="rId9"/>
            </p:custDataLst>
          </p:nvPr>
        </p:nvSpPr>
        <p:spPr bwMode="auto">
          <a:xfrm>
            <a:off x="4438849" y="5232456"/>
            <a:ext cx="4680520" cy="142876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600"/>
              </a:spcBef>
              <a:buClr>
                <a:schemeClr val="bg2">
                  <a:lumMod val="40000"/>
                  <a:lumOff val="60000"/>
                </a:schemeClr>
              </a:buClr>
              <a:buNone/>
            </a:pPr>
            <a:r>
              <a:rPr lang="fr-FR" sz="2000"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    </a:t>
            </a:r>
            <a:r>
              <a:rPr lang="en-CA" sz="2000" dirty="0">
                <a:effectLst>
                  <a:outerShdw blurRad="38100" dist="38100" dir="2700000" algn="tl">
                    <a:srgbClr val="000000">
                      <a:alpha val="43137"/>
                    </a:srgbClr>
                  </a:outerShdw>
                </a:effectLst>
                <a:latin typeface="Arial" pitchFamily="34" charset="0"/>
                <a:cs typeface="Arial" pitchFamily="34" charset="0"/>
              </a:rPr>
              <a:t>Le Coefficient de contingence </a:t>
            </a:r>
            <a:r>
              <a:rPr lang="en-CA" sz="2000" dirty="0" err="1">
                <a:effectLst>
                  <a:outerShdw blurRad="38100" dist="38100" dir="2700000" algn="tl">
                    <a:srgbClr val="000000">
                      <a:alpha val="43137"/>
                    </a:srgbClr>
                  </a:outerShdw>
                </a:effectLst>
                <a:latin typeface="Arial" pitchFamily="34" charset="0"/>
                <a:cs typeface="Arial" pitchFamily="34" charset="0"/>
              </a:rPr>
              <a:t>étant</a:t>
            </a:r>
            <a:r>
              <a:rPr lang="en-CA" sz="2000" dirty="0">
                <a:effectLst>
                  <a:outerShdw blurRad="38100" dist="38100" dir="2700000" algn="tl">
                    <a:srgbClr val="000000">
                      <a:alpha val="43137"/>
                    </a:srgbClr>
                  </a:outerShdw>
                </a:effectLst>
                <a:latin typeface="Arial" pitchFamily="34" charset="0"/>
                <a:cs typeface="Arial" pitchFamily="34" charset="0"/>
              </a:rPr>
              <a:t> de 0,25, la relation entre </a:t>
            </a:r>
            <a:r>
              <a:rPr lang="en-CA" sz="2000" dirty="0" err="1">
                <a:effectLst>
                  <a:outerShdw blurRad="38100" dist="38100" dir="2700000" algn="tl">
                    <a:srgbClr val="000000">
                      <a:alpha val="43137"/>
                    </a:srgbClr>
                  </a:outerShdw>
                </a:effectLst>
                <a:latin typeface="Arial" pitchFamily="34" charset="0"/>
                <a:cs typeface="Arial" pitchFamily="34" charset="0"/>
              </a:rPr>
              <a:t>l’instruction</a:t>
            </a:r>
            <a:r>
              <a:rPr lang="en-CA" sz="2000" dirty="0">
                <a:effectLst>
                  <a:outerShdw blurRad="38100" dist="38100" dir="2700000" algn="tl">
                    <a:srgbClr val="000000">
                      <a:alpha val="43137"/>
                    </a:srgbClr>
                  </a:outerShdw>
                </a:effectLst>
                <a:latin typeface="Arial" pitchFamily="34" charset="0"/>
                <a:cs typeface="Arial" pitchFamily="34" charset="0"/>
              </a:rPr>
              <a:t> et la </a:t>
            </a:r>
            <a:r>
              <a:rPr lang="en-CA" sz="2000" dirty="0" err="1">
                <a:effectLst>
                  <a:outerShdw blurRad="38100" dist="38100" dir="2700000" algn="tl">
                    <a:srgbClr val="000000">
                      <a:alpha val="43137"/>
                    </a:srgbClr>
                  </a:outerShdw>
                </a:effectLst>
                <a:latin typeface="Arial" pitchFamily="34" charset="0"/>
                <a:cs typeface="Arial" pitchFamily="34" charset="0"/>
              </a:rPr>
              <a:t>désobéissance</a:t>
            </a:r>
            <a:r>
              <a:rPr lang="en-CA" sz="2000" dirty="0">
                <a:effectLst>
                  <a:outerShdw blurRad="38100" dist="38100" dir="2700000" algn="tl">
                    <a:srgbClr val="000000">
                      <a:alpha val="43137"/>
                    </a:srgbClr>
                  </a:outerShdw>
                </a:effectLst>
                <a:latin typeface="Arial" pitchFamily="34" charset="0"/>
                <a:cs typeface="Arial" pitchFamily="34" charset="0"/>
              </a:rPr>
              <a:t> civile </a:t>
            </a:r>
            <a:r>
              <a:rPr lang="en-CA" sz="2000" dirty="0" err="1">
                <a:effectLst>
                  <a:outerShdw blurRad="38100" dist="38100" dir="2700000" algn="tl">
                    <a:srgbClr val="000000">
                      <a:alpha val="43137"/>
                    </a:srgbClr>
                  </a:outerShdw>
                </a:effectLst>
                <a:latin typeface="Arial" pitchFamily="34" charset="0"/>
                <a:cs typeface="Arial" pitchFamily="34" charset="0"/>
              </a:rPr>
              <a:t>est</a:t>
            </a:r>
            <a:r>
              <a:rPr lang="en-CA" sz="2000" dirty="0">
                <a:effectLst>
                  <a:outerShdw blurRad="38100" dist="38100" dir="2700000" algn="tl">
                    <a:srgbClr val="000000">
                      <a:alpha val="43137"/>
                    </a:srgbClr>
                  </a:outerShdw>
                </a:effectLst>
                <a:latin typeface="Arial" pitchFamily="34" charset="0"/>
                <a:cs typeface="Arial" pitchFamily="34" charset="0"/>
              </a:rPr>
              <a:t> </a:t>
            </a:r>
            <a:r>
              <a:rPr lang="en-CA" sz="2000" dirty="0" err="1">
                <a:effectLst>
                  <a:outerShdw blurRad="38100" dist="38100" dir="2700000" algn="tl">
                    <a:srgbClr val="000000">
                      <a:alpha val="43137"/>
                    </a:srgbClr>
                  </a:outerShdw>
                </a:effectLst>
                <a:latin typeface="Arial" pitchFamily="34" charset="0"/>
                <a:cs typeface="Arial" pitchFamily="34" charset="0"/>
              </a:rPr>
              <a:t>modérée</a:t>
            </a:r>
            <a:r>
              <a:rPr lang="en-CA" sz="2000" dirty="0">
                <a:effectLst>
                  <a:outerShdw blurRad="38100" dist="38100" dir="2700000" algn="tl">
                    <a:srgbClr val="000000">
                      <a:alpha val="43137"/>
                    </a:srgbClr>
                  </a:outerShdw>
                </a:effectLst>
                <a:latin typeface="Arial" pitchFamily="34" charset="0"/>
                <a:cs typeface="Arial" pitchFamily="34" charset="0"/>
              </a:rPr>
              <a:t>. </a:t>
            </a:r>
            <a:r>
              <a:rPr lang="en-CA" sz="2000" dirty="0" err="1">
                <a:effectLst>
                  <a:outerShdw blurRad="38100" dist="38100" dir="2700000" algn="tl">
                    <a:srgbClr val="000000">
                      <a:alpha val="43137"/>
                    </a:srgbClr>
                  </a:outerShdw>
                </a:effectLst>
                <a:latin typeface="Arial" pitchFamily="34" charset="0"/>
                <a:cs typeface="Arial" pitchFamily="34" charset="0"/>
              </a:rPr>
              <a:t>Paradoxe</a:t>
            </a:r>
            <a:r>
              <a:rPr lang="en-CA" sz="2000" dirty="0">
                <a:effectLst>
                  <a:outerShdw blurRad="38100" dist="38100" dir="2700000" algn="tl">
                    <a:srgbClr val="000000">
                      <a:alpha val="43137"/>
                    </a:srgbClr>
                  </a:outerShdw>
                </a:effectLst>
                <a:latin typeface="Arial" pitchFamily="34" charset="0"/>
                <a:cs typeface="Arial" pitchFamily="34" charset="0"/>
              </a:rPr>
              <a:t>?</a:t>
            </a:r>
            <a:endParaRPr lang="fr-FR" sz="20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916832"/>
            <a:ext cx="8568952" cy="444112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signification statistique n’est pas la signification réelle</a:t>
            </a:r>
          </a:p>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 test du </a:t>
            </a:r>
            <a:r>
              <a:rPr lang="fr-FR" sz="2400" i="1" dirty="0">
                <a:effectLst>
                  <a:outerShdw blurRad="38100" dist="38100" dir="2700000" algn="tl">
                    <a:srgbClr val="000000">
                      <a:alpha val="43137"/>
                    </a:srgbClr>
                  </a:outerShdw>
                </a:effectLst>
                <a:latin typeface="Symbol" pitchFamily="18" charset="2"/>
              </a:rPr>
              <a:t>c</a:t>
            </a:r>
            <a:r>
              <a:rPr lang="fr-FR" sz="2400" baseline="30000" dirty="0">
                <a:effectLst>
                  <a:outerShdw blurRad="38100" dist="38100" dir="2700000" algn="tl">
                    <a:srgbClr val="000000">
                      <a:alpha val="43137"/>
                    </a:srgbClr>
                  </a:outerShdw>
                </a:effectLst>
                <a:latin typeface="Symbol" pitchFamily="18" charset="2"/>
              </a:rPr>
              <a:t>2</a:t>
            </a:r>
            <a:r>
              <a:rPr lang="fr-FR" sz="2400" dirty="0">
                <a:effectLst>
                  <a:outerShdw blurRad="38100" dist="38100" dir="2700000" algn="tl">
                    <a:srgbClr val="000000">
                      <a:alpha val="43137"/>
                    </a:srgbClr>
                  </a:outerShdw>
                </a:effectLst>
                <a:latin typeface="Symbol" pitchFamily="18" charset="2"/>
              </a:rPr>
              <a:t>, </a:t>
            </a:r>
            <a:r>
              <a:rPr lang="fr-FR" sz="2400" dirty="0">
                <a:effectLst>
                  <a:outerShdw blurRad="38100" dist="38100" dir="2700000" algn="tl">
                    <a:srgbClr val="000000">
                      <a:alpha val="43137"/>
                    </a:srgbClr>
                  </a:outerShdw>
                </a:effectLst>
                <a:latin typeface="Arial" pitchFamily="34" charset="0"/>
                <a:cs typeface="Arial" pitchFamily="34" charset="0"/>
              </a:rPr>
              <a:t>et le coef. C sont des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mesures symétriques</a:t>
            </a: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Qu’une variable soit dépendante ou indépendante, la valeur ne change pas. Mais, théoriquement, on doit les distinguer </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Puisque la mesure d’association C repose sur le </a:t>
            </a:r>
            <a:r>
              <a:rPr lang="fr-FR" sz="2400" i="1" dirty="0">
                <a:effectLst>
                  <a:outerShdw blurRad="38100" dist="38100" dir="2700000" algn="tl">
                    <a:srgbClr val="000000">
                      <a:alpha val="43137"/>
                    </a:srgbClr>
                  </a:outerShdw>
                </a:effectLst>
                <a:latin typeface="Symbol" pitchFamily="18" charset="2"/>
              </a:rPr>
              <a:t>c</a:t>
            </a:r>
            <a:r>
              <a:rPr lang="fr-FR" sz="2400" baseline="30000" dirty="0">
                <a:effectLst>
                  <a:outerShdw blurRad="38100" dist="38100" dir="2700000" algn="tl">
                    <a:srgbClr val="000000">
                      <a:alpha val="43137"/>
                    </a:srgbClr>
                  </a:outerShdw>
                </a:effectLst>
                <a:latin typeface="Symbol" pitchFamily="18" charset="2"/>
              </a:rPr>
              <a:t>2</a:t>
            </a:r>
            <a:r>
              <a:rPr lang="fr-FR" sz="2400" dirty="0">
                <a:effectLst>
                  <a:outerShdw blurRad="38100" dist="38100" dir="2700000" algn="tl">
                    <a:srgbClr val="000000">
                      <a:alpha val="43137"/>
                    </a:srgbClr>
                  </a:outerShdw>
                </a:effectLst>
                <a:latin typeface="Arial" pitchFamily="34" charset="0"/>
                <a:cs typeface="Arial" pitchFamily="34" charset="0"/>
              </a:rPr>
              <a:t>, le test de signification du </a:t>
            </a:r>
            <a:r>
              <a:rPr lang="fr-FR" sz="2400" i="1" dirty="0">
                <a:effectLst>
                  <a:outerShdw blurRad="38100" dist="38100" dir="2700000" algn="tl">
                    <a:srgbClr val="000000">
                      <a:alpha val="43137"/>
                    </a:srgbClr>
                  </a:outerShdw>
                </a:effectLst>
                <a:latin typeface="Symbol" pitchFamily="18" charset="2"/>
              </a:rPr>
              <a:t>c</a:t>
            </a:r>
            <a:r>
              <a:rPr lang="fr-FR" sz="2400" baseline="30000" dirty="0">
                <a:effectLst>
                  <a:outerShdw blurRad="38100" dist="38100" dir="2700000" algn="tl">
                    <a:srgbClr val="000000">
                      <a:alpha val="43137"/>
                    </a:srgbClr>
                  </a:outerShdw>
                </a:effectLst>
                <a:latin typeface="Symbol" pitchFamily="18" charset="2"/>
              </a:rPr>
              <a:t>2</a:t>
            </a:r>
            <a:r>
              <a:rPr lang="fr-FR" sz="2400" dirty="0">
                <a:effectLst>
                  <a:outerShdw blurRad="38100" dist="38100" dir="2700000" algn="tl">
                    <a:srgbClr val="000000">
                      <a:alpha val="43137"/>
                    </a:srgbClr>
                  </a:outerShdw>
                </a:effectLst>
                <a:latin typeface="Arial" pitchFamily="34" charset="0"/>
                <a:cs typeface="Arial" pitchFamily="34" charset="0"/>
              </a:rPr>
              <a:t> s’applique aussi à elle</a:t>
            </a:r>
          </a:p>
          <a:p>
            <a:pPr lvl="1">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Si le </a:t>
            </a:r>
            <a:r>
              <a:rPr lang="fr-FR" sz="2000" i="1" dirty="0">
                <a:effectLst>
                  <a:outerShdw blurRad="38100" dist="38100" dir="2700000" algn="tl">
                    <a:srgbClr val="000000">
                      <a:alpha val="43137"/>
                    </a:srgbClr>
                  </a:outerShdw>
                </a:effectLst>
                <a:latin typeface="Symbol" pitchFamily="18" charset="2"/>
              </a:rPr>
              <a:t>c</a:t>
            </a:r>
            <a:r>
              <a:rPr lang="fr-FR" sz="2000" baseline="30000" dirty="0">
                <a:effectLst>
                  <a:outerShdw blurRad="38100" dist="38100" dir="2700000" algn="tl">
                    <a:srgbClr val="000000">
                      <a:alpha val="43137"/>
                    </a:srgbClr>
                  </a:outerShdw>
                </a:effectLst>
                <a:latin typeface="Symbol" pitchFamily="18" charset="2"/>
              </a:rPr>
              <a:t>2 </a:t>
            </a:r>
            <a:r>
              <a:rPr lang="fr-FR" sz="2000" dirty="0">
                <a:effectLst>
                  <a:outerShdw blurRad="38100" dist="38100" dir="2700000" algn="tl">
                    <a:srgbClr val="000000">
                      <a:alpha val="43137"/>
                    </a:srgbClr>
                  </a:outerShdw>
                </a:effectLst>
                <a:latin typeface="Arial" pitchFamily="34" charset="0"/>
                <a:cs typeface="Arial" pitchFamily="34" charset="0"/>
              </a:rPr>
              <a:t>est statistiquement significatif, elle l’est aussi</a:t>
            </a:r>
          </a:p>
          <a:p>
            <a:pPr lvl="1">
              <a:spcBef>
                <a:spcPts val="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Si le </a:t>
            </a:r>
            <a:r>
              <a:rPr lang="fr-FR" sz="2000" i="1" dirty="0">
                <a:effectLst>
                  <a:outerShdw blurRad="38100" dist="38100" dir="2700000" algn="tl">
                    <a:srgbClr val="000000">
                      <a:alpha val="43137"/>
                    </a:srgbClr>
                  </a:outerShdw>
                </a:effectLst>
                <a:latin typeface="Symbol" pitchFamily="18" charset="2"/>
              </a:rPr>
              <a:t>c</a:t>
            </a:r>
            <a:r>
              <a:rPr lang="fr-FR" sz="2000" baseline="30000" dirty="0">
                <a:effectLst>
                  <a:outerShdw blurRad="38100" dist="38100" dir="2700000" algn="tl">
                    <a:srgbClr val="000000">
                      <a:alpha val="43137"/>
                    </a:srgbClr>
                  </a:outerShdw>
                </a:effectLst>
                <a:latin typeface="Symbol" pitchFamily="18" charset="2"/>
              </a:rPr>
              <a:t>2</a:t>
            </a:r>
            <a:r>
              <a:rPr lang="fr-FR" sz="2000" dirty="0">
                <a:effectLst>
                  <a:outerShdw blurRad="38100" dist="38100" dir="2700000" algn="tl">
                    <a:srgbClr val="000000">
                      <a:alpha val="43137"/>
                    </a:srgbClr>
                  </a:outerShdw>
                </a:effectLst>
                <a:latin typeface="Arial" pitchFamily="34" charset="0"/>
                <a:cs typeface="Arial" pitchFamily="34" charset="0"/>
              </a:rPr>
              <a:t> n’est pas statistiquement significatif, elle ne l’est pas</a:t>
            </a:r>
          </a:p>
          <a:p>
            <a:pPr>
              <a:spcBef>
                <a:spcPts val="1800"/>
              </a:spcBef>
              <a:buClr>
                <a:schemeClr val="bg2">
                  <a:lumMod val="40000"/>
                  <a:lumOff val="60000"/>
                </a:schemeClr>
              </a:buClr>
              <a:buSzPct val="100000"/>
            </a:pPr>
            <a:r>
              <a:rPr lang="fr-FR" sz="2400" dirty="0">
                <a:effectLst>
                  <a:outerShdw blurRad="38100" dist="38100" dir="2700000" algn="tl">
                    <a:srgbClr val="000000">
                      <a:alpha val="43137"/>
                    </a:srgbClr>
                  </a:outerShdw>
                </a:effectLst>
                <a:latin typeface="Arial" pitchFamily="34" charset="0"/>
                <a:cs typeface="Arial" pitchFamily="34" charset="0"/>
              </a:rPr>
              <a:t>Ces techniques dépendent du découpage en catégories</a:t>
            </a:r>
          </a:p>
          <a:p>
            <a:pPr lvl="1">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Selon la catégorisation, les dimensions du tableau (dl) changent, et des différences (relation) peuvent être significatives ou non</a:t>
            </a: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25</a:t>
            </a:fld>
            <a:endParaRPr lang="fr-FR" dirty="0"/>
          </a:p>
        </p:txBody>
      </p:sp>
      <p:sp>
        <p:nvSpPr>
          <p:cNvPr id="19" name="Espace réservé de la date 18"/>
          <p:cNvSpPr>
            <a:spLocks noGrp="1"/>
          </p:cNvSpPr>
          <p:nvPr>
            <p:ph type="dt" sz="half" idx="10"/>
            <p:custDataLst>
              <p:tags r:id="rId5"/>
            </p:custDataLst>
          </p:nvPr>
        </p:nvSpPr>
        <p:spPr/>
        <p:txBody>
          <a:bodyPr/>
          <a:lstStyle/>
          <a:p>
            <a:fld id="{1262A741-2AB3-42CF-86AF-AA4B612C12A9}" type="datetime10">
              <a:rPr lang="fr-FR" smtClean="0"/>
              <a:t>12:38</a:t>
            </a:fld>
            <a:endParaRPr lang="fr-FR" dirty="0"/>
          </a:p>
        </p:txBody>
      </p:sp>
      <p:sp>
        <p:nvSpPr>
          <p:cNvPr id="22" name="Rectangle 2"/>
          <p:cNvSpPr txBox="1">
            <a:spLocks noChangeArrowheads="1"/>
          </p:cNvSpPr>
          <p:nvPr>
            <p:custDataLst>
              <p:tags r:id="rId6"/>
            </p:custDataLst>
          </p:nvPr>
        </p:nvSpPr>
        <p:spPr>
          <a:xfrm>
            <a:off x="0" y="428604"/>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lvl="0" algn="ctr" fontAlgn="auto">
              <a:spcAft>
                <a:spcPts val="0"/>
              </a:spcAft>
              <a:defRPr/>
            </a:pPr>
            <a:r>
              <a:rPr kumimoji="0" lang="fr-FR" sz="3600" spc="-150"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Test du chi-carré &amp; mesures d’association</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Cambria" pitchFamily="18" charset="0"/>
              <a:ea typeface="+mj-ea"/>
              <a:cs typeface="+mj-cs"/>
            </a:endParaRPr>
          </a:p>
        </p:txBody>
      </p:sp>
      <p:sp>
        <p:nvSpPr>
          <p:cNvPr id="9" name="Rectangle 8"/>
          <p:cNvSpPr/>
          <p:nvPr>
            <p:custDataLst>
              <p:tags r:id="rId7"/>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Remarques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animEffect transition="in" filter="fade">
                                      <p:cBhvr>
                                        <p:cTn id="7" dur="500"/>
                                        <p:tgtEl>
                                          <p:spTgt spid="18">
                                            <p:txEl>
                                              <p:pRg st="1" end="1"/>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8">
                                            <p:txEl>
                                              <p:pRg st="2" end="2"/>
                                            </p:txEl>
                                          </p:spTgt>
                                        </p:tgtEl>
                                        <p:attrNameLst>
                                          <p:attrName>style.visibility</p:attrName>
                                        </p:attrNameLst>
                                      </p:cBhvr>
                                      <p:to>
                                        <p:strVal val="visible"/>
                                      </p:to>
                                    </p:set>
                                    <p:animEffect transition="in" filter="fade">
                                      <p:cBhvr>
                                        <p:cTn id="10" dur="1000"/>
                                        <p:tgtEl>
                                          <p:spTgt spid="18">
                                            <p:txEl>
                                              <p:pRg st="2" end="2"/>
                                            </p:txEl>
                                          </p:spTgt>
                                        </p:tgtEl>
                                      </p:cBhvr>
                                    </p:animEffect>
                                    <p:anim calcmode="lin" valueType="num">
                                      <p:cBhvr>
                                        <p:cTn id="11"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fade">
                                      <p:cBhvr>
                                        <p:cTn id="17" dur="500"/>
                                        <p:tgtEl>
                                          <p:spTgt spid="18">
                                            <p:txEl>
                                              <p:pRg st="3" end="3"/>
                                            </p:txEl>
                                          </p:spTgt>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18">
                                            <p:txEl>
                                              <p:pRg st="4" end="4"/>
                                            </p:txEl>
                                          </p:spTgt>
                                        </p:tgtEl>
                                        <p:attrNameLst>
                                          <p:attrName>style.visibility</p:attrName>
                                        </p:attrNameLst>
                                      </p:cBhvr>
                                      <p:to>
                                        <p:strVal val="visible"/>
                                      </p:to>
                                    </p:set>
                                    <p:animEffect transition="in" filter="fade">
                                      <p:cBhvr>
                                        <p:cTn id="20" dur="1000"/>
                                        <p:tgtEl>
                                          <p:spTgt spid="18">
                                            <p:txEl>
                                              <p:pRg st="4" end="4"/>
                                            </p:txEl>
                                          </p:spTgt>
                                        </p:tgtEl>
                                      </p:cBhvr>
                                    </p:animEffect>
                                    <p:anim calcmode="lin" valueType="num">
                                      <p:cBhvr>
                                        <p:cTn id="21"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18">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8">
                                            <p:txEl>
                                              <p:pRg st="5" end="5"/>
                                            </p:txEl>
                                          </p:spTgt>
                                        </p:tgtEl>
                                        <p:attrNameLst>
                                          <p:attrName>style.visibility</p:attrName>
                                        </p:attrNameLst>
                                      </p:cBhvr>
                                      <p:to>
                                        <p:strVal val="visible"/>
                                      </p:to>
                                    </p:set>
                                    <p:animEffect transition="in" filter="fade">
                                      <p:cBhvr>
                                        <p:cTn id="25" dur="1000"/>
                                        <p:tgtEl>
                                          <p:spTgt spid="18">
                                            <p:txEl>
                                              <p:pRg st="5" end="5"/>
                                            </p:txEl>
                                          </p:spTgt>
                                        </p:tgtEl>
                                      </p:cBhvr>
                                    </p:animEffect>
                                    <p:anim calcmode="lin" valueType="num">
                                      <p:cBhvr>
                                        <p:cTn id="26"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6" end="6"/>
                                            </p:txEl>
                                          </p:spTgt>
                                        </p:tgtEl>
                                        <p:attrNameLst>
                                          <p:attrName>style.visibility</p:attrName>
                                        </p:attrNameLst>
                                      </p:cBhvr>
                                      <p:to>
                                        <p:strVal val="visible"/>
                                      </p:to>
                                    </p:set>
                                    <p:animEffect transition="in" filter="fade">
                                      <p:cBhvr>
                                        <p:cTn id="32" dur="500"/>
                                        <p:tgtEl>
                                          <p:spTgt spid="18">
                                            <p:txEl>
                                              <p:pRg st="6" end="6"/>
                                            </p:txEl>
                                          </p:spTgt>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18">
                                            <p:txEl>
                                              <p:pRg st="7" end="7"/>
                                            </p:txEl>
                                          </p:spTgt>
                                        </p:tgtEl>
                                        <p:attrNameLst>
                                          <p:attrName>style.visibility</p:attrName>
                                        </p:attrNameLst>
                                      </p:cBhvr>
                                      <p:to>
                                        <p:strVal val="visible"/>
                                      </p:to>
                                    </p:set>
                                    <p:animEffect transition="in" filter="fade">
                                      <p:cBhvr>
                                        <p:cTn id="35" dur="1000"/>
                                        <p:tgtEl>
                                          <p:spTgt spid="18">
                                            <p:txEl>
                                              <p:pRg st="7" end="7"/>
                                            </p:txEl>
                                          </p:spTgt>
                                        </p:tgtEl>
                                      </p:cBhvr>
                                    </p:animEffect>
                                    <p:anim calcmode="lin" valueType="num">
                                      <p:cBhvr>
                                        <p:cTn id="36" dur="1000" fill="hold"/>
                                        <p:tgtEl>
                                          <p:spTgt spid="18">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ctrTitle"/>
            <p:custDataLst>
              <p:tags r:id="rId1"/>
            </p:custDataLst>
          </p:nvPr>
        </p:nvSpPr>
        <p:spPr>
          <a:xfrm>
            <a:off x="0" y="430192"/>
            <a:ext cx="9128016" cy="714380"/>
          </a:xfrm>
          <a:noFill/>
          <a:ln/>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38100" dist="38100" dir="2700000" algn="tl">
                    <a:srgbClr val="000000">
                      <a:alpha val="43137"/>
                    </a:srgbClr>
                  </a:outerShdw>
                </a:effectLst>
              </a:rPr>
              <a:t>Tout prochainement</a:t>
            </a:r>
          </a:p>
        </p:txBody>
      </p:sp>
      <p:sp>
        <p:nvSpPr>
          <p:cNvPr id="18" name="Espace réservé du texte 2"/>
          <p:cNvSpPr>
            <a:spLocks noGrp="1"/>
          </p:cNvSpPr>
          <p:nvPr>
            <p:custDataLst>
              <p:tags r:id="rId2"/>
            </p:custDataLst>
          </p:nvPr>
        </p:nvSpPr>
        <p:spPr bwMode="auto">
          <a:xfrm>
            <a:off x="685800" y="1785926"/>
            <a:ext cx="7772400" cy="4286279"/>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rgbClr val="04617B">
                  <a:lumMod val="40000"/>
                  <a:lumOff val="60000"/>
                </a:srgbClr>
              </a:buClr>
            </a:pPr>
            <a:endParaRPr lang="en-CA" dirty="0">
              <a:solidFill>
                <a:prstClr val="white"/>
              </a:solidFill>
            </a:endParaRPr>
          </a:p>
          <a:p>
            <a:pPr lvl="1">
              <a:buClr>
                <a:srgbClr val="04617B">
                  <a:lumMod val="40000"/>
                  <a:lumOff val="60000"/>
                </a:srgbClr>
              </a:buClr>
            </a:pPr>
            <a:endParaRPr lang="en-CA" dirty="0">
              <a:solidFill>
                <a:prstClr val="white"/>
              </a:solidFill>
            </a:endParaRPr>
          </a:p>
          <a:p>
            <a:pPr lvl="1">
              <a:buClr>
                <a:srgbClr val="04617B">
                  <a:lumMod val="40000"/>
                  <a:lumOff val="60000"/>
                </a:srgbClr>
              </a:buClr>
            </a:pPr>
            <a:endParaRPr lang="en-CA" dirty="0">
              <a:solidFill>
                <a:prstClr val="white"/>
              </a:solidFill>
            </a:endParaRPr>
          </a:p>
          <a:p>
            <a:pPr>
              <a:buClr>
                <a:srgbClr val="04617B">
                  <a:lumMod val="40000"/>
                  <a:lumOff val="60000"/>
                </a:srgbClr>
              </a:buClr>
            </a:pPr>
            <a:endParaRPr lang="en-CA" dirty="0">
              <a:solidFill>
                <a:prstClr val="white"/>
              </a:solidFill>
            </a:endParaRPr>
          </a:p>
          <a:p>
            <a:pPr lvl="1">
              <a:buClr>
                <a:srgbClr val="04617B">
                  <a:lumMod val="40000"/>
                  <a:lumOff val="60000"/>
                </a:srgbClr>
              </a:buClr>
            </a:pPr>
            <a:endParaRPr lang="en-CA" dirty="0">
              <a:solidFill>
                <a:prstClr val="white"/>
              </a:solidFill>
            </a:endParaRPr>
          </a:p>
        </p:txBody>
      </p:sp>
      <p:sp>
        <p:nvSpPr>
          <p:cNvPr id="11" name="Espace réservé du texte 2"/>
          <p:cNvSpPr>
            <a:spLocks noGrp="1"/>
          </p:cNvSpPr>
          <p:nvPr>
            <p:custDataLst>
              <p:tags r:id="rId3"/>
            </p:custDataLst>
          </p:nvPr>
        </p:nvSpPr>
        <p:spPr bwMode="auto">
          <a:xfrm>
            <a:off x="395536" y="1700808"/>
            <a:ext cx="8352928" cy="4657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spcAft>
                <a:spcPts val="1200"/>
              </a:spcAft>
              <a:buClr>
                <a:srgbClr val="04617B">
                  <a:lumMod val="40000"/>
                  <a:lumOff val="60000"/>
                </a:srgbClr>
              </a:buClr>
            </a:pPr>
            <a:r>
              <a:rPr lang="fr-FR" sz="2400" dirty="0">
                <a:solidFill>
                  <a:prstClr val="white"/>
                </a:solidFill>
                <a:effectLst>
                  <a:outerShdw blurRad="38100" dist="38100" dir="2700000" algn="tl">
                    <a:srgbClr val="000000">
                      <a:alpha val="43137"/>
                    </a:srgbClr>
                  </a:outerShdw>
                </a:effectLst>
                <a:latin typeface="Arial" pitchFamily="34" charset="0"/>
                <a:cs typeface="Arial" pitchFamily="34" charset="0"/>
              </a:rPr>
              <a:t>Prochaine leçon</a:t>
            </a:r>
          </a:p>
          <a:p>
            <a:pPr lvl="1">
              <a:spcBef>
                <a:spcPts val="600"/>
              </a:spcBef>
              <a:spcAft>
                <a:spcPts val="600"/>
              </a:spcAft>
              <a:buClr>
                <a:srgbClr val="04617B">
                  <a:lumMod val="40000"/>
                  <a:lumOff val="60000"/>
                </a:srgbClr>
              </a:buClr>
            </a:pPr>
            <a:r>
              <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rPr>
              <a:t>Test </a:t>
            </a:r>
            <a:r>
              <a:rPr lang="fr-FR" sz="2200" b="1" i="1" dirty="0">
                <a:solidFill>
                  <a:prstClr val="white"/>
                </a:solidFill>
                <a:effectLst>
                  <a:outerShdw blurRad="38100" dist="38100" dir="2700000" algn="tl">
                    <a:srgbClr val="000000">
                      <a:alpha val="43137"/>
                    </a:srgbClr>
                  </a:outerShdw>
                </a:effectLst>
                <a:latin typeface="Arial" pitchFamily="34" charset="0"/>
                <a:cs typeface="Arial" pitchFamily="34" charset="0"/>
              </a:rPr>
              <a:t>t</a:t>
            </a:r>
            <a:r>
              <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rPr>
              <a:t> pour la comparaison de deux moyennes</a:t>
            </a:r>
          </a:p>
          <a:p>
            <a:pPr>
              <a:spcBef>
                <a:spcPts val="1800"/>
              </a:spcBef>
              <a:spcAft>
                <a:spcPts val="0"/>
              </a:spcAft>
              <a:buClr>
                <a:srgbClr val="04617B">
                  <a:lumMod val="40000"/>
                  <a:lumOff val="60000"/>
                </a:srgbClr>
              </a:buClr>
            </a:pPr>
            <a:r>
              <a:rPr lang="fr-FR" sz="2400" dirty="0">
                <a:solidFill>
                  <a:prstClr val="white"/>
                </a:solidFill>
                <a:effectLst>
                  <a:outerShdw blurRad="38100" dist="38100" dir="2700000" algn="tl">
                    <a:srgbClr val="000000">
                      <a:alpha val="43137"/>
                    </a:srgbClr>
                  </a:outerShdw>
                </a:effectLst>
                <a:latin typeface="Arial" pitchFamily="34" charset="0"/>
                <a:cs typeface="Arial" pitchFamily="34" charset="0"/>
              </a:rPr>
              <a:t>Au labo Excel d’aujourd’hui</a:t>
            </a:r>
          </a:p>
          <a:p>
            <a:pPr lvl="1">
              <a:spcBef>
                <a:spcPts val="1200"/>
              </a:spcBef>
              <a:spcAft>
                <a:spcPts val="600"/>
              </a:spcAft>
              <a:buClr>
                <a:srgbClr val="04617B">
                  <a:lumMod val="40000"/>
                  <a:lumOff val="60000"/>
                </a:srgbClr>
              </a:buClr>
            </a:pPr>
            <a:r>
              <a:rPr lang="fr-FR" sz="2200" dirty="0">
                <a:effectLst>
                  <a:outerShdw blurRad="38100" dist="38100" dir="2700000" algn="tl">
                    <a:srgbClr val="000000">
                      <a:alpha val="43137"/>
                    </a:srgbClr>
                  </a:outerShdw>
                </a:effectLst>
                <a:latin typeface="Arial" pitchFamily="34" charset="0"/>
                <a:cs typeface="Arial" pitchFamily="34" charset="0"/>
              </a:rPr>
              <a:t>Commencer par analyser la relation entre deux variables catégorielles (tableau croisé) </a:t>
            </a:r>
          </a:p>
          <a:p>
            <a:pPr lvl="1">
              <a:spcBef>
                <a:spcPts val="600"/>
              </a:spcBef>
              <a:spcAft>
                <a:spcPts val="600"/>
              </a:spcAft>
              <a:buClr>
                <a:srgbClr val="04617B">
                  <a:lumMod val="40000"/>
                  <a:lumOff val="60000"/>
                </a:srgbClr>
              </a:buClr>
            </a:pPr>
            <a:r>
              <a:rPr lang="fr-FR" sz="2200" dirty="0">
                <a:effectLst>
                  <a:outerShdw blurRad="38100" dist="38100" dir="2700000" algn="tl">
                    <a:srgbClr val="000000">
                      <a:alpha val="43137"/>
                    </a:srgbClr>
                  </a:outerShdw>
                </a:effectLst>
                <a:latin typeface="Arial" pitchFamily="34" charset="0"/>
                <a:cs typeface="Arial" pitchFamily="34" charset="0"/>
              </a:rPr>
              <a:t>Tester la signification statistique d’une relation entre deux variables catégorielles (chi-carré)</a:t>
            </a:r>
          </a:p>
          <a:p>
            <a:pPr lvl="1">
              <a:spcBef>
                <a:spcPts val="600"/>
              </a:spcBef>
              <a:spcAft>
                <a:spcPts val="600"/>
              </a:spcAft>
              <a:buClr>
                <a:srgbClr val="04617B">
                  <a:lumMod val="40000"/>
                  <a:lumOff val="60000"/>
                </a:srgbClr>
              </a:buClr>
            </a:pPr>
            <a:r>
              <a:rPr lang="fr-FR" sz="2200" dirty="0">
                <a:effectLst>
                  <a:outerShdw blurRad="38100" dist="38100" dir="2700000" algn="tl">
                    <a:srgbClr val="000000">
                      <a:alpha val="43137"/>
                    </a:srgbClr>
                  </a:outerShdw>
                </a:effectLst>
                <a:latin typeface="Arial" pitchFamily="34" charset="0"/>
                <a:cs typeface="Arial" pitchFamily="34" charset="0"/>
              </a:rPr>
              <a:t>Mesurer la signification réelle d’une relation entre deux variables catégorielles (Coefficient de contingence C) </a:t>
            </a:r>
          </a:p>
          <a:p>
            <a:pPr lvl="1">
              <a:spcBef>
                <a:spcPts val="1200"/>
              </a:spcBef>
              <a:spcAft>
                <a:spcPts val="0"/>
              </a:spcAft>
              <a:buClr>
                <a:srgbClr val="04617B">
                  <a:lumMod val="40000"/>
                  <a:lumOff val="60000"/>
                </a:srgbClr>
              </a:buClr>
            </a:pPr>
            <a:endParaRPr lang="fr-FR" sz="2000" dirty="0">
              <a:solidFill>
                <a:prstClr val="white"/>
              </a:solidFill>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4"/>
            </p:custDataLst>
          </p:nvPr>
        </p:nvSpPr>
        <p:spPr/>
        <p:txBody>
          <a:bodyPr/>
          <a:lstStyle/>
          <a:p>
            <a:fld id="{F3F1997F-4DD3-4025-AAF2-40FA070020E1}" type="datetime10">
              <a:rPr lang="fr-FR" smtClean="0">
                <a:solidFill>
                  <a:srgbClr val="DBF5F9">
                    <a:shade val="90000"/>
                  </a:srgbClr>
                </a:solidFill>
              </a:rPr>
              <a:t>12:38</a:t>
            </a:fld>
            <a:endParaRPr lang="fr-FR" dirty="0">
              <a:solidFill>
                <a:srgbClr val="DBF5F9">
                  <a:shade val="90000"/>
                </a:srgbClr>
              </a:solidFill>
            </a:endParaRPr>
          </a:p>
        </p:txBody>
      </p:sp>
      <p:sp>
        <p:nvSpPr>
          <p:cNvPr id="2" name="Espace réservé du numéro de diapositive 1"/>
          <p:cNvSpPr>
            <a:spLocks noGrp="1"/>
          </p:cNvSpPr>
          <p:nvPr>
            <p:ph type="sldNum" sz="quarter" idx="12"/>
            <p:custDataLst>
              <p:tags r:id="rId5"/>
            </p:custDataLst>
          </p:nvPr>
        </p:nvSpPr>
        <p:spPr/>
        <p:txBody>
          <a:bodyPr/>
          <a:lstStyle/>
          <a:p>
            <a:fld id="{0E8BC1D6-906C-4B40-99AE-5BD2D4C3F0C6}" type="slidenum">
              <a:rPr lang="fr-FR" smtClean="0"/>
              <a:pPr/>
              <a:t>26</a:t>
            </a:fld>
            <a:endParaRPr lang="fr-FR"/>
          </a:p>
        </p:txBody>
      </p:sp>
      <p:cxnSp>
        <p:nvCxnSpPr>
          <p:cNvPr id="10" name="Connecteur droit 9"/>
          <p:cNvCxnSpPr/>
          <p:nvPr>
            <p:custDataLst>
              <p:tags r:id="rId6"/>
            </p:custDataLst>
          </p:nvPr>
        </p:nvCxnSpPr>
        <p:spPr>
          <a:xfrm>
            <a:off x="0" y="1237176"/>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4" name="Connecteur droit 13"/>
          <p:cNvCxnSpPr/>
          <p:nvPr>
            <p:custDataLst>
              <p:tags r:id="rId7"/>
            </p:custDataLst>
          </p:nvPr>
        </p:nvCxnSpPr>
        <p:spPr>
          <a:xfrm>
            <a:off x="0" y="1308614"/>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38149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844824"/>
            <a:ext cx="8496944" cy="47274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L’analyse des tableaux bivariés (ATB) est approximative </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Elle repose sur l’examen des </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différences en points de %</a:t>
            </a:r>
            <a:r>
              <a:rPr lang="fr-FR" sz="2000" dirty="0">
                <a:effectLst>
                  <a:outerShdw blurRad="38100" dist="38100" dir="2700000" algn="tl">
                    <a:srgbClr val="000000">
                      <a:alpha val="43137"/>
                    </a:srgbClr>
                  </a:outerShdw>
                </a:effectLst>
                <a:latin typeface="Arial" pitchFamily="34" charset="0"/>
                <a:cs typeface="Arial" pitchFamily="34" charset="0"/>
              </a:rPr>
              <a:t> entre les catégories de la VI: ce qui est sujet à diverses interprétations et conduit à examiner quelques % pour pouvoir conclure</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Elle porte uniquement sur des données d’échantillon</a:t>
            </a:r>
            <a:r>
              <a:rPr lang="fr-FR" sz="2400" b="1" i="1" dirty="0">
                <a:effectLst>
                  <a:outerShdw blurRad="38100" dist="38100" dir="2700000" algn="tl">
                    <a:srgbClr val="000000">
                      <a:alpha val="43137"/>
                    </a:srgbClr>
                  </a:outerShdw>
                </a:effectLst>
                <a:latin typeface="Arial" pitchFamily="34" charset="0"/>
                <a:cs typeface="Arial" pitchFamily="34" charset="0"/>
              </a:rPr>
              <a:t> n</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Elle ne renseigne pas sur la </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signification statistique</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de la relation (ou différences), </a:t>
            </a:r>
            <a:r>
              <a:rPr lang="fr-FR" sz="2000" dirty="0" err="1">
                <a:effectLst>
                  <a:outerShdw blurRad="38100" dist="38100" dir="2700000" algn="tl">
                    <a:srgbClr val="000000">
                      <a:alpha val="43137"/>
                    </a:srgbClr>
                  </a:outerShdw>
                </a:effectLst>
                <a:latin typeface="Arial" pitchFamily="34" charset="0"/>
                <a:cs typeface="Arial" pitchFamily="34" charset="0"/>
              </a:rPr>
              <a:t>c.à.d</a:t>
            </a:r>
            <a:r>
              <a:rPr lang="fr-FR" sz="2000" dirty="0">
                <a:effectLst>
                  <a:outerShdw blurRad="38100" dist="38100" dir="2700000" algn="tl">
                    <a:srgbClr val="000000">
                      <a:alpha val="43137"/>
                    </a:srgbClr>
                  </a:outerShdw>
                </a:effectLst>
                <a:latin typeface="Arial" pitchFamily="34" charset="0"/>
                <a:cs typeface="Arial" pitchFamily="34" charset="0"/>
              </a:rPr>
              <a:t> à l’échelle de la population </a:t>
            </a:r>
            <a:r>
              <a:rPr lang="fr-FR" sz="2000" b="1" i="1" dirty="0">
                <a:effectLst>
                  <a:outerShdw blurRad="38100" dist="38100" dir="2700000" algn="tl">
                    <a:srgbClr val="000000">
                      <a:alpha val="43137"/>
                    </a:srgbClr>
                  </a:outerShdw>
                </a:effectLst>
                <a:latin typeface="Arial" pitchFamily="34" charset="0"/>
                <a:cs typeface="Arial" pitchFamily="34" charset="0"/>
              </a:rPr>
              <a:t>N</a:t>
            </a:r>
            <a:r>
              <a:rPr lang="fr-FR" sz="2000" dirty="0">
                <a:effectLst>
                  <a:outerShdw blurRad="38100" dist="38100" dir="2700000" algn="tl">
                    <a:srgbClr val="000000">
                      <a:alpha val="43137"/>
                    </a:srgbClr>
                  </a:outerShdw>
                </a:effectLst>
                <a:latin typeface="Arial" pitchFamily="34" charset="0"/>
                <a:cs typeface="Arial" pitchFamily="34" charset="0"/>
              </a:rPr>
              <a:t> </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Pour approfondir l’ATB (en termes précision et certitude), le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test d’indépendance</a:t>
            </a:r>
            <a:r>
              <a:rPr lang="fr-FR" sz="2400" dirty="0">
                <a:effectLst>
                  <a:outerShdw blurRad="38100" dist="38100" dir="2700000" algn="tl">
                    <a:srgbClr val="000000">
                      <a:alpha val="43137"/>
                    </a:srgbClr>
                  </a:outerShdw>
                </a:effectLst>
                <a:latin typeface="Arial" pitchFamily="34" charset="0"/>
                <a:cs typeface="Arial" pitchFamily="34" charset="0"/>
              </a:rPr>
              <a:t> du chi-carré est approprié</a:t>
            </a:r>
          </a:p>
          <a:p>
            <a:pPr lvl="1">
              <a:spcBef>
                <a:spcPts val="1200"/>
              </a:spcBef>
              <a:buClr>
                <a:schemeClr val="bg2">
                  <a:lumMod val="40000"/>
                  <a:lumOff val="60000"/>
                </a:schemeClr>
              </a:buClr>
            </a:pP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Une seule mesure</a:t>
            </a:r>
            <a:r>
              <a:rPr lang="fr-FR" sz="2000" dirty="0">
                <a:effectLst>
                  <a:outerShdw blurRad="38100" dist="38100" dir="2700000" algn="tl">
                    <a:srgbClr val="000000">
                      <a:alpha val="43137"/>
                    </a:srgbClr>
                  </a:outerShdw>
                </a:effectLst>
                <a:latin typeface="Arial" pitchFamily="34" charset="0"/>
                <a:cs typeface="Arial" pitchFamily="34" charset="0"/>
              </a:rPr>
              <a:t> qui capte </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toutes les différences</a:t>
            </a:r>
            <a:r>
              <a:rPr lang="fr-FR" sz="2000" dirty="0">
                <a:effectLst>
                  <a:outerShdw blurRad="38100" dist="38100" dir="2700000" algn="tl">
                    <a:srgbClr val="000000">
                      <a:alpha val="43137"/>
                    </a:srgbClr>
                  </a:outerShdw>
                </a:effectLst>
                <a:latin typeface="Arial" pitchFamily="34" charset="0"/>
                <a:cs typeface="Arial" pitchFamily="34" charset="0"/>
              </a:rPr>
              <a:t> dans </a:t>
            </a:r>
            <a:r>
              <a:rPr lang="fr-FR" sz="2000" b="1" i="1" dirty="0">
                <a:effectLst>
                  <a:outerShdw blurRad="38100" dist="38100" dir="2700000" algn="tl">
                    <a:srgbClr val="000000">
                      <a:alpha val="43137"/>
                    </a:srgbClr>
                  </a:outerShdw>
                </a:effectLst>
                <a:latin typeface="Arial" pitchFamily="34" charset="0"/>
                <a:cs typeface="Arial" pitchFamily="34" charset="0"/>
              </a:rPr>
              <a:t>n</a:t>
            </a:r>
            <a:r>
              <a:rPr lang="fr-FR" sz="2000" dirty="0">
                <a:effectLst>
                  <a:outerShdw blurRad="38100" dist="38100" dir="2700000" algn="tl">
                    <a:srgbClr val="000000">
                      <a:alpha val="43137"/>
                    </a:srgbClr>
                  </a:outerShdw>
                </a:effectLst>
                <a:latin typeface="Arial" pitchFamily="34" charset="0"/>
                <a:cs typeface="Arial" pitchFamily="34" charset="0"/>
              </a:rPr>
              <a:t> et qui aide à établir si ces différences sont </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généralisables</a:t>
            </a:r>
            <a:r>
              <a:rPr lang="fr-FR" sz="2000" dirty="0">
                <a:effectLst>
                  <a:outerShdw blurRad="38100" dist="38100" dir="2700000" algn="tl">
                    <a:srgbClr val="000000">
                      <a:alpha val="43137"/>
                    </a:srgbClr>
                  </a:outerShdw>
                </a:effectLst>
                <a:latin typeface="Arial" pitchFamily="34" charset="0"/>
                <a:cs typeface="Arial" pitchFamily="34" charset="0"/>
              </a:rPr>
              <a:t> à </a:t>
            </a:r>
            <a:r>
              <a:rPr lang="fr-FR" sz="2000" b="1" i="1" dirty="0">
                <a:effectLst>
                  <a:outerShdw blurRad="38100" dist="38100" dir="2700000" algn="tl">
                    <a:srgbClr val="000000">
                      <a:alpha val="43137"/>
                    </a:srgbClr>
                  </a:outerShdw>
                </a:effectLst>
                <a:latin typeface="Arial" pitchFamily="34" charset="0"/>
                <a:cs typeface="Arial" pitchFamily="34" charset="0"/>
              </a:rPr>
              <a:t>N</a:t>
            </a:r>
            <a:endParaRPr lang="fr-FR" sz="2400" b="1" i="1"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3</a:t>
            </a:fld>
            <a:endParaRPr lang="fr-FR" dirty="0"/>
          </a:p>
        </p:txBody>
      </p:sp>
      <p:sp>
        <p:nvSpPr>
          <p:cNvPr id="19" name="Espace réservé de la date 18"/>
          <p:cNvSpPr>
            <a:spLocks noGrp="1"/>
          </p:cNvSpPr>
          <p:nvPr>
            <p:ph type="dt" sz="half" idx="10"/>
            <p:custDataLst>
              <p:tags r:id="rId5"/>
            </p:custDataLst>
          </p:nvPr>
        </p:nvSpPr>
        <p:spPr/>
        <p:txBody>
          <a:bodyPr/>
          <a:lstStyle/>
          <a:p>
            <a:fld id="{EDE23578-D391-4A28-8B42-BC006BAE8AEF}" type="datetime10">
              <a:rPr lang="fr-FR" smtClean="0"/>
              <a:t>12:38</a:t>
            </a:fld>
            <a:endParaRPr lang="fr-FR" dirty="0"/>
          </a:p>
        </p:txBody>
      </p:sp>
      <p:sp>
        <p:nvSpPr>
          <p:cNvPr id="22" name="Rectangle 2"/>
          <p:cNvSpPr txBox="1">
            <a:spLocks noChangeArrowheads="1"/>
          </p:cNvSpPr>
          <p:nvPr>
            <p:custDataLst>
              <p:tags r:id="rId6"/>
            </p:custDataLst>
          </p:nvPr>
        </p:nvSpPr>
        <p:spPr>
          <a:xfrm>
            <a:off x="0" y="486534"/>
            <a:ext cx="8964488"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42984"/>
            <a:ext cx="8748464"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Justification: explication</a:t>
            </a:r>
          </a:p>
        </p:txBody>
      </p:sp>
    </p:spTree>
    <p:extLst>
      <p:ext uri="{BB962C8B-B14F-4D97-AF65-F5344CB8AC3E}">
        <p14:creationId xmlns:p14="http://schemas.microsoft.com/office/powerpoint/2010/main" val="19300683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294917"/>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366355"/>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467544" y="1785926"/>
            <a:ext cx="8352928" cy="464347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24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Comment approfondir l’analyse de tableaux reliant deux variables qualitatives ou discrètes à l’aune du chi-carré?</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Justifier, définir et effectuer un test d’hypothèse du chi-carré (prononcé «</a:t>
            </a:r>
            <a:r>
              <a:rPr lang="fr-FR" sz="2000" dirty="0" err="1">
                <a:effectLst>
                  <a:outerShdw blurRad="38100" dist="38100" dir="2700000" algn="tl">
                    <a:srgbClr val="000000">
                      <a:alpha val="43137"/>
                    </a:srgbClr>
                  </a:outerShdw>
                </a:effectLst>
                <a:latin typeface="Arial" pitchFamily="34" charset="0"/>
                <a:cs typeface="Arial" pitchFamily="34" charset="0"/>
              </a:rPr>
              <a:t>ki</a:t>
            </a:r>
            <a:r>
              <a:rPr lang="fr-FR" sz="2000" dirty="0">
                <a:effectLst>
                  <a:outerShdw blurRad="38100" dist="38100" dir="2700000" algn="tl">
                    <a:srgbClr val="000000">
                      <a:alpha val="43137"/>
                    </a:srgbClr>
                  </a:outerShdw>
                </a:effectLst>
                <a:latin typeface="Arial" pitchFamily="34" charset="0"/>
                <a:cs typeface="Arial" pitchFamily="34" charset="0"/>
              </a:rPr>
              <a:t>-carré») sur des données de tableaux croisés</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Déterminer la signification statistique d’une relation à l’aide des valeurs calculée et critique du chi-carré</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Déterminer la signification réelle d’une relation à l’aide des mesures d’association comme le coefficient de contingence C</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Connaître quelques précautions à prendre dans l’utilisation de ces techniques statistiques</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Remue-méninges et exercices « éclair »</a:t>
            </a:r>
            <a:endParaRPr lang="fr-FR" sz="2400" dirty="0">
              <a:effectLst>
                <a:outerShdw blurRad="38100" dist="38100" dir="2700000" algn="tl">
                  <a:srgbClr val="000000">
                    <a:alpha val="43137"/>
                  </a:srgbClr>
                </a:outerShdw>
              </a:effectLst>
            </a:endParaRPr>
          </a:p>
          <a:p>
            <a:pPr>
              <a:buClr>
                <a:schemeClr val="bg2">
                  <a:lumMod val="40000"/>
                  <a:lumOff val="60000"/>
                </a:schemeClr>
              </a:buClr>
            </a:pPr>
            <a:endParaRPr lang="fr-FR" dirty="0">
              <a:effectLst>
                <a:outerShdw blurRad="38100" dist="38100" dir="2700000" algn="tl">
                  <a:srgbClr val="000000">
                    <a:alpha val="43137"/>
                  </a:srgbClr>
                </a:outerShdw>
              </a:effectLst>
            </a:endParaRPr>
          </a:p>
          <a:p>
            <a:pPr lvl="1">
              <a:buClr>
                <a:schemeClr val="bg2">
                  <a:lumMod val="40000"/>
                  <a:lumOff val="60000"/>
                </a:schemeClr>
              </a:buClr>
            </a:pPr>
            <a:endParaRPr lang="fr-FR" dirty="0">
              <a:effectLst>
                <a:outerShdw blurRad="38100" dist="38100" dir="2700000" algn="tl">
                  <a:srgbClr val="000000">
                    <a:alpha val="43137"/>
                  </a:srgbClr>
                </a:outerShdw>
              </a:effectLst>
            </a:endParaRPr>
          </a:p>
        </p:txBody>
      </p:sp>
      <p:sp>
        <p:nvSpPr>
          <p:cNvPr id="11" name="Espace réservé du texte 2"/>
          <p:cNvSpPr>
            <a:spLocks noGrp="1"/>
          </p:cNvSpPr>
          <p:nvPr>
            <p:custDataLst>
              <p:tags r:id="rId4"/>
            </p:custDataLst>
          </p:nvPr>
        </p:nvSpPr>
        <p:spPr bwMode="auto">
          <a:xfrm>
            <a:off x="685800" y="1643050"/>
            <a:ext cx="7772400" cy="485778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pPr>
            <a:endParaRPr lang="fr-CA" dirty="0"/>
          </a:p>
        </p:txBody>
      </p:sp>
      <p:sp>
        <p:nvSpPr>
          <p:cNvPr id="14" name="Espace réservé du numéro de diapositive 13"/>
          <p:cNvSpPr>
            <a:spLocks noGrp="1"/>
          </p:cNvSpPr>
          <p:nvPr>
            <p:ph type="sldNum" sz="quarter" idx="12"/>
            <p:custDataLst>
              <p:tags r:id="rId5"/>
            </p:custDataLst>
          </p:nvPr>
        </p:nvSpPr>
        <p:spPr/>
        <p:txBody>
          <a:bodyPr/>
          <a:lstStyle/>
          <a:p>
            <a:fld id="{0E8BC1D6-906C-4B40-99AE-5BD2D4C3F0C6}" type="slidenum">
              <a:rPr lang="fr-FR" smtClean="0"/>
              <a:pPr/>
              <a:t>4</a:t>
            </a:fld>
            <a:endParaRPr lang="fr-FR"/>
          </a:p>
        </p:txBody>
      </p:sp>
      <p:sp>
        <p:nvSpPr>
          <p:cNvPr id="19" name="Espace réservé de la date 18"/>
          <p:cNvSpPr>
            <a:spLocks noGrp="1"/>
          </p:cNvSpPr>
          <p:nvPr>
            <p:ph type="dt" sz="half" idx="10"/>
            <p:custDataLst>
              <p:tags r:id="rId6"/>
            </p:custDataLst>
          </p:nvPr>
        </p:nvSpPr>
        <p:spPr/>
        <p:txBody>
          <a:bodyPr/>
          <a:lstStyle/>
          <a:p>
            <a:fld id="{4EA4A5B4-7192-4000-9BE0-65D2294E553C}" type="datetime10">
              <a:rPr lang="fr-FR" smtClean="0"/>
              <a:t>12:38</a:t>
            </a:fld>
            <a:endParaRPr lang="fr-FR" dirty="0"/>
          </a:p>
        </p:txBody>
      </p:sp>
      <p:sp>
        <p:nvSpPr>
          <p:cNvPr id="22" name="Rectangle 2"/>
          <p:cNvSpPr txBox="1">
            <a:spLocks noChangeArrowheads="1"/>
          </p:cNvSpPr>
          <p:nvPr>
            <p:custDataLst>
              <p:tags r:id="rId7"/>
            </p:custDataLst>
          </p:nvPr>
        </p:nvSpPr>
        <p:spPr>
          <a:xfrm>
            <a:off x="0" y="571480"/>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Au programme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1" y="1173174"/>
            <a:ext cx="9177671"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1" y="1246199"/>
            <a:ext cx="9177671"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714348" y="1928802"/>
            <a:ext cx="8001056" cy="442915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pPr>
            <a:endParaRPr lang="fr-CA" sz="2400" dirty="0">
              <a:latin typeface="Arial" pitchFamily="34" charset="0"/>
              <a:cs typeface="Arial" pitchFamily="34" charset="0"/>
            </a:endParaRPr>
          </a:p>
          <a:p>
            <a:pPr>
              <a:buClr>
                <a:schemeClr val="bg2">
                  <a:lumMod val="40000"/>
                  <a:lumOff val="60000"/>
                </a:schemeClr>
              </a:buClr>
            </a:pPr>
            <a:endParaRPr lang="fr-CA" sz="2400" dirty="0">
              <a:latin typeface="Arial" pitchFamily="34" charset="0"/>
              <a:cs typeface="Arial" pitchFamily="34" charset="0"/>
            </a:endParaRPr>
          </a:p>
          <a:p>
            <a:pPr algn="ctr">
              <a:buNone/>
            </a:pPr>
            <a:endParaRPr lang="fr-FR" sz="2400" dirty="0">
              <a:effectLst>
                <a:outerShdw blurRad="38100" dist="38100" dir="2700000" algn="tl">
                  <a:srgbClr val="000000">
                    <a:alpha val="43137"/>
                  </a:srgbClr>
                </a:outerShdw>
              </a:effectLst>
            </a:endParaRPr>
          </a:p>
        </p:txBody>
      </p:sp>
      <p:sp>
        <p:nvSpPr>
          <p:cNvPr id="11" name="Espace réservé du texte 2"/>
          <p:cNvSpPr>
            <a:spLocks noGrp="1"/>
          </p:cNvSpPr>
          <p:nvPr>
            <p:custDataLst>
              <p:tags r:id="rId4"/>
            </p:custDataLst>
          </p:nvPr>
        </p:nvSpPr>
        <p:spPr bwMode="auto">
          <a:xfrm>
            <a:off x="685801" y="1643051"/>
            <a:ext cx="8029604" cy="485778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pPr>
            <a:endParaRPr lang="fr-CA" dirty="0"/>
          </a:p>
        </p:txBody>
      </p:sp>
      <p:sp>
        <p:nvSpPr>
          <p:cNvPr id="14" name="Espace réservé du numéro de diapositive 13"/>
          <p:cNvSpPr>
            <a:spLocks noGrp="1"/>
          </p:cNvSpPr>
          <p:nvPr>
            <p:ph type="sldNum" sz="quarter" idx="12"/>
            <p:custDataLst>
              <p:tags r:id="rId5"/>
            </p:custDataLst>
          </p:nvPr>
        </p:nvSpPr>
        <p:spPr/>
        <p:txBody>
          <a:bodyPr/>
          <a:lstStyle/>
          <a:p>
            <a:fld id="{0E8BC1D6-906C-4B40-99AE-5BD2D4C3F0C6}" type="slidenum">
              <a:rPr lang="fr-FR" smtClean="0"/>
              <a:pPr/>
              <a:t>5</a:t>
            </a:fld>
            <a:endParaRPr lang="fr-FR"/>
          </a:p>
        </p:txBody>
      </p:sp>
      <p:sp>
        <p:nvSpPr>
          <p:cNvPr id="22" name="Rectangle 2"/>
          <p:cNvSpPr txBox="1">
            <a:spLocks noChangeArrowheads="1"/>
          </p:cNvSpPr>
          <p:nvPr>
            <p:custDataLst>
              <p:tags r:id="rId6"/>
            </p:custDataLst>
          </p:nvPr>
        </p:nvSpPr>
        <p:spPr>
          <a:xfrm>
            <a:off x="0" y="449172"/>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a:t>
            </a:r>
            <a:r>
              <a:rPr kumimoji="0" lang="fr-FR" sz="3600" i="0" u="none" strike="noStrike" kern="1200" cap="none" spc="-15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de validation d’hypothèses</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10" name="Rectangle 9"/>
          <p:cNvSpPr/>
          <p:nvPr>
            <p:custDataLst>
              <p:tags r:id="rId7"/>
            </p:custDataLst>
          </p:nvPr>
        </p:nvSpPr>
        <p:spPr>
          <a:xfrm>
            <a:off x="33671" y="1177102"/>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Hypothèse de recherche &amp; hypothèses statistiques</a:t>
            </a:r>
          </a:p>
        </p:txBody>
      </p:sp>
      <p:sp>
        <p:nvSpPr>
          <p:cNvPr id="20" name="Espace réservé du texte 2"/>
          <p:cNvSpPr>
            <a:spLocks noGrp="1"/>
          </p:cNvSpPr>
          <p:nvPr>
            <p:custDataLst>
              <p:tags r:id="rId8"/>
            </p:custDataLst>
          </p:nvPr>
        </p:nvSpPr>
        <p:spPr bwMode="auto">
          <a:xfrm>
            <a:off x="395536" y="1928802"/>
            <a:ext cx="8640960" cy="442915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342900" lvl="1" indent="-342900">
              <a:spcBef>
                <a:spcPts val="1200"/>
              </a:spcBef>
              <a:buClr>
                <a:schemeClr val="accent3">
                  <a:lumMod val="60000"/>
                  <a:lumOff val="40000"/>
                </a:schemeClr>
              </a:buClr>
              <a:buSzPct val="90000"/>
              <a:buFont typeface="Wingdings" pitchFamily="2" charset="2"/>
              <a:buChar char="n"/>
            </a:pPr>
            <a:r>
              <a:rPr lang="fr-FR" sz="2400" dirty="0">
                <a:effectLst>
                  <a:outerShdw blurRad="38100" dist="38100" dir="2700000" algn="tl">
                    <a:srgbClr val="000000">
                      <a:alpha val="43137"/>
                    </a:srgbClr>
                  </a:outerShdw>
                </a:effectLst>
                <a:latin typeface="Arial" pitchFamily="34" charset="0"/>
                <a:cs typeface="Arial" pitchFamily="34" charset="0"/>
              </a:rPr>
              <a:t>Connaissant une hypothèse de recherche concernant N, le test d’hypothèse aide à savoir si ce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paramètre supposé de N</a:t>
            </a:r>
            <a:r>
              <a:rPr lang="fr-FR" sz="2400" dirty="0">
                <a:effectLst>
                  <a:outerShdw blurRad="38100" dist="38100" dir="2700000" algn="tl">
                    <a:srgbClr val="000000">
                      <a:alpha val="43137"/>
                    </a:srgbClr>
                  </a:outerShdw>
                </a:effectLst>
                <a:latin typeface="Arial" pitchFamily="34" charset="0"/>
                <a:cs typeface="Arial" pitchFamily="34" charset="0"/>
              </a:rPr>
              <a:t> est validé par une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statistique de n</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(recherches surtout)</a:t>
            </a:r>
          </a:p>
          <a:p>
            <a:pPr>
              <a:spcBef>
                <a:spcPts val="1800"/>
              </a:spcBef>
              <a:buClr>
                <a:schemeClr val="accent3">
                  <a:lumMod val="60000"/>
                  <a:lumOff val="40000"/>
                </a:schemeClr>
              </a:buClr>
            </a:pP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L’hypothèse de recherche</a:t>
            </a:r>
            <a:r>
              <a:rPr lang="fr-FR" sz="2400" dirty="0">
                <a:effectLst>
                  <a:outerShdw blurRad="38100" dist="38100" dir="2700000" algn="tl">
                    <a:srgbClr val="000000">
                      <a:alpha val="43137"/>
                    </a:srgbClr>
                  </a:outerShdw>
                </a:effectLst>
                <a:latin typeface="Arial" pitchFamily="34" charset="0"/>
                <a:cs typeface="Arial" pitchFamily="34" charset="0"/>
              </a:rPr>
              <a:t> doit être traduite en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2 hypothèses statistiques</a:t>
            </a:r>
            <a:r>
              <a:rPr lang="fr-FR" sz="2400" dirty="0">
                <a:effectLst>
                  <a:outerShdw blurRad="38100" dist="38100" dir="2700000" algn="tl">
                    <a:srgbClr val="000000">
                      <a:alpha val="43137"/>
                    </a:srgbClr>
                  </a:outerShdw>
                </a:effectLst>
                <a:latin typeface="Arial" pitchFamily="34" charset="0"/>
                <a:cs typeface="Arial" pitchFamily="34" charset="0"/>
              </a:rPr>
              <a:t> pour qu’elle soit intelligible au raison. </a:t>
            </a:r>
            <a:r>
              <a:rPr lang="fr-FR" sz="2400" dirty="0" err="1">
                <a:effectLst>
                  <a:outerShdw blurRad="38100" dist="38100" dir="2700000" algn="tl">
                    <a:srgbClr val="000000">
                      <a:alpha val="43137"/>
                    </a:srgbClr>
                  </a:outerShdw>
                </a:effectLst>
                <a:latin typeface="Arial" pitchFamily="34" charset="0"/>
                <a:cs typeface="Arial" pitchFamily="34" charset="0"/>
              </a:rPr>
              <a:t>inférentiel</a:t>
            </a:r>
            <a:r>
              <a:rPr lang="fr-FR" sz="2400" dirty="0">
                <a:effectLst>
                  <a:outerShdw blurRad="38100" dist="38100" dir="2700000" algn="tl">
                    <a:srgbClr val="000000">
                      <a:alpha val="43137"/>
                    </a:srgbClr>
                  </a:outerShdw>
                </a:effectLst>
                <a:latin typeface="Arial" pitchFamily="34" charset="0"/>
                <a:cs typeface="Arial" pitchFamily="34" charset="0"/>
              </a:rPr>
              <a:t> </a:t>
            </a:r>
          </a:p>
          <a:p>
            <a:pPr marL="679950" lvl="1">
              <a:spcBef>
                <a:spcPts val="1200"/>
              </a:spcBef>
              <a:buClr>
                <a:schemeClr val="accent3">
                  <a:lumMod val="60000"/>
                  <a:lumOff val="40000"/>
                </a:schemeClr>
              </a:buClr>
            </a:pPr>
            <a:r>
              <a:rPr lang="fr-CA" sz="2000" i="1" dirty="0">
                <a:effectLst>
                  <a:outerShdw blurRad="38100" dist="38100" dir="2700000" algn="tl">
                    <a:srgbClr val="000000">
                      <a:alpha val="43137"/>
                    </a:srgbClr>
                  </a:outerShdw>
                </a:effectLst>
                <a:latin typeface="Arial" pitchFamily="34" charset="0"/>
                <a:cs typeface="Arial" pitchFamily="34" charset="0"/>
              </a:rPr>
              <a:t>H</a:t>
            </a:r>
            <a:r>
              <a:rPr lang="fr-CA" sz="2000" i="1" baseline="-25000" dirty="0">
                <a:effectLst>
                  <a:outerShdw blurRad="38100" dist="38100" dir="2700000" algn="tl">
                    <a:srgbClr val="000000">
                      <a:alpha val="43137"/>
                    </a:srgbClr>
                  </a:outerShdw>
                </a:effectLst>
                <a:latin typeface="Arial" pitchFamily="34" charset="0"/>
                <a:cs typeface="Arial" pitchFamily="34" charset="0"/>
              </a:rPr>
              <a:t>0</a:t>
            </a:r>
            <a:r>
              <a:rPr lang="fr-CA" sz="2000" dirty="0">
                <a:effectLst>
                  <a:outerShdw blurRad="38100" dist="38100" dir="2700000" algn="tl">
                    <a:srgbClr val="000000">
                      <a:alpha val="43137"/>
                    </a:srgbClr>
                  </a:outerShdw>
                </a:effectLst>
                <a:latin typeface="Arial" pitchFamily="34" charset="0"/>
                <a:cs typeface="Arial" pitchFamily="34" charset="0"/>
              </a:rPr>
              <a:t> : </a:t>
            </a:r>
            <a:r>
              <a:rPr lang="fr-CA"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Hypothèse nulle</a:t>
            </a:r>
            <a:r>
              <a:rPr lang="fr-CA"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CA" sz="2000" dirty="0">
                <a:effectLst>
                  <a:outerShdw blurRad="38100" dist="38100" dir="2700000" algn="tl">
                    <a:srgbClr val="000000">
                      <a:alpha val="43137"/>
                    </a:srgbClr>
                  </a:outerShdw>
                </a:effectLst>
                <a:latin typeface="Arial" pitchFamily="34" charset="0"/>
                <a:cs typeface="Arial" pitchFamily="34" charset="0"/>
              </a:rPr>
              <a:t>(égalité)       Objet du test statistique</a:t>
            </a:r>
          </a:p>
          <a:p>
            <a:pPr marL="1080000" lvl="2">
              <a:spcBef>
                <a:spcPts val="700"/>
              </a:spcBef>
              <a:buClr>
                <a:schemeClr val="accent3">
                  <a:lumMod val="60000"/>
                  <a:lumOff val="4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Pas de relation entre le sexe et le revenu dans N (égalité entre hommes et femmes quant à leur revenu moyen: </a:t>
            </a:r>
            <a:r>
              <a:rPr lang="fr-CA" sz="2000" dirty="0" err="1">
                <a:effectLst>
                  <a:outerShdw blurRad="38100" dist="38100" dir="2700000" algn="tl">
                    <a:srgbClr val="000000">
                      <a:alpha val="43137"/>
                    </a:srgbClr>
                  </a:outerShdw>
                </a:effectLst>
                <a:latin typeface="Symbol" panose="05050102010706020507" pitchFamily="18" charset="2"/>
                <a:cs typeface="Arial" pitchFamily="34" charset="0"/>
              </a:rPr>
              <a:t>m</a:t>
            </a:r>
            <a:r>
              <a:rPr lang="fr-CA" sz="2000" baseline="-25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a:t>
            </a:r>
            <a:r>
              <a:rPr lang="fr-CA" sz="2000" dirty="0">
                <a:effectLst>
                  <a:outerShdw blurRad="38100" dist="38100" dir="2700000" algn="tl">
                    <a:srgbClr val="000000">
                      <a:alpha val="43137"/>
                    </a:srgbClr>
                  </a:outerShdw>
                </a:effectLst>
                <a:latin typeface="Arial" pitchFamily="34" charset="0"/>
                <a:cs typeface="Arial" pitchFamily="34" charset="0"/>
              </a:rPr>
              <a:t>=</a:t>
            </a:r>
            <a:r>
              <a:rPr lang="fr-CA" sz="2000" dirty="0" err="1">
                <a:effectLst>
                  <a:outerShdw blurRad="38100" dist="38100" dir="2700000" algn="tl">
                    <a:srgbClr val="000000">
                      <a:alpha val="43137"/>
                    </a:srgbClr>
                  </a:outerShdw>
                </a:effectLst>
                <a:latin typeface="Symbol" panose="05050102010706020507" pitchFamily="18" charset="2"/>
                <a:cs typeface="Arial" pitchFamily="34" charset="0"/>
              </a:rPr>
              <a:t>m</a:t>
            </a:r>
            <a:r>
              <a:rPr lang="fr-CA" sz="2000" baseline="-25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f</a:t>
            </a:r>
            <a:r>
              <a:rPr lang="fr-CA" sz="2000" dirty="0">
                <a:effectLst>
                  <a:outerShdw blurRad="38100" dist="38100" dir="2700000" algn="tl">
                    <a:srgbClr val="000000">
                      <a:alpha val="43137"/>
                    </a:srgbClr>
                  </a:outerShdw>
                </a:effectLst>
                <a:latin typeface="Arial" pitchFamily="34" charset="0"/>
                <a:cs typeface="Arial" pitchFamily="34" charset="0"/>
              </a:rPr>
              <a:t> ou </a:t>
            </a:r>
            <a:r>
              <a:rPr lang="fr-CA" sz="2000" dirty="0" err="1">
                <a:effectLst>
                  <a:outerShdw blurRad="38100" dist="38100" dir="2700000" algn="tl">
                    <a:srgbClr val="000000">
                      <a:alpha val="43137"/>
                    </a:srgbClr>
                  </a:outerShdw>
                </a:effectLst>
                <a:latin typeface="Symbol" panose="05050102010706020507" pitchFamily="18" charset="2"/>
                <a:cs typeface="Arial" pitchFamily="34" charset="0"/>
              </a:rPr>
              <a:t>m</a:t>
            </a:r>
            <a:r>
              <a:rPr lang="fr-CA" sz="2000" baseline="-25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h</a:t>
            </a:r>
            <a:r>
              <a:rPr lang="fr-CA" sz="2000" dirty="0" err="1">
                <a:effectLst>
                  <a:outerShdw blurRad="38100" dist="38100" dir="2700000" algn="tl">
                    <a:srgbClr val="000000">
                      <a:alpha val="43137"/>
                    </a:srgbClr>
                  </a:outerShdw>
                </a:effectLst>
                <a:latin typeface="Arial" pitchFamily="34" charset="0"/>
                <a:cs typeface="Arial" pitchFamily="34" charset="0"/>
              </a:rPr>
              <a:t>-</a:t>
            </a:r>
            <a:r>
              <a:rPr lang="fr-CA" sz="2000" dirty="0" err="1">
                <a:effectLst>
                  <a:outerShdw blurRad="38100" dist="38100" dir="2700000" algn="tl">
                    <a:srgbClr val="000000">
                      <a:alpha val="43137"/>
                    </a:srgbClr>
                  </a:outerShdw>
                </a:effectLst>
                <a:latin typeface="Symbol" panose="05050102010706020507" pitchFamily="18" charset="2"/>
                <a:cs typeface="Arial" pitchFamily="34" charset="0"/>
              </a:rPr>
              <a:t>m</a:t>
            </a:r>
            <a:r>
              <a:rPr lang="fr-CA" sz="2000" baseline="-25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f</a:t>
            </a:r>
            <a:r>
              <a:rPr lang="fr-CA" sz="2000" dirty="0">
                <a:effectLst>
                  <a:outerShdw blurRad="38100" dist="38100" dir="2700000" algn="tl">
                    <a:srgbClr val="000000">
                      <a:alpha val="43137"/>
                    </a:srgbClr>
                  </a:outerShdw>
                </a:effectLst>
                <a:latin typeface="Arial" pitchFamily="34" charset="0"/>
                <a:cs typeface="Arial" pitchFamily="34" charset="0"/>
              </a:rPr>
              <a:t>=0)</a:t>
            </a:r>
          </a:p>
          <a:p>
            <a:pPr marL="679950" lvl="1">
              <a:spcBef>
                <a:spcPts val="1200"/>
              </a:spcBef>
              <a:buClr>
                <a:schemeClr val="accent3">
                  <a:lumMod val="60000"/>
                  <a:lumOff val="40000"/>
                </a:schemeClr>
              </a:buClr>
            </a:pPr>
            <a:r>
              <a:rPr lang="fr-CA" sz="2000" i="1" dirty="0">
                <a:effectLst>
                  <a:outerShdw blurRad="38100" dist="38100" dir="2700000" algn="tl">
                    <a:srgbClr val="000000">
                      <a:alpha val="43137"/>
                    </a:srgbClr>
                  </a:outerShdw>
                </a:effectLst>
                <a:latin typeface="Arial" pitchFamily="34" charset="0"/>
                <a:cs typeface="Arial" pitchFamily="34" charset="0"/>
              </a:rPr>
              <a:t>H</a:t>
            </a:r>
            <a:r>
              <a:rPr lang="fr-CA" sz="2000" i="1" baseline="-25000" dirty="0">
                <a:effectLst>
                  <a:outerShdw blurRad="38100" dist="38100" dir="2700000" algn="tl">
                    <a:srgbClr val="000000">
                      <a:alpha val="43137"/>
                    </a:srgbClr>
                  </a:outerShdw>
                </a:effectLst>
                <a:latin typeface="Arial" pitchFamily="34" charset="0"/>
                <a:cs typeface="Arial" pitchFamily="34" charset="0"/>
              </a:rPr>
              <a:t>1</a:t>
            </a:r>
            <a:r>
              <a:rPr lang="fr-CA" sz="2000" dirty="0">
                <a:effectLst>
                  <a:outerShdw blurRad="38100" dist="38100" dir="2700000" algn="tl">
                    <a:srgbClr val="000000">
                      <a:alpha val="43137"/>
                    </a:srgbClr>
                  </a:outerShdw>
                </a:effectLst>
                <a:latin typeface="Arial" pitchFamily="34" charset="0"/>
                <a:cs typeface="Arial" pitchFamily="34" charset="0"/>
              </a:rPr>
              <a:t> : </a:t>
            </a:r>
            <a:r>
              <a:rPr lang="fr-CA"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Hypothèse alternative</a:t>
            </a:r>
            <a:r>
              <a:rPr lang="fr-CA" sz="2000" i="1" dirty="0">
                <a:effectLst>
                  <a:outerShdw blurRad="38100" dist="38100" dir="2700000" algn="tl">
                    <a:srgbClr val="000000">
                      <a:alpha val="43137"/>
                    </a:srgbClr>
                  </a:outerShdw>
                </a:effectLst>
                <a:latin typeface="Arial" pitchFamily="34" charset="0"/>
                <a:cs typeface="Arial" pitchFamily="34" charset="0"/>
              </a:rPr>
              <a:t> </a:t>
            </a:r>
            <a:r>
              <a:rPr lang="fr-CA" sz="2000" dirty="0">
                <a:effectLst>
                  <a:outerShdw blurRad="38100" dist="38100" dir="2700000" algn="tl">
                    <a:srgbClr val="000000">
                      <a:alpha val="43137"/>
                    </a:srgbClr>
                  </a:outerShdw>
                </a:effectLst>
                <a:latin typeface="Arial" pitchFamily="34" charset="0"/>
                <a:cs typeface="Arial" pitchFamily="34" charset="0"/>
              </a:rPr>
              <a:t>(différence)       Hypothèse du chercheur </a:t>
            </a:r>
          </a:p>
          <a:p>
            <a:pPr marL="1080000" lvl="2">
              <a:spcBef>
                <a:spcPts val="700"/>
              </a:spcBef>
              <a:buClr>
                <a:schemeClr val="accent3">
                  <a:lumMod val="60000"/>
                  <a:lumOff val="4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Il y a relation entre le sexe et le revenu dans N (différence entre  hommes et femmes quant à leur revenu moyen: </a:t>
            </a:r>
            <a:r>
              <a:rPr lang="fr-CA" sz="2000" dirty="0">
                <a:effectLst>
                  <a:outerShdw blurRad="38100" dist="38100" dir="2700000" algn="tl">
                    <a:srgbClr val="000000">
                      <a:alpha val="43137"/>
                    </a:srgbClr>
                  </a:outerShdw>
                </a:effectLst>
                <a:latin typeface="Symbol" panose="05050102010706020507" pitchFamily="18" charset="2"/>
                <a:cs typeface="Arial" pitchFamily="34" charset="0"/>
              </a:rPr>
              <a:t>m</a:t>
            </a:r>
            <a:r>
              <a:rPr lang="fr-CA" sz="2000" baseline="-25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t>
            </a:r>
            <a:r>
              <a:rPr lang="fr-CA" sz="2000" dirty="0">
                <a:effectLst>
                  <a:outerShdw blurRad="38100" dist="38100" dir="2700000" algn="tl">
                    <a:srgbClr val="000000">
                      <a:alpha val="43137"/>
                    </a:srgbClr>
                  </a:outerShdw>
                </a:effectLst>
                <a:latin typeface="Arial" pitchFamily="34" charset="0"/>
                <a:cs typeface="Arial" pitchFamily="34" charset="0"/>
              </a:rPr>
              <a:t>≠</a:t>
            </a:r>
            <a:r>
              <a:rPr lang="fr-CA" sz="2000" dirty="0">
                <a:effectLst>
                  <a:outerShdw blurRad="38100" dist="38100" dir="2700000" algn="tl">
                    <a:srgbClr val="000000">
                      <a:alpha val="43137"/>
                    </a:srgbClr>
                  </a:outerShdw>
                </a:effectLst>
                <a:latin typeface="Symbol" panose="05050102010706020507" pitchFamily="18" charset="2"/>
                <a:cs typeface="Arial" pitchFamily="34" charset="0"/>
              </a:rPr>
              <a:t>m</a:t>
            </a:r>
            <a:r>
              <a:rPr lang="fr-CA" sz="2000" baseline="-25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a:t>
            </a:r>
            <a:r>
              <a:rPr lang="fr-CA" sz="2000" dirty="0">
                <a:effectLst>
                  <a:outerShdw blurRad="38100" dist="38100" dir="2700000" algn="tl">
                    <a:srgbClr val="000000">
                      <a:alpha val="43137"/>
                    </a:srgbClr>
                  </a:outerShdw>
                </a:effectLst>
                <a:latin typeface="Arial" pitchFamily="34" charset="0"/>
                <a:cs typeface="Arial" pitchFamily="34" charset="0"/>
              </a:rPr>
              <a:t> ou </a:t>
            </a:r>
            <a:r>
              <a:rPr lang="fr-CA" sz="2000" dirty="0">
                <a:effectLst>
                  <a:outerShdw blurRad="38100" dist="38100" dir="2700000" algn="tl">
                    <a:srgbClr val="000000">
                      <a:alpha val="43137"/>
                    </a:srgbClr>
                  </a:outerShdw>
                </a:effectLst>
                <a:latin typeface="Symbol" panose="05050102010706020507" pitchFamily="18" charset="2"/>
                <a:cs typeface="Arial" pitchFamily="34" charset="0"/>
              </a:rPr>
              <a:t>m</a:t>
            </a:r>
            <a:r>
              <a:rPr lang="fr-CA" sz="2000" baseline="-25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t>
            </a:r>
            <a:r>
              <a:rPr lang="fr-CA" sz="2000" dirty="0">
                <a:effectLst>
                  <a:outerShdw blurRad="38100" dist="38100" dir="2700000" algn="tl">
                    <a:srgbClr val="000000">
                      <a:alpha val="43137"/>
                    </a:srgbClr>
                  </a:outerShdw>
                </a:effectLst>
                <a:latin typeface="Arial" pitchFamily="34" charset="0"/>
                <a:cs typeface="Arial" pitchFamily="34" charset="0"/>
              </a:rPr>
              <a:t>-</a:t>
            </a:r>
            <a:r>
              <a:rPr lang="fr-CA" sz="2000" dirty="0">
                <a:effectLst>
                  <a:outerShdw blurRad="38100" dist="38100" dir="2700000" algn="tl">
                    <a:srgbClr val="000000">
                      <a:alpha val="43137"/>
                    </a:srgbClr>
                  </a:outerShdw>
                </a:effectLst>
                <a:latin typeface="Symbol" panose="05050102010706020507" pitchFamily="18" charset="2"/>
                <a:cs typeface="Arial" pitchFamily="34" charset="0"/>
              </a:rPr>
              <a:t>m</a:t>
            </a:r>
            <a:r>
              <a:rPr lang="fr-CA" sz="2000" baseline="-25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a:t>
            </a:r>
            <a:r>
              <a:rPr lang="fr-CA" sz="2000" dirty="0">
                <a:effectLst>
                  <a:outerShdw blurRad="38100" dist="38100" dir="2700000" algn="tl">
                    <a:srgbClr val="000000">
                      <a:alpha val="43137"/>
                    </a:srgbClr>
                  </a:outerShdw>
                </a:effectLst>
                <a:latin typeface="Arial" pitchFamily="34" charset="0"/>
                <a:cs typeface="Arial" pitchFamily="34" charset="0"/>
              </a:rPr>
              <a:t>≠0) </a:t>
            </a:r>
          </a:p>
          <a:p>
            <a:pPr>
              <a:spcBef>
                <a:spcPts val="1200"/>
              </a:spcBef>
              <a:buClr>
                <a:schemeClr val="accent3">
                  <a:lumMod val="60000"/>
                  <a:lumOff val="4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buClr>
                <a:schemeClr val="accent3">
                  <a:lumMod val="60000"/>
                  <a:lumOff val="4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gn="ctr">
              <a:buNone/>
            </a:pPr>
            <a:endParaRPr lang="fr-FR" sz="2400" dirty="0">
              <a:effectLst>
                <a:outerShdw blurRad="38100" dist="38100" dir="2700000" algn="tl">
                  <a:srgbClr val="000000">
                    <a:alpha val="43137"/>
                  </a:srgbClr>
                </a:outerShdw>
              </a:effectLst>
            </a:endParaRPr>
          </a:p>
        </p:txBody>
      </p:sp>
      <p:sp>
        <p:nvSpPr>
          <p:cNvPr id="12" name="Flèche droite 11"/>
          <p:cNvSpPr/>
          <p:nvPr/>
        </p:nvSpPr>
        <p:spPr>
          <a:xfrm>
            <a:off x="4575689" y="4293096"/>
            <a:ext cx="299311" cy="16495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effectLst>
                <a:outerShdw blurRad="38100" dist="38100" dir="2700000" algn="tl">
                  <a:srgbClr val="000000">
                    <a:alpha val="43137"/>
                  </a:srgbClr>
                </a:outerShdw>
              </a:effectLst>
            </a:endParaRPr>
          </a:p>
        </p:txBody>
      </p:sp>
      <p:sp>
        <p:nvSpPr>
          <p:cNvPr id="13" name="Flèche droite 12"/>
          <p:cNvSpPr/>
          <p:nvPr/>
        </p:nvSpPr>
        <p:spPr>
          <a:xfrm>
            <a:off x="5555993" y="5424290"/>
            <a:ext cx="299311" cy="16495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effectLst>
                <a:outerShdw blurRad="38100" dist="38100" dir="2700000" algn="tl">
                  <a:srgbClr val="000000">
                    <a:alpha val="43137"/>
                  </a:srgbClr>
                </a:outerShdw>
              </a:effectLst>
            </a:endParaRPr>
          </a:p>
        </p:txBody>
      </p:sp>
      <p:sp>
        <p:nvSpPr>
          <p:cNvPr id="15" name="Espace réservé de la date 12"/>
          <p:cNvSpPr>
            <a:spLocks noGrp="1"/>
          </p:cNvSpPr>
          <p:nvPr>
            <p:ph type="dt" sz="half" idx="10"/>
            <p:custDataLst>
              <p:tags r:id="rId9"/>
            </p:custDataLst>
          </p:nvPr>
        </p:nvSpPr>
        <p:spPr>
          <a:xfrm>
            <a:off x="-33028" y="6459350"/>
            <a:ext cx="2133600" cy="365125"/>
          </a:xfrm>
        </p:spPr>
        <p:txBody>
          <a:bodyPr/>
          <a:lstStyle/>
          <a:p>
            <a:fld id="{E36AA9E7-5662-4658-8FD0-396AC7077388}" type="datetime10">
              <a:rPr lang="fr-FR" sz="1800" smtClean="0">
                <a:solidFill>
                  <a:srgbClr val="DBF5F9">
                    <a:shade val="90000"/>
                  </a:srgbClr>
                </a:solidFill>
                <a:effectLst>
                  <a:outerShdw blurRad="38100" dist="38100" dir="2700000" algn="tl">
                    <a:srgbClr val="000000">
                      <a:alpha val="43137"/>
                    </a:srgbClr>
                  </a:outerShdw>
                </a:effectLst>
              </a:rPr>
              <a:t>12:38</a:t>
            </a:fld>
            <a:endParaRPr lang="fr-FR" sz="1800" dirty="0">
              <a:solidFill>
                <a:srgbClr val="DBF5F9">
                  <a:shade val="90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3525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500"/>
                                        <p:tgtEl>
                                          <p:spTgt spid="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0">
                                            <p:txEl>
                                              <p:pRg st="4" end="4"/>
                                            </p:txEl>
                                          </p:spTgt>
                                        </p:tgtEl>
                                        <p:attrNameLst>
                                          <p:attrName>style.visibility</p:attrName>
                                        </p:attrNameLst>
                                      </p:cBhvr>
                                      <p:to>
                                        <p:strVal val="visible"/>
                                      </p:to>
                                    </p:set>
                                    <p:animEffect transition="in" filter="fade">
                                      <p:cBhvr>
                                        <p:cTn id="12" dur="1000"/>
                                        <p:tgtEl>
                                          <p:spTgt spid="20">
                                            <p:txEl>
                                              <p:pRg st="4" end="4"/>
                                            </p:txEl>
                                          </p:spTgt>
                                        </p:tgtEl>
                                      </p:cBhvr>
                                    </p:animEffect>
                                    <p:anim calcmode="lin" valueType="num">
                                      <p:cBhvr>
                                        <p:cTn id="13"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xEl>
                                              <p:pRg st="5" end="5"/>
                                            </p:txEl>
                                          </p:spTgt>
                                        </p:tgtEl>
                                        <p:attrNameLst>
                                          <p:attrName>style.visibility</p:attrName>
                                        </p:attrNameLst>
                                      </p:cBhvr>
                                      <p:to>
                                        <p:strVal val="visible"/>
                                      </p:to>
                                    </p:set>
                                    <p:animEffect transition="in" filter="fade">
                                      <p:cBhvr>
                                        <p:cTn id="22" dur="1000"/>
                                        <p:tgtEl>
                                          <p:spTgt spid="20">
                                            <p:txEl>
                                              <p:pRg st="5" end="5"/>
                                            </p:txEl>
                                          </p:spTgt>
                                        </p:tgtEl>
                                      </p:cBhvr>
                                    </p:animEffect>
                                    <p:anim calcmode="lin" valueType="num">
                                      <p:cBhvr>
                                        <p:cTn id="23"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0">
                                            <p:txEl>
                                              <p:pRg st="2" end="2"/>
                                            </p:txEl>
                                          </p:spTgt>
                                        </p:tgtEl>
                                        <p:attrNameLst>
                                          <p:attrName>style.visibility</p:attrName>
                                        </p:attrNameLst>
                                      </p:cBhvr>
                                      <p:to>
                                        <p:strVal val="visible"/>
                                      </p:to>
                                    </p:set>
                                    <p:animEffect transition="in" filter="fade">
                                      <p:cBhvr>
                                        <p:cTn id="29" dur="1000"/>
                                        <p:tgtEl>
                                          <p:spTgt spid="20">
                                            <p:txEl>
                                              <p:pRg st="2" end="2"/>
                                            </p:txEl>
                                          </p:spTgt>
                                        </p:tgtEl>
                                      </p:cBhvr>
                                    </p:animEffect>
                                    <p:anim calcmode="lin" valueType="num">
                                      <p:cBhvr>
                                        <p:cTn id="30"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0">
                                            <p:txEl>
                                              <p:pRg st="3" end="3"/>
                                            </p:txEl>
                                          </p:spTgt>
                                        </p:tgtEl>
                                        <p:attrNameLst>
                                          <p:attrName>style.visibility</p:attrName>
                                        </p:attrNameLst>
                                      </p:cBhvr>
                                      <p:to>
                                        <p:strVal val="visible"/>
                                      </p:to>
                                    </p:set>
                                    <p:animEffect transition="in" filter="fade">
                                      <p:cBhvr>
                                        <p:cTn id="34" dur="1000"/>
                                        <p:tgtEl>
                                          <p:spTgt spid="20">
                                            <p:txEl>
                                              <p:pRg st="3" end="3"/>
                                            </p:txEl>
                                          </p:spTgt>
                                        </p:tgtEl>
                                      </p:cBhvr>
                                    </p:animEffect>
                                    <p:anim calcmode="lin" valueType="num">
                                      <p:cBhvr>
                                        <p:cTn id="35"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P spid="12" grpId="0" animBg="1"/>
      <p:bldP spid="13" grpId="0" uiExpan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2"/>
          <p:cNvSpPr>
            <a:spLocks noGrp="1"/>
          </p:cNvSpPr>
          <p:nvPr>
            <p:custDataLst>
              <p:tags r:id="rId1"/>
            </p:custDataLst>
          </p:nvPr>
        </p:nvSpPr>
        <p:spPr bwMode="auto">
          <a:xfrm>
            <a:off x="714348" y="1928802"/>
            <a:ext cx="8001056" cy="442915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pPr>
            <a:endParaRPr lang="fr-CA" sz="2400" dirty="0">
              <a:latin typeface="Arial" pitchFamily="34" charset="0"/>
              <a:cs typeface="Arial" pitchFamily="34" charset="0"/>
            </a:endParaRPr>
          </a:p>
          <a:p>
            <a:pPr>
              <a:buClr>
                <a:schemeClr val="bg2">
                  <a:lumMod val="40000"/>
                  <a:lumOff val="60000"/>
                </a:schemeClr>
              </a:buClr>
            </a:pPr>
            <a:endParaRPr lang="fr-CA" sz="2400" dirty="0">
              <a:latin typeface="Arial" pitchFamily="34" charset="0"/>
              <a:cs typeface="Arial" pitchFamily="34" charset="0"/>
            </a:endParaRPr>
          </a:p>
          <a:p>
            <a:pPr algn="ctr">
              <a:buNone/>
            </a:pPr>
            <a:endParaRPr lang="fr-FR" sz="2400" dirty="0">
              <a:effectLst>
                <a:outerShdw blurRad="38100" dist="38100" dir="2700000" algn="tl">
                  <a:srgbClr val="000000">
                    <a:alpha val="43137"/>
                  </a:srgbClr>
                </a:outerShdw>
              </a:effectLst>
            </a:endParaRPr>
          </a:p>
        </p:txBody>
      </p:sp>
      <p:sp>
        <p:nvSpPr>
          <p:cNvPr id="11" name="Espace réservé du texte 2"/>
          <p:cNvSpPr>
            <a:spLocks noGrp="1"/>
          </p:cNvSpPr>
          <p:nvPr>
            <p:custDataLst>
              <p:tags r:id="rId2"/>
            </p:custDataLst>
          </p:nvPr>
        </p:nvSpPr>
        <p:spPr bwMode="auto">
          <a:xfrm>
            <a:off x="685801" y="1643051"/>
            <a:ext cx="8029604" cy="485778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pPr>
            <a:endParaRPr lang="fr-CA" dirty="0"/>
          </a:p>
        </p:txBody>
      </p:sp>
      <p:sp>
        <p:nvSpPr>
          <p:cNvPr id="14" name="Espace réservé du numéro de diapositive 13"/>
          <p:cNvSpPr>
            <a:spLocks noGrp="1"/>
          </p:cNvSpPr>
          <p:nvPr>
            <p:ph type="sldNum" sz="quarter" idx="12"/>
            <p:custDataLst>
              <p:tags r:id="rId3"/>
            </p:custDataLst>
          </p:nvPr>
        </p:nvSpPr>
        <p:spPr/>
        <p:txBody>
          <a:bodyPr/>
          <a:lstStyle/>
          <a:p>
            <a:fld id="{0E8BC1D6-906C-4B40-99AE-5BD2D4C3F0C6}" type="slidenum">
              <a:rPr lang="fr-FR" smtClean="0"/>
              <a:pPr/>
              <a:t>6</a:t>
            </a:fld>
            <a:endParaRPr lang="fr-FR"/>
          </a:p>
        </p:txBody>
      </p:sp>
      <p:sp>
        <p:nvSpPr>
          <p:cNvPr id="20" name="Espace réservé du texte 2"/>
          <p:cNvSpPr>
            <a:spLocks noGrp="1"/>
          </p:cNvSpPr>
          <p:nvPr>
            <p:custDataLst>
              <p:tags r:id="rId4"/>
            </p:custDataLst>
          </p:nvPr>
        </p:nvSpPr>
        <p:spPr bwMode="auto">
          <a:xfrm>
            <a:off x="467546" y="1850809"/>
            <a:ext cx="8676454" cy="458514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600"/>
              </a:spcBef>
              <a:spcAft>
                <a:spcPts val="600"/>
              </a:spcAft>
              <a:buClr>
                <a:schemeClr val="accent3">
                  <a:lumMod val="60000"/>
                  <a:lumOff val="4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On cherche à rejeter l’</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hypothèse  nulle H</a:t>
            </a:r>
            <a:r>
              <a:rPr lang="fr-FR" sz="2400" u="sng"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0</a:t>
            </a:r>
            <a:r>
              <a:rPr lang="fr-FR" sz="2400" dirty="0">
                <a:effectLst>
                  <a:outerShdw blurRad="38100" dist="38100" dir="2700000" algn="tl">
                    <a:srgbClr val="000000">
                      <a:alpha val="43137"/>
                    </a:srgbClr>
                  </a:outerShdw>
                </a:effectLst>
                <a:latin typeface="Arial" pitchFamily="34" charset="0"/>
                <a:cs typeface="Arial" pitchFamily="34" charset="0"/>
              </a:rPr>
              <a:t>, mais on n’est jamais à l’abri d’erreur quant au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rejet</a:t>
            </a:r>
            <a:r>
              <a:rPr lang="fr-FR" sz="2400" dirty="0">
                <a:effectLst>
                  <a:outerShdw blurRad="38100" dist="38100" dir="2700000" algn="tl">
                    <a:srgbClr val="000000">
                      <a:alpha val="43137"/>
                    </a:srgbClr>
                  </a:outerShdw>
                </a:effectLst>
                <a:latin typeface="Arial" pitchFamily="34" charset="0"/>
                <a:cs typeface="Arial" pitchFamily="34" charset="0"/>
              </a:rPr>
              <a:t> ou à l’</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acceptation</a:t>
            </a: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buClr>
                <a:schemeClr val="accent3">
                  <a:lumMod val="60000"/>
                  <a:lumOff val="4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Un jury de recrutement peut commettre deux types d’erreur:</a:t>
            </a:r>
          </a:p>
          <a:p>
            <a:pPr lvl="1">
              <a:spcBef>
                <a:spcPts val="600"/>
              </a:spcBef>
              <a:buClr>
                <a:schemeClr val="accent3">
                  <a:lumMod val="60000"/>
                  <a:lumOff val="4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Rejeter un candidat alors qu’il est bon</a:t>
            </a:r>
          </a:p>
          <a:p>
            <a:pPr lvl="2">
              <a:spcBef>
                <a:spcPts val="600"/>
              </a:spcBef>
              <a:buClr>
                <a:schemeClr val="accent3">
                  <a:lumMod val="60000"/>
                  <a:lumOff val="4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Rejeter H</a:t>
            </a:r>
            <a:r>
              <a:rPr lang="fr-FR" sz="2000" baseline="-25000" dirty="0">
                <a:effectLst>
                  <a:outerShdw blurRad="38100" dist="38100" dir="2700000" algn="tl">
                    <a:srgbClr val="000000">
                      <a:alpha val="43137"/>
                    </a:srgbClr>
                  </a:outerShdw>
                </a:effectLst>
                <a:latin typeface="Arial" pitchFamily="34" charset="0"/>
                <a:cs typeface="Arial" pitchFamily="34" charset="0"/>
              </a:rPr>
              <a:t>0</a:t>
            </a:r>
            <a:r>
              <a:rPr lang="fr-FR" sz="2000" dirty="0">
                <a:effectLst>
                  <a:outerShdw blurRad="38100" dist="38100" dir="2700000" algn="tl">
                    <a:srgbClr val="000000">
                      <a:alpha val="43137"/>
                    </a:srgbClr>
                  </a:outerShdw>
                </a:effectLst>
                <a:latin typeface="Arial" pitchFamily="34" charset="0"/>
                <a:cs typeface="Arial" pitchFamily="34" charset="0"/>
              </a:rPr>
              <a:t> alors qu’elle est vraie (</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erreur de type I</a:t>
            </a:r>
            <a:r>
              <a:rPr lang="fr-FR" sz="2000" dirty="0">
                <a:effectLst>
                  <a:outerShdw blurRad="38100" dist="38100" dir="2700000" algn="tl">
                    <a:srgbClr val="000000">
                      <a:alpha val="43137"/>
                    </a:srgbClr>
                  </a:outerShdw>
                </a:effectLst>
                <a:latin typeface="Arial" pitchFamily="34" charset="0"/>
                <a:cs typeface="Arial" pitchFamily="34" charset="0"/>
              </a:rPr>
              <a:t>)</a:t>
            </a:r>
          </a:p>
          <a:p>
            <a:pPr lvl="1">
              <a:spcBef>
                <a:spcPts val="600"/>
              </a:spcBef>
              <a:buClr>
                <a:schemeClr val="accent3">
                  <a:lumMod val="60000"/>
                  <a:lumOff val="4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Accepter un candidat alors qu’il est mauvais</a:t>
            </a:r>
          </a:p>
          <a:p>
            <a:pPr lvl="2">
              <a:spcBef>
                <a:spcPts val="600"/>
              </a:spcBef>
              <a:buClr>
                <a:schemeClr val="accent3">
                  <a:lumMod val="60000"/>
                  <a:lumOff val="4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Accepter H</a:t>
            </a:r>
            <a:r>
              <a:rPr lang="fr-FR" sz="2000" baseline="-25000" dirty="0">
                <a:effectLst>
                  <a:outerShdw blurRad="38100" dist="38100" dir="2700000" algn="tl">
                    <a:srgbClr val="000000">
                      <a:alpha val="43137"/>
                    </a:srgbClr>
                  </a:outerShdw>
                </a:effectLst>
                <a:latin typeface="Arial" pitchFamily="34" charset="0"/>
                <a:cs typeface="Arial" pitchFamily="34" charset="0"/>
              </a:rPr>
              <a:t>0</a:t>
            </a:r>
            <a:r>
              <a:rPr lang="fr-FR" sz="2000" dirty="0">
                <a:effectLst>
                  <a:outerShdw blurRad="38100" dist="38100" dir="2700000" algn="tl">
                    <a:srgbClr val="000000">
                      <a:alpha val="43137"/>
                    </a:srgbClr>
                  </a:outerShdw>
                </a:effectLst>
                <a:latin typeface="Arial" pitchFamily="34" charset="0"/>
                <a:cs typeface="Arial" pitchFamily="34" charset="0"/>
              </a:rPr>
              <a:t> alors qu’elle est fausse (</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erreur de type II</a:t>
            </a:r>
            <a:r>
              <a:rPr lang="fr-FR" sz="2000" dirty="0">
                <a:effectLst>
                  <a:outerShdw blurRad="38100" dist="38100" dir="2700000" algn="tl">
                    <a:srgbClr val="000000">
                      <a:alpha val="43137"/>
                    </a:srgbClr>
                  </a:outerShdw>
                </a:effectLst>
                <a:latin typeface="Arial" pitchFamily="34" charset="0"/>
                <a:cs typeface="Arial" pitchFamily="34" charset="0"/>
              </a:rPr>
              <a:t>)</a:t>
            </a:r>
          </a:p>
          <a:p>
            <a:pPr>
              <a:spcBef>
                <a:spcPts val="1800"/>
              </a:spcBef>
              <a:buClr>
                <a:schemeClr val="accent3">
                  <a:lumMod val="60000"/>
                  <a:lumOff val="4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Toutefois, on peut déterminer la probabilité de commettre une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erreur en rejetant H</a:t>
            </a:r>
            <a:r>
              <a:rPr lang="fr-FR" sz="2400" u="sng"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0 </a:t>
            </a:r>
            <a:r>
              <a:rPr lang="fr-FR" sz="2400" dirty="0">
                <a:effectLst>
                  <a:outerShdw blurRad="38100" dist="38100" dir="2700000" algn="tl">
                    <a:srgbClr val="000000">
                      <a:alpha val="43137"/>
                    </a:srgbClr>
                  </a:outerShdw>
                </a:effectLst>
                <a:latin typeface="Arial" pitchFamily="34" charset="0"/>
                <a:cs typeface="Arial" pitchFamily="34" charset="0"/>
              </a:rPr>
              <a:t>(type I): c’est l’objet des tests d’hypothèse. </a:t>
            </a:r>
            <a:endParaRPr lang="fr-FR" sz="2400" u="sng" dirty="0">
              <a:effectLst>
                <a:outerShdw blurRad="38100" dist="38100" dir="2700000" algn="tl">
                  <a:srgbClr val="000000">
                    <a:alpha val="43137"/>
                  </a:srgbClr>
                </a:outerShdw>
              </a:effectLst>
              <a:latin typeface="Arial" pitchFamily="34" charset="0"/>
              <a:cs typeface="Arial" pitchFamily="34" charset="0"/>
            </a:endParaRPr>
          </a:p>
          <a:p>
            <a:pPr>
              <a:spcBef>
                <a:spcPts val="1200"/>
              </a:spcBef>
              <a:buClr>
                <a:schemeClr val="accent3">
                  <a:lumMod val="60000"/>
                  <a:lumOff val="40000"/>
                </a:schemeClr>
              </a:buClr>
            </a:pPr>
            <a:endParaRPr lang="fr-FR" sz="2400" u="sng" dirty="0">
              <a:effectLst>
                <a:outerShdw blurRad="38100" dist="38100" dir="2700000" algn="tl">
                  <a:srgbClr val="000000">
                    <a:alpha val="43137"/>
                  </a:srgbClr>
                </a:outerShdw>
              </a:effectLst>
              <a:latin typeface="Arial" pitchFamily="34" charset="0"/>
              <a:cs typeface="Arial" pitchFamily="34" charset="0"/>
            </a:endParaRPr>
          </a:p>
          <a:p>
            <a:pPr>
              <a:spcBef>
                <a:spcPts val="600"/>
              </a:spcBef>
              <a:buClr>
                <a:schemeClr val="accent3">
                  <a:lumMod val="60000"/>
                  <a:lumOff val="40000"/>
                </a:schemeClr>
              </a:buClr>
            </a:pPr>
            <a:endParaRPr lang="fr-FR" sz="2000" dirty="0">
              <a:effectLst>
                <a:outerShdw blurRad="38100" dist="38100" dir="2700000" algn="tl">
                  <a:srgbClr val="000000">
                    <a:alpha val="43137"/>
                  </a:srgbClr>
                </a:outerShdw>
              </a:effectLst>
              <a:latin typeface="Arial" pitchFamily="34" charset="0"/>
              <a:cs typeface="Arial" pitchFamily="34" charset="0"/>
            </a:endParaRPr>
          </a:p>
          <a:p>
            <a:pPr marL="457200" lvl="1" indent="0">
              <a:buClr>
                <a:schemeClr val="accent3">
                  <a:lumMod val="60000"/>
                  <a:lumOff val="4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marL="457200" lvl="1" indent="0">
              <a:buClr>
                <a:schemeClr val="accent3">
                  <a:lumMod val="60000"/>
                  <a:lumOff val="4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457200" lvl="1" indent="0">
              <a:buClr>
                <a:schemeClr val="accent3">
                  <a:lumMod val="60000"/>
                  <a:lumOff val="4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marL="457200" lvl="1" indent="0">
              <a:buClr>
                <a:schemeClr val="accent3">
                  <a:lumMod val="60000"/>
                  <a:lumOff val="40000"/>
                </a:schemeClr>
              </a:buClr>
              <a:buNone/>
            </a:pPr>
            <a:endParaRPr lang="fr-FR" sz="2800" dirty="0">
              <a:effectLst>
                <a:outerShdw blurRad="38100" dist="38100" dir="2700000" algn="tl">
                  <a:srgbClr val="000000">
                    <a:alpha val="43137"/>
                  </a:srgbClr>
                </a:outerShdw>
              </a:effectLst>
              <a:latin typeface="Arial" pitchFamily="34" charset="0"/>
              <a:cs typeface="Arial" pitchFamily="34" charset="0"/>
            </a:endParaRPr>
          </a:p>
          <a:p>
            <a:pPr marL="457200" lvl="1" indent="0">
              <a:buClr>
                <a:schemeClr val="accent3">
                  <a:lumMod val="60000"/>
                  <a:lumOff val="4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gn="ctr">
              <a:buNone/>
            </a:pPr>
            <a:endParaRPr lang="fr-FR" sz="2400" dirty="0">
              <a:effectLst>
                <a:outerShdw blurRad="38100" dist="38100" dir="2700000" algn="tl">
                  <a:srgbClr val="000000">
                    <a:alpha val="43137"/>
                  </a:srgbClr>
                </a:outerShdw>
              </a:effectLst>
            </a:endParaRPr>
          </a:p>
        </p:txBody>
      </p:sp>
      <p:sp>
        <p:nvSpPr>
          <p:cNvPr id="16" name="Rectangle 2"/>
          <p:cNvSpPr txBox="1">
            <a:spLocks noChangeArrowheads="1"/>
          </p:cNvSpPr>
          <p:nvPr>
            <p:custDataLst>
              <p:tags r:id="rId5"/>
            </p:custDataLst>
          </p:nvPr>
        </p:nvSpPr>
        <p:spPr>
          <a:xfrm>
            <a:off x="0" y="449172"/>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Logique des tests</a:t>
            </a:r>
            <a:r>
              <a:rPr kumimoji="0" lang="fr-FR" sz="3600" i="0" u="none" strike="noStrike" kern="1200" cap="none" spc="-15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d’hypothèse</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17" name="Rectangle 16"/>
          <p:cNvSpPr/>
          <p:nvPr>
            <p:custDataLst>
              <p:tags r:id="rId6"/>
            </p:custDataLst>
          </p:nvPr>
        </p:nvSpPr>
        <p:spPr>
          <a:xfrm>
            <a:off x="0" y="1167627"/>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Analogie avec la décision d’un jury</a:t>
            </a:r>
            <a:endParaRPr lang="fr-CA" sz="3000" baseline="-25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endParaRPr>
          </a:p>
        </p:txBody>
      </p:sp>
      <p:sp>
        <p:nvSpPr>
          <p:cNvPr id="23" name="Espace réservé de la date 18"/>
          <p:cNvSpPr>
            <a:spLocks noGrp="1"/>
          </p:cNvSpPr>
          <p:nvPr>
            <p:ph type="dt" sz="half" idx="10"/>
            <p:custDataLst>
              <p:tags r:id="rId7"/>
            </p:custDataLst>
          </p:nvPr>
        </p:nvSpPr>
        <p:spPr>
          <a:xfrm>
            <a:off x="457200" y="6356351"/>
            <a:ext cx="2133600" cy="365125"/>
          </a:xfrm>
        </p:spPr>
        <p:txBody>
          <a:bodyPr/>
          <a:lstStyle/>
          <a:p>
            <a:fld id="{DEB31ADC-87EC-4FA6-98A1-268D7AE2D34A}" type="datetime10">
              <a:rPr lang="fr-FR" sz="1800" smtClean="0"/>
              <a:t>12:38</a:t>
            </a:fld>
            <a:endParaRPr lang="fr-FR" sz="1800" dirty="0"/>
          </a:p>
        </p:txBody>
      </p:sp>
      <p:cxnSp>
        <p:nvCxnSpPr>
          <p:cNvPr id="12" name="Connecteur droit 11"/>
          <p:cNvCxnSpPr/>
          <p:nvPr>
            <p:custDataLst>
              <p:tags r:id="rId8"/>
            </p:custDataLst>
          </p:nvPr>
        </p:nvCxnSpPr>
        <p:spPr>
          <a:xfrm>
            <a:off x="1" y="1173174"/>
            <a:ext cx="9177671"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9" name="Connecteur droit 18"/>
          <p:cNvCxnSpPr/>
          <p:nvPr>
            <p:custDataLst>
              <p:tags r:id="rId9"/>
            </p:custDataLst>
          </p:nvPr>
        </p:nvCxnSpPr>
        <p:spPr>
          <a:xfrm>
            <a:off x="1" y="1246199"/>
            <a:ext cx="9177671"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33173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500"/>
                                        <p:tgtEl>
                                          <p:spTgt spid="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1000"/>
                                        <p:tgtEl>
                                          <p:spTgt spid="20">
                                            <p:txEl>
                                              <p:pRg st="2" end="2"/>
                                            </p:txEl>
                                          </p:spTgt>
                                        </p:tgtEl>
                                      </p:cBhvr>
                                    </p:animEffect>
                                    <p:anim calcmode="lin" valueType="num">
                                      <p:cBhvr>
                                        <p:cTn id="13"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Effect transition="in" filter="fade">
                                      <p:cBhvr>
                                        <p:cTn id="17" dur="1000"/>
                                        <p:tgtEl>
                                          <p:spTgt spid="20">
                                            <p:txEl>
                                              <p:pRg st="3" end="3"/>
                                            </p:txEl>
                                          </p:spTgt>
                                        </p:tgtEl>
                                      </p:cBhvr>
                                    </p:animEffect>
                                    <p:anim calcmode="lin" valueType="num">
                                      <p:cBhvr>
                                        <p:cTn id="18"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0">
                                            <p:txEl>
                                              <p:pRg st="4" end="4"/>
                                            </p:txEl>
                                          </p:spTgt>
                                        </p:tgtEl>
                                        <p:attrNameLst>
                                          <p:attrName>style.visibility</p:attrName>
                                        </p:attrNameLst>
                                      </p:cBhvr>
                                      <p:to>
                                        <p:strVal val="visible"/>
                                      </p:to>
                                    </p:set>
                                    <p:animEffect transition="in" filter="fade">
                                      <p:cBhvr>
                                        <p:cTn id="24" dur="1000"/>
                                        <p:tgtEl>
                                          <p:spTgt spid="20">
                                            <p:txEl>
                                              <p:pRg st="4" end="4"/>
                                            </p:txEl>
                                          </p:spTgt>
                                        </p:tgtEl>
                                      </p:cBhvr>
                                    </p:animEffect>
                                    <p:anim calcmode="lin" valueType="num">
                                      <p:cBhvr>
                                        <p:cTn id="25"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xEl>
                                              <p:pRg st="5" end="5"/>
                                            </p:txEl>
                                          </p:spTgt>
                                        </p:tgtEl>
                                        <p:attrNameLst>
                                          <p:attrName>style.visibility</p:attrName>
                                        </p:attrNameLst>
                                      </p:cBhvr>
                                      <p:to>
                                        <p:strVal val="visible"/>
                                      </p:to>
                                    </p:set>
                                    <p:animEffect transition="in" filter="fade">
                                      <p:cBhvr>
                                        <p:cTn id="29" dur="1000"/>
                                        <p:tgtEl>
                                          <p:spTgt spid="20">
                                            <p:txEl>
                                              <p:pRg st="5" end="5"/>
                                            </p:txEl>
                                          </p:spTgt>
                                        </p:tgtEl>
                                      </p:cBhvr>
                                    </p:animEffect>
                                    <p:anim calcmode="lin" valueType="num">
                                      <p:cBhvr>
                                        <p:cTn id="30"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0">
                                            <p:txEl>
                                              <p:pRg st="6" end="6"/>
                                            </p:txEl>
                                          </p:spTgt>
                                        </p:tgtEl>
                                        <p:attrNameLst>
                                          <p:attrName>style.visibility</p:attrName>
                                        </p:attrNameLst>
                                      </p:cBhvr>
                                      <p:to>
                                        <p:strVal val="visible"/>
                                      </p:to>
                                    </p:set>
                                    <p:animEffect transition="in" filter="fade">
                                      <p:cBhvr>
                                        <p:cTn id="36" dur="500"/>
                                        <p:tgtEl>
                                          <p:spTgt spid="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2"/>
          <p:cNvSpPr>
            <a:spLocks noGrp="1"/>
          </p:cNvSpPr>
          <p:nvPr>
            <p:custDataLst>
              <p:tags r:id="rId1"/>
            </p:custDataLst>
          </p:nvPr>
        </p:nvSpPr>
        <p:spPr bwMode="auto">
          <a:xfrm>
            <a:off x="539552" y="1916832"/>
            <a:ext cx="8352928" cy="472687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0" indent="0">
              <a:spcBef>
                <a:spcPts val="1200"/>
              </a:spcBef>
              <a:spcAft>
                <a:spcPts val="1200"/>
              </a:spcAft>
              <a:buClr>
                <a:schemeClr val="bg2">
                  <a:lumMod val="40000"/>
                  <a:lumOff val="60000"/>
                </a:schemeClr>
              </a:buClr>
              <a:buNone/>
            </a:pPr>
            <a:r>
              <a:rPr lang="fr-CA" sz="2400" dirty="0">
                <a:effectLst>
                  <a:outerShdw blurRad="38100" dist="38100" dir="2700000" algn="tl">
                    <a:srgbClr val="000000">
                      <a:alpha val="43137"/>
                    </a:srgbClr>
                  </a:outerShdw>
                </a:effectLst>
                <a:latin typeface="Arial" pitchFamily="34" charset="0"/>
                <a:cs typeface="Arial" pitchFamily="34" charset="0"/>
              </a:rPr>
              <a:t>     Les questions sont similaires à celles qui justifient l’ATB: Y a-t-il une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relation significative</a:t>
            </a:r>
            <a:r>
              <a:rPr lang="fr-CA" sz="2400" dirty="0">
                <a:effectLst>
                  <a:outerShdw blurRad="38100" dist="38100" dir="2700000" algn="tl">
                    <a:srgbClr val="000000">
                      <a:alpha val="43137"/>
                    </a:srgbClr>
                  </a:outerShdw>
                </a:effectLst>
                <a:latin typeface="Arial" pitchFamily="34" charset="0"/>
                <a:cs typeface="Arial" pitchFamily="34" charset="0"/>
              </a:rPr>
              <a:t> dans la population entre…</a:t>
            </a:r>
          </a:p>
          <a:p>
            <a:pPr marL="457200" indent="-457200">
              <a:spcBef>
                <a:spcPts val="600"/>
              </a:spcBef>
              <a:spcAft>
                <a:spcPts val="600"/>
              </a:spcAft>
              <a:buClr>
                <a:schemeClr val="bg2">
                  <a:lumMod val="40000"/>
                  <a:lumOff val="60000"/>
                </a:schemeClr>
              </a:buClr>
              <a:buSzPct val="100000"/>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le sexe (X) et la préférence quant au genre de films (Y)?</a:t>
            </a:r>
          </a:p>
          <a:p>
            <a:pPr marL="457200" indent="-457200">
              <a:spcBef>
                <a:spcPts val="600"/>
              </a:spcBef>
              <a:spcAft>
                <a:spcPts val="600"/>
              </a:spcAft>
              <a:buClr>
                <a:schemeClr val="bg2">
                  <a:lumMod val="40000"/>
                  <a:lumOff val="60000"/>
                </a:schemeClr>
              </a:buClr>
              <a:buSzPct val="100000"/>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la région (X) et la préférence politique (Y)?</a:t>
            </a:r>
          </a:p>
          <a:p>
            <a:pPr marL="457200" indent="-457200">
              <a:spcBef>
                <a:spcPts val="600"/>
              </a:spcBef>
              <a:spcAft>
                <a:spcPts val="600"/>
              </a:spcAft>
              <a:buClr>
                <a:schemeClr val="bg2">
                  <a:lumMod val="40000"/>
                  <a:lumOff val="60000"/>
                </a:schemeClr>
              </a:buClr>
              <a:buSzPct val="100000"/>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la classe sociale (X) et la fréquentation des musées (Y)?</a:t>
            </a:r>
          </a:p>
          <a:p>
            <a:pPr marL="457200" indent="-457200">
              <a:spcBef>
                <a:spcPts val="600"/>
              </a:spcBef>
              <a:spcAft>
                <a:spcPts val="600"/>
              </a:spcAft>
              <a:buClr>
                <a:schemeClr val="bg2">
                  <a:lumMod val="40000"/>
                  <a:lumOff val="60000"/>
                </a:schemeClr>
              </a:buClr>
              <a:buSzPct val="100000"/>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la présence d’un trouble mental et l’usage de drogue?</a:t>
            </a:r>
          </a:p>
          <a:p>
            <a:pPr marL="457200" indent="-457200">
              <a:spcBef>
                <a:spcPts val="600"/>
              </a:spcBef>
              <a:spcAft>
                <a:spcPts val="600"/>
              </a:spcAft>
              <a:buClr>
                <a:schemeClr val="bg2">
                  <a:lumMod val="40000"/>
                  <a:lumOff val="60000"/>
                </a:schemeClr>
              </a:buClr>
              <a:buSzPct val="100000"/>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le niveau d’instruction (X) et la désobéissance civile (Y)?</a:t>
            </a:r>
          </a:p>
          <a:p>
            <a:pPr marL="0" indent="0">
              <a:spcBef>
                <a:spcPts val="1200"/>
              </a:spcBef>
              <a:spcAft>
                <a:spcPts val="1200"/>
              </a:spcAft>
              <a:buClr>
                <a:schemeClr val="bg2">
                  <a:lumMod val="40000"/>
                  <a:lumOff val="60000"/>
                </a:schemeClr>
              </a:buClr>
              <a:buSzPct val="100000"/>
              <a:buNone/>
            </a:pPr>
            <a:r>
              <a:rPr lang="fr-FR" sz="2400" dirty="0">
                <a:effectLst>
                  <a:outerShdw blurRad="38100" dist="38100" dir="2700000" algn="tl">
                    <a:srgbClr val="000000">
                      <a:alpha val="43137"/>
                    </a:srgbClr>
                  </a:outerShdw>
                </a:effectLst>
                <a:latin typeface="Arial" pitchFamily="34" charset="0"/>
                <a:cs typeface="Arial" pitchFamily="34" charset="0"/>
              </a:rPr>
              <a:t>     Les deux variables (X et Y) doivent être de type qualitatif ou discret, leurs valeurs devant être peu nombreuses  </a:t>
            </a:r>
          </a:p>
          <a:p>
            <a:pPr marL="0" indent="0">
              <a:spcBef>
                <a:spcPts val="3000"/>
              </a:spcBef>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2"/>
            </p:custDataLst>
          </p:nvPr>
        </p:nvSpPr>
        <p:spPr/>
        <p:txBody>
          <a:bodyPr/>
          <a:lstStyle/>
          <a:p>
            <a:fld id="{0E8BC1D6-906C-4B40-99AE-5BD2D4C3F0C6}" type="slidenum">
              <a:rPr lang="fr-FR" smtClean="0"/>
              <a:pPr/>
              <a:t>7</a:t>
            </a:fld>
            <a:endParaRPr lang="fr-FR" dirty="0"/>
          </a:p>
        </p:txBody>
      </p:sp>
      <p:sp>
        <p:nvSpPr>
          <p:cNvPr id="19" name="Espace réservé de la date 18"/>
          <p:cNvSpPr>
            <a:spLocks noGrp="1"/>
          </p:cNvSpPr>
          <p:nvPr>
            <p:ph type="dt" sz="half" idx="10"/>
            <p:custDataLst>
              <p:tags r:id="rId3"/>
            </p:custDataLst>
          </p:nvPr>
        </p:nvSpPr>
        <p:spPr/>
        <p:txBody>
          <a:bodyPr/>
          <a:lstStyle/>
          <a:p>
            <a:fld id="{6BCC3DE6-F12F-4D69-BE2A-8B4E71885570}" type="datetime10">
              <a:rPr lang="fr-FR" smtClean="0"/>
              <a:t>12:38</a:t>
            </a:fld>
            <a:endParaRPr lang="fr-FR" dirty="0"/>
          </a:p>
        </p:txBody>
      </p:sp>
      <p:sp>
        <p:nvSpPr>
          <p:cNvPr id="10" name="Rectangle 9"/>
          <p:cNvSpPr/>
          <p:nvPr>
            <p:custDataLst>
              <p:tags r:id="rId4"/>
            </p:custDataLst>
          </p:nvPr>
        </p:nvSpPr>
        <p:spPr>
          <a:xfrm>
            <a:off x="0" y="1190280"/>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Exemples de questions de recherche bivariées</a:t>
            </a:r>
          </a:p>
        </p:txBody>
      </p:sp>
      <p:cxnSp>
        <p:nvCxnSpPr>
          <p:cNvPr id="11" name="Connecteur droit 10"/>
          <p:cNvCxnSpPr/>
          <p:nvPr>
            <p:custDataLst>
              <p:tags r:id="rId5"/>
            </p:custDataLst>
          </p:nvPr>
        </p:nvCxnSpPr>
        <p:spPr>
          <a:xfrm>
            <a:off x="0" y="1172258"/>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3" name="Connecteur droit 12"/>
          <p:cNvCxnSpPr/>
          <p:nvPr>
            <p:custDataLst>
              <p:tags r:id="rId6"/>
            </p:custDataLst>
          </p:nvPr>
        </p:nvCxnSpPr>
        <p:spPr>
          <a:xfrm>
            <a:off x="0" y="1243696"/>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5" name="Rectangle 2"/>
          <p:cNvSpPr txBox="1">
            <a:spLocks noChangeArrowheads="1"/>
          </p:cNvSpPr>
          <p:nvPr>
            <p:custDataLst>
              <p:tags r:id="rId7"/>
            </p:custDataLst>
          </p:nvPr>
        </p:nvSpPr>
        <p:spPr>
          <a:xfrm>
            <a:off x="0" y="486534"/>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cxnSp>
        <p:nvCxnSpPr>
          <p:cNvPr id="16" name="Connecteur droit avec flèche 15"/>
          <p:cNvCxnSpPr/>
          <p:nvPr>
            <p:custDataLst>
              <p:tags r:id="rId8"/>
            </p:custDataLst>
          </p:nvPr>
        </p:nvCxnSpPr>
        <p:spPr>
          <a:xfrm>
            <a:off x="597693" y="2132856"/>
            <a:ext cx="401838"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2" name="Connecteur droit avec flèche 11"/>
          <p:cNvCxnSpPr/>
          <p:nvPr>
            <p:custDataLst>
              <p:tags r:id="rId9"/>
            </p:custDataLst>
          </p:nvPr>
        </p:nvCxnSpPr>
        <p:spPr>
          <a:xfrm>
            <a:off x="610756" y="5805264"/>
            <a:ext cx="401838"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1878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8" name="Espace réservé du texte 2"/>
          <p:cNvSpPr>
            <a:spLocks noGrp="1"/>
          </p:cNvSpPr>
          <p:nvPr>
            <p:custDataLst>
              <p:tags r:id="rId3"/>
            </p:custDataLst>
          </p:nvPr>
        </p:nvSpPr>
        <p:spPr bwMode="auto">
          <a:xfrm>
            <a:off x="395536" y="1844824"/>
            <a:ext cx="8424936" cy="47274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 chi-carré est un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test d’hypothèse:</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on cherche à valider un paramètre supposé de </a:t>
            </a:r>
            <a:r>
              <a:rPr lang="fr-FR" sz="2400" b="1" i="1" dirty="0">
                <a:effectLst>
                  <a:outerShdw blurRad="38100" dist="38100" dir="2700000" algn="tl">
                    <a:srgbClr val="000000">
                      <a:alpha val="43137"/>
                    </a:srgbClr>
                  </a:outerShdw>
                </a:effectLst>
                <a:latin typeface="Arial" pitchFamily="34" charset="0"/>
                <a:cs typeface="Arial" pitchFamily="34" charset="0"/>
              </a:rPr>
              <a:t>N</a:t>
            </a:r>
            <a:r>
              <a:rPr lang="fr-FR" sz="2400" dirty="0">
                <a:effectLst>
                  <a:outerShdw blurRad="38100" dist="38100" dir="2700000" algn="tl">
                    <a:srgbClr val="000000">
                      <a:alpha val="43137"/>
                    </a:srgbClr>
                  </a:outerShdw>
                </a:effectLst>
                <a:latin typeface="Arial" pitchFamily="34" charset="0"/>
                <a:cs typeface="Arial" pitchFamily="34" charset="0"/>
              </a:rPr>
              <a:t> à l’aide d’une statistique de </a:t>
            </a:r>
            <a:r>
              <a:rPr lang="fr-FR" sz="2400" b="1" i="1" dirty="0">
                <a:effectLst>
                  <a:outerShdw blurRad="38100" dist="38100" dir="2700000" algn="tl">
                    <a:srgbClr val="000000">
                      <a:alpha val="43137"/>
                    </a:srgbClr>
                  </a:outerShdw>
                </a:effectLst>
                <a:latin typeface="Arial" pitchFamily="34" charset="0"/>
                <a:cs typeface="Arial" pitchFamily="34" charset="0"/>
              </a:rPr>
              <a:t>n</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À l’aide d’un tableau bivarié, cette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statistique</a:t>
            </a:r>
            <a:r>
              <a:rPr lang="fr-FR" sz="2400" dirty="0">
                <a:effectLst>
                  <a:outerShdw blurRad="38100" dist="38100" dir="2700000" algn="tl">
                    <a:srgbClr val="000000">
                      <a:alpha val="43137"/>
                    </a:srgbClr>
                  </a:outerShdw>
                </a:effectLst>
                <a:latin typeface="Arial" pitchFamily="34" charset="0"/>
                <a:cs typeface="Arial" pitchFamily="34" charset="0"/>
              </a:rPr>
              <a:t> compare les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fréquences observées</a:t>
            </a:r>
            <a:r>
              <a:rPr lang="fr-FR" sz="2400" dirty="0">
                <a:effectLst>
                  <a:outerShdw blurRad="38100" dist="38100" dir="2700000" algn="tl">
                    <a:srgbClr val="000000">
                      <a:alpha val="43137"/>
                    </a:srgbClr>
                  </a:outerShdw>
                </a:effectLst>
                <a:latin typeface="Arial" pitchFamily="34" charset="0"/>
                <a:cs typeface="Arial" pitchFamily="34" charset="0"/>
              </a:rPr>
              <a:t> et les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fréquences théoriques</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Les fréquences observées renvoient aux fréquences réelles obtenues à partir des données d’échantillon </a:t>
            </a:r>
            <a:r>
              <a:rPr lang="fr-FR" sz="2000" b="1" i="1" dirty="0">
                <a:effectLst>
                  <a:outerShdw blurRad="38100" dist="38100" dir="2700000" algn="tl">
                    <a:srgbClr val="000000">
                      <a:alpha val="43137"/>
                    </a:srgbClr>
                  </a:outerShdw>
                </a:effectLst>
                <a:latin typeface="Arial" pitchFamily="34" charset="0"/>
                <a:cs typeface="Arial" pitchFamily="34" charset="0"/>
              </a:rPr>
              <a:t>n</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Les fréquences théoriques, ou </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anticipées</a:t>
            </a:r>
            <a:r>
              <a:rPr lang="fr-FR" sz="2000" dirty="0">
                <a:effectLst>
                  <a:outerShdw blurRad="38100" dist="38100" dir="2700000" algn="tl">
                    <a:srgbClr val="000000">
                      <a:alpha val="43137"/>
                    </a:srgbClr>
                  </a:outerShdw>
                </a:effectLst>
                <a:latin typeface="Arial" pitchFamily="34" charset="0"/>
                <a:cs typeface="Arial" pitchFamily="34" charset="0"/>
              </a:rPr>
              <a:t>, sont les fréquences auxquelles on devrait s’attendre dans le cas d’une absence de relation entre les deux variables dans la population </a:t>
            </a:r>
            <a:r>
              <a:rPr lang="fr-FR" sz="2000" b="1" i="1" dirty="0">
                <a:effectLst>
                  <a:outerShdw blurRad="38100" dist="38100" dir="2700000" algn="tl">
                    <a:srgbClr val="000000">
                      <a:alpha val="43137"/>
                    </a:srgbClr>
                  </a:outerShdw>
                </a:effectLst>
                <a:latin typeface="Arial" pitchFamily="34" charset="0"/>
                <a:cs typeface="Arial" pitchFamily="34" charset="0"/>
              </a:rPr>
              <a:t>N</a:t>
            </a:r>
            <a:endParaRPr lang="fr-FR" sz="2000" b="1" i="1"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Les différences observées sont-elles assez importantes pour ne pas être dues au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hasard de l’échantillonnage</a:t>
            </a:r>
            <a:r>
              <a:rPr lang="fr-FR" sz="2400" dirty="0">
                <a:effectLst>
                  <a:outerShdw blurRad="38100" dist="38100" dir="2700000" algn="tl">
                    <a:srgbClr val="000000">
                      <a:alpha val="43137"/>
                    </a:srgbClr>
                  </a:outerShdw>
                </a:effectLst>
                <a:latin typeface="Arial" pitchFamily="34" charset="0"/>
                <a:cs typeface="Arial" pitchFamily="34" charset="0"/>
              </a:rPr>
              <a:t>? </a:t>
            </a: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24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8</a:t>
            </a:fld>
            <a:endParaRPr lang="fr-FR" dirty="0"/>
          </a:p>
        </p:txBody>
      </p:sp>
      <p:sp>
        <p:nvSpPr>
          <p:cNvPr id="19" name="Espace réservé de la date 18"/>
          <p:cNvSpPr>
            <a:spLocks noGrp="1"/>
          </p:cNvSpPr>
          <p:nvPr>
            <p:ph type="dt" sz="half" idx="10"/>
            <p:custDataLst>
              <p:tags r:id="rId5"/>
            </p:custDataLst>
          </p:nvPr>
        </p:nvSpPr>
        <p:spPr/>
        <p:txBody>
          <a:bodyPr/>
          <a:lstStyle/>
          <a:p>
            <a:fld id="{AB5FC7CB-10A2-4AAC-BCD5-B6BB9069322B}" type="datetime10">
              <a:rPr lang="fr-FR" smtClean="0"/>
              <a:t>12:38</a:t>
            </a:fld>
            <a:endParaRPr lang="fr-FR" dirty="0"/>
          </a:p>
        </p:txBody>
      </p:sp>
      <p:sp>
        <p:nvSpPr>
          <p:cNvPr id="22" name="Rectangle 2"/>
          <p:cNvSpPr txBox="1">
            <a:spLocks noChangeArrowheads="1"/>
          </p:cNvSpPr>
          <p:nvPr>
            <p:custDataLst>
              <p:tags r:id="rId6"/>
            </p:custDataLst>
          </p:nvPr>
        </p:nvSpPr>
        <p:spPr>
          <a:xfrm>
            <a:off x="0" y="487328"/>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7"/>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Définition</a:t>
            </a:r>
          </a:p>
        </p:txBody>
      </p:sp>
    </p:spTree>
    <p:extLst>
      <p:ext uri="{BB962C8B-B14F-4D97-AF65-F5344CB8AC3E}">
        <p14:creationId xmlns:p14="http://schemas.microsoft.com/office/powerpoint/2010/main" val="317651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animEffect transition="in" filter="fade">
                                      <p:cBhvr>
                                        <p:cTn id="7" dur="500"/>
                                        <p:tgtEl>
                                          <p:spTgt spid="18">
                                            <p:txEl>
                                              <p:pRg st="1" end="1"/>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8">
                                            <p:txEl>
                                              <p:pRg st="2" end="2"/>
                                            </p:txEl>
                                          </p:spTgt>
                                        </p:tgtEl>
                                        <p:attrNameLst>
                                          <p:attrName>style.visibility</p:attrName>
                                        </p:attrNameLst>
                                      </p:cBhvr>
                                      <p:to>
                                        <p:strVal val="visible"/>
                                      </p:to>
                                    </p:set>
                                    <p:animEffect transition="in" filter="fade">
                                      <p:cBhvr>
                                        <p:cTn id="10" dur="1000"/>
                                        <p:tgtEl>
                                          <p:spTgt spid="18">
                                            <p:txEl>
                                              <p:pRg st="2" end="2"/>
                                            </p:txEl>
                                          </p:spTgt>
                                        </p:tgtEl>
                                      </p:cBhvr>
                                    </p:animEffect>
                                    <p:anim calcmode="lin" valueType="num">
                                      <p:cBhvr>
                                        <p:cTn id="11"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18">
                                            <p:txEl>
                                              <p:pRg st="2" end="2"/>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8">
                                            <p:txEl>
                                              <p:pRg st="3" end="3"/>
                                            </p:txEl>
                                          </p:spTgt>
                                        </p:tgtEl>
                                        <p:attrNameLst>
                                          <p:attrName>style.visibility</p:attrName>
                                        </p:attrNameLst>
                                      </p:cBhvr>
                                      <p:to>
                                        <p:strVal val="visible"/>
                                      </p:to>
                                    </p:set>
                                    <p:animEffect transition="in" filter="fade">
                                      <p:cBhvr>
                                        <p:cTn id="15" dur="1000"/>
                                        <p:tgtEl>
                                          <p:spTgt spid="18">
                                            <p:txEl>
                                              <p:pRg st="3" end="3"/>
                                            </p:txEl>
                                          </p:spTgt>
                                        </p:tgtEl>
                                      </p:cBhvr>
                                    </p:animEffect>
                                    <p:anim calcmode="lin" valueType="num">
                                      <p:cBhvr>
                                        <p:cTn id="16"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fade">
                                      <p:cBhvr>
                                        <p:cTn id="22" dur="500"/>
                                        <p:tgtEl>
                                          <p:spTgt spid="18">
                                            <p:txEl>
                                              <p:pRg st="4" end="4"/>
                                            </p:txEl>
                                          </p:spTgt>
                                        </p:tgtEl>
                                      </p:cBhvr>
                                    </p:animEffect>
                                  </p:childTnLst>
                                </p:cTn>
                              </p:par>
                              <p:par>
                                <p:cTn id="23" presetID="26" presetClass="emph" presetSubtype="0" fill="hold" nodeType="withEffect">
                                  <p:stCondLst>
                                    <p:cond delay="0"/>
                                  </p:stCondLst>
                                  <p:childTnLst>
                                    <p:animEffect transition="out" filter="fade">
                                      <p:cBhvr>
                                        <p:cTn id="24" dur="500" tmFilter="0, 0; .2, .5; .8, .5; 1, 0"/>
                                        <p:tgtEl>
                                          <p:spTgt spid="18">
                                            <p:txEl>
                                              <p:pRg st="4" end="4"/>
                                            </p:txEl>
                                          </p:spTgt>
                                        </p:tgtEl>
                                      </p:cBhvr>
                                    </p:animEffect>
                                    <p:animScale>
                                      <p:cBhvr>
                                        <p:cTn id="25" dur="250" autoRev="1" fill="hold"/>
                                        <p:tgtEl>
                                          <p:spTgt spid="18">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custDataLst>
              <p:tags r:id="rId1"/>
            </p:custDataLst>
          </p:nvPr>
        </p:nvCxnSpPr>
        <p:spPr>
          <a:xfrm>
            <a:off x="0" y="1144572"/>
            <a:ext cx="9144000"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7" name="Connecteur droit 6"/>
          <p:cNvCxnSpPr/>
          <p:nvPr>
            <p:custDataLst>
              <p:tags r:id="rId2"/>
            </p:custDataLst>
          </p:nvPr>
        </p:nvCxnSpPr>
        <p:spPr>
          <a:xfrm>
            <a:off x="0" y="121601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4" name="Espace réservé du numéro de diapositive 13"/>
          <p:cNvSpPr>
            <a:spLocks noGrp="1"/>
          </p:cNvSpPr>
          <p:nvPr>
            <p:ph type="sldNum" sz="quarter" idx="12"/>
            <p:custDataLst>
              <p:tags r:id="rId3"/>
            </p:custDataLst>
          </p:nvPr>
        </p:nvSpPr>
        <p:spPr/>
        <p:txBody>
          <a:bodyPr/>
          <a:lstStyle/>
          <a:p>
            <a:fld id="{0E8BC1D6-906C-4B40-99AE-5BD2D4C3F0C6}" type="slidenum">
              <a:rPr lang="fr-FR" smtClean="0"/>
              <a:pPr/>
              <a:t>9</a:t>
            </a:fld>
            <a:endParaRPr lang="fr-FR" dirty="0"/>
          </a:p>
        </p:txBody>
      </p:sp>
      <p:sp>
        <p:nvSpPr>
          <p:cNvPr id="19" name="Espace réservé de la date 18"/>
          <p:cNvSpPr>
            <a:spLocks noGrp="1"/>
          </p:cNvSpPr>
          <p:nvPr>
            <p:ph type="dt" sz="half" idx="10"/>
            <p:custDataLst>
              <p:tags r:id="rId4"/>
            </p:custDataLst>
          </p:nvPr>
        </p:nvSpPr>
        <p:spPr/>
        <p:txBody>
          <a:bodyPr/>
          <a:lstStyle/>
          <a:p>
            <a:fld id="{2D417621-C3B0-42CC-AA33-E9A914664089}" type="datetime10">
              <a:rPr lang="fr-FR" smtClean="0"/>
              <a:t>12:38</a:t>
            </a:fld>
            <a:endParaRPr lang="fr-FR" dirty="0"/>
          </a:p>
        </p:txBody>
      </p:sp>
      <p:sp>
        <p:nvSpPr>
          <p:cNvPr id="22" name="Rectangle 2"/>
          <p:cNvSpPr txBox="1">
            <a:spLocks noChangeArrowheads="1"/>
          </p:cNvSpPr>
          <p:nvPr>
            <p:custDataLst>
              <p:tags r:id="rId5"/>
            </p:custDataLst>
          </p:nvPr>
        </p:nvSpPr>
        <p:spPr>
          <a:xfrm>
            <a:off x="0" y="487328"/>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Test du chi-carré</a:t>
            </a:r>
          </a:p>
        </p:txBody>
      </p:sp>
      <p:sp>
        <p:nvSpPr>
          <p:cNvPr id="10" name="Rectangle 9"/>
          <p:cNvSpPr/>
          <p:nvPr>
            <p:custDataLst>
              <p:tags r:id="rId6"/>
            </p:custDataLst>
          </p:nvPr>
        </p:nvSpPr>
        <p:spPr>
          <a:xfrm>
            <a:off x="0" y="114298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Logique &amp; hypothèses statistiques </a:t>
            </a:r>
          </a:p>
        </p:txBody>
      </p:sp>
      <p:sp>
        <p:nvSpPr>
          <p:cNvPr id="11" name="Espace réservé du texte 2"/>
          <p:cNvSpPr>
            <a:spLocks noGrp="1"/>
          </p:cNvSpPr>
          <p:nvPr>
            <p:custDataLst>
              <p:tags r:id="rId7"/>
            </p:custDataLst>
          </p:nvPr>
        </p:nvSpPr>
        <p:spPr bwMode="auto">
          <a:xfrm>
            <a:off x="323528" y="1916832"/>
            <a:ext cx="8496944" cy="444112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Si les fréquences théoriques traduisent une absence de relation entre deux variables dans </a:t>
            </a:r>
            <a:r>
              <a:rPr lang="fr-FR" sz="2400" b="1" i="1" dirty="0">
                <a:effectLst>
                  <a:outerShdw blurRad="38100" dist="38100" dir="2700000" algn="tl">
                    <a:srgbClr val="000000">
                      <a:alpha val="43137"/>
                    </a:srgbClr>
                  </a:outerShdw>
                </a:effectLst>
                <a:latin typeface="Arial" pitchFamily="34" charset="0"/>
                <a:cs typeface="Arial" pitchFamily="34" charset="0"/>
              </a:rPr>
              <a:t>N</a:t>
            </a:r>
            <a:r>
              <a:rPr lang="fr-FR" sz="2400" dirty="0">
                <a:effectLst>
                  <a:outerShdw blurRad="38100" dist="38100" dir="2700000" algn="tl">
                    <a:srgbClr val="000000">
                      <a:alpha val="43137"/>
                    </a:srgbClr>
                  </a:outerShdw>
                </a:effectLst>
                <a:latin typeface="Arial" pitchFamily="34" charset="0"/>
                <a:cs typeface="Arial" pitchFamily="34" charset="0"/>
              </a:rPr>
              <a:t> et qu’elles sont similaires aux fréquences observées (</a:t>
            </a:r>
            <a:r>
              <a:rPr lang="fr-FR" sz="2400" b="1" i="1" dirty="0">
                <a:effectLst>
                  <a:outerShdw blurRad="38100" dist="38100" dir="2700000" algn="tl">
                    <a:srgbClr val="000000">
                      <a:alpha val="43137"/>
                    </a:srgbClr>
                  </a:outerShdw>
                </a:effectLst>
                <a:latin typeface="Arial" pitchFamily="34" charset="0"/>
                <a:cs typeface="Arial" pitchFamily="34" charset="0"/>
              </a:rPr>
              <a:t>n</a:t>
            </a:r>
            <a:r>
              <a:rPr lang="fr-FR" sz="2400" dirty="0">
                <a:effectLst>
                  <a:outerShdw blurRad="38100" dist="38100" dir="2700000" algn="tl">
                    <a:srgbClr val="000000">
                      <a:alpha val="43137"/>
                    </a:srgbClr>
                  </a:outerShdw>
                </a:effectLst>
                <a:latin typeface="Arial" pitchFamily="34" charset="0"/>
                <a:cs typeface="Arial" pitchFamily="34" charset="0"/>
              </a:rPr>
              <a:t>), alors on peut croire qu’il n’y a vraiment pas de relation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hypothèse nulle</a:t>
            </a:r>
            <a:r>
              <a:rPr lang="fr-FR" sz="2400" dirty="0">
                <a:effectLst>
                  <a:outerShdw blurRad="38100" dist="38100" dir="2700000" algn="tl">
                    <a:srgbClr val="000000">
                      <a:alpha val="43137"/>
                    </a:srgbClr>
                  </a:outerShdw>
                </a:effectLst>
                <a:latin typeface="Arial" pitchFamily="34" charset="0"/>
                <a:cs typeface="Arial" pitchFamily="34" charset="0"/>
              </a:rPr>
              <a:t>)</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H</a:t>
            </a:r>
            <a:r>
              <a:rPr lang="fr-FR" sz="2000" baseline="-25000" dirty="0">
                <a:effectLst>
                  <a:outerShdw blurRad="38100" dist="38100" dir="2700000" algn="tl">
                    <a:srgbClr val="000000">
                      <a:alpha val="43137"/>
                    </a:srgbClr>
                  </a:outerShdw>
                </a:effectLst>
                <a:latin typeface="Arial" pitchFamily="34" charset="0"/>
                <a:cs typeface="Arial" pitchFamily="34" charset="0"/>
              </a:rPr>
              <a:t>0</a:t>
            </a:r>
            <a:r>
              <a:rPr lang="fr-FR" sz="2000" dirty="0">
                <a:effectLst>
                  <a:outerShdw blurRad="38100" dist="38100" dir="2700000" algn="tl">
                    <a:srgbClr val="000000">
                      <a:alpha val="43137"/>
                    </a:srgbClr>
                  </a:outerShdw>
                </a:effectLst>
                <a:latin typeface="Arial" pitchFamily="34" charset="0"/>
                <a:cs typeface="Arial" pitchFamily="34" charset="0"/>
              </a:rPr>
              <a:t> : Il n’y a pas de relation entre l’instruction et la désobéissance civile N  (toujours objet du test statistique!)     pas de différences</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En revanche, si les fréquences observées s’écartent suffisamment des fréquences théoriques, on peut croire qu’il y a une relation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hypothèse alternative </a:t>
            </a:r>
            <a:r>
              <a:rPr lang="fr-FR" sz="2400" u="sng" dirty="0">
                <a:effectLst>
                  <a:outerShdw blurRad="38100" dist="38100" dir="2700000" algn="tl">
                    <a:srgbClr val="000000">
                      <a:alpha val="43137"/>
                    </a:srgbClr>
                  </a:outerShdw>
                </a:effectLst>
                <a:latin typeface="Arial" pitchFamily="34" charset="0"/>
                <a:cs typeface="Arial" pitchFamily="34" charset="0"/>
              </a:rPr>
              <a:t>ou</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rivale</a:t>
            </a:r>
            <a:r>
              <a:rPr lang="fr-FR" sz="2400" dirty="0">
                <a:effectLst>
                  <a:outerShdw blurRad="38100" dist="38100" dir="2700000" algn="tl">
                    <a:srgbClr val="000000">
                      <a:alpha val="43137"/>
                    </a:srgbClr>
                  </a:outerShdw>
                </a:effectLst>
                <a:latin typeface="Arial" pitchFamily="34" charset="0"/>
                <a:cs typeface="Arial" pitchFamily="34" charset="0"/>
              </a:rPr>
              <a:t>)</a:t>
            </a:r>
          </a:p>
          <a:p>
            <a:pPr lvl="1">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H</a:t>
            </a:r>
            <a:r>
              <a:rPr lang="fr-FR" sz="2000" baseline="-25000" dirty="0">
                <a:effectLst>
                  <a:outerShdw blurRad="38100" dist="38100" dir="2700000" algn="tl">
                    <a:srgbClr val="000000">
                      <a:alpha val="43137"/>
                    </a:srgbClr>
                  </a:outerShdw>
                </a:effectLst>
                <a:latin typeface="Arial" pitchFamily="34" charset="0"/>
                <a:cs typeface="Arial" pitchFamily="34" charset="0"/>
              </a:rPr>
              <a:t>1</a:t>
            </a:r>
            <a:r>
              <a:rPr lang="fr-FR" sz="2000" dirty="0">
                <a:effectLst>
                  <a:outerShdw blurRad="38100" dist="38100" dir="2700000" algn="tl">
                    <a:srgbClr val="000000">
                      <a:alpha val="43137"/>
                    </a:srgbClr>
                  </a:outerShdw>
                </a:effectLst>
                <a:latin typeface="Arial" pitchFamily="34" charset="0"/>
                <a:cs typeface="Arial" pitchFamily="34" charset="0"/>
              </a:rPr>
              <a:t> : Il y a une relation entre l’instruction et la désobéissance civile N (souvent objet de la recherche)     différences (dépendance)</a:t>
            </a: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2" name="Flèche droite 1"/>
          <p:cNvSpPr/>
          <p:nvPr/>
        </p:nvSpPr>
        <p:spPr>
          <a:xfrm>
            <a:off x="6012160" y="4005064"/>
            <a:ext cx="144016" cy="132331"/>
          </a:xfrm>
          <a:prstGeom prst="right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accent3">
                  <a:lumMod val="60000"/>
                  <a:lumOff val="40000"/>
                </a:schemeClr>
              </a:solidFill>
              <a:effectLst>
                <a:outerShdw blurRad="38100" dist="38100" dir="2700000" algn="tl">
                  <a:srgbClr val="000000">
                    <a:alpha val="43137"/>
                  </a:srgbClr>
                </a:outerShdw>
              </a:effectLst>
            </a:endParaRPr>
          </a:p>
        </p:txBody>
      </p:sp>
      <p:sp>
        <p:nvSpPr>
          <p:cNvPr id="12" name="Flèche droite 11"/>
          <p:cNvSpPr/>
          <p:nvPr/>
        </p:nvSpPr>
        <p:spPr>
          <a:xfrm>
            <a:off x="5004048" y="6093296"/>
            <a:ext cx="144016" cy="132331"/>
          </a:xfrm>
          <a:prstGeom prst="right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accent3">
                  <a:lumMod val="60000"/>
                  <a:lumOff val="40000"/>
                </a:schemeClr>
              </a:solidFill>
              <a:effectLst>
                <a:outerShdw blurRad="38100" dist="38100" dir="2700000" algn="tl">
                  <a:srgbClr val="000000">
                    <a:alpha val="43137"/>
                  </a:srgbClr>
                </a:outerShdw>
              </a:effectLst>
            </a:endParaRPr>
          </a:p>
        </p:txBody>
      </p:sp>
      <p:sp>
        <p:nvSpPr>
          <p:cNvPr id="13" name="ZoneTexte 12"/>
          <p:cNvSpPr txBox="1"/>
          <p:nvPr>
            <p:custDataLst>
              <p:tags r:id="rId8"/>
            </p:custDataLst>
          </p:nvPr>
        </p:nvSpPr>
        <p:spPr>
          <a:xfrm>
            <a:off x="683568" y="3489705"/>
            <a:ext cx="8136904" cy="783193"/>
          </a:xfrm>
          <a:prstGeom prst="roundRect">
            <a:avLst/>
          </a:prstGeom>
          <a:noFill/>
          <a:ln w="38100">
            <a:solidFill>
              <a:srgbClr val="FF0000"/>
            </a:solidFill>
          </a:ln>
        </p:spPr>
        <p:txBody>
          <a:bodyPr wrap="square" rtlCol="0">
            <a:spAutoFit/>
          </a:bodyPr>
          <a:lstStyle/>
          <a:p>
            <a:pPr>
              <a:lnSpc>
                <a:spcPct val="250000"/>
              </a:lnSpc>
            </a:pPr>
            <a:endParaRPr lang="en-CA" sz="1600" dirty="0">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44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1000"/>
                                        <p:tgtEl>
                                          <p:spTgt spid="11">
                                            <p:txEl>
                                              <p:pRg st="1" end="1"/>
                                            </p:txEl>
                                          </p:spTgt>
                                        </p:tgtEl>
                                      </p:cBhvr>
                                    </p:animEffect>
                                    <p:anim calcmode="lin" valueType="num">
                                      <p:cBhvr>
                                        <p:cTn id="1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par>
                                <p:cTn id="23" presetID="42" presetClass="entr" presetSubtype="0" fill="hold" nodeType="with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Effect transition="in" filter="fade">
                                      <p:cBhvr>
                                        <p:cTn id="25" dur="1000"/>
                                        <p:tgtEl>
                                          <p:spTgt spid="11">
                                            <p:txEl>
                                              <p:pRg st="3" end="3"/>
                                            </p:txEl>
                                          </p:spTgt>
                                        </p:tgtEl>
                                      </p:cBhvr>
                                    </p:animEffect>
                                    <p:anim calcmode="lin" valueType="num">
                                      <p:cBhvr>
                                        <p:cTn id="2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heel(1)">
                                      <p:cBhvr>
                                        <p:cTn id="3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2" grpId="0" animBg="1"/>
      <p:bldP spid="12" grpId="0" animBg="1"/>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00.xml><?xml version="1.0" encoding="utf-8"?>
<p:tagLst xmlns:a="http://schemas.openxmlformats.org/drawingml/2006/main" xmlns:r="http://schemas.openxmlformats.org/officeDocument/2006/relationships" xmlns:p="http://schemas.openxmlformats.org/presentationml/2006/main">
  <p:tag name="NUM" val="6"/>
</p:tagLst>
</file>

<file path=ppt/tags/tag101.xml><?xml version="1.0" encoding="utf-8"?>
<p:tagLst xmlns:a="http://schemas.openxmlformats.org/drawingml/2006/main" xmlns:r="http://schemas.openxmlformats.org/officeDocument/2006/relationships" xmlns:p="http://schemas.openxmlformats.org/presentationml/2006/main">
  <p:tag name="NUM" val="7"/>
</p:tagLst>
</file>

<file path=ppt/tags/tag102.xml><?xml version="1.0" encoding="utf-8"?>
<p:tagLst xmlns:a="http://schemas.openxmlformats.org/drawingml/2006/main" xmlns:r="http://schemas.openxmlformats.org/officeDocument/2006/relationships" xmlns:p="http://schemas.openxmlformats.org/presentationml/2006/main">
  <p:tag name="NUM" val="8"/>
</p:tagLst>
</file>

<file path=ppt/tags/tag103.xml><?xml version="1.0" encoding="utf-8"?>
<p:tagLst xmlns:a="http://schemas.openxmlformats.org/drawingml/2006/main" xmlns:r="http://schemas.openxmlformats.org/officeDocument/2006/relationships" xmlns:p="http://schemas.openxmlformats.org/presentationml/2006/main">
  <p:tag name="NUM" val="9"/>
</p:tagLst>
</file>

<file path=ppt/tags/tag104.xml><?xml version="1.0" encoding="utf-8"?>
<p:tagLst xmlns:a="http://schemas.openxmlformats.org/drawingml/2006/main" xmlns:r="http://schemas.openxmlformats.org/officeDocument/2006/relationships" xmlns:p="http://schemas.openxmlformats.org/presentationml/2006/main">
  <p:tag name="NUM" val="10"/>
</p:tagLst>
</file>

<file path=ppt/tags/tag105.xml><?xml version="1.0" encoding="utf-8"?>
<p:tagLst xmlns:a="http://schemas.openxmlformats.org/drawingml/2006/main" xmlns:r="http://schemas.openxmlformats.org/officeDocument/2006/relationships" xmlns:p="http://schemas.openxmlformats.org/presentationml/2006/main">
  <p:tag name="NUM" val="11"/>
</p:tagLst>
</file>

<file path=ppt/tags/tag106.xml><?xml version="1.0" encoding="utf-8"?>
<p:tagLst xmlns:a="http://schemas.openxmlformats.org/drawingml/2006/main" xmlns:r="http://schemas.openxmlformats.org/officeDocument/2006/relationships" xmlns:p="http://schemas.openxmlformats.org/presentationml/2006/main">
  <p:tag name="NUM" val="12"/>
</p:tagLst>
</file>

<file path=ppt/tags/tag107.xml><?xml version="1.0" encoding="utf-8"?>
<p:tagLst xmlns:a="http://schemas.openxmlformats.org/drawingml/2006/main" xmlns:r="http://schemas.openxmlformats.org/officeDocument/2006/relationships" xmlns:p="http://schemas.openxmlformats.org/presentationml/2006/main">
  <p:tag name="NUM" val="13"/>
</p:tagLst>
</file>

<file path=ppt/tags/tag108.xml><?xml version="1.0" encoding="utf-8"?>
<p:tagLst xmlns:a="http://schemas.openxmlformats.org/drawingml/2006/main" xmlns:r="http://schemas.openxmlformats.org/officeDocument/2006/relationships" xmlns:p="http://schemas.openxmlformats.org/presentationml/2006/main">
  <p:tag name="NUM" val="14"/>
</p:tagLst>
</file>

<file path=ppt/tags/tag109.xml><?xml version="1.0" encoding="utf-8"?>
<p:tagLst xmlns:a="http://schemas.openxmlformats.org/drawingml/2006/main" xmlns:r="http://schemas.openxmlformats.org/officeDocument/2006/relationships" xmlns:p="http://schemas.openxmlformats.org/presentationml/2006/main">
  <p:tag name="NUM" val="15"/>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10.xml><?xml version="1.0" encoding="utf-8"?>
<p:tagLst xmlns:a="http://schemas.openxmlformats.org/drawingml/2006/main" xmlns:r="http://schemas.openxmlformats.org/officeDocument/2006/relationships" xmlns:p="http://schemas.openxmlformats.org/presentationml/2006/main">
  <p:tag name="NUM" val="16"/>
</p:tagLst>
</file>

<file path=ppt/tags/tag111.xml><?xml version="1.0" encoding="utf-8"?>
<p:tagLst xmlns:a="http://schemas.openxmlformats.org/drawingml/2006/main" xmlns:r="http://schemas.openxmlformats.org/officeDocument/2006/relationships" xmlns:p="http://schemas.openxmlformats.org/presentationml/2006/main">
  <p:tag name="NUM" val="17"/>
</p:tagLst>
</file>

<file path=ppt/tags/tag112.xml><?xml version="1.0" encoding="utf-8"?>
<p:tagLst xmlns:a="http://schemas.openxmlformats.org/drawingml/2006/main" xmlns:r="http://schemas.openxmlformats.org/officeDocument/2006/relationships" xmlns:p="http://schemas.openxmlformats.org/presentationml/2006/main">
  <p:tag name="NUM" val="18"/>
</p:tagLst>
</file>

<file path=ppt/tags/tag113.xml><?xml version="1.0" encoding="utf-8"?>
<p:tagLst xmlns:a="http://schemas.openxmlformats.org/drawingml/2006/main" xmlns:r="http://schemas.openxmlformats.org/officeDocument/2006/relationships" xmlns:p="http://schemas.openxmlformats.org/presentationml/2006/main">
  <p:tag name="NUM" val="19"/>
</p:tagLst>
</file>

<file path=ppt/tags/tag114.xml><?xml version="1.0" encoding="utf-8"?>
<p:tagLst xmlns:a="http://schemas.openxmlformats.org/drawingml/2006/main" xmlns:r="http://schemas.openxmlformats.org/officeDocument/2006/relationships" xmlns:p="http://schemas.openxmlformats.org/presentationml/2006/main">
  <p:tag name="NUM" val="20"/>
</p:tagLst>
</file>

<file path=ppt/tags/tag115.xml><?xml version="1.0" encoding="utf-8"?>
<p:tagLst xmlns:a="http://schemas.openxmlformats.org/drawingml/2006/main" xmlns:r="http://schemas.openxmlformats.org/officeDocument/2006/relationships" xmlns:p="http://schemas.openxmlformats.org/presentationml/2006/main">
  <p:tag name="NUM" val="21"/>
</p:tagLst>
</file>

<file path=ppt/tags/tag116.xml><?xml version="1.0" encoding="utf-8"?>
<p:tagLst xmlns:a="http://schemas.openxmlformats.org/drawingml/2006/main" xmlns:r="http://schemas.openxmlformats.org/officeDocument/2006/relationships" xmlns:p="http://schemas.openxmlformats.org/presentationml/2006/main">
  <p:tag name="NUM" val="22"/>
</p:tagLst>
</file>

<file path=ppt/tags/tag117.xml><?xml version="1.0" encoding="utf-8"?>
<p:tagLst xmlns:a="http://schemas.openxmlformats.org/drawingml/2006/main" xmlns:r="http://schemas.openxmlformats.org/officeDocument/2006/relationships" xmlns:p="http://schemas.openxmlformats.org/presentationml/2006/main">
  <p:tag name="NUM" val="23"/>
</p:tagLst>
</file>

<file path=ppt/tags/tag118.xml><?xml version="1.0" encoding="utf-8"?>
<p:tagLst xmlns:a="http://schemas.openxmlformats.org/drawingml/2006/main" xmlns:r="http://schemas.openxmlformats.org/officeDocument/2006/relationships" xmlns:p="http://schemas.openxmlformats.org/presentationml/2006/main">
  <p:tag name="NUM" val="24"/>
</p:tagLst>
</file>

<file path=ppt/tags/tag119.xml><?xml version="1.0" encoding="utf-8"?>
<p:tagLst xmlns:a="http://schemas.openxmlformats.org/drawingml/2006/main" xmlns:r="http://schemas.openxmlformats.org/officeDocument/2006/relationships" xmlns:p="http://schemas.openxmlformats.org/presentationml/2006/main">
  <p:tag name="NUM" val="25"/>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20.xml><?xml version="1.0" encoding="utf-8"?>
<p:tagLst xmlns:a="http://schemas.openxmlformats.org/drawingml/2006/main" xmlns:r="http://schemas.openxmlformats.org/officeDocument/2006/relationships" xmlns:p="http://schemas.openxmlformats.org/presentationml/2006/main">
  <p:tag name="NUM" val="26"/>
</p:tagLst>
</file>

<file path=ppt/tags/tag121.xml><?xml version="1.0" encoding="utf-8"?>
<p:tagLst xmlns:a="http://schemas.openxmlformats.org/drawingml/2006/main" xmlns:r="http://schemas.openxmlformats.org/officeDocument/2006/relationships" xmlns:p="http://schemas.openxmlformats.org/presentationml/2006/main">
  <p:tag name="NUM" val="27"/>
</p:tagLst>
</file>

<file path=ppt/tags/tag122.xml><?xml version="1.0" encoding="utf-8"?>
<p:tagLst xmlns:a="http://schemas.openxmlformats.org/drawingml/2006/main" xmlns:r="http://schemas.openxmlformats.org/officeDocument/2006/relationships" xmlns:p="http://schemas.openxmlformats.org/presentationml/2006/main">
  <p:tag name="NUM" val="28"/>
</p:tagLst>
</file>

<file path=ppt/tags/tag123.xml><?xml version="1.0" encoding="utf-8"?>
<p:tagLst xmlns:a="http://schemas.openxmlformats.org/drawingml/2006/main" xmlns:r="http://schemas.openxmlformats.org/officeDocument/2006/relationships" xmlns:p="http://schemas.openxmlformats.org/presentationml/2006/main">
  <p:tag name="NUM" val="29"/>
</p:tagLst>
</file>

<file path=ppt/tags/tag124.xml><?xml version="1.0" encoding="utf-8"?>
<p:tagLst xmlns:a="http://schemas.openxmlformats.org/drawingml/2006/main" xmlns:r="http://schemas.openxmlformats.org/officeDocument/2006/relationships" xmlns:p="http://schemas.openxmlformats.org/presentationml/2006/main">
  <p:tag name="NUM" val="30"/>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4"/>
</p:tagLst>
</file>

<file path=ppt/tags/tag128.xml><?xml version="1.0" encoding="utf-8"?>
<p:tagLst xmlns:a="http://schemas.openxmlformats.org/drawingml/2006/main" xmlns:r="http://schemas.openxmlformats.org/officeDocument/2006/relationships" xmlns:p="http://schemas.openxmlformats.org/presentationml/2006/main">
  <p:tag name="NUM" val="5"/>
</p:tagLst>
</file>

<file path=ppt/tags/tag129.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30.xml><?xml version="1.0" encoding="utf-8"?>
<p:tagLst xmlns:a="http://schemas.openxmlformats.org/drawingml/2006/main" xmlns:r="http://schemas.openxmlformats.org/officeDocument/2006/relationships" xmlns:p="http://schemas.openxmlformats.org/presentationml/2006/main">
  <p:tag name="NUM" val="7"/>
</p:tagLst>
</file>

<file path=ppt/tags/tag131.xml><?xml version="1.0" encoding="utf-8"?>
<p:tagLst xmlns:a="http://schemas.openxmlformats.org/drawingml/2006/main" xmlns:r="http://schemas.openxmlformats.org/officeDocument/2006/relationships" xmlns:p="http://schemas.openxmlformats.org/presentationml/2006/main">
  <p:tag name="NUM" val="8"/>
</p:tagLst>
</file>

<file path=ppt/tags/tag132.xml><?xml version="1.0" encoding="utf-8"?>
<p:tagLst xmlns:a="http://schemas.openxmlformats.org/drawingml/2006/main" xmlns:r="http://schemas.openxmlformats.org/officeDocument/2006/relationships" xmlns:p="http://schemas.openxmlformats.org/presentationml/2006/main">
  <p:tag name="NUM" val="9"/>
</p:tagLst>
</file>

<file path=ppt/tags/tag133.xml><?xml version="1.0" encoding="utf-8"?>
<p:tagLst xmlns:a="http://schemas.openxmlformats.org/drawingml/2006/main" xmlns:r="http://schemas.openxmlformats.org/officeDocument/2006/relationships" xmlns:p="http://schemas.openxmlformats.org/presentationml/2006/main">
  <p:tag name="NUM" val="10"/>
</p:tagLst>
</file>

<file path=ppt/tags/tag134.xml><?xml version="1.0" encoding="utf-8"?>
<p:tagLst xmlns:a="http://schemas.openxmlformats.org/drawingml/2006/main" xmlns:r="http://schemas.openxmlformats.org/officeDocument/2006/relationships" xmlns:p="http://schemas.openxmlformats.org/presentationml/2006/main">
  <p:tag name="NUM" val="11"/>
</p:tagLst>
</file>

<file path=ppt/tags/tag135.xml><?xml version="1.0" encoding="utf-8"?>
<p:tagLst xmlns:a="http://schemas.openxmlformats.org/drawingml/2006/main" xmlns:r="http://schemas.openxmlformats.org/officeDocument/2006/relationships" xmlns:p="http://schemas.openxmlformats.org/presentationml/2006/main">
  <p:tag name="NUM" val="12"/>
</p:tagLst>
</file>

<file path=ppt/tags/tag136.xml><?xml version="1.0" encoding="utf-8"?>
<p:tagLst xmlns:a="http://schemas.openxmlformats.org/drawingml/2006/main" xmlns:r="http://schemas.openxmlformats.org/officeDocument/2006/relationships" xmlns:p="http://schemas.openxmlformats.org/presentationml/2006/main">
  <p:tag name="NUM" val="13"/>
</p:tagLst>
</file>

<file path=ppt/tags/tag137.xml><?xml version="1.0" encoding="utf-8"?>
<p:tagLst xmlns:a="http://schemas.openxmlformats.org/drawingml/2006/main" xmlns:r="http://schemas.openxmlformats.org/officeDocument/2006/relationships" xmlns:p="http://schemas.openxmlformats.org/presentationml/2006/main">
  <p:tag name="NUM" val="14"/>
</p:tagLst>
</file>

<file path=ppt/tags/tag138.xml><?xml version="1.0" encoding="utf-8"?>
<p:tagLst xmlns:a="http://schemas.openxmlformats.org/drawingml/2006/main" xmlns:r="http://schemas.openxmlformats.org/officeDocument/2006/relationships" xmlns:p="http://schemas.openxmlformats.org/presentationml/2006/main">
  <p:tag name="NUM" val="1"/>
</p:tagLst>
</file>

<file path=ppt/tags/tag139.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40.xml><?xml version="1.0" encoding="utf-8"?>
<p:tagLst xmlns:a="http://schemas.openxmlformats.org/drawingml/2006/main" xmlns:r="http://schemas.openxmlformats.org/officeDocument/2006/relationships" xmlns:p="http://schemas.openxmlformats.org/presentationml/2006/main">
  <p:tag name="NUM" val="4"/>
</p:tagLst>
</file>

<file path=ppt/tags/tag141.xml><?xml version="1.0" encoding="utf-8"?>
<p:tagLst xmlns:a="http://schemas.openxmlformats.org/drawingml/2006/main" xmlns:r="http://schemas.openxmlformats.org/officeDocument/2006/relationships" xmlns:p="http://schemas.openxmlformats.org/presentationml/2006/main">
  <p:tag name="NUM" val="5"/>
</p:tagLst>
</file>

<file path=ppt/tags/tag142.xml><?xml version="1.0" encoding="utf-8"?>
<p:tagLst xmlns:a="http://schemas.openxmlformats.org/drawingml/2006/main" xmlns:r="http://schemas.openxmlformats.org/officeDocument/2006/relationships" xmlns:p="http://schemas.openxmlformats.org/presentationml/2006/main">
  <p:tag name="NUM" val="6"/>
</p:tagLst>
</file>

<file path=ppt/tags/tag143.xml><?xml version="1.0" encoding="utf-8"?>
<p:tagLst xmlns:a="http://schemas.openxmlformats.org/drawingml/2006/main" xmlns:r="http://schemas.openxmlformats.org/officeDocument/2006/relationships" xmlns:p="http://schemas.openxmlformats.org/presentationml/2006/main">
  <p:tag name="NUM" val="7"/>
</p:tagLst>
</file>

<file path=ppt/tags/tag144.xml><?xml version="1.0" encoding="utf-8"?>
<p:tagLst xmlns:a="http://schemas.openxmlformats.org/drawingml/2006/main" xmlns:r="http://schemas.openxmlformats.org/officeDocument/2006/relationships" xmlns:p="http://schemas.openxmlformats.org/presentationml/2006/main">
  <p:tag name="NUM" val="8"/>
</p:tagLst>
</file>

<file path=ppt/tags/tag145.xml><?xml version="1.0" encoding="utf-8"?>
<p:tagLst xmlns:a="http://schemas.openxmlformats.org/drawingml/2006/main" xmlns:r="http://schemas.openxmlformats.org/officeDocument/2006/relationships" xmlns:p="http://schemas.openxmlformats.org/presentationml/2006/main">
  <p:tag name="NUM" val="9"/>
</p:tagLst>
</file>

<file path=ppt/tags/tag146.xml><?xml version="1.0" encoding="utf-8"?>
<p:tagLst xmlns:a="http://schemas.openxmlformats.org/drawingml/2006/main" xmlns:r="http://schemas.openxmlformats.org/officeDocument/2006/relationships" xmlns:p="http://schemas.openxmlformats.org/presentationml/2006/main">
  <p:tag name="NUM" val="10"/>
</p:tagLst>
</file>

<file path=ppt/tags/tag147.xml><?xml version="1.0" encoding="utf-8"?>
<p:tagLst xmlns:a="http://schemas.openxmlformats.org/drawingml/2006/main" xmlns:r="http://schemas.openxmlformats.org/officeDocument/2006/relationships" xmlns:p="http://schemas.openxmlformats.org/presentationml/2006/main">
  <p:tag name="NUM" val="11"/>
</p:tagLst>
</file>

<file path=ppt/tags/tag148.xml><?xml version="1.0" encoding="utf-8"?>
<p:tagLst xmlns:a="http://schemas.openxmlformats.org/drawingml/2006/main" xmlns:r="http://schemas.openxmlformats.org/officeDocument/2006/relationships" xmlns:p="http://schemas.openxmlformats.org/presentationml/2006/main">
  <p:tag name="NUM" val="18"/>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7"/>
</p:tagLst>
</file>

<file path=ppt/tags/tag155.xml><?xml version="1.0" encoding="utf-8"?>
<p:tagLst xmlns:a="http://schemas.openxmlformats.org/drawingml/2006/main" xmlns:r="http://schemas.openxmlformats.org/officeDocument/2006/relationships" xmlns:p="http://schemas.openxmlformats.org/presentationml/2006/main">
  <p:tag name="NUM" val="8"/>
</p:tagLst>
</file>

<file path=ppt/tags/tag156.xml><?xml version="1.0" encoding="utf-8"?>
<p:tagLst xmlns:a="http://schemas.openxmlformats.org/drawingml/2006/main" xmlns:r="http://schemas.openxmlformats.org/officeDocument/2006/relationships" xmlns:p="http://schemas.openxmlformats.org/presentationml/2006/main">
  <p:tag name="NUM" val="9"/>
</p:tagLst>
</file>

<file path=ppt/tags/tag157.xml><?xml version="1.0" encoding="utf-8"?>
<p:tagLst xmlns:a="http://schemas.openxmlformats.org/drawingml/2006/main" xmlns:r="http://schemas.openxmlformats.org/officeDocument/2006/relationships" xmlns:p="http://schemas.openxmlformats.org/presentationml/2006/main">
  <p:tag name="NUM" val="10"/>
</p:tagLst>
</file>

<file path=ppt/tags/tag158.xml><?xml version="1.0" encoding="utf-8"?>
<p:tagLst xmlns:a="http://schemas.openxmlformats.org/drawingml/2006/main" xmlns:r="http://schemas.openxmlformats.org/officeDocument/2006/relationships" xmlns:p="http://schemas.openxmlformats.org/presentationml/2006/main">
  <p:tag name="NUM" val="11"/>
</p:tagLst>
</file>

<file path=ppt/tags/tag159.xml><?xml version="1.0" encoding="utf-8"?>
<p:tagLst xmlns:a="http://schemas.openxmlformats.org/drawingml/2006/main" xmlns:r="http://schemas.openxmlformats.org/officeDocument/2006/relationships" xmlns:p="http://schemas.openxmlformats.org/presentationml/2006/main">
  <p:tag name="NUM" val="12"/>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60.xml><?xml version="1.0" encoding="utf-8"?>
<p:tagLst xmlns:a="http://schemas.openxmlformats.org/drawingml/2006/main" xmlns:r="http://schemas.openxmlformats.org/officeDocument/2006/relationships" xmlns:p="http://schemas.openxmlformats.org/presentationml/2006/main">
  <p:tag name="NUM" val="13"/>
</p:tagLst>
</file>

<file path=ppt/tags/tag161.xml><?xml version="1.0" encoding="utf-8"?>
<p:tagLst xmlns:a="http://schemas.openxmlformats.org/drawingml/2006/main" xmlns:r="http://schemas.openxmlformats.org/officeDocument/2006/relationships" xmlns:p="http://schemas.openxmlformats.org/presentationml/2006/main">
  <p:tag name="NUM" val="14"/>
</p:tagLst>
</file>

<file path=ppt/tags/tag162.xml><?xml version="1.0" encoding="utf-8"?>
<p:tagLst xmlns:a="http://schemas.openxmlformats.org/drawingml/2006/main" xmlns:r="http://schemas.openxmlformats.org/officeDocument/2006/relationships" xmlns:p="http://schemas.openxmlformats.org/presentationml/2006/main">
  <p:tag name="NUM" val="15"/>
</p:tagLst>
</file>

<file path=ppt/tags/tag163.xml><?xml version="1.0" encoding="utf-8"?>
<p:tagLst xmlns:a="http://schemas.openxmlformats.org/drawingml/2006/main" xmlns:r="http://schemas.openxmlformats.org/officeDocument/2006/relationships" xmlns:p="http://schemas.openxmlformats.org/presentationml/2006/main">
  <p:tag name="NUM" val="16"/>
</p:tagLst>
</file>

<file path=ppt/tags/tag164.xml><?xml version="1.0" encoding="utf-8"?>
<p:tagLst xmlns:a="http://schemas.openxmlformats.org/drawingml/2006/main" xmlns:r="http://schemas.openxmlformats.org/officeDocument/2006/relationships" xmlns:p="http://schemas.openxmlformats.org/presentationml/2006/main">
  <p:tag name="NUM" val="17"/>
</p:tagLst>
</file>

<file path=ppt/tags/tag165.xml><?xml version="1.0" encoding="utf-8"?>
<p:tagLst xmlns:a="http://schemas.openxmlformats.org/drawingml/2006/main" xmlns:r="http://schemas.openxmlformats.org/officeDocument/2006/relationships" xmlns:p="http://schemas.openxmlformats.org/presentationml/2006/main">
  <p:tag name="NUM" val="18"/>
</p:tagLst>
</file>

<file path=ppt/tags/tag166.xml><?xml version="1.0" encoding="utf-8"?>
<p:tagLst xmlns:a="http://schemas.openxmlformats.org/drawingml/2006/main" xmlns:r="http://schemas.openxmlformats.org/officeDocument/2006/relationships" xmlns:p="http://schemas.openxmlformats.org/presentationml/2006/main">
  <p:tag name="NUM" val="19"/>
</p:tagLst>
</file>

<file path=ppt/tags/tag167.xml><?xml version="1.0" encoding="utf-8"?>
<p:tagLst xmlns:a="http://schemas.openxmlformats.org/drawingml/2006/main" xmlns:r="http://schemas.openxmlformats.org/officeDocument/2006/relationships" xmlns:p="http://schemas.openxmlformats.org/presentationml/2006/main">
  <p:tag name="NUM" val="20"/>
</p:tagLst>
</file>

<file path=ppt/tags/tag168.xml><?xml version="1.0" encoding="utf-8"?>
<p:tagLst xmlns:a="http://schemas.openxmlformats.org/drawingml/2006/main" xmlns:r="http://schemas.openxmlformats.org/officeDocument/2006/relationships" xmlns:p="http://schemas.openxmlformats.org/presentationml/2006/main">
  <p:tag name="NUM" val="21"/>
</p:tagLst>
</file>

<file path=ppt/tags/tag169.xml><?xml version="1.0" encoding="utf-8"?>
<p:tagLst xmlns:a="http://schemas.openxmlformats.org/drawingml/2006/main" xmlns:r="http://schemas.openxmlformats.org/officeDocument/2006/relationships" xmlns:p="http://schemas.openxmlformats.org/presentationml/2006/main">
  <p:tag name="NUM" val="10"/>
</p:tagLst>
</file>

<file path=ppt/tags/tag17.xml><?xml version="1.0" encoding="utf-8"?>
<p:tagLst xmlns:a="http://schemas.openxmlformats.org/drawingml/2006/main" xmlns:r="http://schemas.openxmlformats.org/officeDocument/2006/relationships" xmlns:p="http://schemas.openxmlformats.org/presentationml/2006/main">
  <p:tag name="NUM" val="11"/>
</p:tagLst>
</file>

<file path=ppt/tags/tag170.xml><?xml version="1.0" encoding="utf-8"?>
<p:tagLst xmlns:a="http://schemas.openxmlformats.org/drawingml/2006/main" xmlns:r="http://schemas.openxmlformats.org/officeDocument/2006/relationships" xmlns:p="http://schemas.openxmlformats.org/presentationml/2006/main">
  <p:tag name="NUM" val="1"/>
</p:tagLst>
</file>

<file path=ppt/tags/tag171.xml><?xml version="1.0" encoding="utf-8"?>
<p:tagLst xmlns:a="http://schemas.openxmlformats.org/drawingml/2006/main" xmlns:r="http://schemas.openxmlformats.org/officeDocument/2006/relationships" xmlns:p="http://schemas.openxmlformats.org/presentationml/2006/main">
  <p:tag name="NUM" val="2"/>
</p:tagLst>
</file>

<file path=ppt/tags/tag172.xml><?xml version="1.0" encoding="utf-8"?>
<p:tagLst xmlns:a="http://schemas.openxmlformats.org/drawingml/2006/main" xmlns:r="http://schemas.openxmlformats.org/officeDocument/2006/relationships" xmlns:p="http://schemas.openxmlformats.org/presentationml/2006/main">
  <p:tag name="NUM" val="4"/>
</p:tagLst>
</file>

<file path=ppt/tags/tag173.xml><?xml version="1.0" encoding="utf-8"?>
<p:tagLst xmlns:a="http://schemas.openxmlformats.org/drawingml/2006/main" xmlns:r="http://schemas.openxmlformats.org/officeDocument/2006/relationships" xmlns:p="http://schemas.openxmlformats.org/presentationml/2006/main">
  <p:tag name="NUM" val="5"/>
</p:tagLst>
</file>

<file path=ppt/tags/tag174.xml><?xml version="1.0" encoding="utf-8"?>
<p:tagLst xmlns:a="http://schemas.openxmlformats.org/drawingml/2006/main" xmlns:r="http://schemas.openxmlformats.org/officeDocument/2006/relationships" xmlns:p="http://schemas.openxmlformats.org/presentationml/2006/main">
  <p:tag name="NUM" val="6"/>
</p:tagLst>
</file>

<file path=ppt/tags/tag175.xml><?xml version="1.0" encoding="utf-8"?>
<p:tagLst xmlns:a="http://schemas.openxmlformats.org/drawingml/2006/main" xmlns:r="http://schemas.openxmlformats.org/officeDocument/2006/relationships" xmlns:p="http://schemas.openxmlformats.org/presentationml/2006/main">
  <p:tag name="NUM" val="7"/>
</p:tagLst>
</file>

<file path=ppt/tags/tag176.xml><?xml version="1.0" encoding="utf-8"?>
<p:tagLst xmlns:a="http://schemas.openxmlformats.org/drawingml/2006/main" xmlns:r="http://schemas.openxmlformats.org/officeDocument/2006/relationships" xmlns:p="http://schemas.openxmlformats.org/presentationml/2006/main">
  <p:tag name="NUM" val="8"/>
</p:tagLst>
</file>

<file path=ppt/tags/tag177.xml><?xml version="1.0" encoding="utf-8"?>
<p:tagLst xmlns:a="http://schemas.openxmlformats.org/drawingml/2006/main" xmlns:r="http://schemas.openxmlformats.org/officeDocument/2006/relationships" xmlns:p="http://schemas.openxmlformats.org/presentationml/2006/main">
  <p:tag name="NUM" val="1"/>
</p:tagLst>
</file>

<file path=ppt/tags/tag178.xml><?xml version="1.0" encoding="utf-8"?>
<p:tagLst xmlns:a="http://schemas.openxmlformats.org/drawingml/2006/main" xmlns:r="http://schemas.openxmlformats.org/officeDocument/2006/relationships" xmlns:p="http://schemas.openxmlformats.org/presentationml/2006/main">
  <p:tag name="NUM" val="2"/>
</p:tagLst>
</file>

<file path=ppt/tags/tag179.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1"/>
</p:tagLst>
</file>

<file path=ppt/tags/tag180.xml><?xml version="1.0" encoding="utf-8"?>
<p:tagLst xmlns:a="http://schemas.openxmlformats.org/drawingml/2006/main" xmlns:r="http://schemas.openxmlformats.org/officeDocument/2006/relationships" xmlns:p="http://schemas.openxmlformats.org/presentationml/2006/main">
  <p:tag name="NUM" val="5"/>
</p:tagLst>
</file>

<file path=ppt/tags/tag181.xml><?xml version="1.0" encoding="utf-8"?>
<p:tagLst xmlns:a="http://schemas.openxmlformats.org/drawingml/2006/main" xmlns:r="http://schemas.openxmlformats.org/officeDocument/2006/relationships" xmlns:p="http://schemas.openxmlformats.org/presentationml/2006/main">
  <p:tag name="NUM" val="6"/>
</p:tagLst>
</file>

<file path=ppt/tags/tag182.xml><?xml version="1.0" encoding="utf-8"?>
<p:tagLst xmlns:a="http://schemas.openxmlformats.org/drawingml/2006/main" xmlns:r="http://schemas.openxmlformats.org/officeDocument/2006/relationships" xmlns:p="http://schemas.openxmlformats.org/presentationml/2006/main">
  <p:tag name="NUM" val="7"/>
</p:tagLst>
</file>

<file path=ppt/tags/tag183.xml><?xml version="1.0" encoding="utf-8"?>
<p:tagLst xmlns:a="http://schemas.openxmlformats.org/drawingml/2006/main" xmlns:r="http://schemas.openxmlformats.org/officeDocument/2006/relationships" xmlns:p="http://schemas.openxmlformats.org/presentationml/2006/main">
  <p:tag name="NUM" val="8"/>
</p:tagLst>
</file>

<file path=ppt/tags/tag184.xml><?xml version="1.0" encoding="utf-8"?>
<p:tagLst xmlns:a="http://schemas.openxmlformats.org/drawingml/2006/main" xmlns:r="http://schemas.openxmlformats.org/officeDocument/2006/relationships" xmlns:p="http://schemas.openxmlformats.org/presentationml/2006/main">
  <p:tag name="NUM" val="9"/>
</p:tagLst>
</file>

<file path=ppt/tags/tag185.xml><?xml version="1.0" encoding="utf-8"?>
<p:tagLst xmlns:a="http://schemas.openxmlformats.org/drawingml/2006/main" xmlns:r="http://schemas.openxmlformats.org/officeDocument/2006/relationships" xmlns:p="http://schemas.openxmlformats.org/presentationml/2006/main">
  <p:tag name="NUM" val="10"/>
</p:tagLst>
</file>

<file path=ppt/tags/tag186.xml><?xml version="1.0" encoding="utf-8"?>
<p:tagLst xmlns:a="http://schemas.openxmlformats.org/drawingml/2006/main" xmlns:r="http://schemas.openxmlformats.org/officeDocument/2006/relationships" xmlns:p="http://schemas.openxmlformats.org/presentationml/2006/main">
  <p:tag name="NUM" val="11"/>
</p:tagLst>
</file>

<file path=ppt/tags/tag187.xml><?xml version="1.0" encoding="utf-8"?>
<p:tagLst xmlns:a="http://schemas.openxmlformats.org/drawingml/2006/main" xmlns:r="http://schemas.openxmlformats.org/officeDocument/2006/relationships" xmlns:p="http://schemas.openxmlformats.org/presentationml/2006/main">
  <p:tag name="NUM" val="12"/>
</p:tagLst>
</file>

<file path=ppt/tags/tag188.xml><?xml version="1.0" encoding="utf-8"?>
<p:tagLst xmlns:a="http://schemas.openxmlformats.org/drawingml/2006/main" xmlns:r="http://schemas.openxmlformats.org/officeDocument/2006/relationships" xmlns:p="http://schemas.openxmlformats.org/presentationml/2006/main">
  <p:tag name="NUM" val="13"/>
</p:tagLst>
</file>

<file path=ppt/tags/tag189.xml><?xml version="1.0" encoding="utf-8"?>
<p:tagLst xmlns:a="http://schemas.openxmlformats.org/drawingml/2006/main" xmlns:r="http://schemas.openxmlformats.org/officeDocument/2006/relationships" xmlns:p="http://schemas.openxmlformats.org/presentationml/2006/main">
  <p:tag name="NUM" val="1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190.xml><?xml version="1.0" encoding="utf-8"?>
<p:tagLst xmlns:a="http://schemas.openxmlformats.org/drawingml/2006/main" xmlns:r="http://schemas.openxmlformats.org/officeDocument/2006/relationships" xmlns:p="http://schemas.openxmlformats.org/presentationml/2006/main">
  <p:tag name="NUM" val="15"/>
</p:tagLst>
</file>

<file path=ppt/tags/tag191.xml><?xml version="1.0" encoding="utf-8"?>
<p:tagLst xmlns:a="http://schemas.openxmlformats.org/drawingml/2006/main" xmlns:r="http://schemas.openxmlformats.org/officeDocument/2006/relationships" xmlns:p="http://schemas.openxmlformats.org/presentationml/2006/main">
  <p:tag name="NUM" val="16"/>
</p:tagLst>
</file>

<file path=ppt/tags/tag192.xml><?xml version="1.0" encoding="utf-8"?>
<p:tagLst xmlns:a="http://schemas.openxmlformats.org/drawingml/2006/main" xmlns:r="http://schemas.openxmlformats.org/officeDocument/2006/relationships" xmlns:p="http://schemas.openxmlformats.org/presentationml/2006/main">
  <p:tag name="NUM" val="1"/>
</p:tagLst>
</file>

<file path=ppt/tags/tag193.xml><?xml version="1.0" encoding="utf-8"?>
<p:tagLst xmlns:a="http://schemas.openxmlformats.org/drawingml/2006/main" xmlns:r="http://schemas.openxmlformats.org/officeDocument/2006/relationships" xmlns:p="http://schemas.openxmlformats.org/presentationml/2006/main">
  <p:tag name="NUM" val="2"/>
</p:tagLst>
</file>

<file path=ppt/tags/tag194.xml><?xml version="1.0" encoding="utf-8"?>
<p:tagLst xmlns:a="http://schemas.openxmlformats.org/drawingml/2006/main" xmlns:r="http://schemas.openxmlformats.org/officeDocument/2006/relationships" xmlns:p="http://schemas.openxmlformats.org/presentationml/2006/main">
  <p:tag name="NUM" val="4"/>
</p:tagLst>
</file>

<file path=ppt/tags/tag195.xml><?xml version="1.0" encoding="utf-8"?>
<p:tagLst xmlns:a="http://schemas.openxmlformats.org/drawingml/2006/main" xmlns:r="http://schemas.openxmlformats.org/officeDocument/2006/relationships" xmlns:p="http://schemas.openxmlformats.org/presentationml/2006/main">
  <p:tag name="NUM" val="5"/>
</p:tagLst>
</file>

<file path=ppt/tags/tag196.xml><?xml version="1.0" encoding="utf-8"?>
<p:tagLst xmlns:a="http://schemas.openxmlformats.org/drawingml/2006/main" xmlns:r="http://schemas.openxmlformats.org/officeDocument/2006/relationships" xmlns:p="http://schemas.openxmlformats.org/presentationml/2006/main">
  <p:tag name="NUM" val="6"/>
</p:tagLst>
</file>

<file path=ppt/tags/tag197.xml><?xml version="1.0" encoding="utf-8"?>
<p:tagLst xmlns:a="http://schemas.openxmlformats.org/drawingml/2006/main" xmlns:r="http://schemas.openxmlformats.org/officeDocument/2006/relationships" xmlns:p="http://schemas.openxmlformats.org/presentationml/2006/main">
  <p:tag name="NUM" val="7"/>
</p:tagLst>
</file>

<file path=ppt/tags/tag198.xml><?xml version="1.0" encoding="utf-8"?>
<p:tagLst xmlns:a="http://schemas.openxmlformats.org/drawingml/2006/main" xmlns:r="http://schemas.openxmlformats.org/officeDocument/2006/relationships" xmlns:p="http://schemas.openxmlformats.org/presentationml/2006/main">
  <p:tag name="NUM" val="8"/>
</p:tagLst>
</file>

<file path=ppt/tags/tag19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00.xml><?xml version="1.0" encoding="utf-8"?>
<p:tagLst xmlns:a="http://schemas.openxmlformats.org/drawingml/2006/main" xmlns:r="http://schemas.openxmlformats.org/officeDocument/2006/relationships" xmlns:p="http://schemas.openxmlformats.org/presentationml/2006/main">
  <p:tag name="NUM" val="2"/>
</p:tagLst>
</file>

<file path=ppt/tags/tag201.xml><?xml version="1.0" encoding="utf-8"?>
<p:tagLst xmlns:a="http://schemas.openxmlformats.org/drawingml/2006/main" xmlns:r="http://schemas.openxmlformats.org/officeDocument/2006/relationships" xmlns:p="http://schemas.openxmlformats.org/presentationml/2006/main">
  <p:tag name="NUM" val="4"/>
</p:tagLst>
</file>

<file path=ppt/tags/tag202.xml><?xml version="1.0" encoding="utf-8"?>
<p:tagLst xmlns:a="http://schemas.openxmlformats.org/drawingml/2006/main" xmlns:r="http://schemas.openxmlformats.org/officeDocument/2006/relationships" xmlns:p="http://schemas.openxmlformats.org/presentationml/2006/main">
  <p:tag name="NUM" val="5"/>
</p:tagLst>
</file>

<file path=ppt/tags/tag203.xml><?xml version="1.0" encoding="utf-8"?>
<p:tagLst xmlns:a="http://schemas.openxmlformats.org/drawingml/2006/main" xmlns:r="http://schemas.openxmlformats.org/officeDocument/2006/relationships" xmlns:p="http://schemas.openxmlformats.org/presentationml/2006/main">
  <p:tag name="NUM" val="6"/>
</p:tagLst>
</file>

<file path=ppt/tags/tag204.xml><?xml version="1.0" encoding="utf-8"?>
<p:tagLst xmlns:a="http://schemas.openxmlformats.org/drawingml/2006/main" xmlns:r="http://schemas.openxmlformats.org/officeDocument/2006/relationships" xmlns:p="http://schemas.openxmlformats.org/presentationml/2006/main">
  <p:tag name="NUM" val="7"/>
</p:tagLst>
</file>

<file path=ppt/tags/tag205.xml><?xml version="1.0" encoding="utf-8"?>
<p:tagLst xmlns:a="http://schemas.openxmlformats.org/drawingml/2006/main" xmlns:r="http://schemas.openxmlformats.org/officeDocument/2006/relationships" xmlns:p="http://schemas.openxmlformats.org/presentationml/2006/main">
  <p:tag name="NUM" val="8"/>
</p:tagLst>
</file>

<file path=ppt/tags/tag206.xml><?xml version="1.0" encoding="utf-8"?>
<p:tagLst xmlns:a="http://schemas.openxmlformats.org/drawingml/2006/main" xmlns:r="http://schemas.openxmlformats.org/officeDocument/2006/relationships" xmlns:p="http://schemas.openxmlformats.org/presentationml/2006/main">
  <p:tag name="NUM" val="9"/>
</p:tagLst>
</file>

<file path=ppt/tags/tag207.xml><?xml version="1.0" encoding="utf-8"?>
<p:tagLst xmlns:a="http://schemas.openxmlformats.org/drawingml/2006/main" xmlns:r="http://schemas.openxmlformats.org/officeDocument/2006/relationships" xmlns:p="http://schemas.openxmlformats.org/presentationml/2006/main">
  <p:tag name="NUM" val="10"/>
</p:tagLst>
</file>

<file path=ppt/tags/tag208.xml><?xml version="1.0" encoding="utf-8"?>
<p:tagLst xmlns:a="http://schemas.openxmlformats.org/drawingml/2006/main" xmlns:r="http://schemas.openxmlformats.org/officeDocument/2006/relationships" xmlns:p="http://schemas.openxmlformats.org/presentationml/2006/main">
  <p:tag name="NUM" val="11"/>
</p:tagLst>
</file>

<file path=ppt/tags/tag209.xml><?xml version="1.0" encoding="utf-8"?>
<p:tagLst xmlns:a="http://schemas.openxmlformats.org/drawingml/2006/main" xmlns:r="http://schemas.openxmlformats.org/officeDocument/2006/relationships" xmlns:p="http://schemas.openxmlformats.org/presentationml/2006/main">
  <p:tag name="NUM" val="12"/>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10.xml><?xml version="1.0" encoding="utf-8"?>
<p:tagLst xmlns:a="http://schemas.openxmlformats.org/drawingml/2006/main" xmlns:r="http://schemas.openxmlformats.org/officeDocument/2006/relationships" xmlns:p="http://schemas.openxmlformats.org/presentationml/2006/main">
  <p:tag name="NUM" val="13"/>
</p:tagLst>
</file>

<file path=ppt/tags/tag211.xml><?xml version="1.0" encoding="utf-8"?>
<p:tagLst xmlns:a="http://schemas.openxmlformats.org/drawingml/2006/main" xmlns:r="http://schemas.openxmlformats.org/officeDocument/2006/relationships" xmlns:p="http://schemas.openxmlformats.org/presentationml/2006/main">
  <p:tag name="NUM" val="14"/>
</p:tagLst>
</file>

<file path=ppt/tags/tag212.xml><?xml version="1.0" encoding="utf-8"?>
<p:tagLst xmlns:a="http://schemas.openxmlformats.org/drawingml/2006/main" xmlns:r="http://schemas.openxmlformats.org/officeDocument/2006/relationships" xmlns:p="http://schemas.openxmlformats.org/presentationml/2006/main">
  <p:tag name="NUM" val="15"/>
</p:tagLst>
</file>

<file path=ppt/tags/tag213.xml><?xml version="1.0" encoding="utf-8"?>
<p:tagLst xmlns:a="http://schemas.openxmlformats.org/drawingml/2006/main" xmlns:r="http://schemas.openxmlformats.org/officeDocument/2006/relationships" xmlns:p="http://schemas.openxmlformats.org/presentationml/2006/main">
  <p:tag name="NUM" val="17"/>
</p:tagLst>
</file>

<file path=ppt/tags/tag214.xml><?xml version="1.0" encoding="utf-8"?>
<p:tagLst xmlns:a="http://schemas.openxmlformats.org/drawingml/2006/main" xmlns:r="http://schemas.openxmlformats.org/officeDocument/2006/relationships" xmlns:p="http://schemas.openxmlformats.org/presentationml/2006/main">
  <p:tag name="NUM" val="18"/>
</p:tagLst>
</file>

<file path=ppt/tags/tag215.xml><?xml version="1.0" encoding="utf-8"?>
<p:tagLst xmlns:a="http://schemas.openxmlformats.org/drawingml/2006/main" xmlns:r="http://schemas.openxmlformats.org/officeDocument/2006/relationships" xmlns:p="http://schemas.openxmlformats.org/presentationml/2006/main">
  <p:tag name="NUM" val="19"/>
</p:tagLst>
</file>

<file path=ppt/tags/tag216.xml><?xml version="1.0" encoding="utf-8"?>
<p:tagLst xmlns:a="http://schemas.openxmlformats.org/drawingml/2006/main" xmlns:r="http://schemas.openxmlformats.org/officeDocument/2006/relationships" xmlns:p="http://schemas.openxmlformats.org/presentationml/2006/main">
  <p:tag name="NUM" val="20"/>
</p:tagLst>
</file>

<file path=ppt/tags/tag217.xml><?xml version="1.0" encoding="utf-8"?>
<p:tagLst xmlns:a="http://schemas.openxmlformats.org/drawingml/2006/main" xmlns:r="http://schemas.openxmlformats.org/officeDocument/2006/relationships" xmlns:p="http://schemas.openxmlformats.org/presentationml/2006/main">
  <p:tag name="NUM" val="21"/>
</p:tagLst>
</file>

<file path=ppt/tags/tag218.xml><?xml version="1.0" encoding="utf-8"?>
<p:tagLst xmlns:a="http://schemas.openxmlformats.org/drawingml/2006/main" xmlns:r="http://schemas.openxmlformats.org/officeDocument/2006/relationships" xmlns:p="http://schemas.openxmlformats.org/presentationml/2006/main">
  <p:tag name="NUM" val="16"/>
</p:tagLst>
</file>

<file path=ppt/tags/tag219.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20.xml><?xml version="1.0" encoding="utf-8"?>
<p:tagLst xmlns:a="http://schemas.openxmlformats.org/drawingml/2006/main" xmlns:r="http://schemas.openxmlformats.org/officeDocument/2006/relationships" xmlns:p="http://schemas.openxmlformats.org/presentationml/2006/main">
  <p:tag name="NUM" val="2"/>
</p:tagLst>
</file>

<file path=ppt/tags/tag221.xml><?xml version="1.0" encoding="utf-8"?>
<p:tagLst xmlns:a="http://schemas.openxmlformats.org/drawingml/2006/main" xmlns:r="http://schemas.openxmlformats.org/officeDocument/2006/relationships" xmlns:p="http://schemas.openxmlformats.org/presentationml/2006/main">
  <p:tag name="NUM" val="4"/>
</p:tagLst>
</file>

<file path=ppt/tags/tag222.xml><?xml version="1.0" encoding="utf-8"?>
<p:tagLst xmlns:a="http://schemas.openxmlformats.org/drawingml/2006/main" xmlns:r="http://schemas.openxmlformats.org/officeDocument/2006/relationships" xmlns:p="http://schemas.openxmlformats.org/presentationml/2006/main">
  <p:tag name="NUM" val="5"/>
</p:tagLst>
</file>

<file path=ppt/tags/tag223.xml><?xml version="1.0" encoding="utf-8"?>
<p:tagLst xmlns:a="http://schemas.openxmlformats.org/drawingml/2006/main" xmlns:r="http://schemas.openxmlformats.org/officeDocument/2006/relationships" xmlns:p="http://schemas.openxmlformats.org/presentationml/2006/main">
  <p:tag name="NUM" val="6"/>
</p:tagLst>
</file>

<file path=ppt/tags/tag224.xml><?xml version="1.0" encoding="utf-8"?>
<p:tagLst xmlns:a="http://schemas.openxmlformats.org/drawingml/2006/main" xmlns:r="http://schemas.openxmlformats.org/officeDocument/2006/relationships" xmlns:p="http://schemas.openxmlformats.org/presentationml/2006/main">
  <p:tag name="NUM" val="7"/>
</p:tagLst>
</file>

<file path=ppt/tags/tag225.xml><?xml version="1.0" encoding="utf-8"?>
<p:tagLst xmlns:a="http://schemas.openxmlformats.org/drawingml/2006/main" xmlns:r="http://schemas.openxmlformats.org/officeDocument/2006/relationships" xmlns:p="http://schemas.openxmlformats.org/presentationml/2006/main">
  <p:tag name="NUM" val="8"/>
</p:tagLst>
</file>

<file path=ppt/tags/tag226.xml><?xml version="1.0" encoding="utf-8"?>
<p:tagLst xmlns:a="http://schemas.openxmlformats.org/drawingml/2006/main" xmlns:r="http://schemas.openxmlformats.org/officeDocument/2006/relationships" xmlns:p="http://schemas.openxmlformats.org/presentationml/2006/main">
  <p:tag name="NUM" val="10"/>
</p:tagLst>
</file>

<file path=ppt/tags/tag227.xml><?xml version="1.0" encoding="utf-8"?>
<p:tagLst xmlns:a="http://schemas.openxmlformats.org/drawingml/2006/main" xmlns:r="http://schemas.openxmlformats.org/officeDocument/2006/relationships" xmlns:p="http://schemas.openxmlformats.org/presentationml/2006/main">
  <p:tag name="NUM" val="1"/>
</p:tagLst>
</file>

<file path=ppt/tags/tag228.xml><?xml version="1.0" encoding="utf-8"?>
<p:tagLst xmlns:a="http://schemas.openxmlformats.org/drawingml/2006/main" xmlns:r="http://schemas.openxmlformats.org/officeDocument/2006/relationships" xmlns:p="http://schemas.openxmlformats.org/presentationml/2006/main">
  <p:tag name="NUM" val="2"/>
</p:tagLst>
</file>

<file path=ppt/tags/tag229.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30.xml><?xml version="1.0" encoding="utf-8"?>
<p:tagLst xmlns:a="http://schemas.openxmlformats.org/drawingml/2006/main" xmlns:r="http://schemas.openxmlformats.org/officeDocument/2006/relationships" xmlns:p="http://schemas.openxmlformats.org/presentationml/2006/main">
  <p:tag name="NUM" val="5"/>
</p:tagLst>
</file>

<file path=ppt/tags/tag231.xml><?xml version="1.0" encoding="utf-8"?>
<p:tagLst xmlns:a="http://schemas.openxmlformats.org/drawingml/2006/main" xmlns:r="http://schemas.openxmlformats.org/officeDocument/2006/relationships" xmlns:p="http://schemas.openxmlformats.org/presentationml/2006/main">
  <p:tag name="NUM" val="6"/>
</p:tagLst>
</file>

<file path=ppt/tags/tag232.xml><?xml version="1.0" encoding="utf-8"?>
<p:tagLst xmlns:a="http://schemas.openxmlformats.org/drawingml/2006/main" xmlns:r="http://schemas.openxmlformats.org/officeDocument/2006/relationships" xmlns:p="http://schemas.openxmlformats.org/presentationml/2006/main">
  <p:tag name="NUM" val="7"/>
</p:tagLst>
</file>

<file path=ppt/tags/tag233.xml><?xml version="1.0" encoding="utf-8"?>
<p:tagLst xmlns:a="http://schemas.openxmlformats.org/drawingml/2006/main" xmlns:r="http://schemas.openxmlformats.org/officeDocument/2006/relationships" xmlns:p="http://schemas.openxmlformats.org/presentationml/2006/main">
  <p:tag name="NUM" val="8"/>
</p:tagLst>
</file>

<file path=ppt/tags/tag234.xml><?xml version="1.0" encoding="utf-8"?>
<p:tagLst xmlns:a="http://schemas.openxmlformats.org/drawingml/2006/main" xmlns:r="http://schemas.openxmlformats.org/officeDocument/2006/relationships" xmlns:p="http://schemas.openxmlformats.org/presentationml/2006/main">
  <p:tag name="NUM" val="1"/>
</p:tagLst>
</file>

<file path=ppt/tags/tag235.xml><?xml version="1.0" encoding="utf-8"?>
<p:tagLst xmlns:a="http://schemas.openxmlformats.org/drawingml/2006/main" xmlns:r="http://schemas.openxmlformats.org/officeDocument/2006/relationships" xmlns:p="http://schemas.openxmlformats.org/presentationml/2006/main">
  <p:tag name="NUM" val="2"/>
</p:tagLst>
</file>

<file path=ppt/tags/tag236.xml><?xml version="1.0" encoding="utf-8"?>
<p:tagLst xmlns:a="http://schemas.openxmlformats.org/drawingml/2006/main" xmlns:r="http://schemas.openxmlformats.org/officeDocument/2006/relationships" xmlns:p="http://schemas.openxmlformats.org/presentationml/2006/main">
  <p:tag name="NUM" val="4"/>
</p:tagLst>
</file>

<file path=ppt/tags/tag237.xml><?xml version="1.0" encoding="utf-8"?>
<p:tagLst xmlns:a="http://schemas.openxmlformats.org/drawingml/2006/main" xmlns:r="http://schemas.openxmlformats.org/officeDocument/2006/relationships" xmlns:p="http://schemas.openxmlformats.org/presentationml/2006/main">
  <p:tag name="NUM" val="5"/>
</p:tagLst>
</file>

<file path=ppt/tags/tag238.xml><?xml version="1.0" encoding="utf-8"?>
<p:tagLst xmlns:a="http://schemas.openxmlformats.org/drawingml/2006/main" xmlns:r="http://schemas.openxmlformats.org/officeDocument/2006/relationships" xmlns:p="http://schemas.openxmlformats.org/presentationml/2006/main">
  <p:tag name="NUM" val="6"/>
</p:tagLst>
</file>

<file path=ppt/tags/tag239.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7"/>
</p:tagLst>
</file>

<file path=ppt/tags/tag240.xml><?xml version="1.0" encoding="utf-8"?>
<p:tagLst xmlns:a="http://schemas.openxmlformats.org/drawingml/2006/main" xmlns:r="http://schemas.openxmlformats.org/officeDocument/2006/relationships" xmlns:p="http://schemas.openxmlformats.org/presentationml/2006/main">
  <p:tag name="NUM" val="8"/>
</p:tagLst>
</file>

<file path=ppt/tags/tag241.xml><?xml version="1.0" encoding="utf-8"?>
<p:tagLst xmlns:a="http://schemas.openxmlformats.org/drawingml/2006/main" xmlns:r="http://schemas.openxmlformats.org/officeDocument/2006/relationships" xmlns:p="http://schemas.openxmlformats.org/presentationml/2006/main">
  <p:tag name="NUM" val="1"/>
</p:tagLst>
</file>

<file path=ppt/tags/tag242.xml><?xml version="1.0" encoding="utf-8"?>
<p:tagLst xmlns:a="http://schemas.openxmlformats.org/drawingml/2006/main" xmlns:r="http://schemas.openxmlformats.org/officeDocument/2006/relationships" xmlns:p="http://schemas.openxmlformats.org/presentationml/2006/main">
  <p:tag name="NUM" val="2"/>
</p:tagLst>
</file>

<file path=ppt/tags/tag243.xml><?xml version="1.0" encoding="utf-8"?>
<p:tagLst xmlns:a="http://schemas.openxmlformats.org/drawingml/2006/main" xmlns:r="http://schemas.openxmlformats.org/officeDocument/2006/relationships" xmlns:p="http://schemas.openxmlformats.org/presentationml/2006/main">
  <p:tag name="NUM" val="4"/>
</p:tagLst>
</file>

<file path=ppt/tags/tag244.xml><?xml version="1.0" encoding="utf-8"?>
<p:tagLst xmlns:a="http://schemas.openxmlformats.org/drawingml/2006/main" xmlns:r="http://schemas.openxmlformats.org/officeDocument/2006/relationships" xmlns:p="http://schemas.openxmlformats.org/presentationml/2006/main">
  <p:tag name="NUM" val="5"/>
</p:tagLst>
</file>

<file path=ppt/tags/tag245.xml><?xml version="1.0" encoding="utf-8"?>
<p:tagLst xmlns:a="http://schemas.openxmlformats.org/drawingml/2006/main" xmlns:r="http://schemas.openxmlformats.org/officeDocument/2006/relationships" xmlns:p="http://schemas.openxmlformats.org/presentationml/2006/main">
  <p:tag name="NUM" val="6"/>
</p:tagLst>
</file>

<file path=ppt/tags/tag246.xml><?xml version="1.0" encoding="utf-8"?>
<p:tagLst xmlns:a="http://schemas.openxmlformats.org/drawingml/2006/main" xmlns:r="http://schemas.openxmlformats.org/officeDocument/2006/relationships" xmlns:p="http://schemas.openxmlformats.org/presentationml/2006/main">
  <p:tag name="NUM" val="7"/>
</p:tagLst>
</file>

<file path=ppt/tags/tag247.xml><?xml version="1.0" encoding="utf-8"?>
<p:tagLst xmlns:a="http://schemas.openxmlformats.org/drawingml/2006/main" xmlns:r="http://schemas.openxmlformats.org/officeDocument/2006/relationships" xmlns:p="http://schemas.openxmlformats.org/presentationml/2006/main">
  <p:tag name="NUM" val="8"/>
</p:tagLst>
</file>

<file path=ppt/tags/tag248.xml><?xml version="1.0" encoding="utf-8"?>
<p:tagLst xmlns:a="http://schemas.openxmlformats.org/drawingml/2006/main" xmlns:r="http://schemas.openxmlformats.org/officeDocument/2006/relationships" xmlns:p="http://schemas.openxmlformats.org/presentationml/2006/main">
  <p:tag name="NUM" val="9"/>
</p:tagLst>
</file>

<file path=ppt/tags/tag249.xml><?xml version="1.0" encoding="utf-8"?>
<p:tagLst xmlns:a="http://schemas.openxmlformats.org/drawingml/2006/main" xmlns:r="http://schemas.openxmlformats.org/officeDocument/2006/relationships" xmlns:p="http://schemas.openxmlformats.org/presentationml/2006/main">
  <p:tag name="NUM" val="10"/>
</p:tagLst>
</file>

<file path=ppt/tags/tag25.xml><?xml version="1.0" encoding="utf-8"?>
<p:tagLst xmlns:a="http://schemas.openxmlformats.org/drawingml/2006/main" xmlns:r="http://schemas.openxmlformats.org/officeDocument/2006/relationships" xmlns:p="http://schemas.openxmlformats.org/presentationml/2006/main">
  <p:tag name="NUM" val="8"/>
</p:tagLst>
</file>

<file path=ppt/tags/tag250.xml><?xml version="1.0" encoding="utf-8"?>
<p:tagLst xmlns:a="http://schemas.openxmlformats.org/drawingml/2006/main" xmlns:r="http://schemas.openxmlformats.org/officeDocument/2006/relationships" xmlns:p="http://schemas.openxmlformats.org/presentationml/2006/main">
  <p:tag name="NUM" val="12"/>
</p:tagLst>
</file>

<file path=ppt/tags/tag251.xml><?xml version="1.0" encoding="utf-8"?>
<p:tagLst xmlns:a="http://schemas.openxmlformats.org/drawingml/2006/main" xmlns:r="http://schemas.openxmlformats.org/officeDocument/2006/relationships" xmlns:p="http://schemas.openxmlformats.org/presentationml/2006/main">
  <p:tag name="NUM" val="13"/>
</p:tagLst>
</file>

<file path=ppt/tags/tag252.xml><?xml version="1.0" encoding="utf-8"?>
<p:tagLst xmlns:a="http://schemas.openxmlformats.org/drawingml/2006/main" xmlns:r="http://schemas.openxmlformats.org/officeDocument/2006/relationships" xmlns:p="http://schemas.openxmlformats.org/presentationml/2006/main">
  <p:tag name="NUM" val="8"/>
</p:tagLst>
</file>

<file path=ppt/tags/tag253.xml><?xml version="1.0" encoding="utf-8"?>
<p:tagLst xmlns:a="http://schemas.openxmlformats.org/drawingml/2006/main" xmlns:r="http://schemas.openxmlformats.org/officeDocument/2006/relationships" xmlns:p="http://schemas.openxmlformats.org/presentationml/2006/main">
  <p:tag name="NUM" val="11"/>
</p:tagLst>
</file>

<file path=ppt/tags/tag254.xml><?xml version="1.0" encoding="utf-8"?>
<p:tagLst xmlns:a="http://schemas.openxmlformats.org/drawingml/2006/main" xmlns:r="http://schemas.openxmlformats.org/officeDocument/2006/relationships" xmlns:p="http://schemas.openxmlformats.org/presentationml/2006/main">
  <p:tag name="NUM" val="2"/>
</p:tagLst>
</file>

<file path=ppt/tags/tag255.xml><?xml version="1.0" encoding="utf-8"?>
<p:tagLst xmlns:a="http://schemas.openxmlformats.org/drawingml/2006/main" xmlns:r="http://schemas.openxmlformats.org/officeDocument/2006/relationships" xmlns:p="http://schemas.openxmlformats.org/presentationml/2006/main">
  <p:tag name="NUM" val="4"/>
</p:tagLst>
</file>

<file path=ppt/tags/tag256.xml><?xml version="1.0" encoding="utf-8"?>
<p:tagLst xmlns:a="http://schemas.openxmlformats.org/drawingml/2006/main" xmlns:r="http://schemas.openxmlformats.org/officeDocument/2006/relationships" xmlns:p="http://schemas.openxmlformats.org/presentationml/2006/main">
  <p:tag name="NUM" val="3"/>
</p:tagLst>
</file>

<file path=ppt/tags/tag257.xml><?xml version="1.0" encoding="utf-8"?>
<p:tagLst xmlns:a="http://schemas.openxmlformats.org/drawingml/2006/main" xmlns:r="http://schemas.openxmlformats.org/officeDocument/2006/relationships" xmlns:p="http://schemas.openxmlformats.org/presentationml/2006/main">
  <p:tag name="NUM" val="6"/>
</p:tagLst>
</file>

<file path=ppt/tags/tag258.xml><?xml version="1.0" encoding="utf-8"?>
<p:tagLst xmlns:a="http://schemas.openxmlformats.org/drawingml/2006/main" xmlns:r="http://schemas.openxmlformats.org/officeDocument/2006/relationships" xmlns:p="http://schemas.openxmlformats.org/presentationml/2006/main">
  <p:tag name="NUM" val="7"/>
</p:tagLst>
</file>

<file path=ppt/tags/tag259.xml><?xml version="1.0" encoding="utf-8"?>
<p:tagLst xmlns:a="http://schemas.openxmlformats.org/drawingml/2006/main" xmlns:r="http://schemas.openxmlformats.org/officeDocument/2006/relationships" xmlns:p="http://schemas.openxmlformats.org/presentationml/2006/main">
  <p:tag name="NUM" val="8"/>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60.xml><?xml version="1.0" encoding="utf-8"?>
<p:tagLst xmlns:a="http://schemas.openxmlformats.org/drawingml/2006/main" xmlns:r="http://schemas.openxmlformats.org/officeDocument/2006/relationships" xmlns:p="http://schemas.openxmlformats.org/presentationml/2006/main">
  <p:tag name="NUM" val="5"/>
</p:tagLst>
</file>

<file path=ppt/tags/tag261.xml><?xml version="1.0" encoding="utf-8"?>
<p:tagLst xmlns:a="http://schemas.openxmlformats.org/drawingml/2006/main" xmlns:r="http://schemas.openxmlformats.org/officeDocument/2006/relationships" xmlns:p="http://schemas.openxmlformats.org/presentationml/2006/main">
  <p:tag name="NUM" val="1"/>
</p:tagLst>
</file>

<file path=ppt/tags/tag262.xml><?xml version="1.0" encoding="utf-8"?>
<p:tagLst xmlns:a="http://schemas.openxmlformats.org/drawingml/2006/main" xmlns:r="http://schemas.openxmlformats.org/officeDocument/2006/relationships" xmlns:p="http://schemas.openxmlformats.org/presentationml/2006/main">
  <p:tag name="NUM" val="2"/>
</p:tagLst>
</file>

<file path=ppt/tags/tag263.xml><?xml version="1.0" encoding="utf-8"?>
<p:tagLst xmlns:a="http://schemas.openxmlformats.org/drawingml/2006/main" xmlns:r="http://schemas.openxmlformats.org/officeDocument/2006/relationships" xmlns:p="http://schemas.openxmlformats.org/presentationml/2006/main">
  <p:tag name="NUM" val="4"/>
</p:tagLst>
</file>

<file path=ppt/tags/tag264.xml><?xml version="1.0" encoding="utf-8"?>
<p:tagLst xmlns:a="http://schemas.openxmlformats.org/drawingml/2006/main" xmlns:r="http://schemas.openxmlformats.org/officeDocument/2006/relationships" xmlns:p="http://schemas.openxmlformats.org/presentationml/2006/main">
  <p:tag name="NUM" val="5"/>
</p:tagLst>
</file>

<file path=ppt/tags/tag265.xml><?xml version="1.0" encoding="utf-8"?>
<p:tagLst xmlns:a="http://schemas.openxmlformats.org/drawingml/2006/main" xmlns:r="http://schemas.openxmlformats.org/officeDocument/2006/relationships" xmlns:p="http://schemas.openxmlformats.org/presentationml/2006/main">
  <p:tag name="NUM" val="6"/>
</p:tagLst>
</file>

<file path=ppt/tags/tag266.xml><?xml version="1.0" encoding="utf-8"?>
<p:tagLst xmlns:a="http://schemas.openxmlformats.org/drawingml/2006/main" xmlns:r="http://schemas.openxmlformats.org/officeDocument/2006/relationships" xmlns:p="http://schemas.openxmlformats.org/presentationml/2006/main">
  <p:tag name="NUM" val="7"/>
</p:tagLst>
</file>

<file path=ppt/tags/tag267.xml><?xml version="1.0" encoding="utf-8"?>
<p:tagLst xmlns:a="http://schemas.openxmlformats.org/drawingml/2006/main" xmlns:r="http://schemas.openxmlformats.org/officeDocument/2006/relationships" xmlns:p="http://schemas.openxmlformats.org/presentationml/2006/main">
  <p:tag name="NUM" val="11"/>
</p:tagLst>
</file>

<file path=ppt/tags/tag268.xml><?xml version="1.0" encoding="utf-8"?>
<p:tagLst xmlns:a="http://schemas.openxmlformats.org/drawingml/2006/main" xmlns:r="http://schemas.openxmlformats.org/officeDocument/2006/relationships" xmlns:p="http://schemas.openxmlformats.org/presentationml/2006/main">
  <p:tag name="NUM" val="4"/>
</p:tagLst>
</file>

<file path=ppt/tags/tag269.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70.xml><?xml version="1.0" encoding="utf-8"?>
<p:tagLst xmlns:a="http://schemas.openxmlformats.org/drawingml/2006/main" xmlns:r="http://schemas.openxmlformats.org/officeDocument/2006/relationships" xmlns:p="http://schemas.openxmlformats.org/presentationml/2006/main">
  <p:tag name="NUM" val="1"/>
</p:tagLst>
</file>

<file path=ppt/tags/tag271.xml><?xml version="1.0" encoding="utf-8"?>
<p:tagLst xmlns:a="http://schemas.openxmlformats.org/drawingml/2006/main" xmlns:r="http://schemas.openxmlformats.org/officeDocument/2006/relationships" xmlns:p="http://schemas.openxmlformats.org/presentationml/2006/main">
  <p:tag name="NUM" val="2"/>
</p:tagLst>
</file>

<file path=ppt/tags/tag272.xml><?xml version="1.0" encoding="utf-8"?>
<p:tagLst xmlns:a="http://schemas.openxmlformats.org/drawingml/2006/main" xmlns:r="http://schemas.openxmlformats.org/officeDocument/2006/relationships" xmlns:p="http://schemas.openxmlformats.org/presentationml/2006/main">
  <p:tag name="NUM" val="4"/>
</p:tagLst>
</file>

<file path=ppt/tags/tag273.xml><?xml version="1.0" encoding="utf-8"?>
<p:tagLst xmlns:a="http://schemas.openxmlformats.org/drawingml/2006/main" xmlns:r="http://schemas.openxmlformats.org/officeDocument/2006/relationships" xmlns:p="http://schemas.openxmlformats.org/presentationml/2006/main">
  <p:tag name="NUM" val="5"/>
</p:tagLst>
</file>

<file path=ppt/tags/tag274.xml><?xml version="1.0" encoding="utf-8"?>
<p:tagLst xmlns:a="http://schemas.openxmlformats.org/drawingml/2006/main" xmlns:r="http://schemas.openxmlformats.org/officeDocument/2006/relationships" xmlns:p="http://schemas.openxmlformats.org/presentationml/2006/main">
  <p:tag name="NUM" val="6"/>
</p:tagLst>
</file>

<file path=ppt/tags/tag275.xml><?xml version="1.0" encoding="utf-8"?>
<p:tagLst xmlns:a="http://schemas.openxmlformats.org/drawingml/2006/main" xmlns:r="http://schemas.openxmlformats.org/officeDocument/2006/relationships" xmlns:p="http://schemas.openxmlformats.org/presentationml/2006/main">
  <p:tag name="NUM" val="7"/>
</p:tagLst>
</file>

<file path=ppt/tags/tag276.xml><?xml version="1.0" encoding="utf-8"?>
<p:tagLst xmlns:a="http://schemas.openxmlformats.org/drawingml/2006/main" xmlns:r="http://schemas.openxmlformats.org/officeDocument/2006/relationships" xmlns:p="http://schemas.openxmlformats.org/presentationml/2006/main">
  <p:tag name="NUM" val="8"/>
</p:tagLst>
</file>

<file path=ppt/tags/tag277.xml><?xml version="1.0" encoding="utf-8"?>
<p:tagLst xmlns:a="http://schemas.openxmlformats.org/drawingml/2006/main" xmlns:r="http://schemas.openxmlformats.org/officeDocument/2006/relationships" xmlns:p="http://schemas.openxmlformats.org/presentationml/2006/main">
  <p:tag name="NUM" val="1"/>
</p:tagLst>
</file>

<file path=ppt/tags/tag278.xml><?xml version="1.0" encoding="utf-8"?>
<p:tagLst xmlns:a="http://schemas.openxmlformats.org/drawingml/2006/main" xmlns:r="http://schemas.openxmlformats.org/officeDocument/2006/relationships" xmlns:p="http://schemas.openxmlformats.org/presentationml/2006/main">
  <p:tag name="NUM" val="5"/>
</p:tagLst>
</file>

<file path=ppt/tags/tag279.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80.xml><?xml version="1.0" encoding="utf-8"?>
<p:tagLst xmlns:a="http://schemas.openxmlformats.org/drawingml/2006/main" xmlns:r="http://schemas.openxmlformats.org/officeDocument/2006/relationships" xmlns:p="http://schemas.openxmlformats.org/presentationml/2006/main">
  <p:tag name="NUM" val="7"/>
</p:tagLst>
</file>

<file path=ppt/tags/tag281.xml><?xml version="1.0" encoding="utf-8"?>
<p:tagLst xmlns:a="http://schemas.openxmlformats.org/drawingml/2006/main" xmlns:r="http://schemas.openxmlformats.org/officeDocument/2006/relationships" xmlns:p="http://schemas.openxmlformats.org/presentationml/2006/main">
  <p:tag name="NUM" val="8"/>
</p:tagLst>
</file>

<file path=ppt/tags/tag282.xml><?xml version="1.0" encoding="utf-8"?>
<p:tagLst xmlns:a="http://schemas.openxmlformats.org/drawingml/2006/main" xmlns:r="http://schemas.openxmlformats.org/officeDocument/2006/relationships" xmlns:p="http://schemas.openxmlformats.org/presentationml/2006/main">
  <p:tag name="NUM" val="1"/>
</p:tagLst>
</file>

<file path=ppt/tags/tag283.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7"/>
</p:tagLst>
</file>

<file path=ppt/tags/tag32.xml><?xml version="1.0" encoding="utf-8"?>
<p:tagLst xmlns:a="http://schemas.openxmlformats.org/drawingml/2006/main" xmlns:r="http://schemas.openxmlformats.org/officeDocument/2006/relationships" xmlns:p="http://schemas.openxmlformats.org/presentationml/2006/main">
  <p:tag name="NUM" val="8"/>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7"/>
</p:tagLst>
</file>

<file path=ppt/tags/tag38.xml><?xml version="1.0" encoding="utf-8"?>
<p:tagLst xmlns:a="http://schemas.openxmlformats.org/drawingml/2006/main" xmlns:r="http://schemas.openxmlformats.org/officeDocument/2006/relationships" xmlns:p="http://schemas.openxmlformats.org/presentationml/2006/main">
  <p:tag name="NUM" val="8"/>
</p:tagLst>
</file>

<file path=ppt/tags/tag39.xml><?xml version="1.0" encoding="utf-8"?>
<p:tagLst xmlns:a="http://schemas.openxmlformats.org/drawingml/2006/main" xmlns:r="http://schemas.openxmlformats.org/officeDocument/2006/relationships" xmlns:p="http://schemas.openxmlformats.org/presentationml/2006/main">
  <p:tag name="NUM" val="9"/>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0"/>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5"/>
</p:tagLst>
</file>

<file path=ppt/tags/tag46.xml><?xml version="1.0" encoding="utf-8"?>
<p:tagLst xmlns:a="http://schemas.openxmlformats.org/drawingml/2006/main" xmlns:r="http://schemas.openxmlformats.org/officeDocument/2006/relationships" xmlns:p="http://schemas.openxmlformats.org/presentationml/2006/main">
  <p:tag name="NUM" val="8"/>
</p:tagLst>
</file>

<file path=ppt/tags/tag47.xml><?xml version="1.0" encoding="utf-8"?>
<p:tagLst xmlns:a="http://schemas.openxmlformats.org/drawingml/2006/main" xmlns:r="http://schemas.openxmlformats.org/officeDocument/2006/relationships" xmlns:p="http://schemas.openxmlformats.org/presentationml/2006/main">
  <p:tag name="NUM" val="9"/>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5"/>
</p:tagLst>
</file>

<file path=ppt/tags/tag53.xml><?xml version="1.0" encoding="utf-8"?>
<p:tagLst xmlns:a="http://schemas.openxmlformats.org/drawingml/2006/main" xmlns:r="http://schemas.openxmlformats.org/officeDocument/2006/relationships" xmlns:p="http://schemas.openxmlformats.org/presentationml/2006/main">
  <p:tag name="NUM" val="6"/>
</p:tagLst>
</file>

<file path=ppt/tags/tag54.xml><?xml version="1.0" encoding="utf-8"?>
<p:tagLst xmlns:a="http://schemas.openxmlformats.org/drawingml/2006/main" xmlns:r="http://schemas.openxmlformats.org/officeDocument/2006/relationships" xmlns:p="http://schemas.openxmlformats.org/presentationml/2006/main">
  <p:tag name="NUM" val="8"/>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7"/>
</p:tagLst>
</file>

<file path=ppt/tags/tag58.xml><?xml version="1.0" encoding="utf-8"?>
<p:tagLst xmlns:a="http://schemas.openxmlformats.org/drawingml/2006/main" xmlns:r="http://schemas.openxmlformats.org/officeDocument/2006/relationships" xmlns:p="http://schemas.openxmlformats.org/presentationml/2006/main">
  <p:tag name="NUM" val="16"/>
</p:tagLst>
</file>

<file path=ppt/tags/tag59.xml><?xml version="1.0" encoding="utf-8"?>
<p:tagLst xmlns:a="http://schemas.openxmlformats.org/drawingml/2006/main" xmlns:r="http://schemas.openxmlformats.org/officeDocument/2006/relationships" xmlns:p="http://schemas.openxmlformats.org/presentationml/2006/main">
  <p:tag name="NUM" val="16"/>
</p:tagLst>
</file>

<file path=ppt/tags/tag6.xml><?xml version="1.0" encoding="utf-8"?>
<p:tagLst xmlns:a="http://schemas.openxmlformats.org/drawingml/2006/main" xmlns:r="http://schemas.openxmlformats.org/officeDocument/2006/relationships" xmlns:p="http://schemas.openxmlformats.org/presentationml/2006/main">
  <p:tag name="NUM" val="7"/>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4"/>
</p:tagLst>
</file>

<file path=ppt/tags/tag63.xml><?xml version="1.0" encoding="utf-8"?>
<p:tagLst xmlns:a="http://schemas.openxmlformats.org/drawingml/2006/main" xmlns:r="http://schemas.openxmlformats.org/officeDocument/2006/relationships" xmlns:p="http://schemas.openxmlformats.org/presentationml/2006/main">
  <p:tag name="NUM" val="5"/>
</p:tagLst>
</file>

<file path=ppt/tags/tag64.xml><?xml version="1.0" encoding="utf-8"?>
<p:tagLst xmlns:a="http://schemas.openxmlformats.org/drawingml/2006/main" xmlns:r="http://schemas.openxmlformats.org/officeDocument/2006/relationships" xmlns:p="http://schemas.openxmlformats.org/presentationml/2006/main">
  <p:tag name="NUM" val="6"/>
</p:tagLst>
</file>

<file path=ppt/tags/tag65.xml><?xml version="1.0" encoding="utf-8"?>
<p:tagLst xmlns:a="http://schemas.openxmlformats.org/drawingml/2006/main" xmlns:r="http://schemas.openxmlformats.org/officeDocument/2006/relationships" xmlns:p="http://schemas.openxmlformats.org/presentationml/2006/main">
  <p:tag name="NUM" val="7"/>
</p:tagLst>
</file>

<file path=ppt/tags/tag66.xml><?xml version="1.0" encoding="utf-8"?>
<p:tagLst xmlns:a="http://schemas.openxmlformats.org/drawingml/2006/main" xmlns:r="http://schemas.openxmlformats.org/officeDocument/2006/relationships" xmlns:p="http://schemas.openxmlformats.org/presentationml/2006/main">
  <p:tag name="NUM" val="8"/>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8"/>
</p:tagLst>
</file>

<file path=ppt/tags/tag70.xml><?xml version="1.0" encoding="utf-8"?>
<p:tagLst xmlns:a="http://schemas.openxmlformats.org/drawingml/2006/main" xmlns:r="http://schemas.openxmlformats.org/officeDocument/2006/relationships" xmlns:p="http://schemas.openxmlformats.org/presentationml/2006/main">
  <p:tag name="NUM" val="5"/>
</p:tagLst>
</file>

<file path=ppt/tags/tag71.xml><?xml version="1.0" encoding="utf-8"?>
<p:tagLst xmlns:a="http://schemas.openxmlformats.org/drawingml/2006/main" xmlns:r="http://schemas.openxmlformats.org/officeDocument/2006/relationships" xmlns:p="http://schemas.openxmlformats.org/presentationml/2006/main">
  <p:tag name="NUM" val="6"/>
</p:tagLst>
</file>

<file path=ppt/tags/tag72.xml><?xml version="1.0" encoding="utf-8"?>
<p:tagLst xmlns:a="http://schemas.openxmlformats.org/drawingml/2006/main" xmlns:r="http://schemas.openxmlformats.org/officeDocument/2006/relationships" xmlns:p="http://schemas.openxmlformats.org/presentationml/2006/main">
  <p:tag name="NUM" val="7"/>
</p:tagLst>
</file>

<file path=ppt/tags/tag73.xml><?xml version="1.0" encoding="utf-8"?>
<p:tagLst xmlns:a="http://schemas.openxmlformats.org/drawingml/2006/main" xmlns:r="http://schemas.openxmlformats.org/officeDocument/2006/relationships" xmlns:p="http://schemas.openxmlformats.org/presentationml/2006/main">
  <p:tag name="NUM" val="8"/>
</p:tagLst>
</file>

<file path=ppt/tags/tag74.xml><?xml version="1.0" encoding="utf-8"?>
<p:tagLst xmlns:a="http://schemas.openxmlformats.org/drawingml/2006/main" xmlns:r="http://schemas.openxmlformats.org/officeDocument/2006/relationships" xmlns:p="http://schemas.openxmlformats.org/presentationml/2006/main">
  <p:tag name="NUM" val="14"/>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4"/>
</p:tagLst>
</file>

<file path=ppt/tags/tag78.xml><?xml version="1.0" encoding="utf-8"?>
<p:tagLst xmlns:a="http://schemas.openxmlformats.org/drawingml/2006/main" xmlns:r="http://schemas.openxmlformats.org/officeDocument/2006/relationships" xmlns:p="http://schemas.openxmlformats.org/presentationml/2006/main">
  <p:tag name="NUM" val="5"/>
</p:tagLst>
</file>

<file path=ppt/tags/tag79.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9"/>
</p:tagLst>
</file>

<file path=ppt/tags/tag80.xml><?xml version="1.0" encoding="utf-8"?>
<p:tagLst xmlns:a="http://schemas.openxmlformats.org/drawingml/2006/main" xmlns:r="http://schemas.openxmlformats.org/officeDocument/2006/relationships" xmlns:p="http://schemas.openxmlformats.org/presentationml/2006/main">
  <p:tag name="NUM" val="7"/>
</p:tagLst>
</file>

<file path=ppt/tags/tag81.xml><?xml version="1.0" encoding="utf-8"?>
<p:tagLst xmlns:a="http://schemas.openxmlformats.org/drawingml/2006/main" xmlns:r="http://schemas.openxmlformats.org/officeDocument/2006/relationships" xmlns:p="http://schemas.openxmlformats.org/presentationml/2006/main">
  <p:tag name="NUM" val="9"/>
</p:tagLst>
</file>

<file path=ppt/tags/tag82.xml><?xml version="1.0" encoding="utf-8"?>
<p:tagLst xmlns:a="http://schemas.openxmlformats.org/drawingml/2006/main" xmlns:r="http://schemas.openxmlformats.org/officeDocument/2006/relationships" xmlns:p="http://schemas.openxmlformats.org/presentationml/2006/main">
  <p:tag name="NUM" val="17"/>
</p:tagLst>
</file>

<file path=ppt/tags/tag83.xml><?xml version="1.0" encoding="utf-8"?>
<p:tagLst xmlns:a="http://schemas.openxmlformats.org/drawingml/2006/main" xmlns:r="http://schemas.openxmlformats.org/officeDocument/2006/relationships" xmlns:p="http://schemas.openxmlformats.org/presentationml/2006/main">
  <p:tag name="NUM" val="8"/>
</p:tagLst>
</file>

<file path=ppt/tags/tag84.xml><?xml version="1.0" encoding="utf-8"?>
<p:tagLst xmlns:a="http://schemas.openxmlformats.org/drawingml/2006/main" xmlns:r="http://schemas.openxmlformats.org/officeDocument/2006/relationships" xmlns:p="http://schemas.openxmlformats.org/presentationml/2006/main">
  <p:tag name="NUM" val="17"/>
</p:tagLst>
</file>

<file path=ppt/tags/tag85.xml><?xml version="1.0" encoding="utf-8"?>
<p:tagLst xmlns:a="http://schemas.openxmlformats.org/drawingml/2006/main" xmlns:r="http://schemas.openxmlformats.org/officeDocument/2006/relationships" xmlns:p="http://schemas.openxmlformats.org/presentationml/2006/main">
  <p:tag name="NUM" val="9"/>
</p:tagLst>
</file>

<file path=ppt/tags/tag86.xml><?xml version="1.0" encoding="utf-8"?>
<p:tagLst xmlns:a="http://schemas.openxmlformats.org/drawingml/2006/main" xmlns:r="http://schemas.openxmlformats.org/officeDocument/2006/relationships" xmlns:p="http://schemas.openxmlformats.org/presentationml/2006/main">
  <p:tag name="NUM" val="17"/>
</p:tagLst>
</file>

<file path=ppt/tags/tag87.xml><?xml version="1.0" encoding="utf-8"?>
<p:tagLst xmlns:a="http://schemas.openxmlformats.org/drawingml/2006/main" xmlns:r="http://schemas.openxmlformats.org/officeDocument/2006/relationships" xmlns:p="http://schemas.openxmlformats.org/presentationml/2006/main">
  <p:tag name="NUM" val="14"/>
</p:tagLst>
</file>

<file path=ppt/tags/tag88.xml><?xml version="1.0" encoding="utf-8"?>
<p:tagLst xmlns:a="http://schemas.openxmlformats.org/drawingml/2006/main" xmlns:r="http://schemas.openxmlformats.org/officeDocument/2006/relationships" xmlns:p="http://schemas.openxmlformats.org/presentationml/2006/main">
  <p:tag name="NUM" val="14"/>
</p:tagLst>
</file>

<file path=ppt/tags/tag89.xml><?xml version="1.0" encoding="utf-8"?>
<p:tagLst xmlns:a="http://schemas.openxmlformats.org/drawingml/2006/main" xmlns:r="http://schemas.openxmlformats.org/officeDocument/2006/relationships" xmlns:p="http://schemas.openxmlformats.org/presentationml/2006/main">
  <p:tag name="NUM" val="14"/>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11"/>
</p:tagLst>
</file>

<file path=ppt/tags/tag91.xml><?xml version="1.0" encoding="utf-8"?>
<p:tagLst xmlns:a="http://schemas.openxmlformats.org/drawingml/2006/main" xmlns:r="http://schemas.openxmlformats.org/officeDocument/2006/relationships" xmlns:p="http://schemas.openxmlformats.org/presentationml/2006/main">
  <p:tag name="NUM" val="9"/>
</p:tagLst>
</file>

<file path=ppt/tags/tag92.xml><?xml version="1.0" encoding="utf-8"?>
<p:tagLst xmlns:a="http://schemas.openxmlformats.org/drawingml/2006/main" xmlns:r="http://schemas.openxmlformats.org/officeDocument/2006/relationships" xmlns:p="http://schemas.openxmlformats.org/presentationml/2006/main">
  <p:tag name="NUM" val="17"/>
</p:tagLst>
</file>

<file path=ppt/tags/tag93.xml><?xml version="1.0" encoding="utf-8"?>
<p:tagLst xmlns:a="http://schemas.openxmlformats.org/drawingml/2006/main" xmlns:r="http://schemas.openxmlformats.org/officeDocument/2006/relationships" xmlns:p="http://schemas.openxmlformats.org/presentationml/2006/main">
  <p:tag name="NUM" val="14"/>
</p:tagLst>
</file>

<file path=ppt/tags/tag94.xml><?xml version="1.0" encoding="utf-8"?>
<p:tagLst xmlns:a="http://schemas.openxmlformats.org/drawingml/2006/main" xmlns:r="http://schemas.openxmlformats.org/officeDocument/2006/relationships" xmlns:p="http://schemas.openxmlformats.org/presentationml/2006/main">
  <p:tag name="NUM" val="14"/>
</p:tagLst>
</file>

<file path=ppt/tags/tag95.xml><?xml version="1.0" encoding="utf-8"?>
<p:tagLst xmlns:a="http://schemas.openxmlformats.org/drawingml/2006/main" xmlns:r="http://schemas.openxmlformats.org/officeDocument/2006/relationships" xmlns:p="http://schemas.openxmlformats.org/presentationml/2006/main">
  <p:tag name="NUM" val="14"/>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4"/>
</p:tagLst>
</file>

<file path=ppt/tags/tag99.xml><?xml version="1.0" encoding="utf-8"?>
<p:tagLst xmlns:a="http://schemas.openxmlformats.org/drawingml/2006/main" xmlns:r="http://schemas.openxmlformats.org/officeDocument/2006/relationships" xmlns:p="http://schemas.openxmlformats.org/presentationml/2006/main">
  <p:tag name="NUM" val="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18241</TotalTime>
  <Words>2216</Words>
  <Application>Microsoft Office PowerPoint</Application>
  <PresentationFormat>Affichage à l'écran (4:3)</PresentationFormat>
  <Paragraphs>392</Paragraphs>
  <Slides>26</Slides>
  <Notes>26</Notes>
  <HiddenSlides>0</HiddenSlides>
  <MMClips>0</MMClips>
  <ScaleCrop>false</ScaleCrop>
  <HeadingPairs>
    <vt:vector size="8" baseType="variant">
      <vt:variant>
        <vt:lpstr>Polices utilisées</vt:lpstr>
      </vt:variant>
      <vt:variant>
        <vt:i4>9</vt:i4>
      </vt:variant>
      <vt:variant>
        <vt:lpstr>Thème</vt:lpstr>
      </vt:variant>
      <vt:variant>
        <vt:i4>1</vt:i4>
      </vt:variant>
      <vt:variant>
        <vt:lpstr>Serveurs OLE incorporés</vt:lpstr>
      </vt:variant>
      <vt:variant>
        <vt:i4>2</vt:i4>
      </vt:variant>
      <vt:variant>
        <vt:lpstr>Titres des diapositives</vt:lpstr>
      </vt:variant>
      <vt:variant>
        <vt:i4>26</vt:i4>
      </vt:variant>
    </vt:vector>
  </HeadingPairs>
  <TitlesOfParts>
    <vt:vector size="38" baseType="lpstr">
      <vt:lpstr>Arial</vt:lpstr>
      <vt:lpstr>Calibri</vt:lpstr>
      <vt:lpstr>Cambria</vt:lpstr>
      <vt:lpstr>Cambria Math</vt:lpstr>
      <vt:lpstr>Constantia</vt:lpstr>
      <vt:lpstr>Symbol</vt:lpstr>
      <vt:lpstr>Symbol MT</vt:lpstr>
      <vt:lpstr>Wingdings</vt:lpstr>
      <vt:lpstr>Wingdings 2</vt:lpstr>
      <vt:lpstr>Débit</vt:lpstr>
      <vt:lpstr>Equation</vt:lpstr>
      <vt:lpstr>Équation</vt:lpstr>
      <vt:lpstr>Leçon 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Tout prochainement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dc:title>
  <dc:creator>El Hadj TOURE</dc:creator>
  <cp:lastModifiedBy>El Hadj Touré</cp:lastModifiedBy>
  <cp:revision>2120</cp:revision>
  <cp:lastPrinted>2019-06-25T14:49:13Z</cp:lastPrinted>
  <dcterms:created xsi:type="dcterms:W3CDTF">2010-07-12T19:00:43Z</dcterms:created>
  <dcterms:modified xsi:type="dcterms:W3CDTF">2023-07-06T16:54:34Z</dcterms:modified>
</cp:coreProperties>
</file>