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2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3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4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5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6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7.xml" ContentType="application/vnd.openxmlformats-officedocument.presentationml.notesSlide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notesSlides/notesSlide8.xml" ContentType="application/vnd.openxmlformats-officedocument.presentationml.notesSlide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notesSlides/notesSlide9.xml" ContentType="application/vnd.openxmlformats-officedocument.presentationml.notesSlide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notesSlides/notesSlide10.xml" ContentType="application/vnd.openxmlformats-officedocument.presentationml.notesSlide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notesSlides/notesSlide11.xml" ContentType="application/vnd.openxmlformats-officedocument.presentationml.notesSlide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notesSlides/notesSlide12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notesSlides/notesSlide13.xml" ContentType="application/vnd.openxmlformats-officedocument.presentationml.notesSlide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notesSlides/notesSlide14.xml" ContentType="application/vnd.openxmlformats-officedocument.presentationml.notesSlide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notesSlides/notesSlide15.xml" ContentType="application/vnd.openxmlformats-officedocument.presentationml.notesSlide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notesSlides/notesSlide16.xml" ContentType="application/vnd.openxmlformats-officedocument.presentationml.notesSlide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notesSlides/notesSlide18.xml" ContentType="application/vnd.openxmlformats-officedocument.presentationml.notesSlide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notesSlides/notesSlide19.xml" ContentType="application/vnd.openxmlformats-officedocument.presentationml.notesSlide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notesSlides/notesSlide20.xml" ContentType="application/vnd.openxmlformats-officedocument.presentationml.notesSlide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notesSlides/notesSlide21.xml" ContentType="application/vnd.openxmlformats-officedocument.presentationml.notesSlide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notesSlides/notesSlide22.xml" ContentType="application/vnd.openxmlformats-officedocument.presentationml.notesSlide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notesSlides/notesSlide23.xml" ContentType="application/vnd.openxmlformats-officedocument.presentationml.notesSlide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notesSlides/notesSlide24.xml" ContentType="application/vnd.openxmlformats-officedocument.presentationml.notesSlide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notesSlides/notesSlide25.xml" ContentType="application/vnd.openxmlformats-officedocument.presentationml.notesSlide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notesSlides/notesSlide26.xml" ContentType="application/vnd.openxmlformats-officedocument.presentationml.notesSlide+xml"/>
  <Override PartName="/ppt/charts/chart1.xml" ContentType="application/vnd.openxmlformats-officedocument.drawingml.chart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notesSlides/notesSlide27.xml" ContentType="application/vnd.openxmlformats-officedocument.presentationml.notesSlide+xml"/>
  <Override PartName="/ppt/charts/chart2.xml" ContentType="application/vnd.openxmlformats-officedocument.drawingml.chart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notesSlides/notesSlide28.xml" ContentType="application/vnd.openxmlformats-officedocument.presentationml.notesSlide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notesMasterIdLst>
    <p:notesMasterId r:id="rId31"/>
  </p:notesMasterIdLst>
  <p:handoutMasterIdLst>
    <p:handoutMasterId r:id="rId32"/>
  </p:handoutMasterIdLst>
  <p:sldIdLst>
    <p:sldId id="921" r:id="rId2"/>
    <p:sldId id="808" r:id="rId3"/>
    <p:sldId id="814" r:id="rId4"/>
    <p:sldId id="849" r:id="rId5"/>
    <p:sldId id="850" r:id="rId6"/>
    <p:sldId id="816" r:id="rId7"/>
    <p:sldId id="858" r:id="rId8"/>
    <p:sldId id="822" r:id="rId9"/>
    <p:sldId id="835" r:id="rId10"/>
    <p:sldId id="853" r:id="rId11"/>
    <p:sldId id="836" r:id="rId12"/>
    <p:sldId id="861" r:id="rId13"/>
    <p:sldId id="838" r:id="rId14"/>
    <p:sldId id="823" r:id="rId15"/>
    <p:sldId id="824" r:id="rId16"/>
    <p:sldId id="825" r:id="rId17"/>
    <p:sldId id="855" r:id="rId18"/>
    <p:sldId id="860" r:id="rId19"/>
    <p:sldId id="831" r:id="rId20"/>
    <p:sldId id="827" r:id="rId21"/>
    <p:sldId id="828" r:id="rId22"/>
    <p:sldId id="819" r:id="rId23"/>
    <p:sldId id="859" r:id="rId24"/>
    <p:sldId id="852" r:id="rId25"/>
    <p:sldId id="845" r:id="rId26"/>
    <p:sldId id="844" r:id="rId27"/>
    <p:sldId id="854" r:id="rId28"/>
    <p:sldId id="843" r:id="rId29"/>
    <p:sldId id="851" r:id="rId3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Savard" initials="" lastIdx="2" clrIdx="0"/>
  <p:cmAuthor id="1" name="El Hadj TOURE" initials="EHT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99CC00"/>
    <a:srgbClr val="00000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66" autoAdjust="0"/>
    <p:restoredTop sz="77136" autoAdjust="0"/>
  </p:normalViewPr>
  <p:slideViewPr>
    <p:cSldViewPr>
      <p:cViewPr varScale="1">
        <p:scale>
          <a:sx n="66" d="100"/>
          <a:sy n="66" d="100"/>
        </p:scale>
        <p:origin x="1618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1812" y="-108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1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0.151535940451061"/>
          <c:y val="6.4107403366839025E-2"/>
          <c:w val="0.848464059548939"/>
          <c:h val="0.7325477041713032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'Diag. bâtons groupés'!$C$16</c:f>
              <c:strCache>
                <c:ptCount val="1"/>
                <c:pt idx="0">
                  <c:v>Suivre sa conscience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40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19B-439C-B904-666CE50606F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54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919B-439C-B904-666CE50606F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75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919B-439C-B904-666CE50606F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'Diag. bâtons groupés'!$D$14:$F$15</c:f>
              <c:multiLvlStrCache>
                <c:ptCount val="3"/>
                <c:lvl>
                  <c:pt idx="0">
                    <c:v>&lt; Secondaire</c:v>
                  </c:pt>
                  <c:pt idx="1">
                    <c:v>Secondaire</c:v>
                  </c:pt>
                  <c:pt idx="2">
                    <c:v>Postsecondaire</c:v>
                  </c:pt>
                </c:lvl>
                <c:lvl>
                  <c:pt idx="0">
                    <c:v>Niveau d'instruction</c:v>
                  </c:pt>
                </c:lvl>
              </c:multiLvlStrCache>
            </c:multiLvlStrRef>
          </c:cat>
          <c:val>
            <c:numRef>
              <c:f>'Diag. bâtons groupés'!$D$16:$F$16</c:f>
              <c:numCache>
                <c:formatCode>0%</c:formatCode>
                <c:ptCount val="3"/>
                <c:pt idx="0">
                  <c:v>0.4</c:v>
                </c:pt>
                <c:pt idx="1">
                  <c:v>0.54166666666666663</c:v>
                </c:pt>
                <c:pt idx="2">
                  <c:v>0.75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3-919B-439C-B904-666CE50606FE}"/>
            </c:ext>
          </c:extLst>
        </c:ser>
        <c:ser>
          <c:idx val="1"/>
          <c:order val="1"/>
          <c:tx>
            <c:strRef>
              <c:f>'Diag. bâtons groupés'!$C$17</c:f>
              <c:strCache>
                <c:ptCount val="1"/>
                <c:pt idx="0">
                  <c:v>Obéir aux lois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336460200074387E-2"/>
                  <c:y val="-5.7825997475690581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919B-439C-B904-666CE50606FE}"/>
                </c:ext>
              </c:extLst>
            </c:dLbl>
            <c:dLbl>
              <c:idx val="1"/>
              <c:layout>
                <c:manualLayout>
                  <c:x val="2.1471044280104143E-2"/>
                  <c:y val="2.8912998737845156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919B-439C-B904-666CE50606FE}"/>
                </c:ext>
              </c:extLst>
            </c:dLbl>
            <c:dLbl>
              <c:idx val="2"/>
              <c:layout>
                <c:manualLayout>
                  <c:x val="2.7605628360133784E-2"/>
                  <c:y val="5.7825997475690312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919B-439C-B904-666CE50606F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'Diag. bâtons groupés'!$D$14:$F$15</c:f>
              <c:multiLvlStrCache>
                <c:ptCount val="3"/>
                <c:lvl>
                  <c:pt idx="0">
                    <c:v>&lt; Secondaire</c:v>
                  </c:pt>
                  <c:pt idx="1">
                    <c:v>Secondaire</c:v>
                  </c:pt>
                  <c:pt idx="2">
                    <c:v>Postsecondaire</c:v>
                  </c:pt>
                </c:lvl>
                <c:lvl>
                  <c:pt idx="0">
                    <c:v>Niveau d'instruction</c:v>
                  </c:pt>
                </c:lvl>
              </c:multiLvlStrCache>
            </c:multiLvlStrRef>
          </c:cat>
          <c:val>
            <c:numRef>
              <c:f>'Diag. bâtons groupés'!$D$17:$F$17</c:f>
              <c:numCache>
                <c:formatCode>0%</c:formatCode>
                <c:ptCount val="3"/>
                <c:pt idx="0">
                  <c:v>0.6</c:v>
                </c:pt>
                <c:pt idx="1">
                  <c:v>0.45833333333333331</c:v>
                </c:pt>
                <c:pt idx="2">
                  <c:v>0.25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7-919B-439C-B904-666CE50606F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71291856"/>
        <c:axId val="41175360"/>
        <c:axId val="0"/>
      </c:bar3DChart>
      <c:catAx>
        <c:axId val="1712918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1175360"/>
        <c:crosses val="autoZero"/>
        <c:auto val="1"/>
        <c:lblAlgn val="ctr"/>
        <c:lblOffset val="100"/>
        <c:noMultiLvlLbl val="0"/>
      </c:catAx>
      <c:valAx>
        <c:axId val="41175360"/>
        <c:scaling>
          <c:orientation val="minMax"/>
        </c:scaling>
        <c:delete val="0"/>
        <c:axPos val="l"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/>
                  <a:t>Pourcentages</a:t>
                </a:r>
              </a:p>
            </c:rich>
          </c:tx>
          <c:layout>
            <c:manualLayout>
              <c:xMode val="edge"/>
              <c:yMode val="edge"/>
              <c:x val="6.4554438354570542E-3"/>
              <c:y val="7.6818930380007408E-2"/>
            </c:manualLayout>
          </c:layout>
          <c:overlay val="0"/>
        </c:title>
        <c:numFmt formatCode="0%" sourceLinked="1"/>
        <c:majorTickMark val="none"/>
        <c:minorTickMark val="none"/>
        <c:tickLblPos val="nextTo"/>
        <c:crossAx val="171291856"/>
        <c:crosses val="autoZero"/>
        <c:crossBetween val="between"/>
        <c:majorUnit val="0.2"/>
        <c:minorUnit val="2.0000000000000004E-2"/>
      </c:valAx>
    </c:plotArea>
    <c:legend>
      <c:legendPos val="t"/>
      <c:layout>
        <c:manualLayout>
          <c:xMode val="edge"/>
          <c:yMode val="edge"/>
          <c:x val="0.18268235896494592"/>
          <c:y val="0"/>
          <c:w val="0.64690445023016763"/>
          <c:h val="8.1307678017560892E-2"/>
        </c:manualLayout>
      </c:layout>
      <c:overlay val="0"/>
    </c:legend>
    <c:plotVisOnly val="1"/>
    <c:dispBlanksAs val="gap"/>
    <c:showDLblsOverMax val="0"/>
  </c:chart>
  <c:spPr>
    <a:noFill/>
    <a:ln>
      <a:solidFill>
        <a:schemeClr val="accent3">
          <a:lumMod val="60000"/>
          <a:lumOff val="40000"/>
        </a:schemeClr>
      </a:solidFill>
    </a:ln>
  </c:spPr>
  <c:txPr>
    <a:bodyPr/>
    <a:lstStyle/>
    <a:p>
      <a:pPr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cs typeface="Arial" pitchFamily="34" charset="0"/>
        </a:defRPr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0"/>
      <c:depthPercent val="100"/>
      <c:rAngAx val="1"/>
    </c:view3D>
    <c:floor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floor>
    <c:sideWall>
      <c:thickness val="0"/>
      <c:spPr>
        <a:solidFill>
          <a:schemeClr val="accent1"/>
        </a:solidFill>
        <a:effectLst>
          <a:innerShdw blurRad="63500" dist="50800" dir="13500000">
            <a:prstClr val="black">
              <a:alpha val="50000"/>
            </a:prstClr>
          </a:innerShdw>
        </a:effectLst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0.11093692371358807"/>
          <c:y val="0.15293655111117921"/>
          <c:w val="0.8890630762864119"/>
          <c:h val="0.55540021415245044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'Diag. bâtons empilés'!$B$6</c:f>
              <c:strCache>
                <c:ptCount val="1"/>
                <c:pt idx="0">
                  <c:v>Meilleure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'Diag. bâtons empilés'!$C$5:$G$5</c:f>
              <c:strCache>
                <c:ptCount val="5"/>
                <c:pt idx="0">
                  <c:v>&lt; secondaire</c:v>
                </c:pt>
                <c:pt idx="1">
                  <c:v>Secondaire</c:v>
                </c:pt>
                <c:pt idx="2">
                  <c:v>Collège</c:v>
                </c:pt>
                <c:pt idx="3">
                  <c:v>Univ. 1er cycle</c:v>
                </c:pt>
                <c:pt idx="4">
                  <c:v>Univ. avancé</c:v>
                </c:pt>
              </c:strCache>
            </c:strRef>
          </c:cat>
          <c:val>
            <c:numRef>
              <c:f>'Diag. bâtons empilés'!$C$6:$G$6</c:f>
              <c:numCache>
                <c:formatCode>General</c:formatCode>
                <c:ptCount val="5"/>
                <c:pt idx="0">
                  <c:v>23</c:v>
                </c:pt>
                <c:pt idx="1">
                  <c:v>39</c:v>
                </c:pt>
                <c:pt idx="2">
                  <c:v>43</c:v>
                </c:pt>
                <c:pt idx="3">
                  <c:v>47</c:v>
                </c:pt>
                <c:pt idx="4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88-4AE2-A771-0AF7EA67F985}"/>
            </c:ext>
          </c:extLst>
        </c:ser>
        <c:ser>
          <c:idx val="1"/>
          <c:order val="1"/>
          <c:tx>
            <c:strRef>
              <c:f>'Diag. bâtons empilés'!$B$7</c:f>
              <c:strCache>
                <c:ptCount val="1"/>
                <c:pt idx="0">
                  <c:v>La même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-1.5878155783461963E-3"/>
                  <c:y val="-3.18042986116296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88-4AE2-A771-0AF7EA67F985}"/>
                </c:ext>
              </c:extLst>
            </c:dLbl>
            <c:dLbl>
              <c:idx val="4"/>
              <c:layout>
                <c:manualLayout>
                  <c:x val="-1.5878155783460798E-3"/>
                  <c:y val="3.7586898359198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888-4AE2-A771-0AF7EA67F98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'Diag. bâtons empilés'!$C$5:$G$5</c:f>
              <c:strCache>
                <c:ptCount val="5"/>
                <c:pt idx="0">
                  <c:v>&lt; secondaire</c:v>
                </c:pt>
                <c:pt idx="1">
                  <c:v>Secondaire</c:v>
                </c:pt>
                <c:pt idx="2">
                  <c:v>Collège</c:v>
                </c:pt>
                <c:pt idx="3">
                  <c:v>Univ. 1er cycle</c:v>
                </c:pt>
                <c:pt idx="4">
                  <c:v>Univ. avancé</c:v>
                </c:pt>
              </c:strCache>
            </c:strRef>
          </c:cat>
          <c:val>
            <c:numRef>
              <c:f>'Diag. bâtons empilés'!$C$7:$G$7</c:f>
              <c:numCache>
                <c:formatCode>General</c:formatCode>
                <c:ptCount val="5"/>
                <c:pt idx="0">
                  <c:v>52</c:v>
                </c:pt>
                <c:pt idx="1">
                  <c:v>39</c:v>
                </c:pt>
                <c:pt idx="2">
                  <c:v>38</c:v>
                </c:pt>
                <c:pt idx="3">
                  <c:v>35</c:v>
                </c:pt>
                <c:pt idx="4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888-4AE2-A771-0AF7EA67F985}"/>
            </c:ext>
          </c:extLst>
        </c:ser>
        <c:ser>
          <c:idx val="2"/>
          <c:order val="2"/>
          <c:tx>
            <c:strRef>
              <c:f>'Diag. bâtons empilés'!$B$8</c:f>
              <c:strCache>
                <c:ptCount val="1"/>
                <c:pt idx="0">
                  <c:v>Pire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'Diag. bâtons empilés'!$C$5:$G$5</c:f>
              <c:strCache>
                <c:ptCount val="5"/>
                <c:pt idx="0">
                  <c:v>&lt; secondaire</c:v>
                </c:pt>
                <c:pt idx="1">
                  <c:v>Secondaire</c:v>
                </c:pt>
                <c:pt idx="2">
                  <c:v>Collège</c:v>
                </c:pt>
                <c:pt idx="3">
                  <c:v>Univ. 1er cycle</c:v>
                </c:pt>
                <c:pt idx="4">
                  <c:v>Univ. avancé</c:v>
                </c:pt>
              </c:strCache>
            </c:strRef>
          </c:cat>
          <c:val>
            <c:numRef>
              <c:f>'Diag. bâtons empilés'!$C$8:$G$8</c:f>
              <c:numCache>
                <c:formatCode>General</c:formatCode>
                <c:ptCount val="5"/>
                <c:pt idx="0">
                  <c:v>25</c:v>
                </c:pt>
                <c:pt idx="1">
                  <c:v>22</c:v>
                </c:pt>
                <c:pt idx="2">
                  <c:v>19</c:v>
                </c:pt>
                <c:pt idx="3">
                  <c:v>18</c:v>
                </c:pt>
                <c:pt idx="4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888-4AE2-A771-0AF7EA67F98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8"/>
        <c:shape val="cylinder"/>
        <c:axId val="300114096"/>
        <c:axId val="300114656"/>
        <c:axId val="0"/>
      </c:bar3DChart>
      <c:catAx>
        <c:axId val="3001140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CA"/>
                  <a:t>Niveau d’instruction</a:t>
                </a:r>
              </a:p>
            </c:rich>
          </c:tx>
          <c:layout>
            <c:manualLayout>
              <c:xMode val="edge"/>
              <c:yMode val="edge"/>
              <c:x val="0.39171186753669501"/>
              <c:y val="0.92721267301869459"/>
            </c:manualLayout>
          </c:layout>
          <c:overlay val="0"/>
        </c:title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fr-FR"/>
          </a:p>
        </c:txPr>
        <c:crossAx val="300114656"/>
        <c:crosses val="autoZero"/>
        <c:auto val="1"/>
        <c:lblAlgn val="ctr"/>
        <c:lblOffset val="100"/>
        <c:noMultiLvlLbl val="0"/>
      </c:catAx>
      <c:valAx>
        <c:axId val="300114656"/>
        <c:scaling>
          <c:orientation val="minMax"/>
        </c:scaling>
        <c:delete val="0"/>
        <c:axPos val="l"/>
        <c:title>
          <c:tx>
            <c:rich>
              <a:bodyPr rot="0" vert="wordArtVert"/>
              <a:lstStyle/>
              <a:p>
                <a:pPr>
                  <a:defRPr sz="1900"/>
                </a:pPr>
                <a:r>
                  <a:rPr lang="fr-CA" sz="1900" dirty="0"/>
                  <a:t>Pourcentage</a:t>
                </a:r>
              </a:p>
            </c:rich>
          </c:tx>
          <c:layout>
            <c:manualLayout>
              <c:xMode val="edge"/>
              <c:yMode val="edge"/>
              <c:x val="1.7079792487001762E-2"/>
              <c:y val="9.4927062777857132E-2"/>
            </c:manualLayout>
          </c:layout>
          <c:overlay val="0"/>
        </c:title>
        <c:numFmt formatCode="0%" sourceLinked="1"/>
        <c:majorTickMark val="none"/>
        <c:minorTickMark val="none"/>
        <c:tickLblPos val="nextTo"/>
        <c:spPr>
          <a:noFill/>
          <a:ln cap="flat"/>
          <a:effectLst/>
        </c:spPr>
        <c:crossAx val="300114096"/>
        <c:crosses val="autoZero"/>
        <c:crossBetween val="between"/>
        <c:majorUnit val="0.2"/>
      </c:valAx>
      <c:spPr>
        <a:noFill/>
      </c:spPr>
    </c:plotArea>
    <c:legend>
      <c:legendPos val="t"/>
      <c:layout>
        <c:manualLayout>
          <c:xMode val="edge"/>
          <c:yMode val="edge"/>
          <c:x val="0.27529457509270527"/>
          <c:y val="4.1992688643060827E-2"/>
          <c:w val="0.45523743217002033"/>
          <c:h val="7.9996263855987321E-2"/>
        </c:manualLayout>
      </c:layout>
      <c:overlay val="0"/>
    </c:legend>
    <c:plotVisOnly val="1"/>
    <c:dispBlanksAs val="gap"/>
    <c:showDLblsOverMax val="0"/>
  </c:chart>
  <c:spPr>
    <a:ln w="12700">
      <a:solidFill>
        <a:schemeClr val="accent3">
          <a:lumMod val="60000"/>
          <a:lumOff val="40000"/>
        </a:schemeClr>
      </a:solidFill>
    </a:ln>
    <a:scene3d>
      <a:camera prst="orthographicFront"/>
      <a:lightRig rig="threePt" dir="t"/>
    </a:scene3d>
  </c:spPr>
  <c:txPr>
    <a:bodyPr/>
    <a:lstStyle/>
    <a:p>
      <a:pPr>
        <a:defRPr sz="2000"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cs typeface="Arial" pitchFamily="34" charset="0"/>
        </a:defRPr>
      </a:pPr>
      <a:endParaRPr lang="fr-F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B4FADC-F472-4E14-91D3-37B055E74946}" type="doc">
      <dgm:prSet loTypeId="urn:microsoft.com/office/officeart/2005/8/layout/vList2" loCatId="list" qsTypeId="urn:microsoft.com/office/officeart/2005/8/quickstyle/3d4" qsCatId="3D" csTypeId="urn:microsoft.com/office/officeart/2005/8/colors/accent3_2" csCatId="accent3" phldr="1"/>
      <dgm:spPr/>
      <dgm:t>
        <a:bodyPr/>
        <a:lstStyle/>
        <a:p>
          <a:endParaRPr lang="fr-FR"/>
        </a:p>
      </dgm:t>
    </dgm:pt>
    <dgm:pt modelId="{A231744F-28E9-42D2-BC2A-1B31BD5FB032}">
      <dgm:prSet phldrT="[Texte]" custT="1"/>
      <dgm:spPr/>
      <dgm:t>
        <a:bodyPr/>
        <a:lstStyle/>
        <a:p>
          <a:r>
            <a:rPr lang="fr-FR" sz="24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Relation positive ou directe</a:t>
          </a:r>
        </a:p>
      </dgm:t>
    </dgm:pt>
    <dgm:pt modelId="{D82BDF98-4BB1-4D96-BDF5-8CA0897FE535}" type="parTrans" cxnId="{0B07D4BA-8287-4C52-A760-424644393515}">
      <dgm:prSet/>
      <dgm:spPr/>
      <dgm:t>
        <a:bodyPr/>
        <a:lstStyle/>
        <a:p>
          <a:endParaRPr lang="fr-FR" noProof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ABE3EB5C-2A42-47C0-9F86-192D8B26AB56}" type="sibTrans" cxnId="{0B07D4BA-8287-4C52-A760-424644393515}">
      <dgm:prSet/>
      <dgm:spPr/>
      <dgm:t>
        <a:bodyPr/>
        <a:lstStyle/>
        <a:p>
          <a:endParaRPr lang="fr-FR" noProof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792A622-CB25-4257-8636-1BB63BA39CFE}">
      <dgm:prSet phldrT="[Texte]" custT="1"/>
      <dgm:spPr/>
      <dgm:t>
        <a:bodyPr tIns="108000"/>
        <a:lstStyle/>
        <a:p>
          <a:pPr>
            <a:spcAft>
              <a:spcPts val="600"/>
            </a:spcAft>
          </a:pPr>
          <a:r>
            <a:rPr lang="fr-FR" sz="2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Les scores les plus élevés de X sont liés aux scores les plus élevés de Y (taille et poids)</a:t>
          </a:r>
        </a:p>
      </dgm:t>
    </dgm:pt>
    <dgm:pt modelId="{5834FD1A-D15D-4F32-B66E-C27C44BA220F}" type="parTrans" cxnId="{5DE00700-F657-4C37-A0AA-5A0B88688471}">
      <dgm:prSet/>
      <dgm:spPr/>
      <dgm:t>
        <a:bodyPr/>
        <a:lstStyle/>
        <a:p>
          <a:endParaRPr lang="fr-FR" noProof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DF0D9DFF-D341-458B-865B-D777794A0E9F}" type="sibTrans" cxnId="{5DE00700-F657-4C37-A0AA-5A0B88688471}">
      <dgm:prSet/>
      <dgm:spPr/>
      <dgm:t>
        <a:bodyPr/>
        <a:lstStyle/>
        <a:p>
          <a:endParaRPr lang="fr-FR" noProof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49028D1-BF78-4EF6-8560-D9609733D3D4}">
      <dgm:prSet phldrT="[Texte]" custT="1"/>
      <dgm:spPr/>
      <dgm:t>
        <a:bodyPr/>
        <a:lstStyle/>
        <a:p>
          <a:r>
            <a:rPr lang="fr-FR" sz="24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Relation négative ou inverse</a:t>
          </a:r>
        </a:p>
      </dgm:t>
    </dgm:pt>
    <dgm:pt modelId="{E8EF7F86-07A5-4BDD-9FE5-C943A6DDB1F9}" type="parTrans" cxnId="{CC0C7E2B-678B-435C-8B65-0E2A8EFEBAF4}">
      <dgm:prSet/>
      <dgm:spPr/>
      <dgm:t>
        <a:bodyPr/>
        <a:lstStyle/>
        <a:p>
          <a:endParaRPr lang="fr-FR" noProof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4711109-7403-4C16-BF20-BEE11CE1EDE1}" type="sibTrans" cxnId="{CC0C7E2B-678B-435C-8B65-0E2A8EFEBAF4}">
      <dgm:prSet/>
      <dgm:spPr/>
      <dgm:t>
        <a:bodyPr/>
        <a:lstStyle/>
        <a:p>
          <a:endParaRPr lang="fr-FR" noProof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27B9E5FF-772F-4F2C-858A-70562C872824}">
      <dgm:prSet phldrT="[Texte]" custT="1"/>
      <dgm:spPr/>
      <dgm:t>
        <a:bodyPr tIns="108000"/>
        <a:lstStyle/>
        <a:p>
          <a:r>
            <a:rPr lang="fr-FR" sz="2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Les scores les plus élevés d’une variable sont liés aux scores les plus faibles de l’autre (éducation et chômage)</a:t>
          </a:r>
        </a:p>
      </dgm:t>
    </dgm:pt>
    <dgm:pt modelId="{E9CF0D6A-11EC-42A8-A617-EBE42246622C}" type="parTrans" cxnId="{0C8006F9-E24B-4FAC-8290-064149E7B86F}">
      <dgm:prSet/>
      <dgm:spPr/>
      <dgm:t>
        <a:bodyPr/>
        <a:lstStyle/>
        <a:p>
          <a:endParaRPr lang="fr-FR" noProof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4F86BDE3-1034-46BD-AE25-5B2C52C33B9C}" type="sibTrans" cxnId="{0C8006F9-E24B-4FAC-8290-064149E7B86F}">
      <dgm:prSet/>
      <dgm:spPr/>
      <dgm:t>
        <a:bodyPr/>
        <a:lstStyle/>
        <a:p>
          <a:endParaRPr lang="fr-FR" noProof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F6509384-9BCF-4CC5-9B8E-5EA1C52FAB40}">
      <dgm:prSet custT="1"/>
      <dgm:spPr/>
      <dgm:t>
        <a:bodyPr/>
        <a:lstStyle/>
        <a:p>
          <a:r>
            <a:rPr lang="fr-FR" sz="24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Relation curvilinéaire ou non linéaire</a:t>
          </a:r>
        </a:p>
      </dgm:t>
    </dgm:pt>
    <dgm:pt modelId="{6D38E3AC-DEF3-4710-BA16-63763DDABFD6}" type="parTrans" cxnId="{7B534783-43DE-4A83-BA78-CBE3A5BA5BA1}">
      <dgm:prSet/>
      <dgm:spPr/>
      <dgm:t>
        <a:bodyPr/>
        <a:lstStyle/>
        <a:p>
          <a:endParaRPr lang="fr-FR" noProof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E951D9B-F1A0-45B2-9BC3-39AA895E5F0C}" type="sibTrans" cxnId="{7B534783-43DE-4A83-BA78-CBE3A5BA5BA1}">
      <dgm:prSet/>
      <dgm:spPr/>
      <dgm:t>
        <a:bodyPr/>
        <a:lstStyle/>
        <a:p>
          <a:endParaRPr lang="fr-FR" noProof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AE2C91C6-F592-4BD7-8DDF-2B334857D7CB}">
      <dgm:prSet custT="1"/>
      <dgm:spPr/>
      <dgm:t>
        <a:bodyPr tIns="108000"/>
        <a:lstStyle/>
        <a:p>
          <a:r>
            <a:rPr lang="fr-FR" sz="2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Les relations positives deviennent ensuite négatives ou vice versa (stress et performance; âge et détresse)</a:t>
          </a:r>
        </a:p>
      </dgm:t>
    </dgm:pt>
    <dgm:pt modelId="{03C4A828-3BC7-4ACA-BECE-D1EC1A74CB3B}" type="parTrans" cxnId="{C25385EB-2E15-4C4E-BE4C-0E03FA1FAD3C}">
      <dgm:prSet/>
      <dgm:spPr/>
      <dgm:t>
        <a:bodyPr/>
        <a:lstStyle/>
        <a:p>
          <a:endParaRPr lang="fr-FR" noProof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51EF37FE-232B-44AB-975D-F27F46489EDB}" type="sibTrans" cxnId="{C25385EB-2E15-4C4E-BE4C-0E03FA1FAD3C}">
      <dgm:prSet/>
      <dgm:spPr/>
      <dgm:t>
        <a:bodyPr/>
        <a:lstStyle/>
        <a:p>
          <a:endParaRPr lang="fr-FR" noProof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AFB297D-0B07-4AD7-94BB-DCBA1A735CCC}" type="pres">
      <dgm:prSet presAssocID="{6FB4FADC-F472-4E14-91D3-37B055E74946}" presName="linear" presStyleCnt="0">
        <dgm:presLayoutVars>
          <dgm:animLvl val="lvl"/>
          <dgm:resizeHandles val="exact"/>
        </dgm:presLayoutVars>
      </dgm:prSet>
      <dgm:spPr/>
    </dgm:pt>
    <dgm:pt modelId="{20D19BDF-43CF-4069-9B60-92125C771151}" type="pres">
      <dgm:prSet presAssocID="{A231744F-28E9-42D2-BC2A-1B31BD5FB032}" presName="parentText" presStyleLbl="node1" presStyleIdx="0" presStyleCnt="3" custScaleY="37565">
        <dgm:presLayoutVars>
          <dgm:chMax val="0"/>
          <dgm:bulletEnabled val="1"/>
        </dgm:presLayoutVars>
      </dgm:prSet>
      <dgm:spPr/>
    </dgm:pt>
    <dgm:pt modelId="{6EC96434-4AEA-489C-87D9-AC432EB7D621}" type="pres">
      <dgm:prSet presAssocID="{A231744F-28E9-42D2-BC2A-1B31BD5FB032}" presName="childText" presStyleLbl="revTx" presStyleIdx="0" presStyleCnt="3">
        <dgm:presLayoutVars>
          <dgm:bulletEnabled val="1"/>
        </dgm:presLayoutVars>
      </dgm:prSet>
      <dgm:spPr/>
    </dgm:pt>
    <dgm:pt modelId="{A7AA5678-ED1C-479A-80F8-26B40E118306}" type="pres">
      <dgm:prSet presAssocID="{749028D1-BF78-4EF6-8560-D9609733D3D4}" presName="parentText" presStyleLbl="node1" presStyleIdx="1" presStyleCnt="3" custScaleY="43600">
        <dgm:presLayoutVars>
          <dgm:chMax val="0"/>
          <dgm:bulletEnabled val="1"/>
        </dgm:presLayoutVars>
      </dgm:prSet>
      <dgm:spPr/>
    </dgm:pt>
    <dgm:pt modelId="{94355163-531E-429F-A612-BAB39830CD6D}" type="pres">
      <dgm:prSet presAssocID="{749028D1-BF78-4EF6-8560-D9609733D3D4}" presName="childText" presStyleLbl="revTx" presStyleIdx="1" presStyleCnt="3">
        <dgm:presLayoutVars>
          <dgm:bulletEnabled val="1"/>
        </dgm:presLayoutVars>
      </dgm:prSet>
      <dgm:spPr/>
    </dgm:pt>
    <dgm:pt modelId="{AFD18CB5-920F-4EC0-A138-925D5490E895}" type="pres">
      <dgm:prSet presAssocID="{F6509384-9BCF-4CC5-9B8E-5EA1C52FAB40}" presName="parentText" presStyleLbl="node1" presStyleIdx="2" presStyleCnt="3" custScaleY="37198">
        <dgm:presLayoutVars>
          <dgm:chMax val="0"/>
          <dgm:bulletEnabled val="1"/>
        </dgm:presLayoutVars>
      </dgm:prSet>
      <dgm:spPr/>
    </dgm:pt>
    <dgm:pt modelId="{D2344E5D-B800-464F-BEC7-91A74632CDC0}" type="pres">
      <dgm:prSet presAssocID="{F6509384-9BCF-4CC5-9B8E-5EA1C52FAB40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5DE00700-F657-4C37-A0AA-5A0B88688471}" srcId="{A231744F-28E9-42D2-BC2A-1B31BD5FB032}" destId="{7792A622-CB25-4257-8636-1BB63BA39CFE}" srcOrd="0" destOrd="0" parTransId="{5834FD1A-D15D-4F32-B66E-C27C44BA220F}" sibTransId="{DF0D9DFF-D341-458B-865B-D777794A0E9F}"/>
    <dgm:cxn modelId="{955AAE13-01F2-45CC-AD23-F1145B07AFB9}" type="presOf" srcId="{AE2C91C6-F592-4BD7-8DDF-2B334857D7CB}" destId="{D2344E5D-B800-464F-BEC7-91A74632CDC0}" srcOrd="0" destOrd="0" presId="urn:microsoft.com/office/officeart/2005/8/layout/vList2"/>
    <dgm:cxn modelId="{CC0C7E2B-678B-435C-8B65-0E2A8EFEBAF4}" srcId="{6FB4FADC-F472-4E14-91D3-37B055E74946}" destId="{749028D1-BF78-4EF6-8560-D9609733D3D4}" srcOrd="1" destOrd="0" parTransId="{E8EF7F86-07A5-4BDD-9FE5-C943A6DDB1F9}" sibTransId="{74711109-7403-4C16-BF20-BEE11CE1EDE1}"/>
    <dgm:cxn modelId="{6AB95E5D-64A1-4D52-847D-499AD478EFAF}" type="presOf" srcId="{F6509384-9BCF-4CC5-9B8E-5EA1C52FAB40}" destId="{AFD18CB5-920F-4EC0-A138-925D5490E895}" srcOrd="0" destOrd="0" presId="urn:microsoft.com/office/officeart/2005/8/layout/vList2"/>
    <dgm:cxn modelId="{285EA24C-863A-419C-827C-162F2A884415}" type="presOf" srcId="{749028D1-BF78-4EF6-8560-D9609733D3D4}" destId="{A7AA5678-ED1C-479A-80F8-26B40E118306}" srcOrd="0" destOrd="0" presId="urn:microsoft.com/office/officeart/2005/8/layout/vList2"/>
    <dgm:cxn modelId="{7B534783-43DE-4A83-BA78-CBE3A5BA5BA1}" srcId="{6FB4FADC-F472-4E14-91D3-37B055E74946}" destId="{F6509384-9BCF-4CC5-9B8E-5EA1C52FAB40}" srcOrd="2" destOrd="0" parTransId="{6D38E3AC-DEF3-4710-BA16-63763DDABFD6}" sibTransId="{CE951D9B-F1A0-45B2-9BC3-39AA895E5F0C}"/>
    <dgm:cxn modelId="{8B06BC85-3AEC-4237-B99E-9DEE49D2BF8E}" type="presOf" srcId="{A231744F-28E9-42D2-BC2A-1B31BD5FB032}" destId="{20D19BDF-43CF-4069-9B60-92125C771151}" srcOrd="0" destOrd="0" presId="urn:microsoft.com/office/officeart/2005/8/layout/vList2"/>
    <dgm:cxn modelId="{8EAAEB90-5FF2-44AD-9451-8912E160374A}" type="presOf" srcId="{27B9E5FF-772F-4F2C-858A-70562C872824}" destId="{94355163-531E-429F-A612-BAB39830CD6D}" srcOrd="0" destOrd="0" presId="urn:microsoft.com/office/officeart/2005/8/layout/vList2"/>
    <dgm:cxn modelId="{07D6BD97-32B1-4664-B07B-3E4685BFA5CA}" type="presOf" srcId="{7792A622-CB25-4257-8636-1BB63BA39CFE}" destId="{6EC96434-4AEA-489C-87D9-AC432EB7D621}" srcOrd="0" destOrd="0" presId="urn:microsoft.com/office/officeart/2005/8/layout/vList2"/>
    <dgm:cxn modelId="{0B07D4BA-8287-4C52-A760-424644393515}" srcId="{6FB4FADC-F472-4E14-91D3-37B055E74946}" destId="{A231744F-28E9-42D2-BC2A-1B31BD5FB032}" srcOrd="0" destOrd="0" parTransId="{D82BDF98-4BB1-4D96-BDF5-8CA0897FE535}" sibTransId="{ABE3EB5C-2A42-47C0-9F86-192D8B26AB56}"/>
    <dgm:cxn modelId="{716B6FD9-41F9-4874-B0B2-DABB4B6B0E18}" type="presOf" srcId="{6FB4FADC-F472-4E14-91D3-37B055E74946}" destId="{CAFB297D-0B07-4AD7-94BB-DCBA1A735CCC}" srcOrd="0" destOrd="0" presId="urn:microsoft.com/office/officeart/2005/8/layout/vList2"/>
    <dgm:cxn modelId="{C25385EB-2E15-4C4E-BE4C-0E03FA1FAD3C}" srcId="{F6509384-9BCF-4CC5-9B8E-5EA1C52FAB40}" destId="{AE2C91C6-F592-4BD7-8DDF-2B334857D7CB}" srcOrd="0" destOrd="0" parTransId="{03C4A828-3BC7-4ACA-BECE-D1EC1A74CB3B}" sibTransId="{51EF37FE-232B-44AB-975D-F27F46489EDB}"/>
    <dgm:cxn modelId="{0C8006F9-E24B-4FAC-8290-064149E7B86F}" srcId="{749028D1-BF78-4EF6-8560-D9609733D3D4}" destId="{27B9E5FF-772F-4F2C-858A-70562C872824}" srcOrd="0" destOrd="0" parTransId="{E9CF0D6A-11EC-42A8-A617-EBE42246622C}" sibTransId="{4F86BDE3-1034-46BD-AE25-5B2C52C33B9C}"/>
    <dgm:cxn modelId="{B64D9C98-D82D-4F62-94CD-AACFC42F7B22}" type="presParOf" srcId="{CAFB297D-0B07-4AD7-94BB-DCBA1A735CCC}" destId="{20D19BDF-43CF-4069-9B60-92125C771151}" srcOrd="0" destOrd="0" presId="urn:microsoft.com/office/officeart/2005/8/layout/vList2"/>
    <dgm:cxn modelId="{B9A5099B-91CC-44EE-A640-F1A8D920D029}" type="presParOf" srcId="{CAFB297D-0B07-4AD7-94BB-DCBA1A735CCC}" destId="{6EC96434-4AEA-489C-87D9-AC432EB7D621}" srcOrd="1" destOrd="0" presId="urn:microsoft.com/office/officeart/2005/8/layout/vList2"/>
    <dgm:cxn modelId="{412124BE-24E8-49FC-B9C8-34721CAB632D}" type="presParOf" srcId="{CAFB297D-0B07-4AD7-94BB-DCBA1A735CCC}" destId="{A7AA5678-ED1C-479A-80F8-26B40E118306}" srcOrd="2" destOrd="0" presId="urn:microsoft.com/office/officeart/2005/8/layout/vList2"/>
    <dgm:cxn modelId="{488A9020-39D5-4081-B529-9D697D16427E}" type="presParOf" srcId="{CAFB297D-0B07-4AD7-94BB-DCBA1A735CCC}" destId="{94355163-531E-429F-A612-BAB39830CD6D}" srcOrd="3" destOrd="0" presId="urn:microsoft.com/office/officeart/2005/8/layout/vList2"/>
    <dgm:cxn modelId="{437D6075-0B7F-481B-95E9-81210836C5F9}" type="presParOf" srcId="{CAFB297D-0B07-4AD7-94BB-DCBA1A735CCC}" destId="{AFD18CB5-920F-4EC0-A138-925D5490E895}" srcOrd="4" destOrd="0" presId="urn:microsoft.com/office/officeart/2005/8/layout/vList2"/>
    <dgm:cxn modelId="{E857EF3C-CD81-4E9F-8D91-D279474F334D}" type="presParOf" srcId="{CAFB297D-0B07-4AD7-94BB-DCBA1A735CCC}" destId="{D2344E5D-B800-464F-BEC7-91A74632CDC0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D19BDF-43CF-4069-9B60-92125C771151}">
      <dsp:nvSpPr>
        <dsp:cNvPr id="0" name=""/>
        <dsp:cNvSpPr/>
      </dsp:nvSpPr>
      <dsp:spPr>
        <a:xfrm>
          <a:off x="0" y="22480"/>
          <a:ext cx="7786742" cy="36567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Relation positive ou directe</a:t>
          </a:r>
        </a:p>
      </dsp:txBody>
      <dsp:txXfrm>
        <a:off x="17851" y="40331"/>
        <a:ext cx="7751040" cy="329970"/>
      </dsp:txXfrm>
    </dsp:sp>
    <dsp:sp modelId="{6EC96434-4AEA-489C-87D9-AC432EB7D621}">
      <dsp:nvSpPr>
        <dsp:cNvPr id="0" name=""/>
        <dsp:cNvSpPr/>
      </dsp:nvSpPr>
      <dsp:spPr>
        <a:xfrm>
          <a:off x="0" y="388153"/>
          <a:ext cx="7786742" cy="861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229" tIns="108000" rIns="156464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fr-FR" sz="22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Les scores les plus élevés de X sont liés aux scores les plus élevés de Y (taille et poids)</a:t>
          </a:r>
        </a:p>
      </dsp:txBody>
      <dsp:txXfrm>
        <a:off x="0" y="388153"/>
        <a:ext cx="7786742" cy="861120"/>
      </dsp:txXfrm>
    </dsp:sp>
    <dsp:sp modelId="{A7AA5678-ED1C-479A-80F8-26B40E118306}">
      <dsp:nvSpPr>
        <dsp:cNvPr id="0" name=""/>
        <dsp:cNvSpPr/>
      </dsp:nvSpPr>
      <dsp:spPr>
        <a:xfrm>
          <a:off x="0" y="1249273"/>
          <a:ext cx="7786742" cy="42441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Relation négative ou inverse</a:t>
          </a:r>
        </a:p>
      </dsp:txBody>
      <dsp:txXfrm>
        <a:off x="20718" y="1269991"/>
        <a:ext cx="7745306" cy="382983"/>
      </dsp:txXfrm>
    </dsp:sp>
    <dsp:sp modelId="{94355163-531E-429F-A612-BAB39830CD6D}">
      <dsp:nvSpPr>
        <dsp:cNvPr id="0" name=""/>
        <dsp:cNvSpPr/>
      </dsp:nvSpPr>
      <dsp:spPr>
        <a:xfrm>
          <a:off x="0" y="1673693"/>
          <a:ext cx="7786742" cy="861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229" tIns="108000" rIns="156464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22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Les scores les plus élevés d’une variable sont liés aux scores les plus faibles de l’autre (éducation et chômage)</a:t>
          </a:r>
        </a:p>
      </dsp:txBody>
      <dsp:txXfrm>
        <a:off x="0" y="1673693"/>
        <a:ext cx="7786742" cy="861120"/>
      </dsp:txXfrm>
    </dsp:sp>
    <dsp:sp modelId="{AFD18CB5-920F-4EC0-A138-925D5490E895}">
      <dsp:nvSpPr>
        <dsp:cNvPr id="0" name=""/>
        <dsp:cNvSpPr/>
      </dsp:nvSpPr>
      <dsp:spPr>
        <a:xfrm>
          <a:off x="0" y="2534813"/>
          <a:ext cx="7786742" cy="3621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Relation curvilinéaire ou non linéaire</a:t>
          </a:r>
        </a:p>
      </dsp:txBody>
      <dsp:txXfrm>
        <a:off x="17676" y="2552489"/>
        <a:ext cx="7751390" cy="326748"/>
      </dsp:txXfrm>
    </dsp:sp>
    <dsp:sp modelId="{D2344E5D-B800-464F-BEC7-91A74632CDC0}">
      <dsp:nvSpPr>
        <dsp:cNvPr id="0" name=""/>
        <dsp:cNvSpPr/>
      </dsp:nvSpPr>
      <dsp:spPr>
        <a:xfrm>
          <a:off x="0" y="2896913"/>
          <a:ext cx="7786742" cy="861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229" tIns="108000" rIns="156464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22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Les relations positives deviennent ensuite négatives ou vice versa (stress et performance; âge et détresse)</a:t>
          </a:r>
        </a:p>
      </dsp:txBody>
      <dsp:txXfrm>
        <a:off x="0" y="2896913"/>
        <a:ext cx="7786742" cy="861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fr-FR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5280" y="0"/>
            <a:ext cx="316992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fr-FR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813"/>
            <a:ext cx="3169920" cy="48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fr-FR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5280" y="9120813"/>
            <a:ext cx="3169920" cy="48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FB459A96-B91C-4FA7-9347-EC75B3E334BC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81573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fr-FR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280" y="0"/>
            <a:ext cx="316992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fr-FR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0" y="4561226"/>
            <a:ext cx="5364480" cy="432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813"/>
            <a:ext cx="3169920" cy="48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fr-FR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280" y="9120813"/>
            <a:ext cx="3169920" cy="48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D4F03315-2FA4-4EC1-B288-889F4DD0CAAB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54207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E06236-C8D4-41C0-8B43-73FFB8ECC26D}" type="slidenum">
              <a:rPr lang="fr-FR"/>
              <a:pPr/>
              <a:t>1</a:t>
            </a:fld>
            <a:endParaRPr lang="fr-FR"/>
          </a:p>
        </p:txBody>
      </p:sp>
      <p:sp>
        <p:nvSpPr>
          <p:cNvPr id="128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67145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E06236-C8D4-41C0-8B43-73FFB8ECC26D}" type="slidenum">
              <a:rPr lang="fr-FR"/>
              <a:pPr/>
              <a:t>10</a:t>
            </a:fld>
            <a:endParaRPr lang="fr-FR"/>
          </a:p>
        </p:txBody>
      </p:sp>
      <p:sp>
        <p:nvSpPr>
          <p:cNvPr id="128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CA" baseline="0" dirty="0"/>
          </a:p>
        </p:txBody>
      </p:sp>
    </p:spTree>
    <p:extLst>
      <p:ext uri="{BB962C8B-B14F-4D97-AF65-F5344CB8AC3E}">
        <p14:creationId xmlns:p14="http://schemas.microsoft.com/office/powerpoint/2010/main" val="16105223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E06236-C8D4-41C0-8B43-73FFB8ECC26D}" type="slidenum">
              <a:rPr lang="fr-FR"/>
              <a:pPr/>
              <a:t>11</a:t>
            </a:fld>
            <a:endParaRPr lang="fr-FR"/>
          </a:p>
        </p:txBody>
      </p:sp>
      <p:sp>
        <p:nvSpPr>
          <p:cNvPr id="128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None/>
            </a:pPr>
            <a:endParaRPr lang="en-CA" baseline="0" dirty="0"/>
          </a:p>
        </p:txBody>
      </p:sp>
    </p:spTree>
    <p:extLst>
      <p:ext uri="{BB962C8B-B14F-4D97-AF65-F5344CB8AC3E}">
        <p14:creationId xmlns:p14="http://schemas.microsoft.com/office/powerpoint/2010/main" val="12987501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E06236-C8D4-41C0-8B43-73FFB8ECC26D}" type="slidenum">
              <a:rPr lang="fr-FR"/>
              <a:pPr/>
              <a:t>12</a:t>
            </a:fld>
            <a:endParaRPr lang="fr-FR" dirty="0"/>
          </a:p>
        </p:txBody>
      </p:sp>
      <p:sp>
        <p:nvSpPr>
          <p:cNvPr id="128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CA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6523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E06236-C8D4-41C0-8B43-73FFB8ECC26D}" type="slidenum">
              <a:rPr lang="fr-FR"/>
              <a:pPr/>
              <a:t>13</a:t>
            </a:fld>
            <a:endParaRPr lang="fr-FR"/>
          </a:p>
        </p:txBody>
      </p:sp>
      <p:sp>
        <p:nvSpPr>
          <p:cNvPr id="128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None/>
            </a:pPr>
            <a:endParaRPr lang="en-CA" b="1" baseline="0" dirty="0"/>
          </a:p>
        </p:txBody>
      </p:sp>
    </p:spTree>
    <p:extLst>
      <p:ext uri="{BB962C8B-B14F-4D97-AF65-F5344CB8AC3E}">
        <p14:creationId xmlns:p14="http://schemas.microsoft.com/office/powerpoint/2010/main" val="41370636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E06236-C8D4-41C0-8B43-73FFB8ECC26D}" type="slidenum">
              <a:rPr lang="fr-FR"/>
              <a:pPr/>
              <a:t>14</a:t>
            </a:fld>
            <a:endParaRPr lang="fr-FR"/>
          </a:p>
        </p:txBody>
      </p:sp>
      <p:sp>
        <p:nvSpPr>
          <p:cNvPr id="128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50228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E06236-C8D4-41C0-8B43-73FFB8ECC26D}" type="slidenum">
              <a:rPr lang="fr-FR"/>
              <a:pPr/>
              <a:t>15</a:t>
            </a:fld>
            <a:endParaRPr lang="fr-FR"/>
          </a:p>
        </p:txBody>
      </p:sp>
      <p:sp>
        <p:nvSpPr>
          <p:cNvPr id="128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34275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E06236-C8D4-41C0-8B43-73FFB8ECC26D}" type="slidenum">
              <a:rPr lang="fr-FR"/>
              <a:pPr/>
              <a:t>16</a:t>
            </a:fld>
            <a:endParaRPr lang="fr-FR"/>
          </a:p>
        </p:txBody>
      </p:sp>
      <p:sp>
        <p:nvSpPr>
          <p:cNvPr id="128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28094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E06236-C8D4-41C0-8B43-73FFB8ECC26D}" type="slidenum">
              <a:rPr lang="fr-FR"/>
              <a:pPr/>
              <a:t>17</a:t>
            </a:fld>
            <a:endParaRPr lang="fr-FR"/>
          </a:p>
        </p:txBody>
      </p:sp>
      <p:sp>
        <p:nvSpPr>
          <p:cNvPr id="128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37190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E06236-C8D4-41C0-8B43-73FFB8ECC26D}" type="slidenum">
              <a:rPr lang="fr-FR"/>
              <a:pPr/>
              <a:t>18</a:t>
            </a:fld>
            <a:endParaRPr lang="fr-FR"/>
          </a:p>
        </p:txBody>
      </p:sp>
      <p:sp>
        <p:nvSpPr>
          <p:cNvPr id="128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CA" baseline="0" dirty="0"/>
          </a:p>
          <a:p>
            <a:pPr marL="228600" indent="-22860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65518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E06236-C8D4-41C0-8B43-73FFB8ECC26D}" type="slidenum">
              <a:rPr lang="fr-FR"/>
              <a:pPr/>
              <a:t>19</a:t>
            </a:fld>
            <a:endParaRPr lang="fr-FR"/>
          </a:p>
        </p:txBody>
      </p:sp>
      <p:sp>
        <p:nvSpPr>
          <p:cNvPr id="128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7933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E06236-C8D4-41C0-8B43-73FFB8ECC26D}" type="slidenum">
              <a:rPr lang="fr-FR"/>
              <a:pPr/>
              <a:t>2</a:t>
            </a:fld>
            <a:endParaRPr lang="fr-FR" dirty="0"/>
          </a:p>
        </p:txBody>
      </p:sp>
      <p:sp>
        <p:nvSpPr>
          <p:cNvPr id="128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03322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E06236-C8D4-41C0-8B43-73FFB8ECC26D}" type="slidenum">
              <a:rPr lang="fr-FR"/>
              <a:pPr/>
              <a:t>20</a:t>
            </a:fld>
            <a:endParaRPr lang="fr-FR"/>
          </a:p>
        </p:txBody>
      </p:sp>
      <p:sp>
        <p:nvSpPr>
          <p:cNvPr id="128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834296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E06236-C8D4-41C0-8B43-73FFB8ECC26D}" type="slidenum">
              <a:rPr lang="fr-FR"/>
              <a:pPr/>
              <a:t>21</a:t>
            </a:fld>
            <a:endParaRPr lang="fr-FR"/>
          </a:p>
        </p:txBody>
      </p:sp>
      <p:sp>
        <p:nvSpPr>
          <p:cNvPr id="128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63397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E06236-C8D4-41C0-8B43-73FFB8ECC26D}" type="slidenum">
              <a:rPr lang="fr-FR"/>
              <a:pPr/>
              <a:t>22</a:t>
            </a:fld>
            <a:endParaRPr lang="fr-FR"/>
          </a:p>
        </p:txBody>
      </p:sp>
      <p:sp>
        <p:nvSpPr>
          <p:cNvPr id="128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95258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E06236-C8D4-41C0-8B43-73FFB8ECC26D}" type="slidenum">
              <a:rPr lang="fr-FR"/>
              <a:pPr/>
              <a:t>23</a:t>
            </a:fld>
            <a:endParaRPr lang="fr-FR"/>
          </a:p>
        </p:txBody>
      </p:sp>
      <p:sp>
        <p:nvSpPr>
          <p:cNvPr id="128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52449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E06236-C8D4-41C0-8B43-73FFB8ECC26D}" type="slidenum">
              <a:rPr lang="fr-FR"/>
              <a:pPr/>
              <a:t>24</a:t>
            </a:fld>
            <a:endParaRPr lang="fr-FR"/>
          </a:p>
        </p:txBody>
      </p:sp>
      <p:sp>
        <p:nvSpPr>
          <p:cNvPr id="128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85128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E06236-C8D4-41C0-8B43-73FFB8ECC26D}" type="slidenum">
              <a:rPr lang="fr-FR"/>
              <a:pPr/>
              <a:t>25</a:t>
            </a:fld>
            <a:endParaRPr lang="fr-FR"/>
          </a:p>
        </p:txBody>
      </p:sp>
      <p:sp>
        <p:nvSpPr>
          <p:cNvPr id="128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None/>
            </a:pPr>
            <a:endParaRPr lang="fr-CA" baseline="0" dirty="0"/>
          </a:p>
          <a:p>
            <a:pPr marL="228600" indent="-228600">
              <a:buNone/>
            </a:pPr>
            <a:endParaRPr lang="en-CA" baseline="0" dirty="0"/>
          </a:p>
        </p:txBody>
      </p:sp>
    </p:spTree>
    <p:extLst>
      <p:ext uri="{BB962C8B-B14F-4D97-AF65-F5344CB8AC3E}">
        <p14:creationId xmlns:p14="http://schemas.microsoft.com/office/powerpoint/2010/main" val="26535172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E06236-C8D4-41C0-8B43-73FFB8ECC26D}" type="slidenum">
              <a:rPr lang="fr-FR"/>
              <a:pPr/>
              <a:t>26</a:t>
            </a:fld>
            <a:endParaRPr lang="fr-FR"/>
          </a:p>
        </p:txBody>
      </p:sp>
      <p:sp>
        <p:nvSpPr>
          <p:cNvPr id="128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None/>
            </a:pPr>
            <a:endParaRPr lang="fr-FR" b="0" dirty="0"/>
          </a:p>
        </p:txBody>
      </p:sp>
    </p:spTree>
    <p:extLst>
      <p:ext uri="{BB962C8B-B14F-4D97-AF65-F5344CB8AC3E}">
        <p14:creationId xmlns:p14="http://schemas.microsoft.com/office/powerpoint/2010/main" val="8788118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E06236-C8D4-41C0-8B43-73FFB8ECC26D}" type="slidenum">
              <a:rPr lang="fr-FR"/>
              <a:pPr/>
              <a:t>27</a:t>
            </a:fld>
            <a:endParaRPr lang="fr-FR"/>
          </a:p>
        </p:txBody>
      </p:sp>
      <p:sp>
        <p:nvSpPr>
          <p:cNvPr id="128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  <a:p>
            <a:pPr marL="228600" indent="-22860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16609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E06236-C8D4-41C0-8B43-73FFB8ECC26D}" type="slidenum">
              <a:rPr lang="fr-FR"/>
              <a:pPr/>
              <a:t>28</a:t>
            </a:fld>
            <a:endParaRPr lang="fr-FR"/>
          </a:p>
        </p:txBody>
      </p:sp>
      <p:sp>
        <p:nvSpPr>
          <p:cNvPr id="128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8277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E06236-C8D4-41C0-8B43-73FFB8ECC26D}" type="slidenum">
              <a:rPr lang="fr-FR">
                <a:solidFill>
                  <a:prstClr val="black"/>
                </a:solidFill>
              </a:rPr>
              <a:pPr/>
              <a:t>29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128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39338" indent="-239338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298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E06236-C8D4-41C0-8B43-73FFB8ECC26D}" type="slidenum">
              <a:rPr lang="fr-FR"/>
              <a:pPr/>
              <a:t>3</a:t>
            </a:fld>
            <a:endParaRPr lang="fr-FR"/>
          </a:p>
        </p:txBody>
      </p:sp>
      <p:sp>
        <p:nvSpPr>
          <p:cNvPr id="128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3580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E06236-C8D4-41C0-8B43-73FFB8ECC26D}" type="slidenum">
              <a:rPr lang="fr-FR"/>
              <a:pPr/>
              <a:t>4</a:t>
            </a:fld>
            <a:endParaRPr lang="fr-FR"/>
          </a:p>
        </p:txBody>
      </p:sp>
      <p:sp>
        <p:nvSpPr>
          <p:cNvPr id="128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09499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E06236-C8D4-41C0-8B43-73FFB8ECC26D}" type="slidenum">
              <a:rPr lang="fr-FR"/>
              <a:pPr/>
              <a:t>5</a:t>
            </a:fld>
            <a:endParaRPr lang="fr-FR"/>
          </a:p>
        </p:txBody>
      </p:sp>
      <p:sp>
        <p:nvSpPr>
          <p:cNvPr id="128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/>
          </a:p>
          <a:p>
            <a:endParaRPr lang="en-CA" baseline="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7596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E06236-C8D4-41C0-8B43-73FFB8ECC26D}" type="slidenum">
              <a:rPr lang="fr-FR"/>
              <a:pPr/>
              <a:t>6</a:t>
            </a:fld>
            <a:endParaRPr lang="fr-FR"/>
          </a:p>
        </p:txBody>
      </p:sp>
      <p:sp>
        <p:nvSpPr>
          <p:cNvPr id="128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None/>
            </a:pPr>
            <a:endParaRPr lang="en-CA" baseline="0" dirty="0"/>
          </a:p>
        </p:txBody>
      </p:sp>
    </p:spTree>
    <p:extLst>
      <p:ext uri="{BB962C8B-B14F-4D97-AF65-F5344CB8AC3E}">
        <p14:creationId xmlns:p14="http://schemas.microsoft.com/office/powerpoint/2010/main" val="40229649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E06236-C8D4-41C0-8B43-73FFB8ECC26D}" type="slidenum">
              <a:rPr lang="fr-FR"/>
              <a:pPr/>
              <a:t>7</a:t>
            </a:fld>
            <a:endParaRPr lang="fr-FR"/>
          </a:p>
        </p:txBody>
      </p:sp>
      <p:sp>
        <p:nvSpPr>
          <p:cNvPr id="128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None/>
            </a:pPr>
            <a:endParaRPr lang="en-CA" baseline="0" dirty="0"/>
          </a:p>
          <a:p>
            <a:pPr marL="228600" indent="-228600">
              <a:buNone/>
            </a:pPr>
            <a:endParaRPr lang="en-CA" baseline="0" dirty="0"/>
          </a:p>
          <a:p>
            <a:pPr marL="228600" indent="-228600">
              <a:buNone/>
            </a:pPr>
            <a:endParaRPr lang="en-CA" baseline="0" dirty="0"/>
          </a:p>
          <a:p>
            <a:pPr marL="228600" indent="-228600">
              <a:buAutoNum type="arabicPeriod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5148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E06236-C8D4-41C0-8B43-73FFB8ECC26D}" type="slidenum">
              <a:rPr lang="fr-FR"/>
              <a:pPr/>
              <a:t>8</a:t>
            </a:fld>
            <a:endParaRPr lang="fr-FR"/>
          </a:p>
        </p:txBody>
      </p:sp>
      <p:sp>
        <p:nvSpPr>
          <p:cNvPr id="128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20028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E06236-C8D4-41C0-8B43-73FFB8ECC26D}" type="slidenum">
              <a:rPr lang="fr-FR"/>
              <a:pPr/>
              <a:t>9</a:t>
            </a:fld>
            <a:endParaRPr lang="fr-FR"/>
          </a:p>
        </p:txBody>
      </p:sp>
      <p:sp>
        <p:nvSpPr>
          <p:cNvPr id="128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81694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E5583-A4CC-456F-AC00-09827BC4E961}" type="datetime10">
              <a:rPr lang="fr-FR" smtClean="0"/>
              <a:t>03:38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BC1D6-906C-4B40-99AE-5BD2D4C3F0C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31B2-77C2-46DA-BB17-38A1DDF4D994}" type="datetime10">
              <a:rPr lang="fr-FR" smtClean="0"/>
              <a:t>03:38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2C02A-6188-411D-83B6-99420884AAC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B83F-4A7E-46A7-B225-823A4B477C8E}" type="datetime10">
              <a:rPr lang="fr-FR" smtClean="0"/>
              <a:t>03:38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9F0E-8BFC-4B7F-991E-DDD7DB0EE09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51209-24D3-46A2-ACDB-717F7368CC1B}" type="datetime10">
              <a:rPr lang="fr-FR" smtClean="0"/>
              <a:t>03:38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9DB04-DEBA-4F5A-AE75-2C003DA010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FBE64-6BCA-4E87-B8C9-B837847B4D56}" type="datetime10">
              <a:rPr lang="fr-FR" smtClean="0"/>
              <a:t>03:38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A968C-EBCE-4711-A4F4-483E0592987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86443-C270-4252-AAE8-0DCD2C892A68}" type="datetime10">
              <a:rPr lang="fr-FR" smtClean="0"/>
              <a:t>03:38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55E08-600B-47DA-843E-E0DE75C846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8A842-A0AC-45D9-85C8-3FDE4A8A2394}" type="datetime10">
              <a:rPr lang="fr-FR" smtClean="0"/>
              <a:t>03:38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92A94-6BA6-493E-9843-DD5DAE58B76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0C0DC-2E42-4A76-95DF-A91D9F1588A3}" type="datetime10">
              <a:rPr lang="fr-FR" smtClean="0"/>
              <a:t>03:38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0AF9E-3612-41DF-8193-6ED3637A5BA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79E01-A16A-44FA-979A-C3F2E2BC1C80}" type="datetime10">
              <a:rPr lang="fr-FR" smtClean="0"/>
              <a:t>03:38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2B794-3061-42C8-B679-CD80AD95A40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77BB-B7FF-4050-8723-089B6AC7DBA6}" type="datetime10">
              <a:rPr lang="fr-FR" smtClean="0"/>
              <a:t>03:38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FF8FC-C7C6-44ED-B168-254C35482A0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138DD-A9EB-4C59-BF57-F852F9D44A3A}" type="datetime10">
              <a:rPr lang="fr-FR" smtClean="0"/>
              <a:t>03:38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6D77623-ABF3-40FC-BCFC-35E815F0DB9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/>
              <a:t>Cliquez pour modifier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CD754EC-3054-407E-BD7E-2679AD36C914}" type="datetime10">
              <a:rPr lang="fr-FR" smtClean="0"/>
              <a:t>03:38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1D3AB32-615F-4643-BEB0-A8AE57DDBE8D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notesSlide" Target="../notesSlides/notesSlide1.xml"/><Relationship Id="rId5" Type="http://schemas.openxmlformats.org/officeDocument/2006/relationships/tags" Target="../tags/tag5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19.xml"/><Relationship Id="rId13" Type="http://schemas.openxmlformats.org/officeDocument/2006/relationships/tags" Target="../tags/tag124.xml"/><Relationship Id="rId18" Type="http://schemas.openxmlformats.org/officeDocument/2006/relationships/tags" Target="../tags/tag129.xml"/><Relationship Id="rId26" Type="http://schemas.openxmlformats.org/officeDocument/2006/relationships/slideLayout" Target="../slideLayouts/slideLayout1.xml"/><Relationship Id="rId3" Type="http://schemas.openxmlformats.org/officeDocument/2006/relationships/tags" Target="../tags/tag114.xml"/><Relationship Id="rId21" Type="http://schemas.openxmlformats.org/officeDocument/2006/relationships/tags" Target="../tags/tag132.xml"/><Relationship Id="rId7" Type="http://schemas.openxmlformats.org/officeDocument/2006/relationships/tags" Target="../tags/tag118.xml"/><Relationship Id="rId12" Type="http://schemas.openxmlformats.org/officeDocument/2006/relationships/tags" Target="../tags/tag123.xml"/><Relationship Id="rId17" Type="http://schemas.openxmlformats.org/officeDocument/2006/relationships/tags" Target="../tags/tag128.xml"/><Relationship Id="rId25" Type="http://schemas.openxmlformats.org/officeDocument/2006/relationships/tags" Target="../tags/tag136.xml"/><Relationship Id="rId2" Type="http://schemas.openxmlformats.org/officeDocument/2006/relationships/tags" Target="../tags/tag113.xml"/><Relationship Id="rId16" Type="http://schemas.openxmlformats.org/officeDocument/2006/relationships/tags" Target="../tags/tag127.xml"/><Relationship Id="rId20" Type="http://schemas.openxmlformats.org/officeDocument/2006/relationships/tags" Target="../tags/tag131.xml"/><Relationship Id="rId1" Type="http://schemas.openxmlformats.org/officeDocument/2006/relationships/tags" Target="../tags/tag112.xml"/><Relationship Id="rId6" Type="http://schemas.openxmlformats.org/officeDocument/2006/relationships/tags" Target="../tags/tag117.xml"/><Relationship Id="rId11" Type="http://schemas.openxmlformats.org/officeDocument/2006/relationships/tags" Target="../tags/tag122.xml"/><Relationship Id="rId24" Type="http://schemas.openxmlformats.org/officeDocument/2006/relationships/tags" Target="../tags/tag135.xml"/><Relationship Id="rId5" Type="http://schemas.openxmlformats.org/officeDocument/2006/relationships/tags" Target="../tags/tag116.xml"/><Relationship Id="rId15" Type="http://schemas.openxmlformats.org/officeDocument/2006/relationships/tags" Target="../tags/tag126.xml"/><Relationship Id="rId23" Type="http://schemas.openxmlformats.org/officeDocument/2006/relationships/tags" Target="../tags/tag134.xml"/><Relationship Id="rId28" Type="http://schemas.openxmlformats.org/officeDocument/2006/relationships/image" Target="../media/image3.jpeg"/><Relationship Id="rId10" Type="http://schemas.openxmlformats.org/officeDocument/2006/relationships/tags" Target="../tags/tag121.xml"/><Relationship Id="rId19" Type="http://schemas.openxmlformats.org/officeDocument/2006/relationships/tags" Target="../tags/tag130.xml"/><Relationship Id="rId4" Type="http://schemas.openxmlformats.org/officeDocument/2006/relationships/tags" Target="../tags/tag115.xml"/><Relationship Id="rId9" Type="http://schemas.openxmlformats.org/officeDocument/2006/relationships/tags" Target="../tags/tag120.xml"/><Relationship Id="rId14" Type="http://schemas.openxmlformats.org/officeDocument/2006/relationships/tags" Target="../tags/tag125.xml"/><Relationship Id="rId22" Type="http://schemas.openxmlformats.org/officeDocument/2006/relationships/tags" Target="../tags/tag133.xml"/><Relationship Id="rId2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139.xml"/><Relationship Id="rId7" Type="http://schemas.openxmlformats.org/officeDocument/2006/relationships/tags" Target="../tags/tag143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6" Type="http://schemas.openxmlformats.org/officeDocument/2006/relationships/tags" Target="../tags/tag142.xml"/><Relationship Id="rId5" Type="http://schemas.openxmlformats.org/officeDocument/2006/relationships/tags" Target="../tags/tag141.xml"/><Relationship Id="rId4" Type="http://schemas.openxmlformats.org/officeDocument/2006/relationships/tags" Target="../tags/tag140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51.xml"/><Relationship Id="rId3" Type="http://schemas.openxmlformats.org/officeDocument/2006/relationships/tags" Target="../tags/tag146.xml"/><Relationship Id="rId7" Type="http://schemas.openxmlformats.org/officeDocument/2006/relationships/tags" Target="../tags/tag150.xml"/><Relationship Id="rId2" Type="http://schemas.openxmlformats.org/officeDocument/2006/relationships/tags" Target="../tags/tag145.xml"/><Relationship Id="rId1" Type="http://schemas.openxmlformats.org/officeDocument/2006/relationships/tags" Target="../tags/tag144.xml"/><Relationship Id="rId6" Type="http://schemas.openxmlformats.org/officeDocument/2006/relationships/tags" Target="../tags/tag149.xml"/><Relationship Id="rId5" Type="http://schemas.openxmlformats.org/officeDocument/2006/relationships/tags" Target="../tags/tag148.xml"/><Relationship Id="rId10" Type="http://schemas.openxmlformats.org/officeDocument/2006/relationships/notesSlide" Target="../notesSlides/notesSlide12.xml"/><Relationship Id="rId4" Type="http://schemas.openxmlformats.org/officeDocument/2006/relationships/tags" Target="../tags/tag147.xml"/><Relationship Id="rId9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154.xml"/><Relationship Id="rId7" Type="http://schemas.openxmlformats.org/officeDocument/2006/relationships/tags" Target="../tags/tag158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6" Type="http://schemas.openxmlformats.org/officeDocument/2006/relationships/tags" Target="../tags/tag157.xml"/><Relationship Id="rId5" Type="http://schemas.openxmlformats.org/officeDocument/2006/relationships/tags" Target="../tags/tag156.xml"/><Relationship Id="rId4" Type="http://schemas.openxmlformats.org/officeDocument/2006/relationships/tags" Target="../tags/tag155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66.xml"/><Relationship Id="rId13" Type="http://schemas.openxmlformats.org/officeDocument/2006/relationships/slideLayout" Target="../slideLayouts/slideLayout1.xml"/><Relationship Id="rId3" Type="http://schemas.openxmlformats.org/officeDocument/2006/relationships/tags" Target="../tags/tag161.xml"/><Relationship Id="rId7" Type="http://schemas.openxmlformats.org/officeDocument/2006/relationships/tags" Target="../tags/tag165.xml"/><Relationship Id="rId12" Type="http://schemas.openxmlformats.org/officeDocument/2006/relationships/tags" Target="../tags/tag170.xml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6" Type="http://schemas.openxmlformats.org/officeDocument/2006/relationships/tags" Target="../tags/tag164.xml"/><Relationship Id="rId11" Type="http://schemas.openxmlformats.org/officeDocument/2006/relationships/tags" Target="../tags/tag169.xml"/><Relationship Id="rId5" Type="http://schemas.openxmlformats.org/officeDocument/2006/relationships/tags" Target="../tags/tag163.xml"/><Relationship Id="rId15" Type="http://schemas.openxmlformats.org/officeDocument/2006/relationships/image" Target="../media/image5.jpeg"/><Relationship Id="rId10" Type="http://schemas.openxmlformats.org/officeDocument/2006/relationships/tags" Target="../tags/tag168.xml"/><Relationship Id="rId4" Type="http://schemas.openxmlformats.org/officeDocument/2006/relationships/tags" Target="../tags/tag162.xml"/><Relationship Id="rId9" Type="http://schemas.openxmlformats.org/officeDocument/2006/relationships/tags" Target="../tags/tag167.xml"/><Relationship Id="rId1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78.xml"/><Relationship Id="rId13" Type="http://schemas.openxmlformats.org/officeDocument/2006/relationships/slideLayout" Target="../slideLayouts/slideLayout1.xml"/><Relationship Id="rId3" Type="http://schemas.openxmlformats.org/officeDocument/2006/relationships/tags" Target="../tags/tag173.xml"/><Relationship Id="rId7" Type="http://schemas.openxmlformats.org/officeDocument/2006/relationships/tags" Target="../tags/tag177.xml"/><Relationship Id="rId12" Type="http://schemas.openxmlformats.org/officeDocument/2006/relationships/tags" Target="../tags/tag182.xml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6" Type="http://schemas.openxmlformats.org/officeDocument/2006/relationships/tags" Target="../tags/tag176.xml"/><Relationship Id="rId11" Type="http://schemas.openxmlformats.org/officeDocument/2006/relationships/tags" Target="../tags/tag181.xml"/><Relationship Id="rId5" Type="http://schemas.openxmlformats.org/officeDocument/2006/relationships/tags" Target="../tags/tag175.xml"/><Relationship Id="rId15" Type="http://schemas.openxmlformats.org/officeDocument/2006/relationships/image" Target="../media/image6.png"/><Relationship Id="rId10" Type="http://schemas.openxmlformats.org/officeDocument/2006/relationships/tags" Target="../tags/tag180.xml"/><Relationship Id="rId4" Type="http://schemas.openxmlformats.org/officeDocument/2006/relationships/tags" Target="../tags/tag174.xml"/><Relationship Id="rId9" Type="http://schemas.openxmlformats.org/officeDocument/2006/relationships/tags" Target="../tags/tag179.xml"/><Relationship Id="rId1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90.xml"/><Relationship Id="rId13" Type="http://schemas.openxmlformats.org/officeDocument/2006/relationships/slideLayout" Target="../slideLayouts/slideLayout1.xml"/><Relationship Id="rId3" Type="http://schemas.openxmlformats.org/officeDocument/2006/relationships/tags" Target="../tags/tag185.xml"/><Relationship Id="rId7" Type="http://schemas.openxmlformats.org/officeDocument/2006/relationships/tags" Target="../tags/tag189.xml"/><Relationship Id="rId12" Type="http://schemas.openxmlformats.org/officeDocument/2006/relationships/tags" Target="../tags/tag194.xml"/><Relationship Id="rId2" Type="http://schemas.openxmlformats.org/officeDocument/2006/relationships/tags" Target="../tags/tag184.xml"/><Relationship Id="rId1" Type="http://schemas.openxmlformats.org/officeDocument/2006/relationships/tags" Target="../tags/tag183.xml"/><Relationship Id="rId6" Type="http://schemas.openxmlformats.org/officeDocument/2006/relationships/tags" Target="../tags/tag188.xml"/><Relationship Id="rId11" Type="http://schemas.openxmlformats.org/officeDocument/2006/relationships/tags" Target="../tags/tag193.xml"/><Relationship Id="rId5" Type="http://schemas.openxmlformats.org/officeDocument/2006/relationships/tags" Target="../tags/tag187.xml"/><Relationship Id="rId15" Type="http://schemas.openxmlformats.org/officeDocument/2006/relationships/image" Target="../media/image7.png"/><Relationship Id="rId10" Type="http://schemas.openxmlformats.org/officeDocument/2006/relationships/tags" Target="../tags/tag192.xml"/><Relationship Id="rId4" Type="http://schemas.openxmlformats.org/officeDocument/2006/relationships/tags" Target="../tags/tag186.xml"/><Relationship Id="rId9" Type="http://schemas.openxmlformats.org/officeDocument/2006/relationships/tags" Target="../tags/tag191.xml"/><Relationship Id="rId1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02.xml"/><Relationship Id="rId13" Type="http://schemas.openxmlformats.org/officeDocument/2006/relationships/diagramLayout" Target="../diagrams/layout1.xml"/><Relationship Id="rId3" Type="http://schemas.openxmlformats.org/officeDocument/2006/relationships/tags" Target="../tags/tag197.xml"/><Relationship Id="rId7" Type="http://schemas.openxmlformats.org/officeDocument/2006/relationships/tags" Target="../tags/tag201.xml"/><Relationship Id="rId12" Type="http://schemas.openxmlformats.org/officeDocument/2006/relationships/diagramData" Target="../diagrams/data1.xml"/><Relationship Id="rId2" Type="http://schemas.openxmlformats.org/officeDocument/2006/relationships/tags" Target="../tags/tag196.xml"/><Relationship Id="rId16" Type="http://schemas.microsoft.com/office/2007/relationships/diagramDrawing" Target="../diagrams/drawing1.xml"/><Relationship Id="rId1" Type="http://schemas.openxmlformats.org/officeDocument/2006/relationships/tags" Target="../tags/tag195.xml"/><Relationship Id="rId6" Type="http://schemas.openxmlformats.org/officeDocument/2006/relationships/tags" Target="../tags/tag200.xml"/><Relationship Id="rId11" Type="http://schemas.openxmlformats.org/officeDocument/2006/relationships/notesSlide" Target="../notesSlides/notesSlide17.xml"/><Relationship Id="rId5" Type="http://schemas.openxmlformats.org/officeDocument/2006/relationships/tags" Target="../tags/tag199.xml"/><Relationship Id="rId15" Type="http://schemas.openxmlformats.org/officeDocument/2006/relationships/diagramColors" Target="../diagrams/colors1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198.xml"/><Relationship Id="rId9" Type="http://schemas.openxmlformats.org/officeDocument/2006/relationships/tags" Target="../tags/tag203.xml"/><Relationship Id="rId1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11.xml"/><Relationship Id="rId13" Type="http://schemas.openxmlformats.org/officeDocument/2006/relationships/tags" Target="../tags/tag216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206.xml"/><Relationship Id="rId7" Type="http://schemas.openxmlformats.org/officeDocument/2006/relationships/tags" Target="../tags/tag210.xml"/><Relationship Id="rId12" Type="http://schemas.openxmlformats.org/officeDocument/2006/relationships/tags" Target="../tags/tag215.xml"/><Relationship Id="rId17" Type="http://schemas.openxmlformats.org/officeDocument/2006/relationships/tags" Target="../tags/tag220.xml"/><Relationship Id="rId2" Type="http://schemas.openxmlformats.org/officeDocument/2006/relationships/tags" Target="../tags/tag205.xml"/><Relationship Id="rId16" Type="http://schemas.openxmlformats.org/officeDocument/2006/relationships/tags" Target="../tags/tag219.xml"/><Relationship Id="rId20" Type="http://schemas.openxmlformats.org/officeDocument/2006/relationships/image" Target="../media/image4.jpeg"/><Relationship Id="rId1" Type="http://schemas.openxmlformats.org/officeDocument/2006/relationships/tags" Target="../tags/tag204.xml"/><Relationship Id="rId6" Type="http://schemas.openxmlformats.org/officeDocument/2006/relationships/tags" Target="../tags/tag209.xml"/><Relationship Id="rId11" Type="http://schemas.openxmlformats.org/officeDocument/2006/relationships/tags" Target="../tags/tag214.xml"/><Relationship Id="rId5" Type="http://schemas.openxmlformats.org/officeDocument/2006/relationships/tags" Target="../tags/tag208.xml"/><Relationship Id="rId15" Type="http://schemas.openxmlformats.org/officeDocument/2006/relationships/tags" Target="../tags/tag218.xml"/><Relationship Id="rId10" Type="http://schemas.openxmlformats.org/officeDocument/2006/relationships/tags" Target="../tags/tag213.xml"/><Relationship Id="rId19" Type="http://schemas.openxmlformats.org/officeDocument/2006/relationships/notesSlide" Target="../notesSlides/notesSlide18.xml"/><Relationship Id="rId4" Type="http://schemas.openxmlformats.org/officeDocument/2006/relationships/tags" Target="../tags/tag207.xml"/><Relationship Id="rId9" Type="http://schemas.openxmlformats.org/officeDocument/2006/relationships/tags" Target="../tags/tag212.xml"/><Relationship Id="rId14" Type="http://schemas.openxmlformats.org/officeDocument/2006/relationships/tags" Target="../tags/tag21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28.xml"/><Relationship Id="rId13" Type="http://schemas.openxmlformats.org/officeDocument/2006/relationships/tags" Target="../tags/tag233.xml"/><Relationship Id="rId18" Type="http://schemas.openxmlformats.org/officeDocument/2006/relationships/image" Target="../media/image8.jpg"/><Relationship Id="rId3" Type="http://schemas.openxmlformats.org/officeDocument/2006/relationships/tags" Target="../tags/tag223.xml"/><Relationship Id="rId7" Type="http://schemas.openxmlformats.org/officeDocument/2006/relationships/tags" Target="../tags/tag227.xml"/><Relationship Id="rId12" Type="http://schemas.openxmlformats.org/officeDocument/2006/relationships/tags" Target="../tags/tag232.xml"/><Relationship Id="rId17" Type="http://schemas.openxmlformats.org/officeDocument/2006/relationships/notesSlide" Target="../notesSlides/notesSlide19.xml"/><Relationship Id="rId2" Type="http://schemas.openxmlformats.org/officeDocument/2006/relationships/tags" Target="../tags/tag222.xml"/><Relationship Id="rId16" Type="http://schemas.openxmlformats.org/officeDocument/2006/relationships/slideLayout" Target="../slideLayouts/slideLayout1.xml"/><Relationship Id="rId1" Type="http://schemas.openxmlformats.org/officeDocument/2006/relationships/tags" Target="../tags/tag221.xml"/><Relationship Id="rId6" Type="http://schemas.openxmlformats.org/officeDocument/2006/relationships/tags" Target="../tags/tag226.xml"/><Relationship Id="rId11" Type="http://schemas.openxmlformats.org/officeDocument/2006/relationships/tags" Target="../tags/tag231.xml"/><Relationship Id="rId5" Type="http://schemas.openxmlformats.org/officeDocument/2006/relationships/tags" Target="../tags/tag225.xml"/><Relationship Id="rId15" Type="http://schemas.openxmlformats.org/officeDocument/2006/relationships/tags" Target="../tags/tag235.xml"/><Relationship Id="rId10" Type="http://schemas.openxmlformats.org/officeDocument/2006/relationships/tags" Target="../tags/tag230.xml"/><Relationship Id="rId4" Type="http://schemas.openxmlformats.org/officeDocument/2006/relationships/tags" Target="../tags/tag224.xml"/><Relationship Id="rId9" Type="http://schemas.openxmlformats.org/officeDocument/2006/relationships/tags" Target="../tags/tag229.xml"/><Relationship Id="rId14" Type="http://schemas.openxmlformats.org/officeDocument/2006/relationships/tags" Target="../tags/tag23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9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43.xml"/><Relationship Id="rId13" Type="http://schemas.openxmlformats.org/officeDocument/2006/relationships/tags" Target="../tags/tag248.xml"/><Relationship Id="rId18" Type="http://schemas.openxmlformats.org/officeDocument/2006/relationships/image" Target="../media/image9.png"/><Relationship Id="rId3" Type="http://schemas.openxmlformats.org/officeDocument/2006/relationships/tags" Target="../tags/tag238.xml"/><Relationship Id="rId7" Type="http://schemas.openxmlformats.org/officeDocument/2006/relationships/tags" Target="../tags/tag242.xml"/><Relationship Id="rId12" Type="http://schemas.openxmlformats.org/officeDocument/2006/relationships/tags" Target="../tags/tag247.xml"/><Relationship Id="rId17" Type="http://schemas.openxmlformats.org/officeDocument/2006/relationships/notesSlide" Target="../notesSlides/notesSlide20.xml"/><Relationship Id="rId2" Type="http://schemas.openxmlformats.org/officeDocument/2006/relationships/tags" Target="../tags/tag237.xml"/><Relationship Id="rId16" Type="http://schemas.openxmlformats.org/officeDocument/2006/relationships/slideLayout" Target="../slideLayouts/slideLayout1.xml"/><Relationship Id="rId1" Type="http://schemas.openxmlformats.org/officeDocument/2006/relationships/tags" Target="../tags/tag236.xml"/><Relationship Id="rId6" Type="http://schemas.openxmlformats.org/officeDocument/2006/relationships/tags" Target="../tags/tag241.xml"/><Relationship Id="rId11" Type="http://schemas.openxmlformats.org/officeDocument/2006/relationships/tags" Target="../tags/tag246.xml"/><Relationship Id="rId5" Type="http://schemas.openxmlformats.org/officeDocument/2006/relationships/tags" Target="../tags/tag240.xml"/><Relationship Id="rId15" Type="http://schemas.openxmlformats.org/officeDocument/2006/relationships/tags" Target="../tags/tag250.xml"/><Relationship Id="rId10" Type="http://schemas.openxmlformats.org/officeDocument/2006/relationships/tags" Target="../tags/tag245.xml"/><Relationship Id="rId4" Type="http://schemas.openxmlformats.org/officeDocument/2006/relationships/tags" Target="../tags/tag239.xml"/><Relationship Id="rId9" Type="http://schemas.openxmlformats.org/officeDocument/2006/relationships/tags" Target="../tags/tag244.xml"/><Relationship Id="rId14" Type="http://schemas.openxmlformats.org/officeDocument/2006/relationships/tags" Target="../tags/tag24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58.xml"/><Relationship Id="rId13" Type="http://schemas.openxmlformats.org/officeDocument/2006/relationships/tags" Target="../tags/tag263.xml"/><Relationship Id="rId18" Type="http://schemas.openxmlformats.org/officeDocument/2006/relationships/image" Target="../media/image10.png"/><Relationship Id="rId3" Type="http://schemas.openxmlformats.org/officeDocument/2006/relationships/tags" Target="../tags/tag253.xml"/><Relationship Id="rId7" Type="http://schemas.openxmlformats.org/officeDocument/2006/relationships/tags" Target="../tags/tag257.xml"/><Relationship Id="rId12" Type="http://schemas.openxmlformats.org/officeDocument/2006/relationships/tags" Target="../tags/tag262.xml"/><Relationship Id="rId17" Type="http://schemas.openxmlformats.org/officeDocument/2006/relationships/notesSlide" Target="../notesSlides/notesSlide21.xml"/><Relationship Id="rId2" Type="http://schemas.openxmlformats.org/officeDocument/2006/relationships/tags" Target="../tags/tag252.xml"/><Relationship Id="rId16" Type="http://schemas.openxmlformats.org/officeDocument/2006/relationships/slideLayout" Target="../slideLayouts/slideLayout1.xml"/><Relationship Id="rId1" Type="http://schemas.openxmlformats.org/officeDocument/2006/relationships/tags" Target="../tags/tag251.xml"/><Relationship Id="rId6" Type="http://schemas.openxmlformats.org/officeDocument/2006/relationships/tags" Target="../tags/tag256.xml"/><Relationship Id="rId11" Type="http://schemas.openxmlformats.org/officeDocument/2006/relationships/tags" Target="../tags/tag261.xml"/><Relationship Id="rId5" Type="http://schemas.openxmlformats.org/officeDocument/2006/relationships/tags" Target="../tags/tag255.xml"/><Relationship Id="rId15" Type="http://schemas.openxmlformats.org/officeDocument/2006/relationships/tags" Target="../tags/tag265.xml"/><Relationship Id="rId10" Type="http://schemas.openxmlformats.org/officeDocument/2006/relationships/tags" Target="../tags/tag260.xml"/><Relationship Id="rId4" Type="http://schemas.openxmlformats.org/officeDocument/2006/relationships/tags" Target="../tags/tag254.xml"/><Relationship Id="rId9" Type="http://schemas.openxmlformats.org/officeDocument/2006/relationships/tags" Target="../tags/tag259.xml"/><Relationship Id="rId14" Type="http://schemas.openxmlformats.org/officeDocument/2006/relationships/tags" Target="../tags/tag26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73.xml"/><Relationship Id="rId3" Type="http://schemas.openxmlformats.org/officeDocument/2006/relationships/tags" Target="../tags/tag268.xml"/><Relationship Id="rId7" Type="http://schemas.openxmlformats.org/officeDocument/2006/relationships/tags" Target="../tags/tag272.xml"/><Relationship Id="rId2" Type="http://schemas.openxmlformats.org/officeDocument/2006/relationships/tags" Target="../tags/tag267.xml"/><Relationship Id="rId1" Type="http://schemas.openxmlformats.org/officeDocument/2006/relationships/tags" Target="../tags/tag266.xml"/><Relationship Id="rId6" Type="http://schemas.openxmlformats.org/officeDocument/2006/relationships/tags" Target="../tags/tag271.xml"/><Relationship Id="rId5" Type="http://schemas.openxmlformats.org/officeDocument/2006/relationships/tags" Target="../tags/tag270.xml"/><Relationship Id="rId10" Type="http://schemas.openxmlformats.org/officeDocument/2006/relationships/notesSlide" Target="../notesSlides/notesSlide22.xml"/><Relationship Id="rId4" Type="http://schemas.openxmlformats.org/officeDocument/2006/relationships/tags" Target="../tags/tag269.xml"/><Relationship Id="rId9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276.xml"/><Relationship Id="rId7" Type="http://schemas.openxmlformats.org/officeDocument/2006/relationships/tags" Target="../tags/tag280.xml"/><Relationship Id="rId2" Type="http://schemas.openxmlformats.org/officeDocument/2006/relationships/tags" Target="../tags/tag275.xml"/><Relationship Id="rId1" Type="http://schemas.openxmlformats.org/officeDocument/2006/relationships/tags" Target="../tags/tag274.xml"/><Relationship Id="rId6" Type="http://schemas.openxmlformats.org/officeDocument/2006/relationships/tags" Target="../tags/tag279.xml"/><Relationship Id="rId5" Type="http://schemas.openxmlformats.org/officeDocument/2006/relationships/tags" Target="../tags/tag278.xml"/><Relationship Id="rId4" Type="http://schemas.openxmlformats.org/officeDocument/2006/relationships/tags" Target="../tags/tag277.xml"/><Relationship Id="rId9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283.xml"/><Relationship Id="rId7" Type="http://schemas.openxmlformats.org/officeDocument/2006/relationships/tags" Target="../tags/tag287.xml"/><Relationship Id="rId2" Type="http://schemas.openxmlformats.org/officeDocument/2006/relationships/tags" Target="../tags/tag282.xml"/><Relationship Id="rId1" Type="http://schemas.openxmlformats.org/officeDocument/2006/relationships/tags" Target="../tags/tag281.xml"/><Relationship Id="rId6" Type="http://schemas.openxmlformats.org/officeDocument/2006/relationships/tags" Target="../tags/tag286.xml"/><Relationship Id="rId5" Type="http://schemas.openxmlformats.org/officeDocument/2006/relationships/tags" Target="../tags/tag285.xml"/><Relationship Id="rId4" Type="http://schemas.openxmlformats.org/officeDocument/2006/relationships/tags" Target="../tags/tag284.xml"/><Relationship Id="rId9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290.xml"/><Relationship Id="rId7" Type="http://schemas.openxmlformats.org/officeDocument/2006/relationships/tags" Target="../tags/tag294.xml"/><Relationship Id="rId2" Type="http://schemas.openxmlformats.org/officeDocument/2006/relationships/tags" Target="../tags/tag289.xml"/><Relationship Id="rId1" Type="http://schemas.openxmlformats.org/officeDocument/2006/relationships/tags" Target="../tags/tag288.xml"/><Relationship Id="rId6" Type="http://schemas.openxmlformats.org/officeDocument/2006/relationships/tags" Target="../tags/tag293.xml"/><Relationship Id="rId5" Type="http://schemas.openxmlformats.org/officeDocument/2006/relationships/tags" Target="../tags/tag292.xml"/><Relationship Id="rId4" Type="http://schemas.openxmlformats.org/officeDocument/2006/relationships/tags" Target="../tags/tag291.xml"/><Relationship Id="rId9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302.xml"/><Relationship Id="rId3" Type="http://schemas.openxmlformats.org/officeDocument/2006/relationships/tags" Target="../tags/tag297.xml"/><Relationship Id="rId7" Type="http://schemas.openxmlformats.org/officeDocument/2006/relationships/tags" Target="../tags/tag301.xml"/><Relationship Id="rId2" Type="http://schemas.openxmlformats.org/officeDocument/2006/relationships/tags" Target="../tags/tag296.xml"/><Relationship Id="rId1" Type="http://schemas.openxmlformats.org/officeDocument/2006/relationships/tags" Target="../tags/tag295.xml"/><Relationship Id="rId6" Type="http://schemas.openxmlformats.org/officeDocument/2006/relationships/tags" Target="../tags/tag300.xml"/><Relationship Id="rId11" Type="http://schemas.openxmlformats.org/officeDocument/2006/relationships/chart" Target="../charts/chart1.xml"/><Relationship Id="rId5" Type="http://schemas.openxmlformats.org/officeDocument/2006/relationships/tags" Target="../tags/tag299.xml"/><Relationship Id="rId10" Type="http://schemas.openxmlformats.org/officeDocument/2006/relationships/notesSlide" Target="../notesSlides/notesSlide26.xml"/><Relationship Id="rId4" Type="http://schemas.openxmlformats.org/officeDocument/2006/relationships/tags" Target="../tags/tag298.xml"/><Relationship Id="rId9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310.xml"/><Relationship Id="rId3" Type="http://schemas.openxmlformats.org/officeDocument/2006/relationships/tags" Target="../tags/tag305.xml"/><Relationship Id="rId7" Type="http://schemas.openxmlformats.org/officeDocument/2006/relationships/tags" Target="../tags/tag309.xml"/><Relationship Id="rId12" Type="http://schemas.openxmlformats.org/officeDocument/2006/relationships/chart" Target="../charts/chart2.xml"/><Relationship Id="rId2" Type="http://schemas.openxmlformats.org/officeDocument/2006/relationships/tags" Target="../tags/tag304.xml"/><Relationship Id="rId1" Type="http://schemas.openxmlformats.org/officeDocument/2006/relationships/tags" Target="../tags/tag303.xml"/><Relationship Id="rId6" Type="http://schemas.openxmlformats.org/officeDocument/2006/relationships/tags" Target="../tags/tag308.xml"/><Relationship Id="rId11" Type="http://schemas.openxmlformats.org/officeDocument/2006/relationships/notesSlide" Target="../notesSlides/notesSlide27.xml"/><Relationship Id="rId5" Type="http://schemas.openxmlformats.org/officeDocument/2006/relationships/tags" Target="../tags/tag307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306.xml"/><Relationship Id="rId9" Type="http://schemas.openxmlformats.org/officeDocument/2006/relationships/tags" Target="../tags/tag31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314.xml"/><Relationship Id="rId7" Type="http://schemas.openxmlformats.org/officeDocument/2006/relationships/tags" Target="../tags/tag318.xml"/><Relationship Id="rId2" Type="http://schemas.openxmlformats.org/officeDocument/2006/relationships/tags" Target="../tags/tag313.xml"/><Relationship Id="rId1" Type="http://schemas.openxmlformats.org/officeDocument/2006/relationships/tags" Target="../tags/tag312.xml"/><Relationship Id="rId6" Type="http://schemas.openxmlformats.org/officeDocument/2006/relationships/tags" Target="../tags/tag317.xml"/><Relationship Id="rId5" Type="http://schemas.openxmlformats.org/officeDocument/2006/relationships/tags" Target="../tags/tag316.xml"/><Relationship Id="rId4" Type="http://schemas.openxmlformats.org/officeDocument/2006/relationships/tags" Target="../tags/tag315.xml"/><Relationship Id="rId9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321.xml"/><Relationship Id="rId7" Type="http://schemas.openxmlformats.org/officeDocument/2006/relationships/tags" Target="../tags/tag325.xml"/><Relationship Id="rId2" Type="http://schemas.openxmlformats.org/officeDocument/2006/relationships/tags" Target="../tags/tag320.xml"/><Relationship Id="rId1" Type="http://schemas.openxmlformats.org/officeDocument/2006/relationships/tags" Target="../tags/tag319.xml"/><Relationship Id="rId6" Type="http://schemas.openxmlformats.org/officeDocument/2006/relationships/tags" Target="../tags/tag324.xml"/><Relationship Id="rId5" Type="http://schemas.openxmlformats.org/officeDocument/2006/relationships/tags" Target="../tags/tag323.xml"/><Relationship Id="rId4" Type="http://schemas.openxmlformats.org/officeDocument/2006/relationships/tags" Target="../tags/tag322.xml"/><Relationship Id="rId9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13" Type="http://schemas.openxmlformats.org/officeDocument/2006/relationships/tags" Target="../tags/tag43.xml"/><Relationship Id="rId18" Type="http://schemas.openxmlformats.org/officeDocument/2006/relationships/tags" Target="../tags/tag48.xml"/><Relationship Id="rId3" Type="http://schemas.openxmlformats.org/officeDocument/2006/relationships/tags" Target="../tags/tag33.xml"/><Relationship Id="rId21" Type="http://schemas.openxmlformats.org/officeDocument/2006/relationships/tags" Target="../tags/tag51.xml"/><Relationship Id="rId7" Type="http://schemas.openxmlformats.org/officeDocument/2006/relationships/tags" Target="../tags/tag37.xml"/><Relationship Id="rId12" Type="http://schemas.openxmlformats.org/officeDocument/2006/relationships/tags" Target="../tags/tag42.xml"/><Relationship Id="rId17" Type="http://schemas.openxmlformats.org/officeDocument/2006/relationships/tags" Target="../tags/tag47.xml"/><Relationship Id="rId2" Type="http://schemas.openxmlformats.org/officeDocument/2006/relationships/tags" Target="../tags/tag32.xml"/><Relationship Id="rId16" Type="http://schemas.openxmlformats.org/officeDocument/2006/relationships/tags" Target="../tags/tag46.xml"/><Relationship Id="rId20" Type="http://schemas.openxmlformats.org/officeDocument/2006/relationships/tags" Target="../tags/tag50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11" Type="http://schemas.openxmlformats.org/officeDocument/2006/relationships/tags" Target="../tags/tag41.xml"/><Relationship Id="rId5" Type="http://schemas.openxmlformats.org/officeDocument/2006/relationships/tags" Target="../tags/tag35.xml"/><Relationship Id="rId15" Type="http://schemas.openxmlformats.org/officeDocument/2006/relationships/tags" Target="../tags/tag45.xml"/><Relationship Id="rId23" Type="http://schemas.openxmlformats.org/officeDocument/2006/relationships/notesSlide" Target="../notesSlides/notesSlide5.xml"/><Relationship Id="rId10" Type="http://schemas.openxmlformats.org/officeDocument/2006/relationships/tags" Target="../tags/tag40.xml"/><Relationship Id="rId19" Type="http://schemas.openxmlformats.org/officeDocument/2006/relationships/tags" Target="../tags/tag49.xml"/><Relationship Id="rId4" Type="http://schemas.openxmlformats.org/officeDocument/2006/relationships/tags" Target="../tags/tag34.xml"/><Relationship Id="rId9" Type="http://schemas.openxmlformats.org/officeDocument/2006/relationships/tags" Target="../tags/tag39.xml"/><Relationship Id="rId14" Type="http://schemas.openxmlformats.org/officeDocument/2006/relationships/tags" Target="../tags/tag44.xml"/><Relationship Id="rId22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13" Type="http://schemas.openxmlformats.org/officeDocument/2006/relationships/tags" Target="../tags/tag64.xml"/><Relationship Id="rId18" Type="http://schemas.openxmlformats.org/officeDocument/2006/relationships/image" Target="../media/image2.jpeg"/><Relationship Id="rId3" Type="http://schemas.openxmlformats.org/officeDocument/2006/relationships/tags" Target="../tags/tag54.xml"/><Relationship Id="rId7" Type="http://schemas.openxmlformats.org/officeDocument/2006/relationships/tags" Target="../tags/tag58.xml"/><Relationship Id="rId12" Type="http://schemas.openxmlformats.org/officeDocument/2006/relationships/tags" Target="../tags/tag63.xml"/><Relationship Id="rId17" Type="http://schemas.openxmlformats.org/officeDocument/2006/relationships/notesSlide" Target="../notesSlides/notesSlide6.xml"/><Relationship Id="rId2" Type="http://schemas.openxmlformats.org/officeDocument/2006/relationships/tags" Target="../tags/tag53.xml"/><Relationship Id="rId16" Type="http://schemas.openxmlformats.org/officeDocument/2006/relationships/slideLayout" Target="../slideLayouts/slideLayout1.xml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11" Type="http://schemas.openxmlformats.org/officeDocument/2006/relationships/tags" Target="../tags/tag62.xml"/><Relationship Id="rId5" Type="http://schemas.openxmlformats.org/officeDocument/2006/relationships/tags" Target="../tags/tag56.xml"/><Relationship Id="rId15" Type="http://schemas.openxmlformats.org/officeDocument/2006/relationships/tags" Target="../tags/tag66.xml"/><Relationship Id="rId10" Type="http://schemas.openxmlformats.org/officeDocument/2006/relationships/tags" Target="../tags/tag61.xml"/><Relationship Id="rId4" Type="http://schemas.openxmlformats.org/officeDocument/2006/relationships/tags" Target="../tags/tag55.xml"/><Relationship Id="rId9" Type="http://schemas.openxmlformats.org/officeDocument/2006/relationships/tags" Target="../tags/tag60.xml"/><Relationship Id="rId14" Type="http://schemas.openxmlformats.org/officeDocument/2006/relationships/tags" Target="../tags/tag65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79.xml"/><Relationship Id="rId18" Type="http://schemas.openxmlformats.org/officeDocument/2006/relationships/tags" Target="../tags/tag84.xml"/><Relationship Id="rId26" Type="http://schemas.openxmlformats.org/officeDocument/2006/relationships/tags" Target="../tags/tag92.xml"/><Relationship Id="rId3" Type="http://schemas.openxmlformats.org/officeDocument/2006/relationships/tags" Target="../tags/tag69.xml"/><Relationship Id="rId21" Type="http://schemas.openxmlformats.org/officeDocument/2006/relationships/tags" Target="../tags/tag87.xml"/><Relationship Id="rId34" Type="http://schemas.openxmlformats.org/officeDocument/2006/relationships/image" Target="../media/image3.jpeg"/><Relationship Id="rId7" Type="http://schemas.openxmlformats.org/officeDocument/2006/relationships/tags" Target="../tags/tag73.xml"/><Relationship Id="rId12" Type="http://schemas.openxmlformats.org/officeDocument/2006/relationships/tags" Target="../tags/tag78.xml"/><Relationship Id="rId17" Type="http://schemas.openxmlformats.org/officeDocument/2006/relationships/tags" Target="../tags/tag83.xml"/><Relationship Id="rId25" Type="http://schemas.openxmlformats.org/officeDocument/2006/relationships/tags" Target="../tags/tag91.xml"/><Relationship Id="rId33" Type="http://schemas.openxmlformats.org/officeDocument/2006/relationships/notesSlide" Target="../notesSlides/notesSlide7.xml"/><Relationship Id="rId2" Type="http://schemas.openxmlformats.org/officeDocument/2006/relationships/tags" Target="../tags/tag68.xml"/><Relationship Id="rId16" Type="http://schemas.openxmlformats.org/officeDocument/2006/relationships/tags" Target="../tags/tag82.xml"/><Relationship Id="rId20" Type="http://schemas.openxmlformats.org/officeDocument/2006/relationships/tags" Target="../tags/tag86.xml"/><Relationship Id="rId29" Type="http://schemas.openxmlformats.org/officeDocument/2006/relationships/tags" Target="../tags/tag95.xml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1" Type="http://schemas.openxmlformats.org/officeDocument/2006/relationships/tags" Target="../tags/tag77.xml"/><Relationship Id="rId24" Type="http://schemas.openxmlformats.org/officeDocument/2006/relationships/tags" Target="../tags/tag90.xml"/><Relationship Id="rId32" Type="http://schemas.openxmlformats.org/officeDocument/2006/relationships/slideLayout" Target="../slideLayouts/slideLayout1.xml"/><Relationship Id="rId5" Type="http://schemas.openxmlformats.org/officeDocument/2006/relationships/tags" Target="../tags/tag71.xml"/><Relationship Id="rId15" Type="http://schemas.openxmlformats.org/officeDocument/2006/relationships/tags" Target="../tags/tag81.xml"/><Relationship Id="rId23" Type="http://schemas.openxmlformats.org/officeDocument/2006/relationships/tags" Target="../tags/tag89.xml"/><Relationship Id="rId28" Type="http://schemas.openxmlformats.org/officeDocument/2006/relationships/tags" Target="../tags/tag94.xml"/><Relationship Id="rId10" Type="http://schemas.openxmlformats.org/officeDocument/2006/relationships/tags" Target="../tags/tag76.xml"/><Relationship Id="rId19" Type="http://schemas.openxmlformats.org/officeDocument/2006/relationships/tags" Target="../tags/tag85.xml"/><Relationship Id="rId31" Type="http://schemas.openxmlformats.org/officeDocument/2006/relationships/tags" Target="../tags/tag97.xml"/><Relationship Id="rId4" Type="http://schemas.openxmlformats.org/officeDocument/2006/relationships/tags" Target="../tags/tag70.xml"/><Relationship Id="rId9" Type="http://schemas.openxmlformats.org/officeDocument/2006/relationships/tags" Target="../tags/tag75.xml"/><Relationship Id="rId14" Type="http://schemas.openxmlformats.org/officeDocument/2006/relationships/tags" Target="../tags/tag80.xml"/><Relationship Id="rId22" Type="http://schemas.openxmlformats.org/officeDocument/2006/relationships/tags" Target="../tags/tag88.xml"/><Relationship Id="rId27" Type="http://schemas.openxmlformats.org/officeDocument/2006/relationships/tags" Target="../tags/tag93.xml"/><Relationship Id="rId30" Type="http://schemas.openxmlformats.org/officeDocument/2006/relationships/tags" Target="../tags/tag96.xml"/><Relationship Id="rId35" Type="http://schemas.openxmlformats.org/officeDocument/2006/relationships/image" Target="../media/image4.jpeg"/><Relationship Id="rId8" Type="http://schemas.openxmlformats.org/officeDocument/2006/relationships/tags" Target="../tags/tag7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100.xml"/><Relationship Id="rId7" Type="http://schemas.openxmlformats.org/officeDocument/2006/relationships/tags" Target="../tags/tag104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tags" Target="../tags/tag103.xml"/><Relationship Id="rId5" Type="http://schemas.openxmlformats.org/officeDocument/2006/relationships/tags" Target="../tags/tag102.xml"/><Relationship Id="rId4" Type="http://schemas.openxmlformats.org/officeDocument/2006/relationships/tags" Target="../tags/tag10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107.xml"/><Relationship Id="rId7" Type="http://schemas.openxmlformats.org/officeDocument/2006/relationships/tags" Target="../tags/tag111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tags" Target="../tags/tag110.xml"/><Relationship Id="rId5" Type="http://schemas.openxmlformats.org/officeDocument/2006/relationships/tags" Target="../tags/tag109.xml"/><Relationship Id="rId4" Type="http://schemas.openxmlformats.org/officeDocument/2006/relationships/tags" Target="../tags/tag108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17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646176" y="3603830"/>
            <a:ext cx="7851648" cy="719553"/>
          </a:xfrm>
          <a:noFill/>
          <a:ln/>
          <a:scene3d>
            <a:camera prst="orthographicFront"/>
            <a:lightRig rig="freezing" dir="t">
              <a:rot lat="0" lon="0" rev="5640000"/>
            </a:lightRig>
          </a:scene3d>
          <a:sp3d/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flatTx/>
          </a:bodyPr>
          <a:lstStyle/>
          <a:p>
            <a:pPr algn="ctr"/>
            <a:r>
              <a:rPr lang="fr-FR" sz="4000" b="0" dirty="0"/>
              <a:t>Leçon 2</a:t>
            </a:r>
          </a:p>
        </p:txBody>
      </p:sp>
      <p:sp>
        <p:nvSpPr>
          <p:cNvPr id="128717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0" y="4467399"/>
            <a:ext cx="9144000" cy="792658"/>
          </a:xfrm>
          <a:noFill/>
          <a:ln/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fr-CA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Tableaux croisés</a:t>
            </a:r>
          </a:p>
        </p:txBody>
      </p:sp>
      <p:cxnSp>
        <p:nvCxnSpPr>
          <p:cNvPr id="8" name="Connecteur droit 7"/>
          <p:cNvCxnSpPr/>
          <p:nvPr>
            <p:custDataLst>
              <p:tags r:id="rId3"/>
            </p:custDataLst>
          </p:nvPr>
        </p:nvCxnSpPr>
        <p:spPr>
          <a:xfrm>
            <a:off x="0" y="3459287"/>
            <a:ext cx="9144000" cy="1588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>
            <p:custDataLst>
              <p:tags r:id="rId4"/>
            </p:custDataLst>
          </p:nvPr>
        </p:nvCxnSpPr>
        <p:spPr>
          <a:xfrm>
            <a:off x="0" y="3530725"/>
            <a:ext cx="9144000" cy="1588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Espace réservé de la date 10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09B1EA93-7181-4E24-928E-D16F8FA89D53}" type="datetime10">
              <a:rPr lang="fr-FR" smtClean="0"/>
              <a:t>03:38</a:t>
            </a:fld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0E8BC1D6-906C-4B40-99AE-5BD2D4C3F0C6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14" name="Rectangle 2"/>
          <p:cNvSpPr txBox="1">
            <a:spLocks noChangeArrowheads="1"/>
          </p:cNvSpPr>
          <p:nvPr>
            <p:custDataLst>
              <p:tags r:id="rId7"/>
            </p:custDataLst>
          </p:nvPr>
        </p:nvSpPr>
        <p:spPr>
          <a:xfrm>
            <a:off x="785786" y="764704"/>
            <a:ext cx="7602638" cy="105726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reezing" dir="t">
              <a:rot lat="0" lon="0" rev="5640000"/>
            </a:lightRig>
          </a:scene3d>
          <a:sp3d/>
        </p:spPr>
        <p:txBody>
          <a:bodyPr vert="horz" lIns="0" tIns="0" rIns="18288" bIns="0" anchor="b">
            <a:normAutofit fontScale="70000" lnSpcReduction="20000"/>
            <a:scene3d>
              <a:camera prst="orthographicFront"/>
              <a:lightRig rig="freezing" dir="t">
                <a:rot lat="0" lon="0" rev="5640000"/>
              </a:lightRig>
            </a:scene3d>
            <a:flatTx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4000" b="0" dirty="0"/>
              <a:t>MIASS241.1</a:t>
            </a:r>
          </a:p>
          <a:p>
            <a:pPr algn="l"/>
            <a:r>
              <a:rPr lang="en-CA" sz="4000" b="0" dirty="0"/>
              <a:t>MATHÉMATIQUES 4 APPLIQUÉES AUX SCIENCES SOCIALES</a:t>
            </a:r>
            <a:endParaRPr lang="fr-FR" sz="4000" b="0" dirty="0"/>
          </a:p>
        </p:txBody>
      </p:sp>
      <p:sp>
        <p:nvSpPr>
          <p:cNvPr id="15" name="Rectangle 3"/>
          <p:cNvSpPr txBox="1">
            <a:spLocks noChangeArrowheads="1"/>
          </p:cNvSpPr>
          <p:nvPr>
            <p:custDataLst>
              <p:tags r:id="rId8"/>
            </p:custDataLst>
          </p:nvPr>
        </p:nvSpPr>
        <p:spPr>
          <a:xfrm>
            <a:off x="1547664" y="2171425"/>
            <a:ext cx="6929486" cy="1113559"/>
          </a:xfrm>
          <a:prstGeom prst="rect">
            <a:avLst/>
          </a:prstGeom>
          <a:noFill/>
          <a:ln/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fr-C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fr-C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El Hadj Touré, Ph D. Sociologie</a:t>
            </a:r>
          </a:p>
          <a:p>
            <a:pPr>
              <a:spcBef>
                <a:spcPts val="600"/>
              </a:spcBef>
            </a:pPr>
            <a:r>
              <a:rPr lang="fr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Département de sociologie, UGB </a:t>
            </a:r>
          </a:p>
        </p:txBody>
      </p:sp>
      <p:sp>
        <p:nvSpPr>
          <p:cNvPr id="16" name="Rectangle 15"/>
          <p:cNvSpPr/>
          <p:nvPr>
            <p:custDataLst>
              <p:tags r:id="rId9"/>
            </p:custDataLst>
          </p:nvPr>
        </p:nvSpPr>
        <p:spPr>
          <a:xfrm>
            <a:off x="0" y="0"/>
            <a:ext cx="785786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0387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0E8BC1D6-906C-4B40-99AE-5BD2D4C3F0C6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2C27E2CD-D06F-4791-86A7-0A9AFBA59068}" type="datetime10">
              <a:rPr lang="fr-FR" smtClean="0"/>
              <a:t>03:38</a:t>
            </a:fld>
            <a:endParaRPr lang="fr-FR" dirty="0"/>
          </a:p>
        </p:txBody>
      </p:sp>
      <p:sp>
        <p:nvSpPr>
          <p:cNvPr id="22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0" y="494214"/>
            <a:ext cx="9144000" cy="65724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reezing" dir="t">
              <a:rot lat="0" lon="0" rev="5640000"/>
            </a:lightRig>
          </a:scene3d>
          <a:sp3d/>
        </p:spPr>
        <p:txBody>
          <a:bodyPr vert="horz" lIns="0" tIns="0" rIns="18288" bIns="0" anchor="b">
            <a:noAutofit/>
            <a:flatTx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i="0" u="none" strike="noStrike" kern="1200" cap="none" spc="-150" normalizeH="0" baseline="0" dirty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Tableaux bivariés de pourcentages</a:t>
            </a:r>
            <a:endParaRPr kumimoji="0" lang="fr-FR" sz="2800" i="0" u="none" strike="noStrike" kern="1200" cap="none" spc="-150" normalizeH="0" baseline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/>
          <p:cNvSpPr/>
          <p:nvPr>
            <p:custDataLst>
              <p:tags r:id="rId4"/>
            </p:custDataLst>
          </p:nvPr>
        </p:nvSpPr>
        <p:spPr>
          <a:xfrm>
            <a:off x="0" y="1201403"/>
            <a:ext cx="910113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kumimoji="0" lang="fr-FR" sz="3000" spc="-150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Exemple (Fox: 127)</a:t>
            </a:r>
          </a:p>
        </p:txBody>
      </p:sp>
      <p:sp>
        <p:nvSpPr>
          <p:cNvPr id="10" name="ZoneTexte 9"/>
          <p:cNvSpPr txBox="1"/>
          <p:nvPr>
            <p:custDataLst>
              <p:tags r:id="rId5"/>
            </p:custDataLst>
          </p:nvPr>
        </p:nvSpPr>
        <p:spPr>
          <a:xfrm>
            <a:off x="2883338" y="4425098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4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>
            <p:custDataLst>
              <p:tags r:id="rId6"/>
            </p:custDataLst>
          </p:nvPr>
        </p:nvSpPr>
        <p:spPr>
          <a:xfrm>
            <a:off x="2978174" y="4753285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6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>
            <p:custDataLst>
              <p:tags r:id="rId7"/>
            </p:custDataLst>
          </p:nvPr>
        </p:nvSpPr>
        <p:spPr>
          <a:xfrm>
            <a:off x="4800524" y="4782287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11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>
            <p:custDataLst>
              <p:tags r:id="rId8"/>
            </p:custDataLst>
          </p:nvPr>
        </p:nvSpPr>
        <p:spPr>
          <a:xfrm>
            <a:off x="4800524" y="4425097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13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6" name="ZoneTexte 15"/>
          <p:cNvSpPr txBox="1"/>
          <p:nvPr>
            <p:custDataLst>
              <p:tags r:id="rId9"/>
            </p:custDataLst>
          </p:nvPr>
        </p:nvSpPr>
        <p:spPr>
          <a:xfrm>
            <a:off x="6667691" y="4749916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4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7" name="ZoneTexte 16"/>
          <p:cNvSpPr txBox="1"/>
          <p:nvPr>
            <p:custDataLst>
              <p:tags r:id="rId10"/>
            </p:custDataLst>
          </p:nvPr>
        </p:nvSpPr>
        <p:spPr>
          <a:xfrm>
            <a:off x="6596253" y="4387615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12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0" name="ZoneTexte 19"/>
          <p:cNvSpPr txBox="1"/>
          <p:nvPr>
            <p:custDataLst>
              <p:tags r:id="rId11"/>
            </p:custDataLst>
          </p:nvPr>
        </p:nvSpPr>
        <p:spPr>
          <a:xfrm>
            <a:off x="2906736" y="5110475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10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3" name="ZoneTexte 22"/>
          <p:cNvSpPr txBox="1"/>
          <p:nvPr>
            <p:custDataLst>
              <p:tags r:id="rId12"/>
            </p:custDataLst>
          </p:nvPr>
        </p:nvSpPr>
        <p:spPr>
          <a:xfrm>
            <a:off x="6512600" y="5106441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16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4" name="ZoneTexte 23"/>
          <p:cNvSpPr txBox="1"/>
          <p:nvPr>
            <p:custDataLst>
              <p:tags r:id="rId13"/>
            </p:custDataLst>
          </p:nvPr>
        </p:nvSpPr>
        <p:spPr>
          <a:xfrm>
            <a:off x="3878975" y="4382826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%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5" name="ZoneTexte 24"/>
          <p:cNvSpPr txBox="1"/>
          <p:nvPr>
            <p:custDataLst>
              <p:tags r:id="rId14"/>
            </p:custDataLst>
          </p:nvPr>
        </p:nvSpPr>
        <p:spPr>
          <a:xfrm>
            <a:off x="3864460" y="4783559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%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7" name="ZoneTexte 26"/>
          <p:cNvSpPr txBox="1"/>
          <p:nvPr>
            <p:custDataLst>
              <p:tags r:id="rId15"/>
            </p:custDataLst>
          </p:nvPr>
        </p:nvSpPr>
        <p:spPr>
          <a:xfrm>
            <a:off x="5643570" y="4425098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%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8" name="ZoneTexte 27"/>
          <p:cNvSpPr txBox="1"/>
          <p:nvPr>
            <p:custDataLst>
              <p:tags r:id="rId16"/>
            </p:custDataLst>
          </p:nvPr>
        </p:nvSpPr>
        <p:spPr>
          <a:xfrm>
            <a:off x="7500958" y="4786322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%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9" name="ZoneTexte 28"/>
          <p:cNvSpPr txBox="1"/>
          <p:nvPr>
            <p:custDataLst>
              <p:tags r:id="rId17"/>
            </p:custDataLst>
          </p:nvPr>
        </p:nvSpPr>
        <p:spPr>
          <a:xfrm>
            <a:off x="7500958" y="4393332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%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1" name="ZoneTexte 30"/>
          <p:cNvSpPr txBox="1"/>
          <p:nvPr>
            <p:custDataLst>
              <p:tags r:id="rId18"/>
            </p:custDataLst>
          </p:nvPr>
        </p:nvSpPr>
        <p:spPr>
          <a:xfrm>
            <a:off x="5643570" y="5139478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%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2" name="ZoneTexte 31"/>
          <p:cNvSpPr txBox="1"/>
          <p:nvPr>
            <p:custDataLst>
              <p:tags r:id="rId19"/>
            </p:custDataLst>
          </p:nvPr>
        </p:nvSpPr>
        <p:spPr>
          <a:xfrm>
            <a:off x="7490024" y="5143511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%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4" name="Espace réservé du texte 2"/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828648" y="5614630"/>
            <a:ext cx="8272490" cy="253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2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2400"/>
              </a:spcBef>
              <a:buClr>
                <a:schemeClr val="bg2">
                  <a:lumMod val="40000"/>
                  <a:lumOff val="60000"/>
                </a:schemeClr>
              </a:buClr>
            </a:pPr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Ceux qui suivent leur conscience sont 75% à être diplômés du postsecondaire et 40% à n’avoir aucun diplôme. Plus on est instruit, plus on a tendance à suivre sa conscience et vice-versa.</a:t>
            </a:r>
          </a:p>
          <a:p>
            <a:pPr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endParaRPr lang="fr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C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C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buClr>
                <a:schemeClr val="bg2">
                  <a:lumMod val="40000"/>
                  <a:lumOff val="60000"/>
                </a:schemeClr>
              </a:buClr>
            </a:pPr>
            <a:endParaRPr lang="fr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Picture 2" descr="C:\Documents and Settings\El Hadj TOURE\Bureau\Sans titre.JP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70" t="21828" r="4986" b="14510"/>
          <a:stretch/>
        </p:blipFill>
        <p:spPr bwMode="auto">
          <a:xfrm>
            <a:off x="8460432" y="2965621"/>
            <a:ext cx="683568" cy="354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C:\Documents and Settings\El Hadj TOURE\Bureau\Sans titre.JP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3393" b="14442"/>
          <a:stretch/>
        </p:blipFill>
        <p:spPr bwMode="auto">
          <a:xfrm>
            <a:off x="785786" y="1749239"/>
            <a:ext cx="7674646" cy="476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C:\Documents and Settings\El Hadj TOURE\Bureau\Sans titre.JP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70" t="1" r="4986" b="78142"/>
          <a:stretch/>
        </p:blipFill>
        <p:spPr bwMode="auto">
          <a:xfrm>
            <a:off x="8460432" y="1749239"/>
            <a:ext cx="683568" cy="1218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842614" y="5961108"/>
            <a:ext cx="1086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100%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5660051" y="5961108"/>
            <a:ext cx="974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100%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7548356" y="5961108"/>
            <a:ext cx="970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100%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3777383" y="5143511"/>
            <a:ext cx="921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40%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3789565" y="5497972"/>
            <a:ext cx="921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60%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5576938" y="5130418"/>
            <a:ext cx="921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54%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5576939" y="5497971"/>
            <a:ext cx="921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46%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7457877" y="5125478"/>
            <a:ext cx="921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75%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7500958" y="5499443"/>
            <a:ext cx="921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25%</a:t>
            </a:r>
          </a:p>
        </p:txBody>
      </p:sp>
      <p:sp>
        <p:nvSpPr>
          <p:cNvPr id="3" name="Ellipse 2"/>
          <p:cNvSpPr/>
          <p:nvPr/>
        </p:nvSpPr>
        <p:spPr>
          <a:xfrm>
            <a:off x="3463725" y="5568106"/>
            <a:ext cx="400735" cy="3605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7" name="Ellipse 46"/>
          <p:cNvSpPr/>
          <p:nvPr/>
        </p:nvSpPr>
        <p:spPr>
          <a:xfrm>
            <a:off x="5217075" y="5582956"/>
            <a:ext cx="400735" cy="3605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5" name="Connecteur droit 4"/>
          <p:cNvCxnSpPr/>
          <p:nvPr/>
        </p:nvCxnSpPr>
        <p:spPr>
          <a:xfrm>
            <a:off x="3495666" y="6309320"/>
            <a:ext cx="28171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>
            <a:off x="5276583" y="6309320"/>
            <a:ext cx="28171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>
            <p:custDataLst>
              <p:tags r:id="rId24"/>
            </p:custDataLst>
          </p:nvPr>
        </p:nvCxnSpPr>
        <p:spPr>
          <a:xfrm>
            <a:off x="0" y="1234061"/>
            <a:ext cx="9144000" cy="1588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>
            <p:custDataLst>
              <p:tags r:id="rId25"/>
            </p:custDataLst>
          </p:nvPr>
        </p:nvCxnSpPr>
        <p:spPr>
          <a:xfrm>
            <a:off x="0" y="1293330"/>
            <a:ext cx="9144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1" name="Connecteur droit 50"/>
          <p:cNvCxnSpPr/>
          <p:nvPr/>
        </p:nvCxnSpPr>
        <p:spPr>
          <a:xfrm>
            <a:off x="7266639" y="6309320"/>
            <a:ext cx="28171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Rectangle à coins arrondis 3"/>
          <p:cNvSpPr/>
          <p:nvPr/>
        </p:nvSpPr>
        <p:spPr>
          <a:xfrm>
            <a:off x="8623249" y="5196083"/>
            <a:ext cx="467544" cy="731934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2" name="Rectangle à coins arrondis 51"/>
          <p:cNvSpPr/>
          <p:nvPr/>
        </p:nvSpPr>
        <p:spPr>
          <a:xfrm>
            <a:off x="8619307" y="5977288"/>
            <a:ext cx="467544" cy="33203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3" name="Rectangle à coins arrondis 52"/>
          <p:cNvSpPr/>
          <p:nvPr/>
        </p:nvSpPr>
        <p:spPr>
          <a:xfrm>
            <a:off x="3419296" y="5943515"/>
            <a:ext cx="4149196" cy="39675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5722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2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4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6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8" grpId="0"/>
      <p:bldP spid="38" grpId="1"/>
      <p:bldP spid="39" grpId="0"/>
      <p:bldP spid="39" grpId="1"/>
      <p:bldP spid="40" grpId="0"/>
      <p:bldP spid="41" grpId="0"/>
      <p:bldP spid="42" grpId="0"/>
      <p:bldP spid="43" grpId="0"/>
      <p:bldP spid="44" grpId="0"/>
      <p:bldP spid="45" grpId="0"/>
      <p:bldP spid="3" grpId="0" animBg="1"/>
      <p:bldP spid="47" grpId="0" animBg="1"/>
      <p:bldP spid="4" grpId="0" animBg="1"/>
      <p:bldP spid="4" grpId="1" animBg="1"/>
      <p:bldP spid="52" grpId="0" animBg="1"/>
      <p:bldP spid="52" grpId="1" animBg="1"/>
      <p:bldP spid="53" grpId="0" animBg="1"/>
      <p:bldP spid="5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2"/>
          <p:cNvSpPr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467544" y="1916832"/>
            <a:ext cx="8424936" cy="4441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200"/>
              </a:spcBef>
              <a:buClr>
                <a:schemeClr val="bg2">
                  <a:lumMod val="40000"/>
                  <a:lumOff val="60000"/>
                </a:schemeClr>
              </a:buClr>
            </a:pPr>
            <a:r>
              <a:rPr lang="fr-C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Une règle conventionnelle consiste à calculer les % au sein des catégories de la variable indépendante</a:t>
            </a:r>
          </a:p>
          <a:p>
            <a:pPr lvl="1">
              <a:spcBef>
                <a:spcPts val="1200"/>
              </a:spcBef>
              <a:buClr>
                <a:schemeClr val="bg2">
                  <a:lumMod val="40000"/>
                  <a:lumOff val="60000"/>
                </a:schemeClr>
              </a:buClr>
            </a:pPr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Diviser chaque fréquence de cellule ou conditionnelle (</a:t>
            </a:r>
            <a:r>
              <a:rPr lang="fr-CA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</a:t>
            </a:r>
            <a:r>
              <a:rPr lang="fr-CA" sz="2000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cellule</a:t>
            </a:r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 par le nombre total marginal de la colonne appropriée (n</a:t>
            </a:r>
            <a:r>
              <a:rPr lang="fr-CA" sz="20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</a:t>
            </a:r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 </a:t>
            </a:r>
          </a:p>
          <a:p>
            <a:pPr lvl="1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</a:pPr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Multiplier ce résultat par la base 100</a:t>
            </a:r>
          </a:p>
          <a:p>
            <a:pPr>
              <a:spcBef>
                <a:spcPts val="1200"/>
              </a:spcBef>
              <a:buClr>
                <a:schemeClr val="bg2">
                  <a:lumMod val="40000"/>
                  <a:lumOff val="60000"/>
                </a:schemeClr>
              </a:buClr>
            </a:pPr>
            <a:r>
              <a:rPr lang="fr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Exemple</a:t>
            </a:r>
          </a:p>
          <a:p>
            <a:pPr lvl="1">
              <a:spcBef>
                <a:spcPts val="1200"/>
              </a:spcBef>
              <a:buClr>
                <a:schemeClr val="bg2">
                  <a:lumMod val="40000"/>
                  <a:lumOff val="60000"/>
                </a:schemeClr>
              </a:buClr>
            </a:pPr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Pour la catégorie « moins secondaire », 4 suivent leur conscience, 6 obéissent aux lois, la fréquence marginale étant 10, on aura</a:t>
            </a:r>
          </a:p>
          <a:p>
            <a:pPr lvl="2">
              <a:spcBef>
                <a:spcPts val="1200"/>
              </a:spcBef>
              <a:buClr>
                <a:schemeClr val="bg2">
                  <a:lumMod val="40000"/>
                  <a:lumOff val="60000"/>
                </a:schemeClr>
              </a:buClr>
            </a:pPr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4/10*(100) = 40%</a:t>
            </a:r>
          </a:p>
          <a:p>
            <a:pPr lvl="2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</a:pPr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6/10*(100) = 60%</a:t>
            </a:r>
          </a:p>
          <a:p>
            <a:pPr lvl="2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</a:pPr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 total étant 100%</a:t>
            </a:r>
          </a:p>
          <a:p>
            <a:pPr marL="0" indent="0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endParaRPr lang="fr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C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C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buClr>
                <a:schemeClr val="bg2">
                  <a:lumMod val="40000"/>
                  <a:lumOff val="60000"/>
                </a:schemeClr>
              </a:buClr>
            </a:pPr>
            <a:endParaRPr lang="fr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0E8BC1D6-906C-4B40-99AE-5BD2D4C3F0C6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59157B5E-A0C1-4CA3-9DE7-0043CC03DDD8}" type="datetime10">
              <a:rPr lang="fr-FR" smtClean="0"/>
              <a:t>03:38</a:t>
            </a:fld>
            <a:endParaRPr lang="fr-FR" dirty="0"/>
          </a:p>
        </p:txBody>
      </p:sp>
      <p:sp>
        <p:nvSpPr>
          <p:cNvPr id="22" name="Rectangle 2"/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0" y="485740"/>
            <a:ext cx="9144000" cy="65724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reezing" dir="t">
              <a:rot lat="0" lon="0" rev="5640000"/>
            </a:lightRig>
          </a:scene3d>
          <a:sp3d/>
        </p:spPr>
        <p:txBody>
          <a:bodyPr vert="horz" lIns="0" tIns="0" rIns="18288" bIns="0" anchor="b">
            <a:noAutofit/>
            <a:flatTx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spc="-150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T</a:t>
            </a:r>
            <a:r>
              <a:rPr kumimoji="0" lang="fr-FR" sz="3600" i="0" u="none" strike="noStrike" kern="1200" cap="none" spc="-150" normalizeH="0" baseline="0" dirty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ableaux</a:t>
            </a:r>
            <a:r>
              <a:rPr kumimoji="0" lang="fr-FR" sz="3600" i="0" u="none" strike="noStrike" kern="1200" cap="none" spc="-150" normalizeH="0" dirty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3600" i="0" u="none" strike="noStrike" kern="1200" cap="none" spc="-150" normalizeH="0" dirty="0" err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bivariés</a:t>
            </a:r>
            <a:r>
              <a:rPr kumimoji="0" lang="fr-FR" sz="3600" i="0" u="none" strike="noStrike" kern="1200" cap="none" spc="-150" normalizeH="0" dirty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de pourcentages</a:t>
            </a:r>
            <a:endParaRPr kumimoji="0" lang="fr-FR" sz="3600" i="0" u="none" strike="noStrike" kern="1200" cap="none" spc="-150" normalizeH="0" baseline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/>
          <p:cNvSpPr/>
          <p:nvPr>
            <p:custDataLst>
              <p:tags r:id="rId5"/>
            </p:custDataLst>
          </p:nvPr>
        </p:nvSpPr>
        <p:spPr>
          <a:xfrm>
            <a:off x="0" y="1221672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r>
              <a:rPr lang="fr-CA" sz="3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Formule &amp; exemple</a:t>
            </a:r>
          </a:p>
        </p:txBody>
      </p:sp>
      <p:cxnSp>
        <p:nvCxnSpPr>
          <p:cNvPr id="10" name="Connecteur droit 9"/>
          <p:cNvCxnSpPr/>
          <p:nvPr>
            <p:custDataLst>
              <p:tags r:id="rId6"/>
            </p:custDataLst>
          </p:nvPr>
        </p:nvCxnSpPr>
        <p:spPr>
          <a:xfrm>
            <a:off x="0" y="1234061"/>
            <a:ext cx="9144000" cy="1588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>
            <p:custDataLst>
              <p:tags r:id="rId7"/>
            </p:custDataLst>
          </p:nvPr>
        </p:nvCxnSpPr>
        <p:spPr>
          <a:xfrm>
            <a:off x="0" y="1293330"/>
            <a:ext cx="9144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2"/>
          <p:cNvSpPr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642910" y="1916832"/>
            <a:ext cx="8272490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2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r>
              <a:rPr lang="fr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Calculer les % du tableau bivarié ci-dessous, lequel met en relation le désir de rester à son travail (Y) et la satisfaction quant au salaire reçu (X)</a:t>
            </a:r>
          </a:p>
          <a:p>
            <a:pPr lvl="1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C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C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buClr>
                <a:schemeClr val="bg2">
                  <a:lumMod val="40000"/>
                  <a:lumOff val="60000"/>
                </a:schemeClr>
              </a:buClr>
            </a:pPr>
            <a:endParaRPr lang="fr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0E8BC1D6-906C-4B40-99AE-5BD2D4C3F0C6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0B3EE7C8-E8FA-497C-9BF3-836D468BC55A}" type="datetime10">
              <a:rPr lang="fr-FR" smtClean="0"/>
              <a:t>03:38</a:t>
            </a:fld>
            <a:endParaRPr lang="fr-FR" dirty="0"/>
          </a:p>
        </p:txBody>
      </p:sp>
      <p:sp>
        <p:nvSpPr>
          <p:cNvPr id="22" name="Rectangle 2"/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-14490" y="485740"/>
            <a:ext cx="9158489" cy="65724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reezing" dir="t">
              <a:rot lat="0" lon="0" rev="5640000"/>
            </a:lightRig>
          </a:scene3d>
          <a:sp3d/>
        </p:spPr>
        <p:txBody>
          <a:bodyPr vert="horz" lIns="0" tIns="0" rIns="18288" bIns="0" anchor="b">
            <a:noAutofit/>
            <a:flatTx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spc="-150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T</a:t>
            </a:r>
            <a:r>
              <a:rPr kumimoji="0" lang="fr-FR" sz="3600" i="0" u="none" strike="noStrike" kern="1200" cap="none" spc="-150" normalizeH="0" baseline="0" dirty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ableaux</a:t>
            </a:r>
            <a:r>
              <a:rPr kumimoji="0" lang="fr-FR" sz="3600" i="0" u="none" strike="noStrike" kern="1200" cap="none" spc="-150" normalizeH="0" dirty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bivariés de pourcentages</a:t>
            </a:r>
            <a:endParaRPr kumimoji="0" lang="fr-FR" sz="3600" i="0" u="none" strike="noStrike" kern="1200" cap="none" spc="-150" normalizeH="0" baseline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/>
          <p:cNvSpPr/>
          <p:nvPr>
            <p:custDataLst>
              <p:tags r:id="rId5"/>
            </p:custDataLst>
          </p:nvPr>
        </p:nvSpPr>
        <p:spPr>
          <a:xfrm>
            <a:off x="-14490" y="1213377"/>
            <a:ext cx="915849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r>
              <a:rPr lang="fr-CA" sz="3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Exercice « éclair » </a:t>
            </a: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1730249001"/>
              </p:ext>
            </p:extLst>
          </p:nvPr>
        </p:nvGraphicFramePr>
        <p:xfrm>
          <a:off x="761811" y="3212976"/>
          <a:ext cx="8034688" cy="2896855"/>
        </p:xfrm>
        <a:graphic>
          <a:graphicData uri="http://schemas.openxmlformats.org/drawingml/2006/table">
            <a:tbl>
              <a:tblPr/>
              <a:tblGrid>
                <a:gridCol w="2440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3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61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0584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Désir de rester à son travail</a:t>
                      </a:r>
                      <a:endParaRPr lang="fr-FR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Satisfaction quant au salaire reçu</a:t>
                      </a:r>
                      <a:endParaRPr lang="fr-FR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4519"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FR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Non satisfait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(f)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Satisfait (f)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Non satisfait (%)</a:t>
                      </a:r>
                      <a:endParaRPr lang="fr-CA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Satisfait (%)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05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Ne désire pas quitter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120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320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200" b="1" dirty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lang="fr-CA" sz="2200" b="1" dirty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2200" b="1" dirty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80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05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Désire</a:t>
                      </a:r>
                      <a:r>
                        <a:rPr lang="fr-FR" sz="20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quitter</a:t>
                      </a:r>
                      <a:endParaRPr lang="fr-FR" sz="2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180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80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200" b="1" dirty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  <a:endParaRPr lang="fr-CA" sz="2200" b="1" dirty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2200" b="1" dirty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05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Total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300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400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FR" sz="2200" b="1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fr-FR" sz="2200" b="1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3" name="Connecteur droit avec flèche 2"/>
          <p:cNvCxnSpPr/>
          <p:nvPr/>
        </p:nvCxnSpPr>
        <p:spPr>
          <a:xfrm>
            <a:off x="747946" y="2132856"/>
            <a:ext cx="32983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6325723" y="5671193"/>
            <a:ext cx="974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7570686" y="5668452"/>
            <a:ext cx="974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</a:t>
            </a:r>
          </a:p>
        </p:txBody>
      </p:sp>
      <p:sp>
        <p:nvSpPr>
          <p:cNvPr id="2" name="Ellipse 1"/>
          <p:cNvSpPr/>
          <p:nvPr/>
        </p:nvSpPr>
        <p:spPr>
          <a:xfrm>
            <a:off x="3383868" y="5703681"/>
            <a:ext cx="2376264" cy="4616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20" name="Connecteur droit 19"/>
          <p:cNvCxnSpPr/>
          <p:nvPr>
            <p:custDataLst>
              <p:tags r:id="rId7"/>
            </p:custDataLst>
          </p:nvPr>
        </p:nvCxnSpPr>
        <p:spPr>
          <a:xfrm>
            <a:off x="0" y="1234061"/>
            <a:ext cx="9144000" cy="1588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>
            <p:custDataLst>
              <p:tags r:id="rId8"/>
            </p:custDataLst>
          </p:nvPr>
        </p:nvCxnSpPr>
        <p:spPr>
          <a:xfrm>
            <a:off x="0" y="1293330"/>
            <a:ext cx="9144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Ellipse 16"/>
          <p:cNvSpPr/>
          <p:nvPr/>
        </p:nvSpPr>
        <p:spPr>
          <a:xfrm>
            <a:off x="6337108" y="4662544"/>
            <a:ext cx="596586" cy="4616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3" name="Ellipse 22"/>
          <p:cNvSpPr/>
          <p:nvPr/>
        </p:nvSpPr>
        <p:spPr>
          <a:xfrm>
            <a:off x="7709214" y="4662543"/>
            <a:ext cx="596586" cy="4616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5" name="Connecteur droit 4"/>
          <p:cNvCxnSpPr/>
          <p:nvPr/>
        </p:nvCxnSpPr>
        <p:spPr>
          <a:xfrm>
            <a:off x="747946" y="5013176"/>
            <a:ext cx="7796794" cy="0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565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6" grpId="1"/>
      <p:bldP spid="2" grpId="0" animBg="1"/>
      <p:bldP spid="17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2"/>
          <p:cNvSpPr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395536" y="1916832"/>
            <a:ext cx="8519864" cy="4441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200"/>
              </a:spcBef>
              <a:buClr>
                <a:schemeClr val="bg2">
                  <a:lumMod val="40000"/>
                  <a:lumOff val="60000"/>
                </a:schemeClr>
              </a:buClr>
            </a:pPr>
            <a:r>
              <a:rPr lang="fr-C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Une règle conventionnelle consiste à comparer les % entre les catégories de la variable indépendante</a:t>
            </a:r>
          </a:p>
          <a:p>
            <a:pPr lvl="1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</a:pPr>
            <a:r>
              <a:rPr lang="fr-CA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Estimer l’importance des différences entre les %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</a:pPr>
            <a:r>
              <a:rPr lang="fr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Signification des différences en </a:t>
            </a:r>
            <a:r>
              <a:rPr lang="fr-CA" sz="2400" u="sng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points</a:t>
            </a:r>
            <a:r>
              <a:rPr lang="fr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 %(Imbeau, 2009)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</a:pPr>
            <a:r>
              <a:rPr lang="fr-CA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Relation nulle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</a:pPr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Des différences  absolues &lt;</a:t>
            </a:r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10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lvl="1">
              <a:spcBef>
                <a:spcPts val="3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</a:pPr>
            <a:r>
              <a:rPr lang="fr-CA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Relation faible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</a:pPr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Des différences  absolues de 1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 à 20 </a:t>
            </a:r>
          </a:p>
          <a:p>
            <a:pPr lvl="1">
              <a:spcBef>
                <a:spcPts val="3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</a:pPr>
            <a:r>
              <a:rPr lang="fr-CA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Relation  modérée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</a:pPr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Des différences  absolues de  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 à 30 </a:t>
            </a:r>
          </a:p>
          <a:p>
            <a:pPr lvl="1">
              <a:spcBef>
                <a:spcPts val="3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</a:pPr>
            <a:r>
              <a:rPr lang="fr-CA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Relation forte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</a:pPr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Des différences  absolues </a:t>
            </a:r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&gt; 30 </a:t>
            </a:r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lvl="1" indent="0">
              <a:spcBef>
                <a:spcPts val="24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endParaRPr lang="fr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C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C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buClr>
                <a:schemeClr val="bg2">
                  <a:lumMod val="40000"/>
                  <a:lumOff val="60000"/>
                </a:schemeClr>
              </a:buClr>
            </a:pPr>
            <a:endParaRPr lang="fr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0E8BC1D6-906C-4B40-99AE-5BD2D4C3F0C6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FFA2639B-EF69-4CB0-83DC-1E10167AC769}" type="datetime10">
              <a:rPr lang="fr-FR" smtClean="0"/>
              <a:t>03:38</a:t>
            </a:fld>
            <a:endParaRPr lang="fr-FR" dirty="0"/>
          </a:p>
        </p:txBody>
      </p:sp>
      <p:sp>
        <p:nvSpPr>
          <p:cNvPr id="22" name="Rectangle 2"/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-3830" y="476672"/>
            <a:ext cx="9147827" cy="65724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reezing" dir="t">
              <a:rot lat="0" lon="0" rev="5640000"/>
            </a:lightRig>
          </a:scene3d>
          <a:sp3d/>
        </p:spPr>
        <p:txBody>
          <a:bodyPr vert="horz" lIns="0" tIns="0" rIns="18288" bIns="0" anchor="b">
            <a:noAutofit/>
            <a:flatTx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spc="-150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Tableaux bivariés de pourcentages</a:t>
            </a:r>
            <a:endParaRPr kumimoji="0" lang="fr-FR" sz="3600" i="0" u="none" strike="noStrike" kern="1200" cap="none" spc="-150" normalizeH="0" baseline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/>
          <p:cNvSpPr/>
          <p:nvPr>
            <p:custDataLst>
              <p:tags r:id="rId5"/>
            </p:custDataLst>
          </p:nvPr>
        </p:nvSpPr>
        <p:spPr>
          <a:xfrm>
            <a:off x="-3829" y="1199254"/>
            <a:ext cx="914782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r>
              <a:rPr lang="fr-FR" sz="3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Existence et intensité d’une relation</a:t>
            </a:r>
          </a:p>
        </p:txBody>
      </p:sp>
      <p:cxnSp>
        <p:nvCxnSpPr>
          <p:cNvPr id="10" name="Connecteur droit 9"/>
          <p:cNvCxnSpPr/>
          <p:nvPr>
            <p:custDataLst>
              <p:tags r:id="rId6"/>
            </p:custDataLst>
          </p:nvPr>
        </p:nvCxnSpPr>
        <p:spPr>
          <a:xfrm>
            <a:off x="0" y="1234061"/>
            <a:ext cx="9144000" cy="1588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>
            <p:custDataLst>
              <p:tags r:id="rId7"/>
            </p:custDataLst>
          </p:nvPr>
        </p:nvCxnSpPr>
        <p:spPr>
          <a:xfrm>
            <a:off x="0" y="1293330"/>
            <a:ext cx="9144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2"/>
          <p:cNvSpPr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642910" y="1785926"/>
            <a:ext cx="814393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C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C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buClr>
                <a:schemeClr val="bg2">
                  <a:lumMod val="40000"/>
                  <a:lumOff val="60000"/>
                </a:schemeClr>
              </a:buClr>
            </a:pPr>
            <a:endParaRPr lang="fr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0E8BC1D6-906C-4B40-99AE-5BD2D4C3F0C6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963DB38-AEC8-4095-854A-D3CD2A8F901C}" type="datetime10">
              <a:rPr lang="fr-FR" smtClean="0"/>
              <a:t>03:38</a:t>
            </a:fld>
            <a:endParaRPr lang="fr-FR" dirty="0"/>
          </a:p>
        </p:txBody>
      </p:sp>
      <p:sp>
        <p:nvSpPr>
          <p:cNvPr id="22" name="Rectangle 2"/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0" y="485740"/>
            <a:ext cx="9144000" cy="65724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reezing" dir="t">
              <a:rot lat="0" lon="0" rev="5640000"/>
            </a:lightRig>
          </a:scene3d>
          <a:sp3d/>
        </p:spPr>
        <p:txBody>
          <a:bodyPr vert="horz" lIns="0" tIns="0" rIns="18288" bIns="0" anchor="b">
            <a:noAutofit/>
            <a:flatTx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spc="-150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Intensité d’une relation</a:t>
            </a:r>
            <a:endParaRPr kumimoji="0" lang="fr-FR" sz="3600" i="0" u="none" strike="noStrike" kern="1200" cap="none" spc="-150" normalizeH="0" baseline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/>
          <p:cNvSpPr/>
          <p:nvPr>
            <p:custDataLst>
              <p:tags r:id="rId5"/>
            </p:custDataLst>
          </p:nvPr>
        </p:nvSpPr>
        <p:spPr>
          <a:xfrm>
            <a:off x="0" y="1231928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r>
              <a:rPr lang="fr-CA" sz="3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Absence de relation (Fox: 133)</a:t>
            </a:r>
          </a:p>
        </p:txBody>
      </p:sp>
      <p:sp>
        <p:nvSpPr>
          <p:cNvPr id="11" name="Espace réservé du texte 2"/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642910" y="5715016"/>
            <a:ext cx="850109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2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r>
              <a:rPr lang="fr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Statistiquement, nous pourrions affirmer que les variables « sexe » et « croyance » sont </a:t>
            </a:r>
            <a:r>
              <a:rPr lang="fr-CA" sz="2400" u="sng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indépendantes</a:t>
            </a:r>
            <a:endParaRPr lang="fr-CA" sz="2000" u="sng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24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C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C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buClr>
                <a:schemeClr val="bg2">
                  <a:lumMod val="40000"/>
                  <a:lumOff val="60000"/>
                </a:schemeClr>
              </a:buClr>
            </a:pPr>
            <a:endParaRPr lang="fr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Documents and Settings\El Hadj TOURE\Bureau\Sans titre.JP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98"/>
          <a:stretch/>
        </p:blipFill>
        <p:spPr bwMode="auto">
          <a:xfrm>
            <a:off x="1902240" y="1785926"/>
            <a:ext cx="5339519" cy="39290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Ellipse 12"/>
          <p:cNvSpPr/>
          <p:nvPr>
            <p:custDataLst>
              <p:tags r:id="rId8"/>
            </p:custDataLst>
          </p:nvPr>
        </p:nvSpPr>
        <p:spPr>
          <a:xfrm>
            <a:off x="4807705" y="4239936"/>
            <a:ext cx="434571" cy="36885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noFill/>
            </a:endParaRPr>
          </a:p>
        </p:txBody>
      </p:sp>
      <p:sp>
        <p:nvSpPr>
          <p:cNvPr id="15" name="Ellipse 14"/>
          <p:cNvSpPr/>
          <p:nvPr>
            <p:custDataLst>
              <p:tags r:id="rId9"/>
            </p:custDataLst>
          </p:nvPr>
        </p:nvSpPr>
        <p:spPr>
          <a:xfrm>
            <a:off x="6254805" y="4241504"/>
            <a:ext cx="434571" cy="36885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noFill/>
            </a:endParaRPr>
          </a:p>
        </p:txBody>
      </p:sp>
      <p:cxnSp>
        <p:nvCxnSpPr>
          <p:cNvPr id="16" name="Connecteur droit 15"/>
          <p:cNvCxnSpPr/>
          <p:nvPr>
            <p:custDataLst>
              <p:tags r:id="rId10"/>
            </p:custDataLst>
          </p:nvPr>
        </p:nvCxnSpPr>
        <p:spPr>
          <a:xfrm>
            <a:off x="0" y="1234061"/>
            <a:ext cx="9144000" cy="1588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>
            <p:custDataLst>
              <p:tags r:id="rId11"/>
            </p:custDataLst>
          </p:nvPr>
        </p:nvCxnSpPr>
        <p:spPr>
          <a:xfrm>
            <a:off x="0" y="1293330"/>
            <a:ext cx="9144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>
            <p:custDataLst>
              <p:tags r:id="rId12"/>
            </p:custDataLst>
          </p:nvPr>
        </p:nvCxnSpPr>
        <p:spPr>
          <a:xfrm>
            <a:off x="776205" y="5949280"/>
            <a:ext cx="3935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5560481" y="4052274"/>
            <a:ext cx="3960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000" b="1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6843750" y="4071986"/>
            <a:ext cx="4645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0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7438381" y="4052274"/>
            <a:ext cx="706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000" b="1" dirty="0">
                <a:solidFill>
                  <a:srgbClr val="FF0000"/>
                </a:solidFill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2" grpId="0"/>
      <p:bldP spid="21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2"/>
          <p:cNvSpPr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642910" y="1785926"/>
            <a:ext cx="814393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endParaRPr lang="fr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C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C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buClr>
                <a:schemeClr val="bg2">
                  <a:lumMod val="40000"/>
                  <a:lumOff val="60000"/>
                </a:schemeClr>
              </a:buClr>
            </a:pPr>
            <a:endParaRPr lang="fr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0E8BC1D6-906C-4B40-99AE-5BD2D4C3F0C6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68B24E24-8D69-461A-A8EB-0A37C831A742}" type="datetime10">
              <a:rPr lang="fr-FR" smtClean="0"/>
              <a:t>03:38</a:t>
            </a:fld>
            <a:endParaRPr lang="fr-FR" dirty="0"/>
          </a:p>
        </p:txBody>
      </p:sp>
      <p:sp>
        <p:nvSpPr>
          <p:cNvPr id="22" name="Rectangle 2"/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0" y="485740"/>
            <a:ext cx="9144000" cy="65724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reezing" dir="t">
              <a:rot lat="0" lon="0" rev="5640000"/>
            </a:lightRig>
          </a:scene3d>
          <a:sp3d/>
        </p:spPr>
        <p:txBody>
          <a:bodyPr vert="horz" lIns="0" tIns="0" rIns="18288" bIns="0" anchor="b">
            <a:noAutofit/>
            <a:flatTx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spc="-150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Intensité d’une relation</a:t>
            </a:r>
            <a:endParaRPr kumimoji="0" lang="fr-FR" sz="3600" i="0" u="none" strike="noStrike" kern="1200" cap="none" spc="-150" normalizeH="0" baseline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/>
          <p:cNvSpPr/>
          <p:nvPr>
            <p:custDataLst>
              <p:tags r:id="rId5"/>
            </p:custDataLst>
          </p:nvPr>
        </p:nvSpPr>
        <p:spPr>
          <a:xfrm>
            <a:off x="0" y="1213377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r>
              <a:rPr lang="fr-CA" sz="3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Relation faible (Fox: 133)</a:t>
            </a:r>
          </a:p>
        </p:txBody>
      </p:sp>
      <p:sp>
        <p:nvSpPr>
          <p:cNvPr id="11" name="Espace réservé du texte 2"/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642910" y="5715016"/>
            <a:ext cx="850109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2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r>
              <a:rPr lang="fr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Statistiquement parlant, les variables « sexe » et « possession d’une arme » sont </a:t>
            </a:r>
            <a:r>
              <a:rPr lang="fr-CA" sz="2400" u="sng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faiblement dépendantes</a:t>
            </a:r>
            <a:endParaRPr lang="fr-CA" sz="2000" u="sng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24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C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C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buClr>
                <a:schemeClr val="bg2">
                  <a:lumMod val="40000"/>
                  <a:lumOff val="60000"/>
                </a:schemeClr>
              </a:buClr>
            </a:pPr>
            <a:endParaRPr lang="fr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D:\Enseignement\Analyse statistique appliquée\Leçons &amp; ateliers du cours\Cours 4\Nouvelle image (7).pn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231" y="1785926"/>
            <a:ext cx="5443537" cy="39290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Ellipse 12"/>
          <p:cNvSpPr/>
          <p:nvPr>
            <p:custDataLst>
              <p:tags r:id="rId8"/>
            </p:custDataLst>
          </p:nvPr>
        </p:nvSpPr>
        <p:spPr>
          <a:xfrm>
            <a:off x="4714876" y="4193075"/>
            <a:ext cx="434571" cy="36885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noFill/>
            </a:endParaRPr>
          </a:p>
        </p:txBody>
      </p:sp>
      <p:sp>
        <p:nvSpPr>
          <p:cNvPr id="15" name="Ellipse 14"/>
          <p:cNvSpPr/>
          <p:nvPr>
            <p:custDataLst>
              <p:tags r:id="rId9"/>
            </p:custDataLst>
          </p:nvPr>
        </p:nvSpPr>
        <p:spPr>
          <a:xfrm>
            <a:off x="6204614" y="4193075"/>
            <a:ext cx="434571" cy="36885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noFill/>
            </a:endParaRPr>
          </a:p>
        </p:txBody>
      </p:sp>
      <p:cxnSp>
        <p:nvCxnSpPr>
          <p:cNvPr id="16" name="Connecteur droit 15"/>
          <p:cNvCxnSpPr/>
          <p:nvPr>
            <p:custDataLst>
              <p:tags r:id="rId10"/>
            </p:custDataLst>
          </p:nvPr>
        </p:nvCxnSpPr>
        <p:spPr>
          <a:xfrm>
            <a:off x="0" y="1234061"/>
            <a:ext cx="9144000" cy="1588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>
            <p:custDataLst>
              <p:tags r:id="rId11"/>
            </p:custDataLst>
          </p:nvPr>
        </p:nvCxnSpPr>
        <p:spPr>
          <a:xfrm>
            <a:off x="0" y="1293330"/>
            <a:ext cx="9144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>
            <p:custDataLst>
              <p:tags r:id="rId12"/>
            </p:custDataLst>
          </p:nvPr>
        </p:nvCxnSpPr>
        <p:spPr>
          <a:xfrm>
            <a:off x="776205" y="5949280"/>
            <a:ext cx="3935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5530566" y="4023557"/>
            <a:ext cx="3960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000" b="1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6813835" y="4043269"/>
            <a:ext cx="4645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0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7408466" y="4023557"/>
            <a:ext cx="907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000" b="1" dirty="0">
                <a:solidFill>
                  <a:srgbClr val="FF0000"/>
                </a:solidFill>
              </a:rPr>
              <a:t>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21" grpId="0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2"/>
          <p:cNvSpPr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642910" y="1857364"/>
            <a:ext cx="814393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endParaRPr lang="fr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C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C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buClr>
                <a:schemeClr val="bg2">
                  <a:lumMod val="40000"/>
                  <a:lumOff val="60000"/>
                </a:schemeClr>
              </a:buClr>
            </a:pPr>
            <a:endParaRPr lang="fr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0E8BC1D6-906C-4B40-99AE-5BD2D4C3F0C6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1BF72150-211C-4AE2-AD37-BC6FF50BC0EC}" type="datetime10">
              <a:rPr lang="fr-FR" smtClean="0"/>
              <a:t>03:38</a:t>
            </a:fld>
            <a:endParaRPr lang="fr-FR" dirty="0"/>
          </a:p>
        </p:txBody>
      </p:sp>
      <p:sp>
        <p:nvSpPr>
          <p:cNvPr id="22" name="Rectangle 2"/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0" y="494214"/>
            <a:ext cx="9144000" cy="65724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reezing" dir="t">
              <a:rot lat="0" lon="0" rev="5640000"/>
            </a:lightRig>
          </a:scene3d>
          <a:sp3d/>
        </p:spPr>
        <p:txBody>
          <a:bodyPr vert="horz" lIns="0" tIns="0" rIns="18288" bIns="0" anchor="b">
            <a:noAutofit/>
            <a:flatTx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i="0" u="none" strike="noStrike" kern="1200" cap="none" spc="-150" normalizeH="0" baseline="0" dirty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Intensité d’une relation</a:t>
            </a:r>
          </a:p>
        </p:txBody>
      </p:sp>
      <p:sp>
        <p:nvSpPr>
          <p:cNvPr id="9" name="Rectangle 8"/>
          <p:cNvSpPr/>
          <p:nvPr>
            <p:custDataLst>
              <p:tags r:id="rId5"/>
            </p:custDataLst>
          </p:nvPr>
        </p:nvSpPr>
        <p:spPr>
          <a:xfrm>
            <a:off x="0" y="1234061"/>
            <a:ext cx="910828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r>
              <a:rPr lang="fr-CA" sz="3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Relation forte (Fox: 133)</a:t>
            </a:r>
          </a:p>
        </p:txBody>
      </p:sp>
      <p:sp>
        <p:nvSpPr>
          <p:cNvPr id="11" name="Espace réservé du texte 2"/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642910" y="5715016"/>
            <a:ext cx="850109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2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r>
              <a:rPr lang="fr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Du point de vue statistique, les variables « sexe » et « peur de se promener » sont </a:t>
            </a:r>
            <a:r>
              <a:rPr lang="fr-CA" sz="2400" u="sng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fortement dépendantes</a:t>
            </a:r>
            <a:endParaRPr lang="fr-CA" sz="2000" u="sng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24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C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C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buClr>
                <a:schemeClr val="bg2">
                  <a:lumMod val="40000"/>
                  <a:lumOff val="60000"/>
                </a:schemeClr>
              </a:buClr>
            </a:pPr>
            <a:endParaRPr lang="fr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D:\Enseignement\Analyse statistique appliquée\Leçons &amp; ateliers du cours\Cours 4\Nouvelle image (9).pn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00" y="1857364"/>
            <a:ext cx="5511800" cy="39338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Ellipse 12"/>
          <p:cNvSpPr/>
          <p:nvPr>
            <p:custDataLst>
              <p:tags r:id="rId8"/>
            </p:custDataLst>
          </p:nvPr>
        </p:nvSpPr>
        <p:spPr>
          <a:xfrm>
            <a:off x="4800297" y="4365104"/>
            <a:ext cx="434571" cy="36885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noFill/>
            </a:endParaRPr>
          </a:p>
        </p:txBody>
      </p:sp>
      <p:sp>
        <p:nvSpPr>
          <p:cNvPr id="15" name="Ellipse 14"/>
          <p:cNvSpPr/>
          <p:nvPr>
            <p:custDataLst>
              <p:tags r:id="rId9"/>
            </p:custDataLst>
          </p:nvPr>
        </p:nvSpPr>
        <p:spPr>
          <a:xfrm>
            <a:off x="6228184" y="4365104"/>
            <a:ext cx="434571" cy="36885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noFill/>
            </a:endParaRPr>
          </a:p>
        </p:txBody>
      </p:sp>
      <p:cxnSp>
        <p:nvCxnSpPr>
          <p:cNvPr id="16" name="Connecteur droit 15"/>
          <p:cNvCxnSpPr/>
          <p:nvPr>
            <p:custDataLst>
              <p:tags r:id="rId10"/>
            </p:custDataLst>
          </p:nvPr>
        </p:nvCxnSpPr>
        <p:spPr>
          <a:xfrm>
            <a:off x="0" y="1234061"/>
            <a:ext cx="9144000" cy="1588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>
            <p:custDataLst>
              <p:tags r:id="rId11"/>
            </p:custDataLst>
          </p:nvPr>
        </p:nvCxnSpPr>
        <p:spPr>
          <a:xfrm>
            <a:off x="0" y="1293330"/>
            <a:ext cx="9144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>
            <p:custDataLst>
              <p:tags r:id="rId12"/>
            </p:custDataLst>
          </p:nvPr>
        </p:nvCxnSpPr>
        <p:spPr>
          <a:xfrm>
            <a:off x="776205" y="5949280"/>
            <a:ext cx="3935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5560480" y="4195586"/>
            <a:ext cx="3960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000" b="1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6843749" y="4215298"/>
            <a:ext cx="4645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0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7438380" y="4195586"/>
            <a:ext cx="9500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000" b="1" dirty="0">
                <a:solidFill>
                  <a:srgbClr val="FF0000"/>
                </a:solidFill>
              </a:rPr>
              <a:t>29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5" grpId="0" animBg="1"/>
      <p:bldP spid="21" grpId="0"/>
      <p:bldP spid="23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2"/>
          <p:cNvSpPr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642910" y="1772816"/>
            <a:ext cx="8143932" cy="4585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2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r>
              <a:rPr lang="fr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Si les variables reliées sont ordinales ou discrètes, on peut lire la direction de la relation, outre l’intensité</a:t>
            </a:r>
          </a:p>
          <a:p>
            <a:pPr>
              <a:spcBef>
                <a:spcPts val="24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C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C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buClr>
                <a:schemeClr val="bg2">
                  <a:lumMod val="40000"/>
                  <a:lumOff val="60000"/>
                </a:schemeClr>
              </a:buClr>
            </a:pPr>
            <a:endParaRPr lang="fr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0E8BC1D6-906C-4B40-99AE-5BD2D4C3F0C6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1A0AB387-0319-4213-AFAF-3EDC47A9894D}" type="datetime10">
              <a:rPr lang="fr-FR" smtClean="0"/>
              <a:t>03:38</a:t>
            </a:fld>
            <a:endParaRPr lang="fr-FR" dirty="0"/>
          </a:p>
        </p:txBody>
      </p:sp>
      <p:sp>
        <p:nvSpPr>
          <p:cNvPr id="9" name="Rectangle 2"/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0" y="496913"/>
            <a:ext cx="9144000" cy="65724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reezing" dir="t">
              <a:rot lat="0" lon="0" rev="5640000"/>
            </a:lightRig>
          </a:scene3d>
          <a:sp3d/>
        </p:spPr>
        <p:txBody>
          <a:bodyPr vert="horz" lIns="0" tIns="0" rIns="18288" bIns="0" anchor="b">
            <a:noAutofit/>
            <a:flatTx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i="0" u="none" strike="noStrike" kern="1200" cap="none" spc="-150" normalizeH="0" baseline="0" dirty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Direction d’une r</a:t>
            </a:r>
            <a:r>
              <a:rPr kumimoji="0" lang="fr-FR" sz="3600" i="0" u="none" strike="noStrike" kern="1200" cap="none" spc="-150" normalizeH="0" dirty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elation</a:t>
            </a:r>
            <a:endParaRPr kumimoji="0" lang="fr-FR" sz="3600" i="0" u="none" strike="noStrike" kern="1200" cap="none" spc="-150" normalizeH="0" baseline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>
            <p:custDataLst>
              <p:tags r:id="rId5"/>
            </p:custDataLst>
          </p:nvPr>
        </p:nvSpPr>
        <p:spPr>
          <a:xfrm>
            <a:off x="0" y="1218818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r>
              <a:rPr lang="fr-CA" sz="3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Types de relation</a:t>
            </a:r>
          </a:p>
        </p:txBody>
      </p:sp>
      <p:graphicFrame>
        <p:nvGraphicFramePr>
          <p:cNvPr id="11" name="Diagramme 10"/>
          <p:cNvGraphicFramePr/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3739269688"/>
              </p:ext>
            </p:extLst>
          </p:nvPr>
        </p:nvGraphicFramePr>
        <p:xfrm>
          <a:off x="785786" y="2780928"/>
          <a:ext cx="7786742" cy="3780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cxnSp>
        <p:nvCxnSpPr>
          <p:cNvPr id="3" name="Connecteur droit avec flèche 2"/>
          <p:cNvCxnSpPr/>
          <p:nvPr>
            <p:custDataLst>
              <p:tags r:id="rId7"/>
            </p:custDataLst>
          </p:nvPr>
        </p:nvCxnSpPr>
        <p:spPr>
          <a:xfrm>
            <a:off x="785786" y="1988840"/>
            <a:ext cx="40183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>
            <p:custDataLst>
              <p:tags r:id="rId8"/>
            </p:custDataLst>
          </p:nvPr>
        </p:nvCxnSpPr>
        <p:spPr>
          <a:xfrm>
            <a:off x="0" y="1234061"/>
            <a:ext cx="9144000" cy="1588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>
            <p:custDataLst>
              <p:tags r:id="rId9"/>
            </p:custDataLst>
          </p:nvPr>
        </p:nvCxnSpPr>
        <p:spPr>
          <a:xfrm>
            <a:off x="0" y="1293330"/>
            <a:ext cx="9144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493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0D19BDF-43CF-4069-9B60-92125C7711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graphicEl>
                                              <a:dgm id="{20D19BDF-43CF-4069-9B60-92125C7711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EC96434-4AEA-489C-87D9-AC432EB7D6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>
                                            <p:graphicEl>
                                              <a:dgm id="{6EC96434-4AEA-489C-87D9-AC432EB7D6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7AA5678-ED1C-479A-80F8-26B40E118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>
                                            <p:graphicEl>
                                              <a:dgm id="{A7AA5678-ED1C-479A-80F8-26B40E1183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4355163-531E-429F-A612-BAB39830CD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>
                                            <p:graphicEl>
                                              <a:dgm id="{94355163-531E-429F-A612-BAB39830CD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FD18CB5-920F-4EC0-A138-925D5490E8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>
                                            <p:graphicEl>
                                              <a:dgm id="{AFD18CB5-920F-4EC0-A138-925D5490E8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2344E5D-B800-464F-BEC7-91A74632CD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>
                                            <p:graphicEl>
                                              <a:dgm id="{D2344E5D-B800-464F-BEC7-91A74632CD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2"/>
          <p:cNvSpPr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642910" y="1785926"/>
            <a:ext cx="814393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2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endParaRPr lang="fr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C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C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buClr>
                <a:schemeClr val="bg2">
                  <a:lumMod val="40000"/>
                  <a:lumOff val="60000"/>
                </a:schemeClr>
              </a:buClr>
            </a:pPr>
            <a:endParaRPr lang="fr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0E8BC1D6-906C-4B40-99AE-5BD2D4C3F0C6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70F1EAC-9285-47C2-8489-5FE31DFD2809}" type="datetime10">
              <a:rPr lang="fr-FR" smtClean="0"/>
              <a:t>03:38</a:t>
            </a:fld>
            <a:endParaRPr lang="fr-FR" dirty="0"/>
          </a:p>
        </p:txBody>
      </p:sp>
      <p:pic>
        <p:nvPicPr>
          <p:cNvPr id="2050" name="Picture 2" descr="C:\Documents and Settings\El Hadj TOURE\Bureau\Numériser0003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20"/>
          <a:srcRect t="51879" r="48113" b="3357"/>
          <a:stretch/>
        </p:blipFill>
        <p:spPr bwMode="auto">
          <a:xfrm>
            <a:off x="785786" y="4071942"/>
            <a:ext cx="3960000" cy="2786058"/>
          </a:xfrm>
          <a:prstGeom prst="rect">
            <a:avLst/>
          </a:prstGeom>
          <a:noFill/>
        </p:spPr>
      </p:pic>
      <p:pic>
        <p:nvPicPr>
          <p:cNvPr id="13" name="Picture 2" descr="C:\Documents and Settings\El Hadj TOURE\Bureau\Numériser0003.jp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 rotWithShape="1">
          <a:blip r:embed="rId20"/>
          <a:srcRect t="4096" r="48113" b="46755"/>
          <a:stretch/>
        </p:blipFill>
        <p:spPr bwMode="auto">
          <a:xfrm>
            <a:off x="785786" y="1412776"/>
            <a:ext cx="3929090" cy="2733498"/>
          </a:xfrm>
          <a:prstGeom prst="rect">
            <a:avLst/>
          </a:prstGeom>
          <a:noFill/>
        </p:spPr>
      </p:pic>
      <p:sp>
        <p:nvSpPr>
          <p:cNvPr id="11" name="Rectangle 2"/>
          <p:cNvSpPr txBox="1">
            <a:spLocks noChangeArrowheads="1"/>
          </p:cNvSpPr>
          <p:nvPr>
            <p:custDataLst>
              <p:tags r:id="rId6"/>
            </p:custDataLst>
          </p:nvPr>
        </p:nvSpPr>
        <p:spPr>
          <a:xfrm>
            <a:off x="-20947" y="476672"/>
            <a:ext cx="9144000" cy="122443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reezing" dir="t">
              <a:rot lat="0" lon="0" rev="5640000"/>
            </a:lightRig>
          </a:scene3d>
          <a:sp3d/>
        </p:spPr>
        <p:txBody>
          <a:bodyPr vert="horz" lIns="0" tIns="0" rIns="18288" bIns="0" anchor="b">
            <a:noAutofit/>
            <a:flatTx/>
          </a:bodyPr>
          <a:lstStyle/>
          <a:p>
            <a:pPr algn="ctr" fontAlgn="auto">
              <a:spcAft>
                <a:spcPts val="0"/>
              </a:spcAft>
              <a:defRPr/>
            </a:pPr>
            <a:endParaRPr kumimoji="0" lang="fr-FR" sz="3600" i="0" u="none" strike="noStrike" kern="1200" cap="none" spc="-150" normalizeH="0" baseline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kumimoji="0" lang="fr-FR" sz="3600" i="0" u="none" strike="noStrike" kern="1200" cap="none" spc="-150" normalizeH="0" baseline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kumimoji="0" lang="fr-FR" sz="3600" spc="-150" dirty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kumimoji="0" lang="fr-FR" sz="3600" i="0" u="none" strike="noStrike" kern="1200" cap="none" spc="-150" normalizeH="0" baseline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kumimoji="0" lang="fr-FR" sz="3600" spc="-150" dirty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kumimoji="0" lang="fr-FR" sz="3600" i="0" u="none" strike="noStrike" kern="1200" cap="none" spc="-150" normalizeH="0" baseline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kumimoji="0" lang="fr-FR" sz="3600" i="0" u="none" strike="noStrike" kern="1200" cap="none" spc="-150" normalizeH="0" baseline="0" dirty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Direction d’une relation</a:t>
            </a:r>
            <a:r>
              <a:rPr kumimoji="0" lang="fr-FR" sz="3600" spc="-150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600" i="0" u="none" strike="noStrike" kern="1200" cap="none" spc="-150" normalizeH="0" baseline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" name="Picture 2" descr="C:\Documents and Settings\El Hadj TOURE\Bureau\Numériser0003.jp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 rotWithShape="1">
          <a:blip r:embed="rId20"/>
          <a:srcRect l="51887" t="4096" b="46755"/>
          <a:stretch/>
        </p:blipFill>
        <p:spPr bwMode="auto">
          <a:xfrm>
            <a:off x="4714876" y="1412776"/>
            <a:ext cx="3643338" cy="2733498"/>
          </a:xfrm>
          <a:prstGeom prst="rect">
            <a:avLst/>
          </a:prstGeom>
          <a:noFill/>
        </p:spPr>
      </p:pic>
      <p:pic>
        <p:nvPicPr>
          <p:cNvPr id="16" name="Picture 2" descr="C:\Documents and Settings\El Hadj TOURE\Bureau\Numériser0003.jp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 rotWithShape="1">
          <a:blip r:embed="rId20"/>
          <a:srcRect l="51887" t="51879" b="3357"/>
          <a:stretch/>
        </p:blipFill>
        <p:spPr bwMode="auto">
          <a:xfrm>
            <a:off x="4714875" y="4075329"/>
            <a:ext cx="3636000" cy="2782671"/>
          </a:xfrm>
          <a:prstGeom prst="rect">
            <a:avLst/>
          </a:prstGeom>
          <a:noFill/>
        </p:spPr>
      </p:pic>
      <p:cxnSp>
        <p:nvCxnSpPr>
          <p:cNvPr id="9" name="Connecteur droit 8"/>
          <p:cNvCxnSpPr/>
          <p:nvPr>
            <p:custDataLst>
              <p:tags r:id="rId9"/>
            </p:custDataLst>
          </p:nvPr>
        </p:nvCxnSpPr>
        <p:spPr>
          <a:xfrm flipV="1">
            <a:off x="2267744" y="2636912"/>
            <a:ext cx="1800200" cy="1296144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>
            <p:custDataLst>
              <p:tags r:id="rId10"/>
            </p:custDataLst>
          </p:nvPr>
        </p:nvCxnSpPr>
        <p:spPr>
          <a:xfrm>
            <a:off x="6300192" y="2708218"/>
            <a:ext cx="1800200" cy="1153531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>
            <p:custDataLst>
              <p:tags r:id="rId11"/>
            </p:custDataLst>
          </p:nvPr>
        </p:nvCxnSpPr>
        <p:spPr>
          <a:xfrm>
            <a:off x="2098548" y="5352563"/>
            <a:ext cx="1152128" cy="1391336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>
            <p:custDataLst>
              <p:tags r:id="rId12"/>
            </p:custDataLst>
          </p:nvPr>
        </p:nvCxnSpPr>
        <p:spPr>
          <a:xfrm flipV="1">
            <a:off x="3264788" y="5392872"/>
            <a:ext cx="1008112" cy="1391336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>
            <p:custDataLst>
              <p:tags r:id="rId13"/>
            </p:custDataLst>
          </p:nvPr>
        </p:nvCxnSpPr>
        <p:spPr>
          <a:xfrm>
            <a:off x="7333628" y="5430408"/>
            <a:ext cx="766764" cy="1022928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>
            <p:custDataLst>
              <p:tags r:id="rId14"/>
            </p:custDataLst>
          </p:nvPr>
        </p:nvCxnSpPr>
        <p:spPr>
          <a:xfrm flipH="1">
            <a:off x="6151666" y="5409906"/>
            <a:ext cx="1174623" cy="1391336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>
            <p:custDataLst>
              <p:tags r:id="rId15"/>
            </p:custDataLst>
          </p:nvPr>
        </p:nvCxnSpPr>
        <p:spPr>
          <a:xfrm>
            <a:off x="0" y="1234061"/>
            <a:ext cx="9144000" cy="1588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>
            <p:custDataLst>
              <p:tags r:id="rId16"/>
            </p:custDataLst>
          </p:nvPr>
        </p:nvCxnSpPr>
        <p:spPr>
          <a:xfrm>
            <a:off x="0" y="1293330"/>
            <a:ext cx="9144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" name="Connecteur droit avec flèche 2"/>
          <p:cNvCxnSpPr/>
          <p:nvPr/>
        </p:nvCxnSpPr>
        <p:spPr>
          <a:xfrm>
            <a:off x="2643838" y="2432208"/>
            <a:ext cx="111267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flipV="1">
            <a:off x="1155068" y="2852936"/>
            <a:ext cx="0" cy="7920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>
            <a:off x="6636834" y="2432208"/>
            <a:ext cx="111267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flipV="1">
            <a:off x="5180431" y="2852936"/>
            <a:ext cx="0" cy="7920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2643838" y="5136903"/>
            <a:ext cx="111267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flipV="1">
            <a:off x="1155068" y="5620488"/>
            <a:ext cx="0" cy="9361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>
            <a:off x="6643954" y="5130963"/>
            <a:ext cx="111267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 flipV="1">
            <a:off x="5181764" y="5577201"/>
            <a:ext cx="0" cy="97939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>
            <p:custDataLst>
              <p:tags r:id="rId17"/>
            </p:custDataLst>
          </p:nvPr>
        </p:nvSpPr>
        <p:spPr>
          <a:xfrm>
            <a:off x="-8633" y="1162287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r>
              <a:rPr lang="fr-CA" sz="3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Modèles (Fox: 138)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59CCADC4-CCC1-4276-80BC-CBAD7DD2FB42}"/>
              </a:ext>
            </a:extLst>
          </p:cNvPr>
          <p:cNvCxnSpPr/>
          <p:nvPr/>
        </p:nvCxnSpPr>
        <p:spPr>
          <a:xfrm>
            <a:off x="1979712" y="2203928"/>
            <a:ext cx="0" cy="1795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C7A8C29C-D2A5-4CB2-812A-7DB267A99609}"/>
              </a:ext>
            </a:extLst>
          </p:cNvPr>
          <p:cNvCxnSpPr>
            <a:cxnSpLocks/>
          </p:cNvCxnSpPr>
          <p:nvPr/>
        </p:nvCxnSpPr>
        <p:spPr>
          <a:xfrm flipH="1">
            <a:off x="1979712" y="3998998"/>
            <a:ext cx="230425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FF94DFCD-F6D6-480B-B543-8D6992420CB9}"/>
              </a:ext>
            </a:extLst>
          </p:cNvPr>
          <p:cNvCxnSpPr/>
          <p:nvPr/>
        </p:nvCxnSpPr>
        <p:spPr>
          <a:xfrm>
            <a:off x="6012160" y="2203928"/>
            <a:ext cx="0" cy="1795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33621C0F-8DBE-4EC4-8DF6-69335FA7FE55}"/>
              </a:ext>
            </a:extLst>
          </p:cNvPr>
          <p:cNvCxnSpPr>
            <a:cxnSpLocks/>
          </p:cNvCxnSpPr>
          <p:nvPr/>
        </p:nvCxnSpPr>
        <p:spPr>
          <a:xfrm flipH="1">
            <a:off x="6012160" y="3998998"/>
            <a:ext cx="230425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68094E5A-748E-470F-80BB-790449144609}"/>
              </a:ext>
            </a:extLst>
          </p:cNvPr>
          <p:cNvCxnSpPr/>
          <p:nvPr/>
        </p:nvCxnSpPr>
        <p:spPr>
          <a:xfrm>
            <a:off x="1979712" y="5018480"/>
            <a:ext cx="0" cy="1795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D28D8074-BA56-4442-AD2F-E1C2016A3B3B}"/>
              </a:ext>
            </a:extLst>
          </p:cNvPr>
          <p:cNvCxnSpPr>
            <a:cxnSpLocks/>
          </p:cNvCxnSpPr>
          <p:nvPr/>
        </p:nvCxnSpPr>
        <p:spPr>
          <a:xfrm flipH="1">
            <a:off x="1979712" y="6813550"/>
            <a:ext cx="230425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883CC4B7-97D8-451C-9C9D-7C8BDD177188}"/>
              </a:ext>
            </a:extLst>
          </p:cNvPr>
          <p:cNvCxnSpPr/>
          <p:nvPr/>
        </p:nvCxnSpPr>
        <p:spPr>
          <a:xfrm>
            <a:off x="6001544" y="5018480"/>
            <a:ext cx="0" cy="1795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557DF818-D07A-49D4-A011-CD4C1AEE2C8D}"/>
              </a:ext>
            </a:extLst>
          </p:cNvPr>
          <p:cNvCxnSpPr>
            <a:cxnSpLocks/>
          </p:cNvCxnSpPr>
          <p:nvPr/>
        </p:nvCxnSpPr>
        <p:spPr>
          <a:xfrm flipH="1">
            <a:off x="6001544" y="6813550"/>
            <a:ext cx="230425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649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2"/>
          <p:cNvSpPr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642910" y="1785926"/>
            <a:ext cx="814393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endParaRPr lang="fr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C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C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buClr>
                <a:schemeClr val="bg2">
                  <a:lumMod val="40000"/>
                  <a:lumOff val="60000"/>
                </a:schemeClr>
              </a:buClr>
            </a:pPr>
            <a:endParaRPr lang="fr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0E8BC1D6-906C-4B40-99AE-5BD2D4C3F0C6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73D3450-FD5F-45B9-942E-C8CF88774E9F}" type="datetime10">
              <a:rPr lang="fr-FR" smtClean="0"/>
              <a:t>03:38</a:t>
            </a:fld>
            <a:endParaRPr lang="fr-FR" dirty="0"/>
          </a:p>
        </p:txBody>
      </p:sp>
      <p:sp>
        <p:nvSpPr>
          <p:cNvPr id="22" name="Rectangle 2"/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0" y="485740"/>
            <a:ext cx="9144000" cy="65724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reezing" dir="t">
              <a:rot lat="0" lon="0" rev="5640000"/>
            </a:lightRig>
          </a:scene3d>
          <a:sp3d/>
        </p:spPr>
        <p:txBody>
          <a:bodyPr vert="horz" lIns="0" tIns="0" rIns="18288" bIns="0" anchor="b">
            <a:noAutofit/>
            <a:flatTx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i="0" u="none" strike="noStrike" kern="1200" cap="none" spc="-150" normalizeH="0" baseline="0" dirty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Direction d’une r</a:t>
            </a:r>
            <a:r>
              <a:rPr kumimoji="0" lang="fr-FR" sz="3600" i="0" u="none" strike="noStrike" kern="1200" cap="none" spc="-150" normalizeH="0" dirty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elation</a:t>
            </a:r>
            <a:endParaRPr kumimoji="0" lang="fr-FR" sz="3600" i="0" u="none" strike="noStrike" kern="1200" cap="none" spc="-150" normalizeH="0" baseline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/>
          <p:cNvSpPr/>
          <p:nvPr>
            <p:custDataLst>
              <p:tags r:id="rId5"/>
            </p:custDataLst>
          </p:nvPr>
        </p:nvSpPr>
        <p:spPr>
          <a:xfrm>
            <a:off x="0" y="1213377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r>
              <a:rPr lang="fr-CA" sz="3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Exemple de relation positive (voir aussi Fox: 135)</a:t>
            </a:r>
          </a:p>
        </p:txBody>
      </p:sp>
      <p:cxnSp>
        <p:nvCxnSpPr>
          <p:cNvPr id="16" name="Connecteur droit 15"/>
          <p:cNvCxnSpPr/>
          <p:nvPr>
            <p:custDataLst>
              <p:tags r:id="rId6"/>
            </p:custDataLst>
          </p:nvPr>
        </p:nvCxnSpPr>
        <p:spPr>
          <a:xfrm>
            <a:off x="0" y="1234061"/>
            <a:ext cx="9144000" cy="1588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>
            <p:custDataLst>
              <p:tags r:id="rId7"/>
            </p:custDataLst>
          </p:nvPr>
        </p:nvCxnSpPr>
        <p:spPr>
          <a:xfrm>
            <a:off x="0" y="1293330"/>
            <a:ext cx="9144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29" name="Image 28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52"/>
          <a:stretch/>
        </p:blipFill>
        <p:spPr>
          <a:xfrm>
            <a:off x="899592" y="2555676"/>
            <a:ext cx="7416824" cy="2935228"/>
          </a:xfrm>
          <a:prstGeom prst="rect">
            <a:avLst/>
          </a:prstGeom>
        </p:spPr>
      </p:pic>
      <p:cxnSp>
        <p:nvCxnSpPr>
          <p:cNvPr id="30" name="Connecteur droit 29"/>
          <p:cNvCxnSpPr>
            <a:endCxn id="34" idx="2"/>
          </p:cNvCxnSpPr>
          <p:nvPr>
            <p:custDataLst>
              <p:tags r:id="rId8"/>
            </p:custDataLst>
          </p:nvPr>
        </p:nvCxnSpPr>
        <p:spPr>
          <a:xfrm flipV="1">
            <a:off x="3492791" y="4033345"/>
            <a:ext cx="1254893" cy="350191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" name="Connecteur droit 30"/>
          <p:cNvCxnSpPr>
            <a:endCxn id="33" idx="2"/>
          </p:cNvCxnSpPr>
          <p:nvPr>
            <p:custDataLst>
              <p:tags r:id="rId9"/>
            </p:custDataLst>
          </p:nvPr>
        </p:nvCxnSpPr>
        <p:spPr>
          <a:xfrm flipV="1">
            <a:off x="5284685" y="3629404"/>
            <a:ext cx="1536076" cy="282824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2" name="Ellipse 31"/>
          <p:cNvSpPr/>
          <p:nvPr>
            <p:custDataLst>
              <p:tags r:id="rId10"/>
            </p:custDataLst>
          </p:nvPr>
        </p:nvSpPr>
        <p:spPr>
          <a:xfrm>
            <a:off x="2989609" y="4236776"/>
            <a:ext cx="530496" cy="38998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noFill/>
            </a:endParaRPr>
          </a:p>
        </p:txBody>
      </p:sp>
      <p:sp>
        <p:nvSpPr>
          <p:cNvPr id="33" name="Ellipse 32"/>
          <p:cNvSpPr/>
          <p:nvPr>
            <p:custDataLst>
              <p:tags r:id="rId11"/>
            </p:custDataLst>
          </p:nvPr>
        </p:nvSpPr>
        <p:spPr>
          <a:xfrm>
            <a:off x="6820761" y="3428895"/>
            <a:ext cx="504056" cy="4010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noFill/>
            </a:endParaRPr>
          </a:p>
        </p:txBody>
      </p:sp>
      <p:sp>
        <p:nvSpPr>
          <p:cNvPr id="34" name="Ellipse 33"/>
          <p:cNvSpPr/>
          <p:nvPr>
            <p:custDataLst>
              <p:tags r:id="rId12"/>
            </p:custDataLst>
          </p:nvPr>
        </p:nvSpPr>
        <p:spPr>
          <a:xfrm>
            <a:off x="4747684" y="3829913"/>
            <a:ext cx="520488" cy="4068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noFill/>
            </a:endParaRPr>
          </a:p>
        </p:txBody>
      </p:sp>
      <p:sp>
        <p:nvSpPr>
          <p:cNvPr id="35" name="Espace réservé du texte 2"/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649365" y="5438109"/>
            <a:ext cx="8501090" cy="1139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2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r>
              <a:rPr lang="fr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Plus le niveau d’instruction augmente, meilleur est le revenu; les 2 variables étant </a:t>
            </a:r>
            <a:r>
              <a:rPr lang="fr-CA" sz="2400" u="sng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positivement</a:t>
            </a:r>
            <a:r>
              <a:rPr lang="fr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reliées. Par ailleurs, la relation est forte (70-10=60≥30pts)</a:t>
            </a:r>
          </a:p>
        </p:txBody>
      </p:sp>
      <p:cxnSp>
        <p:nvCxnSpPr>
          <p:cNvPr id="36" name="Connecteur droit avec flèche 35"/>
          <p:cNvCxnSpPr/>
          <p:nvPr>
            <p:custDataLst>
              <p:tags r:id="rId14"/>
            </p:custDataLst>
          </p:nvPr>
        </p:nvCxnSpPr>
        <p:spPr>
          <a:xfrm>
            <a:off x="755576" y="5644623"/>
            <a:ext cx="3935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7" name="Espace réservé du texte 2"/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467504" y="2021955"/>
            <a:ext cx="831933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12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r>
              <a:rPr lang="fr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Niveau de revenu selon le niveau d’instruction (%)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2"/>
          <p:cNvSpPr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323528" y="1772816"/>
            <a:ext cx="8568952" cy="4799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24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</a:pPr>
            <a:r>
              <a:rPr lang="fr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Comment décrire une relation d’association entre deux variables catégorielles à l’aide des tableaux croisés?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</a:pPr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Reconnaître les questions de recherche justifiant l’utilisation de l’analyse tabulaire bivariée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</a:pPr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Résumer des données mettant en relation deux variables à l’aide des tableaux de fréquences, puis les transformer en %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</a:pPr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Déterminer l’existence, l’intensité et la direction d’une relation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</a:pPr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Produire et interpréter des diagrammes en bâtons groupés et divisés</a:t>
            </a:r>
          </a:p>
          <a:p>
            <a:pPr>
              <a:spcBef>
                <a:spcPts val="2400"/>
              </a:spcBef>
              <a:buClr>
                <a:schemeClr val="bg2">
                  <a:lumMod val="40000"/>
                  <a:lumOff val="60000"/>
                </a:schemeClr>
              </a:buClr>
            </a:pPr>
            <a:r>
              <a:rPr lang="fr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Remue-méninges et exercices « éclair »</a:t>
            </a:r>
          </a:p>
          <a:p>
            <a:pPr lvl="1">
              <a:buClr>
                <a:schemeClr val="bg2">
                  <a:lumMod val="40000"/>
                  <a:lumOff val="60000"/>
                </a:schemeClr>
              </a:buClr>
              <a:buNone/>
            </a:pPr>
            <a:endParaRPr lang="fr-C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bg2">
                  <a:lumMod val="40000"/>
                  <a:lumOff val="60000"/>
                </a:schemeClr>
              </a:buClr>
            </a:pPr>
            <a:endParaRPr lang="fr-C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Clr>
                <a:schemeClr val="bg2">
                  <a:lumMod val="40000"/>
                  <a:lumOff val="60000"/>
                </a:schemeClr>
              </a:buClr>
            </a:pPr>
            <a:endParaRPr lang="fr-C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Espace réservé du texte 2"/>
          <p:cNvSpPr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685800" y="1643050"/>
            <a:ext cx="777240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bg2">
                  <a:lumMod val="40000"/>
                  <a:lumOff val="60000"/>
                </a:schemeClr>
              </a:buClr>
            </a:pPr>
            <a:endParaRPr lang="fr-CA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0E8BC1D6-906C-4B40-99AE-5BD2D4C3F0C6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E67AEFAE-0236-48BB-9C65-1677F7CE03BF}" type="datetime10">
              <a:rPr lang="fr-FR" smtClean="0"/>
              <a:t>03:38</a:t>
            </a:fld>
            <a:endParaRPr lang="fr-FR" dirty="0"/>
          </a:p>
        </p:txBody>
      </p:sp>
      <p:sp>
        <p:nvSpPr>
          <p:cNvPr id="22" name="Rectangle 2"/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0" y="428604"/>
            <a:ext cx="9144000" cy="65724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reezing" dir="t">
              <a:rot lat="0" lon="0" rev="5640000"/>
            </a:lightRig>
          </a:scene3d>
          <a:sp3d/>
        </p:spPr>
        <p:txBody>
          <a:bodyPr vert="horz" lIns="0" tIns="0" rIns="18288" bIns="0" anchor="b">
            <a:noAutofit/>
            <a:flatTx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i="0" u="none" strike="noStrike" kern="1200" cap="none" spc="-150" normalizeH="0" baseline="0" noProof="0" dirty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Au programme</a:t>
            </a:r>
          </a:p>
        </p:txBody>
      </p:sp>
      <p:cxnSp>
        <p:nvCxnSpPr>
          <p:cNvPr id="10" name="Connecteur droit 9"/>
          <p:cNvCxnSpPr/>
          <p:nvPr>
            <p:custDataLst>
              <p:tags r:id="rId6"/>
            </p:custDataLst>
          </p:nvPr>
        </p:nvCxnSpPr>
        <p:spPr>
          <a:xfrm>
            <a:off x="0" y="1234061"/>
            <a:ext cx="9144000" cy="1588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>
            <p:custDataLst>
              <p:tags r:id="rId7"/>
            </p:custDataLst>
          </p:nvPr>
        </p:nvCxnSpPr>
        <p:spPr>
          <a:xfrm>
            <a:off x="0" y="1293330"/>
            <a:ext cx="9144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2"/>
          <p:cNvSpPr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642910" y="1785926"/>
            <a:ext cx="814393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spcBef>
                <a:spcPts val="12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endParaRPr lang="fr-C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C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C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buClr>
                <a:schemeClr val="bg2">
                  <a:lumMod val="40000"/>
                  <a:lumOff val="60000"/>
                </a:schemeClr>
              </a:buClr>
            </a:pPr>
            <a:endParaRPr lang="fr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0E8BC1D6-906C-4B40-99AE-5BD2D4C3F0C6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E1B1A9A4-BA41-42A7-B538-9FED363AA2E1}" type="datetime10">
              <a:rPr lang="fr-FR" smtClean="0"/>
              <a:t>03:38</a:t>
            </a:fld>
            <a:endParaRPr lang="fr-FR" dirty="0"/>
          </a:p>
        </p:txBody>
      </p:sp>
      <p:sp>
        <p:nvSpPr>
          <p:cNvPr id="22" name="Rectangle 2"/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0" y="485740"/>
            <a:ext cx="9144000" cy="65724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reezing" dir="t">
              <a:rot lat="0" lon="0" rev="5640000"/>
            </a:lightRig>
          </a:scene3d>
          <a:sp3d/>
        </p:spPr>
        <p:txBody>
          <a:bodyPr vert="horz" lIns="0" tIns="0" rIns="18288" bIns="0" anchor="b">
            <a:noAutofit/>
            <a:flatTx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i="0" u="none" strike="noStrike" kern="1200" cap="none" spc="-150" normalizeH="0" baseline="0" dirty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Direction d’une re</a:t>
            </a:r>
            <a:r>
              <a:rPr kumimoji="0" lang="fr-FR" sz="3600" i="0" u="none" strike="noStrike" kern="1200" cap="none" spc="-150" normalizeH="0" dirty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lation</a:t>
            </a:r>
            <a:endParaRPr kumimoji="0" lang="fr-FR" sz="3600" i="0" u="none" strike="noStrike" kern="1200" cap="none" spc="-150" normalizeH="0" baseline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/>
          <p:cNvSpPr/>
          <p:nvPr>
            <p:custDataLst>
              <p:tags r:id="rId5"/>
            </p:custDataLst>
          </p:nvPr>
        </p:nvSpPr>
        <p:spPr>
          <a:xfrm>
            <a:off x="0" y="1225734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r>
              <a:rPr lang="fr-CA" sz="3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Exemple de relation négative (voir aussi Fox: 136)</a:t>
            </a:r>
          </a:p>
        </p:txBody>
      </p:sp>
      <p:cxnSp>
        <p:nvCxnSpPr>
          <p:cNvPr id="20" name="Connecteur droit 19"/>
          <p:cNvCxnSpPr/>
          <p:nvPr>
            <p:custDataLst>
              <p:tags r:id="rId6"/>
            </p:custDataLst>
          </p:nvPr>
        </p:nvCxnSpPr>
        <p:spPr>
          <a:xfrm>
            <a:off x="0" y="1234061"/>
            <a:ext cx="9144000" cy="1588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>
            <p:custDataLst>
              <p:tags r:id="rId7"/>
            </p:custDataLst>
          </p:nvPr>
        </p:nvCxnSpPr>
        <p:spPr>
          <a:xfrm>
            <a:off x="0" y="1293330"/>
            <a:ext cx="9144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" r="36425" b="65543"/>
          <a:stretch/>
        </p:blipFill>
        <p:spPr>
          <a:xfrm>
            <a:off x="1115616" y="2651970"/>
            <a:ext cx="6809184" cy="2636426"/>
          </a:xfrm>
          <a:prstGeom prst="rect">
            <a:avLst/>
          </a:prstGeom>
        </p:spPr>
      </p:pic>
      <p:cxnSp>
        <p:nvCxnSpPr>
          <p:cNvPr id="24" name="Connecteur droit 23"/>
          <p:cNvCxnSpPr/>
          <p:nvPr>
            <p:custDataLst>
              <p:tags r:id="rId8"/>
            </p:custDataLst>
          </p:nvPr>
        </p:nvCxnSpPr>
        <p:spPr>
          <a:xfrm>
            <a:off x="4241509" y="3709468"/>
            <a:ext cx="886873" cy="249465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>
            <p:custDataLst>
              <p:tags r:id="rId9"/>
            </p:custDataLst>
          </p:nvPr>
        </p:nvCxnSpPr>
        <p:spPr>
          <a:xfrm>
            <a:off x="5635087" y="4051044"/>
            <a:ext cx="1187902" cy="329815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6" name="Ellipse 25"/>
          <p:cNvSpPr/>
          <p:nvPr>
            <p:custDataLst>
              <p:tags r:id="rId10"/>
            </p:custDataLst>
          </p:nvPr>
        </p:nvSpPr>
        <p:spPr>
          <a:xfrm>
            <a:off x="3707974" y="3465009"/>
            <a:ext cx="536560" cy="3649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noFill/>
            </a:endParaRPr>
          </a:p>
        </p:txBody>
      </p:sp>
      <p:sp>
        <p:nvSpPr>
          <p:cNvPr id="36" name="Ellipse 35"/>
          <p:cNvSpPr/>
          <p:nvPr>
            <p:custDataLst>
              <p:tags r:id="rId11"/>
            </p:custDataLst>
          </p:nvPr>
        </p:nvSpPr>
        <p:spPr>
          <a:xfrm>
            <a:off x="6822989" y="4182631"/>
            <a:ext cx="557323" cy="39849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noFill/>
            </a:endParaRPr>
          </a:p>
        </p:txBody>
      </p:sp>
      <p:sp>
        <p:nvSpPr>
          <p:cNvPr id="37" name="Ellipse 36"/>
          <p:cNvSpPr/>
          <p:nvPr>
            <p:custDataLst>
              <p:tags r:id="rId12"/>
            </p:custDataLst>
          </p:nvPr>
        </p:nvSpPr>
        <p:spPr>
          <a:xfrm>
            <a:off x="5120228" y="3814060"/>
            <a:ext cx="563508" cy="34677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noFill/>
            </a:endParaRPr>
          </a:p>
        </p:txBody>
      </p:sp>
      <p:sp>
        <p:nvSpPr>
          <p:cNvPr id="38" name="Espace réservé du texte 2"/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642910" y="5369232"/>
            <a:ext cx="850109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2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r>
              <a:rPr lang="fr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Plus les notes en maths sont excellentes, faibles sont les notes en littérature; les 2 variables étant </a:t>
            </a:r>
            <a:r>
              <a:rPr lang="fr-CA" sz="2400" u="sng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négativement</a:t>
            </a:r>
            <a:r>
              <a:rPr lang="fr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reliées. 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 ailleurs, la relation est forte (60-20=40≥30pts)</a:t>
            </a:r>
            <a:endParaRPr lang="fr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9" name="Connecteur droit avec flèche 38"/>
          <p:cNvCxnSpPr/>
          <p:nvPr>
            <p:custDataLst>
              <p:tags r:id="rId14"/>
            </p:custDataLst>
          </p:nvPr>
        </p:nvCxnSpPr>
        <p:spPr>
          <a:xfrm>
            <a:off x="722116" y="5602427"/>
            <a:ext cx="3935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0" name="Espace réservé du texte 2"/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323528" y="2056996"/>
            <a:ext cx="8694359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2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r>
              <a:rPr lang="fr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Performance en littérature selon la performance en maths (%)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6" grpId="0" animBg="1"/>
      <p:bldP spid="37" grpId="0" animBg="1"/>
      <p:bldP spid="3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2"/>
          <p:cNvSpPr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642910" y="1785926"/>
            <a:ext cx="814393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C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C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buClr>
                <a:schemeClr val="bg2">
                  <a:lumMod val="40000"/>
                  <a:lumOff val="60000"/>
                </a:schemeClr>
              </a:buClr>
            </a:pPr>
            <a:endParaRPr lang="fr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0E8BC1D6-906C-4B40-99AE-5BD2D4C3F0C6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32739CD4-6263-4F40-968F-0C1E6AA74EC9}" type="datetime10">
              <a:rPr lang="fr-FR" smtClean="0"/>
              <a:t>03:38</a:t>
            </a:fld>
            <a:endParaRPr lang="fr-FR" dirty="0"/>
          </a:p>
        </p:txBody>
      </p:sp>
      <p:sp>
        <p:nvSpPr>
          <p:cNvPr id="22" name="Rectangle 2"/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0" y="485740"/>
            <a:ext cx="9144000" cy="65724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reezing" dir="t">
              <a:rot lat="0" lon="0" rev="5640000"/>
            </a:lightRig>
          </a:scene3d>
          <a:sp3d/>
        </p:spPr>
        <p:txBody>
          <a:bodyPr vert="horz" lIns="0" tIns="0" rIns="18288" bIns="0" anchor="b">
            <a:noAutofit/>
            <a:flatTx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i="0" u="none" strike="noStrike" kern="1200" cap="none" spc="-150" normalizeH="0" baseline="0" dirty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Direction d’une relation</a:t>
            </a:r>
          </a:p>
        </p:txBody>
      </p:sp>
      <p:sp>
        <p:nvSpPr>
          <p:cNvPr id="9" name="Rectangle 8"/>
          <p:cNvSpPr/>
          <p:nvPr>
            <p:custDataLst>
              <p:tags r:id="rId5"/>
            </p:custDataLst>
          </p:nvPr>
        </p:nvSpPr>
        <p:spPr>
          <a:xfrm>
            <a:off x="0" y="1217658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r>
              <a:rPr lang="fr-CA" sz="3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Exemple de relation curvilinéaire (voir aussi Fox: 137)</a:t>
            </a:r>
          </a:p>
        </p:txBody>
      </p:sp>
      <p:cxnSp>
        <p:nvCxnSpPr>
          <p:cNvPr id="16" name="Connecteur droit 15"/>
          <p:cNvCxnSpPr/>
          <p:nvPr>
            <p:custDataLst>
              <p:tags r:id="rId6"/>
            </p:custDataLst>
          </p:nvPr>
        </p:nvCxnSpPr>
        <p:spPr>
          <a:xfrm>
            <a:off x="0" y="1234061"/>
            <a:ext cx="9144000" cy="1588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>
            <p:custDataLst>
              <p:tags r:id="rId7"/>
            </p:custDataLst>
          </p:nvPr>
        </p:nvCxnSpPr>
        <p:spPr>
          <a:xfrm>
            <a:off x="0" y="1293330"/>
            <a:ext cx="9144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047" b="68710"/>
          <a:stretch/>
        </p:blipFill>
        <p:spPr>
          <a:xfrm>
            <a:off x="232632" y="2665260"/>
            <a:ext cx="8678736" cy="2617324"/>
          </a:xfrm>
          <a:prstGeom prst="rect">
            <a:avLst/>
          </a:prstGeom>
        </p:spPr>
      </p:pic>
      <p:cxnSp>
        <p:nvCxnSpPr>
          <p:cNvPr id="20" name="Connecteur droit 19"/>
          <p:cNvCxnSpPr>
            <a:stCxn id="21" idx="6"/>
            <a:endCxn id="28" idx="2"/>
          </p:cNvCxnSpPr>
          <p:nvPr>
            <p:custDataLst>
              <p:tags r:id="rId8"/>
            </p:custDataLst>
          </p:nvPr>
        </p:nvCxnSpPr>
        <p:spPr>
          <a:xfrm flipV="1">
            <a:off x="2705126" y="3827059"/>
            <a:ext cx="2009750" cy="387378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1" name="Ellipse 20"/>
          <p:cNvSpPr/>
          <p:nvPr>
            <p:custDataLst>
              <p:tags r:id="rId9"/>
            </p:custDataLst>
          </p:nvPr>
        </p:nvSpPr>
        <p:spPr>
          <a:xfrm>
            <a:off x="2177947" y="4021161"/>
            <a:ext cx="527179" cy="38655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noFill/>
            </a:endParaRPr>
          </a:p>
        </p:txBody>
      </p:sp>
      <p:sp>
        <p:nvSpPr>
          <p:cNvPr id="28" name="Ellipse 27"/>
          <p:cNvSpPr/>
          <p:nvPr>
            <p:custDataLst>
              <p:tags r:id="rId10"/>
            </p:custDataLst>
          </p:nvPr>
        </p:nvSpPr>
        <p:spPr>
          <a:xfrm>
            <a:off x="4714876" y="3632956"/>
            <a:ext cx="505196" cy="38820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noFill/>
            </a:endParaRPr>
          </a:p>
        </p:txBody>
      </p:sp>
      <p:sp>
        <p:nvSpPr>
          <p:cNvPr id="29" name="Ellipse 28"/>
          <p:cNvSpPr/>
          <p:nvPr>
            <p:custDataLst>
              <p:tags r:id="rId11"/>
            </p:custDataLst>
          </p:nvPr>
        </p:nvSpPr>
        <p:spPr>
          <a:xfrm>
            <a:off x="7788605" y="4046551"/>
            <a:ext cx="517195" cy="3357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noFill/>
            </a:endParaRPr>
          </a:p>
        </p:txBody>
      </p:sp>
      <p:cxnSp>
        <p:nvCxnSpPr>
          <p:cNvPr id="30" name="Connecteur droit 29"/>
          <p:cNvCxnSpPr>
            <a:stCxn id="28" idx="6"/>
            <a:endCxn id="29" idx="2"/>
          </p:cNvCxnSpPr>
          <p:nvPr>
            <p:custDataLst>
              <p:tags r:id="rId12"/>
            </p:custDataLst>
          </p:nvPr>
        </p:nvCxnSpPr>
        <p:spPr>
          <a:xfrm>
            <a:off x="5220072" y="3827059"/>
            <a:ext cx="2568533" cy="387377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1" name="Espace réservé du texte 2"/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642910" y="5529651"/>
            <a:ext cx="850109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2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r>
              <a:rPr lang="fr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D’abord </a:t>
            </a:r>
            <a:r>
              <a:rPr lang="fr-CA" sz="2400" u="sng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positive</a:t>
            </a:r>
            <a:r>
              <a:rPr lang="fr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la relation entre le degré de conscience professionnelle et la performance devient </a:t>
            </a:r>
            <a:r>
              <a:rPr lang="fr-CA" sz="2400" u="sng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négative</a:t>
            </a:r>
          </a:p>
        </p:txBody>
      </p:sp>
      <p:cxnSp>
        <p:nvCxnSpPr>
          <p:cNvPr id="32" name="Connecteur droit avec flèche 31"/>
          <p:cNvCxnSpPr/>
          <p:nvPr>
            <p:custDataLst>
              <p:tags r:id="rId14"/>
            </p:custDataLst>
          </p:nvPr>
        </p:nvCxnSpPr>
        <p:spPr>
          <a:xfrm>
            <a:off x="776205" y="5763915"/>
            <a:ext cx="3935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3" name="Espace réservé du texte 2"/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232632" y="2056996"/>
            <a:ext cx="8785255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2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r>
              <a:rPr lang="fr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Performance selon le degré de conscience professionnelle (%)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8" grpId="0" animBg="1"/>
      <p:bldP spid="29" grpId="0" animBg="1"/>
      <p:bldP spid="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2"/>
          <p:cNvSpPr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535335" y="1758913"/>
            <a:ext cx="8390166" cy="4620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2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r>
              <a:rPr lang="fr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Désobéissance civile selon le niveau d’instruction (n=50)</a:t>
            </a:r>
          </a:p>
          <a:p>
            <a:pPr marL="0" indent="0">
              <a:spcBef>
                <a:spcPts val="12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endParaRPr lang="fr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12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endParaRPr lang="fr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12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endParaRPr lang="fr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12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endParaRPr lang="fr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27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r>
              <a:rPr lang="fr-CA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Source: Données tirées du General social Survey, Fox</a:t>
            </a:r>
          </a:p>
          <a:p>
            <a:pPr marL="0" indent="0">
              <a:spcBef>
                <a:spcPts val="12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r>
              <a:rPr lang="fr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</a:t>
            </a:r>
            <a:r>
              <a:rPr lang="fr-CA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L’analyse tabulaire bivariée montre que </a:t>
            </a:r>
            <a:r>
              <a:rPr lang="fr-CA" sz="2200" u="sng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40%</a:t>
            </a:r>
            <a:r>
              <a:rPr lang="fr-CA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des cas ayant </a:t>
            </a:r>
            <a:r>
              <a:rPr lang="fr-CA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&lt;</a:t>
            </a:r>
            <a:r>
              <a:rPr lang="fr-CA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secondaire suivent leur conscience, contre </a:t>
            </a:r>
            <a:r>
              <a:rPr lang="fr-CA" sz="2200" u="sng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75%</a:t>
            </a:r>
            <a:r>
              <a:rPr lang="fr-CA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des diplômés du postsecondaire. La différence étant de </a:t>
            </a:r>
            <a:r>
              <a:rPr lang="fr-CA" sz="2200" u="sng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35 points en %</a:t>
            </a:r>
            <a:r>
              <a:rPr lang="fr-CA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il existe une </a:t>
            </a:r>
            <a:r>
              <a:rPr lang="fr-CA" sz="2200" u="sng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relation forte</a:t>
            </a:r>
            <a:r>
              <a:rPr lang="fr-CA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entre la désobéissance civile et l’instruction…</a:t>
            </a:r>
          </a:p>
          <a:p>
            <a:pPr lvl="1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C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C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buClr>
                <a:schemeClr val="bg2">
                  <a:lumMod val="40000"/>
                  <a:lumOff val="60000"/>
                </a:schemeClr>
              </a:buClr>
            </a:pPr>
            <a:endParaRPr lang="fr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0E8BC1D6-906C-4B40-99AE-5BD2D4C3F0C6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2D34F9A2-6F9A-4903-AFD1-66C4BFAF0349}" type="datetime10">
              <a:rPr lang="fr-FR" smtClean="0"/>
              <a:t>03:38</a:t>
            </a:fld>
            <a:endParaRPr lang="fr-FR" dirty="0"/>
          </a:p>
        </p:txBody>
      </p:sp>
      <p:sp>
        <p:nvSpPr>
          <p:cNvPr id="22" name="Rectangle 2"/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0" y="470198"/>
            <a:ext cx="9144000" cy="65724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reezing" dir="t">
              <a:rot lat="0" lon="0" rev="5640000"/>
            </a:lightRig>
          </a:scene3d>
          <a:sp3d/>
        </p:spPr>
        <p:txBody>
          <a:bodyPr vert="horz" lIns="0" tIns="0" rIns="18288" bIns="0" anchor="b">
            <a:noAutofit/>
            <a:flatTx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spc="-150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Analyse</a:t>
            </a:r>
            <a:r>
              <a:rPr kumimoji="0" lang="fr-FR" sz="3600" i="0" u="none" strike="noStrike" kern="1200" cap="none" spc="-150" normalizeH="0" baseline="0" dirty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de tableaux</a:t>
            </a:r>
            <a:r>
              <a:rPr kumimoji="0" lang="fr-FR" sz="3600" i="0" u="none" strike="noStrike" kern="1200" cap="none" spc="-150" normalizeH="0" dirty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bivariés</a:t>
            </a:r>
            <a:endParaRPr kumimoji="0" lang="fr-FR" sz="3600" i="0" u="none" strike="noStrike" kern="1200" cap="none" spc="-150" normalizeH="0" baseline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/>
          <p:cNvSpPr/>
          <p:nvPr>
            <p:custDataLst>
              <p:tags r:id="rId5"/>
            </p:custDataLst>
          </p:nvPr>
        </p:nvSpPr>
        <p:spPr>
          <a:xfrm>
            <a:off x="0" y="1204915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r>
              <a:rPr lang="fr-CA" sz="3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Présentation &amp; interprétation statistique</a:t>
            </a:r>
          </a:p>
        </p:txBody>
      </p:sp>
      <p:cxnSp>
        <p:nvCxnSpPr>
          <p:cNvPr id="10" name="Connecteur droit 9"/>
          <p:cNvCxnSpPr/>
          <p:nvPr>
            <p:custDataLst>
              <p:tags r:id="rId6"/>
            </p:custDataLst>
          </p:nvPr>
        </p:nvCxnSpPr>
        <p:spPr>
          <a:xfrm>
            <a:off x="0" y="1234061"/>
            <a:ext cx="9144000" cy="1588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>
            <p:custDataLst>
              <p:tags r:id="rId7"/>
            </p:custDataLst>
          </p:nvPr>
        </p:nvCxnSpPr>
        <p:spPr>
          <a:xfrm>
            <a:off x="0" y="1293330"/>
            <a:ext cx="9144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5959353"/>
              </p:ext>
            </p:extLst>
          </p:nvPr>
        </p:nvGraphicFramePr>
        <p:xfrm>
          <a:off x="535335" y="2204864"/>
          <a:ext cx="7848871" cy="2377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92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19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5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fr-CA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Désobéissance civile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CA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Niveau d’instruction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CA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fr-CA" sz="20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&lt; </a:t>
                      </a:r>
                      <a:r>
                        <a:rPr lang="fr-CA" sz="20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secondaire</a:t>
                      </a:r>
                      <a:endParaRPr lang="fr-CA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secondaire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Postsecondaire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Suivre sa conscience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54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75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Obéir aux lois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(n)</a:t>
                      </a: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(10)</a:t>
                      </a: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(24)</a:t>
                      </a: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(16)</a:t>
                      </a: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12" name="Connecteur droit avec flèche 11"/>
          <p:cNvCxnSpPr/>
          <p:nvPr>
            <p:custDataLst>
              <p:tags r:id="rId8"/>
            </p:custDataLst>
          </p:nvPr>
        </p:nvCxnSpPr>
        <p:spPr>
          <a:xfrm>
            <a:off x="632458" y="5229200"/>
            <a:ext cx="40183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2"/>
          <p:cNvSpPr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539552" y="1844824"/>
            <a:ext cx="8390166" cy="4513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200"/>
              </a:spcBef>
              <a:buClr>
                <a:schemeClr val="bg2">
                  <a:lumMod val="40000"/>
                  <a:lumOff val="60000"/>
                </a:schemeClr>
              </a:buClr>
            </a:pPr>
            <a:r>
              <a:rPr lang="fr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Titre</a:t>
            </a:r>
          </a:p>
          <a:p>
            <a:pPr lvl="1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</a:pPr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Numéroter et intituler le tableau sous la forme: (nom de la VD) selon (nom de la VI)</a:t>
            </a:r>
          </a:p>
          <a:p>
            <a:pPr>
              <a:spcBef>
                <a:spcPts val="1200"/>
              </a:spcBef>
              <a:buClr>
                <a:schemeClr val="bg2">
                  <a:lumMod val="40000"/>
                  <a:lumOff val="60000"/>
                </a:schemeClr>
              </a:buClr>
            </a:pPr>
            <a:r>
              <a:rPr lang="fr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Variables</a:t>
            </a:r>
          </a:p>
          <a:p>
            <a:pPr lvl="1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</a:pPr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Réserver la VI aux colonnes, la VD aux rangées</a:t>
            </a:r>
          </a:p>
          <a:p>
            <a:pPr>
              <a:spcBef>
                <a:spcPts val="1200"/>
              </a:spcBef>
              <a:buClr>
                <a:schemeClr val="bg2">
                  <a:lumMod val="40000"/>
                  <a:lumOff val="60000"/>
                </a:schemeClr>
              </a:buClr>
            </a:pPr>
            <a:r>
              <a:rPr lang="fr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Données</a:t>
            </a:r>
          </a:p>
          <a:p>
            <a:pPr lvl="1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</a:pPr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Mettre les % ou les fréquences avec les % entre parenthèses</a:t>
            </a:r>
          </a:p>
          <a:p>
            <a:pPr lvl="1">
              <a:spcBef>
                <a:spcPts val="0"/>
              </a:spcBef>
              <a:buClr>
                <a:schemeClr val="bg2">
                  <a:lumMod val="40000"/>
                  <a:lumOff val="60000"/>
                </a:schemeClr>
              </a:buClr>
            </a:pPr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Arrondir les % à l’entier ou à la 1</a:t>
            </a:r>
            <a:r>
              <a:rPr lang="fr-CA" sz="2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ère</a:t>
            </a:r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décimale et harmoniser</a:t>
            </a:r>
          </a:p>
          <a:p>
            <a:pPr lvl="1">
              <a:spcBef>
                <a:spcPts val="0"/>
              </a:spcBef>
              <a:buClr>
                <a:schemeClr val="bg2">
                  <a:lumMod val="40000"/>
                  <a:lumOff val="60000"/>
                </a:schemeClr>
              </a:buClr>
            </a:pPr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Indiquer juste les totaux marginaux de la VI</a:t>
            </a:r>
          </a:p>
          <a:p>
            <a:pPr lvl="1">
              <a:spcBef>
                <a:spcPts val="0"/>
              </a:spcBef>
              <a:buClr>
                <a:schemeClr val="bg2">
                  <a:lumMod val="40000"/>
                  <a:lumOff val="60000"/>
                </a:schemeClr>
              </a:buClr>
            </a:pPr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Préciser la source des données, le nombre de cas manquants</a:t>
            </a:r>
          </a:p>
          <a:p>
            <a:pPr>
              <a:spcBef>
                <a:spcPts val="1200"/>
              </a:spcBef>
              <a:buClr>
                <a:schemeClr val="bg2">
                  <a:lumMod val="40000"/>
                  <a:lumOff val="60000"/>
                </a:schemeClr>
              </a:buClr>
            </a:pPr>
            <a:r>
              <a:rPr lang="fr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Mise en forme</a:t>
            </a:r>
          </a:p>
          <a:p>
            <a:pPr lvl="1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</a:pPr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Tracer juste quatre lignes horizontales et non verticales</a:t>
            </a:r>
          </a:p>
          <a:p>
            <a:pPr lvl="1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C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C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buClr>
                <a:schemeClr val="bg2">
                  <a:lumMod val="40000"/>
                  <a:lumOff val="60000"/>
                </a:schemeClr>
              </a:buClr>
            </a:pPr>
            <a:endParaRPr lang="fr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0E8BC1D6-906C-4B40-99AE-5BD2D4C3F0C6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8E3CEB9-EF98-424F-A746-212C2F58E310}" type="datetime10">
              <a:rPr lang="fr-FR" smtClean="0"/>
              <a:t>03:38</a:t>
            </a:fld>
            <a:endParaRPr lang="fr-FR" dirty="0"/>
          </a:p>
        </p:txBody>
      </p:sp>
      <p:sp>
        <p:nvSpPr>
          <p:cNvPr id="22" name="Rectangle 2"/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0" y="470198"/>
            <a:ext cx="9144000" cy="65724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reezing" dir="t">
              <a:rot lat="0" lon="0" rev="5640000"/>
            </a:lightRig>
          </a:scene3d>
          <a:sp3d/>
        </p:spPr>
        <p:txBody>
          <a:bodyPr vert="horz" lIns="0" tIns="0" rIns="18288" bIns="0" anchor="b">
            <a:noAutofit/>
            <a:flatTx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spc="-150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Analyse</a:t>
            </a:r>
            <a:r>
              <a:rPr kumimoji="0" lang="fr-FR" sz="3600" i="0" u="none" strike="noStrike" kern="1200" cap="none" spc="-150" normalizeH="0" baseline="0" dirty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de tableaux</a:t>
            </a:r>
            <a:r>
              <a:rPr kumimoji="0" lang="fr-FR" sz="3600" i="0" u="none" strike="noStrike" kern="1200" cap="none" spc="-150" normalizeH="0" dirty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bivariés</a:t>
            </a:r>
            <a:endParaRPr kumimoji="0" lang="fr-FR" sz="3600" i="0" u="none" strike="noStrike" kern="1200" cap="none" spc="-150" normalizeH="0" baseline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/>
          <p:cNvSpPr/>
          <p:nvPr>
            <p:custDataLst>
              <p:tags r:id="rId5"/>
            </p:custDataLst>
          </p:nvPr>
        </p:nvSpPr>
        <p:spPr>
          <a:xfrm>
            <a:off x="0" y="1204915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r>
              <a:rPr lang="fr-CA" sz="3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Construire un tableau croisé</a:t>
            </a:r>
          </a:p>
        </p:txBody>
      </p:sp>
      <p:cxnSp>
        <p:nvCxnSpPr>
          <p:cNvPr id="10" name="Connecteur droit 9"/>
          <p:cNvCxnSpPr/>
          <p:nvPr>
            <p:custDataLst>
              <p:tags r:id="rId6"/>
            </p:custDataLst>
          </p:nvPr>
        </p:nvCxnSpPr>
        <p:spPr>
          <a:xfrm>
            <a:off x="0" y="1234061"/>
            <a:ext cx="9144000" cy="1588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>
            <p:custDataLst>
              <p:tags r:id="rId7"/>
            </p:custDataLst>
          </p:nvPr>
        </p:nvCxnSpPr>
        <p:spPr>
          <a:xfrm>
            <a:off x="0" y="1293330"/>
            <a:ext cx="9144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09426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2"/>
          <p:cNvSpPr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395536" y="1916832"/>
            <a:ext cx="8424936" cy="4441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2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Dans l’exemple précédent, le tableau croisé est constitué de 2 rangées (</a:t>
            </a:r>
            <a:r>
              <a:rPr lang="fr-F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 et de 3 colonnes (</a:t>
            </a:r>
            <a:r>
              <a:rPr lang="fr-F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):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Il s’agit d’un </a:t>
            </a:r>
            <a:r>
              <a:rPr lang="fr-FR" sz="2000" u="sng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tableau de 2 par 3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(en excluant les totaux)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On peut créer autant de rangées et de colonnes que de catégories, mais il faut bien choisir les catégories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Dans un grand tableau, ne comparer que les % significatifs</a:t>
            </a:r>
          </a:p>
          <a:p>
            <a:pPr>
              <a:spcBef>
                <a:spcPts val="1200"/>
              </a:spcBef>
              <a:buClr>
                <a:schemeClr val="bg2">
                  <a:lumMod val="40000"/>
                  <a:lumOff val="60000"/>
                </a:schemeClr>
              </a:buClr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 tableau croisé ne s’applique pas bien à des variables aux nombreuses valeurs, qu’il faut catégoriser</a:t>
            </a:r>
          </a:p>
          <a:p>
            <a:pPr lvl="1">
              <a:spcBef>
                <a:spcPts val="1200"/>
              </a:spcBef>
              <a:buClr>
                <a:schemeClr val="bg2">
                  <a:lumMod val="40000"/>
                  <a:lumOff val="60000"/>
                </a:schemeClr>
              </a:buClr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Attention: la catégorisation peut cacher ou révéler une relation</a:t>
            </a:r>
          </a:p>
          <a:p>
            <a:pPr lvl="1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Veiller à ce qu’il n’y ait pas un </a:t>
            </a:r>
            <a:r>
              <a:rPr lang="fr-FR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et des % trop faibles</a:t>
            </a:r>
          </a:p>
          <a:p>
            <a:pPr marL="457200" lvl="1" indent="0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buClr>
                <a:schemeClr val="bg2">
                  <a:lumMod val="40000"/>
                  <a:lumOff val="60000"/>
                </a:schemeClr>
              </a:buClr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0E8BC1D6-906C-4B40-99AE-5BD2D4C3F0C6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5AE89B65-8423-417F-A1A6-DF8E2D22156D}" type="datetime10">
              <a:rPr lang="fr-FR" smtClean="0"/>
              <a:t>03:38</a:t>
            </a:fld>
            <a:endParaRPr lang="fr-FR" dirty="0"/>
          </a:p>
        </p:txBody>
      </p:sp>
      <p:sp>
        <p:nvSpPr>
          <p:cNvPr id="22" name="Rectangle 2"/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-9567" y="515812"/>
            <a:ext cx="9163133" cy="65724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reezing" dir="t">
              <a:rot lat="0" lon="0" rev="5640000"/>
            </a:lightRig>
          </a:scene3d>
          <a:sp3d/>
        </p:spPr>
        <p:txBody>
          <a:bodyPr vert="horz" lIns="0" tIns="0" rIns="18288" bIns="0" anchor="b">
            <a:noAutofit/>
            <a:flatTx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spc="-150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Analyse</a:t>
            </a:r>
            <a:r>
              <a:rPr kumimoji="0" lang="fr-FR" sz="3600" i="0" u="none" strike="noStrike" kern="1200" cap="none" spc="-150" normalizeH="0" baseline="0" dirty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de tableaux</a:t>
            </a:r>
            <a:r>
              <a:rPr kumimoji="0" lang="fr-FR" sz="3600" i="0" u="none" strike="noStrike" kern="1200" cap="none" spc="-150" normalizeH="0" dirty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bivariés</a:t>
            </a:r>
            <a:endParaRPr kumimoji="0" lang="fr-FR" sz="3600" i="0" u="none" strike="noStrike" kern="1200" cap="none" spc="-150" normalizeH="0" baseline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/>
          <p:cNvSpPr/>
          <p:nvPr>
            <p:custDataLst>
              <p:tags r:id="rId5"/>
            </p:custDataLst>
          </p:nvPr>
        </p:nvSpPr>
        <p:spPr>
          <a:xfrm>
            <a:off x="-1" y="1207801"/>
            <a:ext cx="91439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r>
              <a:rPr lang="fr-CA" sz="3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Description &amp; remarques</a:t>
            </a:r>
          </a:p>
        </p:txBody>
      </p:sp>
      <p:cxnSp>
        <p:nvCxnSpPr>
          <p:cNvPr id="10" name="Connecteur droit 9"/>
          <p:cNvCxnSpPr/>
          <p:nvPr>
            <p:custDataLst>
              <p:tags r:id="rId6"/>
            </p:custDataLst>
          </p:nvPr>
        </p:nvCxnSpPr>
        <p:spPr>
          <a:xfrm>
            <a:off x="0" y="1234061"/>
            <a:ext cx="9144000" cy="1588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>
            <p:custDataLst>
              <p:tags r:id="rId7"/>
            </p:custDataLst>
          </p:nvPr>
        </p:nvCxnSpPr>
        <p:spPr>
          <a:xfrm>
            <a:off x="0" y="1293330"/>
            <a:ext cx="9144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93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2"/>
          <p:cNvSpPr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395536" y="1988840"/>
            <a:ext cx="8391306" cy="4369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2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</a:pPr>
            <a:r>
              <a:rPr lang="fr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Intérêt de l’analyse graphique pour visualiser une relation</a:t>
            </a:r>
          </a:p>
          <a:p>
            <a:pPr>
              <a:spcBef>
                <a:spcPts val="18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</a:pPr>
            <a:r>
              <a:rPr lang="fr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Les </a:t>
            </a:r>
            <a:r>
              <a:rPr lang="fr-CA" sz="2400" u="sng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diagrammes en barres groupées :</a:t>
            </a:r>
            <a:r>
              <a:rPr lang="fr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appropriés pour visualiser l’</a:t>
            </a:r>
            <a:r>
              <a:rPr lang="fr-CA" sz="2400" u="sng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intensité</a:t>
            </a:r>
            <a:r>
              <a:rPr lang="fr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d’une relation entre 2 variables dont au moins l’une est nominale ou considérée comme telle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</a:pPr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Les barres sont accolées et associées à une catégorie de la VI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</a:pPr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Chacune des barres accolées représente une catégorie de la VD</a:t>
            </a:r>
          </a:p>
          <a:p>
            <a:pPr>
              <a:spcBef>
                <a:spcPts val="18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</a:pPr>
            <a:r>
              <a:rPr lang="fr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Les </a:t>
            </a:r>
            <a:r>
              <a:rPr lang="fr-CA" sz="2400" u="sng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diagrammes en barres divisées</a:t>
            </a:r>
            <a:r>
              <a:rPr lang="fr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: appropriés pour visualiser l’</a:t>
            </a:r>
            <a:r>
              <a:rPr lang="fr-CA" sz="2400" u="sng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intensité</a:t>
            </a:r>
            <a:r>
              <a:rPr lang="fr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et surtout la forme de la </a:t>
            </a:r>
            <a:r>
              <a:rPr lang="fr-CA" sz="2400" u="sng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direction</a:t>
            </a:r>
            <a:r>
              <a:rPr lang="fr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d’une relation entre 2 variables ordinales ou discrètes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</a:pPr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Chaque barre représente une catégorie de la VI 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</a:pPr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Chaque barre est divisée selon les catégories de la VD </a:t>
            </a:r>
          </a:p>
          <a:p>
            <a:pPr>
              <a:spcBef>
                <a:spcPts val="12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C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C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buClr>
                <a:schemeClr val="bg2">
                  <a:lumMod val="40000"/>
                  <a:lumOff val="60000"/>
                </a:schemeClr>
              </a:buClr>
            </a:pPr>
            <a:endParaRPr lang="fr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0E8BC1D6-906C-4B40-99AE-5BD2D4C3F0C6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B637260A-07A5-4AF0-BB4D-5BF59CA2BE5F}" type="datetime10">
              <a:rPr lang="fr-FR" smtClean="0"/>
              <a:t>03:38</a:t>
            </a:fld>
            <a:endParaRPr lang="fr-FR" dirty="0"/>
          </a:p>
        </p:txBody>
      </p:sp>
      <p:sp>
        <p:nvSpPr>
          <p:cNvPr id="22" name="Rectangle 2"/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0" y="476672"/>
            <a:ext cx="9144000" cy="65724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reezing" dir="t">
              <a:rot lat="0" lon="0" rev="5640000"/>
            </a:lightRig>
          </a:scene3d>
          <a:sp3d/>
        </p:spPr>
        <p:txBody>
          <a:bodyPr vert="horz" lIns="0" tIns="0" rIns="18288" bIns="0" anchor="b">
            <a:noAutofit/>
            <a:flatTx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3600" spc="-150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Représentation graphique  </a:t>
            </a:r>
            <a:endParaRPr kumimoji="0" lang="fr-CA" sz="3600" i="0" u="none" strike="noStrike" kern="1200" cap="none" spc="-150" normalizeH="0" baseline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/>
          <p:cNvSpPr/>
          <p:nvPr>
            <p:custDataLst>
              <p:tags r:id="rId5"/>
            </p:custDataLst>
          </p:nvPr>
        </p:nvSpPr>
        <p:spPr>
          <a:xfrm>
            <a:off x="0" y="1272617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r>
              <a:rPr lang="fr-CA" sz="3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Diagramme en barres groupées et divisées</a:t>
            </a:r>
          </a:p>
        </p:txBody>
      </p:sp>
      <p:cxnSp>
        <p:nvCxnSpPr>
          <p:cNvPr id="10" name="Connecteur droit 9"/>
          <p:cNvCxnSpPr/>
          <p:nvPr>
            <p:custDataLst>
              <p:tags r:id="rId6"/>
            </p:custDataLst>
          </p:nvPr>
        </p:nvCxnSpPr>
        <p:spPr>
          <a:xfrm>
            <a:off x="0" y="1234061"/>
            <a:ext cx="9144000" cy="1588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>
            <p:custDataLst>
              <p:tags r:id="rId7"/>
            </p:custDataLst>
          </p:nvPr>
        </p:nvCxnSpPr>
        <p:spPr>
          <a:xfrm>
            <a:off x="0" y="1293330"/>
            <a:ext cx="9144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0E8BC1D6-906C-4B40-99AE-5BD2D4C3F0C6}" type="slidenum">
              <a:rPr lang="fr-FR" smtClean="0"/>
              <a:pPr/>
              <a:t>26</a:t>
            </a:fld>
            <a:endParaRPr lang="fr-FR" dirty="0"/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3F09327-EDC8-4D44-ABD2-4CBBB910BB2A}" type="datetime10">
              <a:rPr lang="fr-FR" smtClean="0"/>
              <a:t>03:38</a:t>
            </a:fld>
            <a:endParaRPr lang="fr-FR" dirty="0"/>
          </a:p>
        </p:txBody>
      </p:sp>
      <p:sp>
        <p:nvSpPr>
          <p:cNvPr id="22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0" y="477497"/>
            <a:ext cx="9144000" cy="65724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reezing" dir="t">
              <a:rot lat="0" lon="0" rev="5640000"/>
            </a:lightRig>
          </a:scene3d>
          <a:sp3d/>
        </p:spPr>
        <p:txBody>
          <a:bodyPr vert="horz" lIns="0" tIns="0" rIns="18288" bIns="0" anchor="b">
            <a:noAutofit/>
            <a:flatTx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spc="-150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Représentation graphique</a:t>
            </a:r>
            <a:endParaRPr kumimoji="0" lang="fr-FR" sz="2800" i="0" u="none" strike="noStrike" kern="1200" cap="none" spc="-150" normalizeH="0" baseline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/>
          <p:cNvSpPr/>
          <p:nvPr>
            <p:custDataLst>
              <p:tags r:id="rId4"/>
            </p:custDataLst>
          </p:nvPr>
        </p:nvSpPr>
        <p:spPr>
          <a:xfrm>
            <a:off x="0" y="1207749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r>
              <a:rPr lang="fr-CA" sz="3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Diagramme</a:t>
            </a:r>
            <a:r>
              <a:rPr lang="fr-CA" sz="28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 en barres </a:t>
            </a:r>
            <a:r>
              <a:rPr lang="fr-CA" sz="3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groupées ou accolées</a:t>
            </a:r>
          </a:p>
        </p:txBody>
      </p:sp>
      <p:graphicFrame>
        <p:nvGraphicFramePr>
          <p:cNvPr id="13" name="Graphique 12"/>
          <p:cNvGraphicFramePr>
            <a:graphicFrameLocks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26143757"/>
              </p:ext>
            </p:extLst>
          </p:nvPr>
        </p:nvGraphicFramePr>
        <p:xfrm>
          <a:off x="179512" y="2348880"/>
          <a:ext cx="8784976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10" name="Espace réservé du texte 2"/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179513" y="1844824"/>
            <a:ext cx="871849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12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r>
              <a:rPr lang="fr-CA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Désobéissance civile selon le niveau d’instruction (adapté de Fox)</a:t>
            </a:r>
          </a:p>
          <a:p>
            <a:pPr algn="ctr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C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 algn="ctr">
              <a:buClr>
                <a:schemeClr val="bg2">
                  <a:lumMod val="40000"/>
                  <a:lumOff val="60000"/>
                </a:schemeClr>
              </a:buClr>
            </a:pPr>
            <a:endParaRPr lang="fr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Connecteur droit 10"/>
          <p:cNvCxnSpPr/>
          <p:nvPr>
            <p:custDataLst>
              <p:tags r:id="rId7"/>
            </p:custDataLst>
          </p:nvPr>
        </p:nvCxnSpPr>
        <p:spPr>
          <a:xfrm>
            <a:off x="0" y="1234061"/>
            <a:ext cx="9144000" cy="1588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>
            <p:custDataLst>
              <p:tags r:id="rId8"/>
            </p:custDataLst>
          </p:nvPr>
        </p:nvCxnSpPr>
        <p:spPr>
          <a:xfrm>
            <a:off x="0" y="1293330"/>
            <a:ext cx="9144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0E8BC1D6-906C-4B40-99AE-5BD2D4C3F0C6}" type="slidenum">
              <a:rPr lang="fr-FR" smtClean="0"/>
              <a:pPr/>
              <a:t>27</a:t>
            </a:fld>
            <a:endParaRPr lang="fr-FR" dirty="0"/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3CF23DBC-1B33-4A48-AD70-AB6B953450F1}" type="datetime10">
              <a:rPr lang="fr-FR" smtClean="0"/>
              <a:t>03:38</a:t>
            </a:fld>
            <a:endParaRPr lang="fr-FR" dirty="0"/>
          </a:p>
        </p:txBody>
      </p:sp>
      <p:sp>
        <p:nvSpPr>
          <p:cNvPr id="22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0" y="477497"/>
            <a:ext cx="9144000" cy="65724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reezing" dir="t">
              <a:rot lat="0" lon="0" rev="5640000"/>
            </a:lightRig>
          </a:scene3d>
          <a:sp3d/>
        </p:spPr>
        <p:txBody>
          <a:bodyPr vert="horz" lIns="0" tIns="0" rIns="18288" bIns="0" anchor="b">
            <a:noAutofit/>
            <a:flatTx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spc="-150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Représentation graphique</a:t>
            </a:r>
            <a:endParaRPr kumimoji="0" lang="fr-FR" sz="2800" i="0" u="none" strike="noStrike" kern="1200" cap="none" spc="-150" normalizeH="0" baseline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/>
          <p:cNvSpPr/>
          <p:nvPr>
            <p:custDataLst>
              <p:tags r:id="rId4"/>
            </p:custDataLst>
          </p:nvPr>
        </p:nvSpPr>
        <p:spPr>
          <a:xfrm>
            <a:off x="0" y="1207749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r>
              <a:rPr lang="fr-CA" sz="3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Diagramme en barres divisées ou empilées</a:t>
            </a:r>
          </a:p>
        </p:txBody>
      </p:sp>
      <p:sp>
        <p:nvSpPr>
          <p:cNvPr id="10" name="Espace réservé du texte 2"/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179513" y="1844824"/>
            <a:ext cx="871849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12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r>
              <a:rPr lang="fr-CA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Situation financière selon le niveau d’instruction (Adapté de Fox)</a:t>
            </a:r>
            <a:endParaRPr lang="fr-C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buClr>
                <a:schemeClr val="bg2">
                  <a:lumMod val="40000"/>
                  <a:lumOff val="60000"/>
                </a:schemeClr>
              </a:buClr>
            </a:pPr>
            <a:endParaRPr lang="fr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Graphique 14"/>
          <p:cNvGraphicFramePr>
            <a:graphicFrameLocks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2990471233"/>
              </p:ext>
            </p:extLst>
          </p:nvPr>
        </p:nvGraphicFramePr>
        <p:xfrm>
          <a:off x="179512" y="2276872"/>
          <a:ext cx="8718490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cxnSp>
        <p:nvCxnSpPr>
          <p:cNvPr id="16" name="Connecteur droit 15"/>
          <p:cNvCxnSpPr/>
          <p:nvPr>
            <p:custDataLst>
              <p:tags r:id="rId7"/>
            </p:custDataLst>
          </p:nvPr>
        </p:nvCxnSpPr>
        <p:spPr>
          <a:xfrm flipV="1">
            <a:off x="2123728" y="3717032"/>
            <a:ext cx="5904656" cy="792088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>
            <p:custDataLst>
              <p:tags r:id="rId8"/>
            </p:custDataLst>
          </p:nvPr>
        </p:nvCxnSpPr>
        <p:spPr>
          <a:xfrm>
            <a:off x="0" y="1234061"/>
            <a:ext cx="9144000" cy="1588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>
            <p:custDataLst>
              <p:tags r:id="rId9"/>
            </p:custDataLst>
          </p:nvPr>
        </p:nvCxnSpPr>
        <p:spPr>
          <a:xfrm>
            <a:off x="0" y="1293330"/>
            <a:ext cx="9144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82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2"/>
          <p:cNvSpPr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395536" y="2022725"/>
            <a:ext cx="8604448" cy="4369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200"/>
              </a:spcBef>
              <a:buClr>
                <a:schemeClr val="bg2">
                  <a:lumMod val="40000"/>
                  <a:lumOff val="60000"/>
                </a:schemeClr>
              </a:buClr>
            </a:pPr>
            <a:r>
              <a:rPr lang="fr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L’analyse tabulaire bivariée est décisive pour connaître l’existence, l’intensité et la direction d’une relation dans </a:t>
            </a:r>
            <a:r>
              <a:rPr lang="fr-C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</a:t>
            </a:r>
          </a:p>
          <a:p>
            <a:pPr>
              <a:spcBef>
                <a:spcPts val="1800"/>
              </a:spcBef>
              <a:buClr>
                <a:schemeClr val="bg2">
                  <a:lumMod val="40000"/>
                  <a:lumOff val="60000"/>
                </a:schemeClr>
              </a:buClr>
            </a:pPr>
            <a:r>
              <a:rPr lang="fr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Cependant, on peut aller très loin pour déterminer :</a:t>
            </a:r>
          </a:p>
          <a:p>
            <a:pPr lvl="1">
              <a:spcBef>
                <a:spcPts val="1200"/>
              </a:spcBef>
              <a:buClr>
                <a:schemeClr val="bg2">
                  <a:lumMod val="40000"/>
                  <a:lumOff val="60000"/>
                </a:schemeClr>
              </a:buClr>
            </a:pPr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 la relation intuitive constatée dans</a:t>
            </a:r>
            <a:r>
              <a:rPr lang="fr-C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n </a:t>
            </a:r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(échantillon) entre deux variables est </a:t>
            </a:r>
            <a:r>
              <a:rPr lang="fr-CA" sz="2000" u="sng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statistiquement significative</a:t>
            </a:r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dans </a:t>
            </a:r>
            <a:r>
              <a:rPr lang="fr-C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 </a:t>
            </a:r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(population)</a:t>
            </a:r>
          </a:p>
          <a:p>
            <a:pPr lvl="1">
              <a:spcBef>
                <a:spcPts val="1200"/>
              </a:spcBef>
              <a:buClr>
                <a:schemeClr val="bg2">
                  <a:lumMod val="40000"/>
                  <a:lumOff val="60000"/>
                </a:schemeClr>
              </a:buClr>
            </a:pPr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 une relation statistiquement significative est </a:t>
            </a:r>
            <a:r>
              <a:rPr lang="fr-CA" sz="2000" u="sng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réellement significative</a:t>
            </a:r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(faible, moyenne, forte) à l’aide de mesures précises</a:t>
            </a:r>
          </a:p>
          <a:p>
            <a:pPr>
              <a:spcBef>
                <a:spcPts val="1800"/>
              </a:spcBef>
              <a:buClr>
                <a:schemeClr val="bg2">
                  <a:lumMod val="40000"/>
                  <a:lumOff val="60000"/>
                </a:schemeClr>
              </a:buClr>
            </a:pPr>
            <a:r>
              <a:rPr lang="fr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Ces techniques inférentielles qui mettent en relation deux variables seront étudiées: chi-deux, test t </a:t>
            </a:r>
            <a:endParaRPr lang="fr-C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C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C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buClr>
                <a:schemeClr val="bg2">
                  <a:lumMod val="40000"/>
                  <a:lumOff val="60000"/>
                </a:schemeClr>
              </a:buClr>
            </a:pPr>
            <a:endParaRPr lang="fr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0E8BC1D6-906C-4B40-99AE-5BD2D4C3F0C6}" type="slidenum">
              <a:rPr lang="fr-FR" smtClean="0"/>
              <a:pPr/>
              <a:t>28</a:t>
            </a:fld>
            <a:endParaRPr lang="fr-FR" dirty="0"/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BEC9A6A1-CB23-43CC-A541-C012EAF8624D}" type="datetime10">
              <a:rPr lang="fr-FR" smtClean="0"/>
              <a:t>03:38</a:t>
            </a:fld>
            <a:endParaRPr lang="fr-FR" dirty="0"/>
          </a:p>
        </p:txBody>
      </p:sp>
      <p:sp>
        <p:nvSpPr>
          <p:cNvPr id="22" name="Rectangle 2"/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0" y="485740"/>
            <a:ext cx="9144000" cy="65724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reezing" dir="t">
              <a:rot lat="0" lon="0" rev="5640000"/>
            </a:lightRig>
          </a:scene3d>
          <a:sp3d/>
        </p:spPr>
        <p:txBody>
          <a:bodyPr vert="horz" lIns="0" tIns="0" rIns="18288" bIns="0" anchor="b">
            <a:noAutofit/>
            <a:flatTx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i="0" u="none" strike="noStrike" kern="1200" cap="none" spc="-150" normalizeH="0" baseline="0" dirty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Analyse de tableaux</a:t>
            </a:r>
            <a:r>
              <a:rPr kumimoji="0" lang="fr-FR" sz="3600" i="0" u="none" strike="noStrike" kern="1200" cap="none" spc="-150" normalizeH="0" dirty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bivariés</a:t>
            </a:r>
            <a:endParaRPr kumimoji="0" lang="fr-FR" sz="3600" i="0" u="none" strike="noStrike" kern="1200" cap="none" spc="-150" normalizeH="0" baseline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/>
          <p:cNvSpPr/>
          <p:nvPr>
            <p:custDataLst>
              <p:tags r:id="rId5"/>
            </p:custDataLst>
          </p:nvPr>
        </p:nvSpPr>
        <p:spPr>
          <a:xfrm>
            <a:off x="0" y="1215510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r>
              <a:rPr lang="fr-CA" sz="3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Davantage d’analyses statistiques</a:t>
            </a:r>
          </a:p>
        </p:txBody>
      </p:sp>
      <p:cxnSp>
        <p:nvCxnSpPr>
          <p:cNvPr id="10" name="Connecteur droit 9"/>
          <p:cNvCxnSpPr/>
          <p:nvPr>
            <p:custDataLst>
              <p:tags r:id="rId6"/>
            </p:custDataLst>
          </p:nvPr>
        </p:nvCxnSpPr>
        <p:spPr>
          <a:xfrm>
            <a:off x="0" y="1234061"/>
            <a:ext cx="9144000" cy="1588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>
            <p:custDataLst>
              <p:tags r:id="rId7"/>
            </p:custDataLst>
          </p:nvPr>
        </p:nvCxnSpPr>
        <p:spPr>
          <a:xfrm>
            <a:off x="0" y="1293330"/>
            <a:ext cx="9144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17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-19189" y="404664"/>
            <a:ext cx="9144000" cy="714380"/>
          </a:xfrm>
          <a:noFill/>
          <a:ln/>
          <a:scene3d>
            <a:camera prst="orthographicFront"/>
            <a:lightRig rig="freezing" dir="t">
              <a:rot lat="0" lon="0" rev="5640000"/>
            </a:lightRig>
          </a:scene3d>
          <a:sp3d/>
        </p:spPr>
        <p:txBody>
          <a:bodyPr>
            <a:noAutofit/>
            <a:scene3d>
              <a:camera prst="orthographicFront"/>
              <a:lightRig rig="freezing" dir="t">
                <a:rot lat="0" lon="0" rev="5640000"/>
              </a:lightRig>
            </a:scene3d>
            <a:flatTx/>
          </a:bodyPr>
          <a:lstStyle/>
          <a:p>
            <a:pPr algn="ctr"/>
            <a:r>
              <a:rPr lang="fr-CA" sz="3600" b="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Tout prochainement</a:t>
            </a:r>
          </a:p>
        </p:txBody>
      </p:sp>
      <p:sp>
        <p:nvSpPr>
          <p:cNvPr id="18" name="Espace réservé du texte 2"/>
          <p:cNvSpPr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685800" y="1785926"/>
            <a:ext cx="7772400" cy="4286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4617B">
                  <a:lumMod val="40000"/>
                  <a:lumOff val="60000"/>
                </a:srgbClr>
              </a:buClr>
            </a:pPr>
            <a:endParaRPr lang="en-CA" dirty="0">
              <a:solidFill>
                <a:prstClr val="white"/>
              </a:solidFill>
            </a:endParaRPr>
          </a:p>
          <a:p>
            <a:pPr lvl="1">
              <a:buClr>
                <a:srgbClr val="04617B">
                  <a:lumMod val="40000"/>
                  <a:lumOff val="60000"/>
                </a:srgbClr>
              </a:buClr>
            </a:pPr>
            <a:endParaRPr lang="en-CA" dirty="0">
              <a:solidFill>
                <a:prstClr val="white"/>
              </a:solidFill>
            </a:endParaRPr>
          </a:p>
          <a:p>
            <a:pPr lvl="1">
              <a:buClr>
                <a:srgbClr val="04617B">
                  <a:lumMod val="40000"/>
                  <a:lumOff val="60000"/>
                </a:srgbClr>
              </a:buClr>
            </a:pPr>
            <a:endParaRPr lang="en-CA" dirty="0">
              <a:solidFill>
                <a:prstClr val="white"/>
              </a:solidFill>
            </a:endParaRPr>
          </a:p>
          <a:p>
            <a:pPr>
              <a:buClr>
                <a:srgbClr val="04617B">
                  <a:lumMod val="40000"/>
                  <a:lumOff val="60000"/>
                </a:srgbClr>
              </a:buClr>
            </a:pPr>
            <a:endParaRPr lang="en-CA" dirty="0">
              <a:solidFill>
                <a:prstClr val="white"/>
              </a:solidFill>
            </a:endParaRPr>
          </a:p>
          <a:p>
            <a:pPr lvl="1">
              <a:buClr>
                <a:srgbClr val="04617B">
                  <a:lumMod val="40000"/>
                  <a:lumOff val="60000"/>
                </a:srgbClr>
              </a:buClr>
            </a:pP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11" name="Espace réservé du texte 2"/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357158" y="1700808"/>
            <a:ext cx="8391306" cy="46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  <a:buClr>
                <a:srgbClr val="04617B">
                  <a:lumMod val="40000"/>
                  <a:lumOff val="60000"/>
                </a:srgbClr>
              </a:buClr>
            </a:pPr>
            <a:r>
              <a:rPr lang="fr-FR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Prochaine leçon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Clr>
                <a:srgbClr val="04617B">
                  <a:lumMod val="40000"/>
                  <a:lumOff val="60000"/>
                </a:srgbClr>
              </a:buClr>
            </a:pPr>
            <a:r>
              <a:rPr lang="fr-FR" sz="2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Test du chi-carré</a:t>
            </a:r>
          </a:p>
          <a:p>
            <a:pPr>
              <a:spcBef>
                <a:spcPts val="1200"/>
              </a:spcBef>
              <a:spcAft>
                <a:spcPts val="0"/>
              </a:spcAft>
              <a:buClr>
                <a:srgbClr val="04617B">
                  <a:lumMod val="40000"/>
                  <a:lumOff val="60000"/>
                </a:srgbClr>
              </a:buClr>
            </a:pPr>
            <a:r>
              <a:rPr lang="fr-FR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Au labo Excel d’aujourd’hui</a:t>
            </a:r>
          </a:p>
          <a:p>
            <a:pPr lvl="1">
              <a:spcBef>
                <a:spcPts val="1800"/>
              </a:spcBef>
              <a:spcAft>
                <a:spcPts val="600"/>
              </a:spcAft>
              <a:buClr>
                <a:srgbClr val="04617B">
                  <a:lumMod val="40000"/>
                  <a:lumOff val="60000"/>
                </a:srgbClr>
              </a:buClr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Produire un tableau croisé en % et savoir l’interpréter </a:t>
            </a:r>
          </a:p>
          <a:p>
            <a:pPr lvl="1">
              <a:spcBef>
                <a:spcPts val="1800"/>
              </a:spcBef>
              <a:spcAft>
                <a:spcPts val="600"/>
              </a:spcAft>
              <a:buClr>
                <a:srgbClr val="04617B">
                  <a:lumMod val="40000"/>
                  <a:lumOff val="60000"/>
                </a:srgbClr>
              </a:buClr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Construire des diagrammes en barres groupées et empilées</a:t>
            </a:r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Bef>
                <a:spcPts val="1200"/>
              </a:spcBef>
              <a:spcAft>
                <a:spcPts val="0"/>
              </a:spcAft>
              <a:buClr>
                <a:srgbClr val="04617B">
                  <a:lumMod val="40000"/>
                  <a:lumOff val="60000"/>
                </a:srgbClr>
              </a:buClr>
            </a:pPr>
            <a:endParaRPr lang="fr-FR" sz="2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FB5444B-555B-4053-BEB9-B93D00CDC3FA}" type="datetime10">
              <a:rPr lang="fr-FR" sz="2000" smtClean="0">
                <a:solidFill>
                  <a:srgbClr val="DBF5F9">
                    <a:shade val="90000"/>
                  </a:srgbClr>
                </a:solidFill>
              </a:rPr>
              <a:t>03:38</a:t>
            </a:fld>
            <a:endParaRPr lang="fr-FR" sz="2000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0E8BC1D6-906C-4B40-99AE-5BD2D4C3F0C6}" type="slidenum">
              <a:rPr lang="fr-FR" smtClean="0"/>
              <a:pPr/>
              <a:t>29</a:t>
            </a:fld>
            <a:endParaRPr lang="fr-FR"/>
          </a:p>
        </p:txBody>
      </p:sp>
      <p:cxnSp>
        <p:nvCxnSpPr>
          <p:cNvPr id="10" name="Connecteur droit 9"/>
          <p:cNvCxnSpPr/>
          <p:nvPr>
            <p:custDataLst>
              <p:tags r:id="rId6"/>
            </p:custDataLst>
          </p:nvPr>
        </p:nvCxnSpPr>
        <p:spPr>
          <a:xfrm>
            <a:off x="0" y="1234061"/>
            <a:ext cx="9144000" cy="1588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>
            <p:custDataLst>
              <p:tags r:id="rId7"/>
            </p:custDataLst>
          </p:nvPr>
        </p:nvCxnSpPr>
        <p:spPr>
          <a:xfrm>
            <a:off x="0" y="1293330"/>
            <a:ext cx="9144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70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2"/>
          <p:cNvSpPr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642910" y="2060848"/>
            <a:ext cx="8286808" cy="458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200"/>
              </a:spcBef>
              <a:buClr>
                <a:schemeClr val="bg2">
                  <a:lumMod val="40000"/>
                  <a:lumOff val="60000"/>
                </a:schemeClr>
              </a:buClr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Examen de l’</a:t>
            </a:r>
            <a:r>
              <a:rPr lang="fr-FR" sz="2400" u="sng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association statistique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entre deux variables sur la base de leur distribution de </a:t>
            </a:r>
            <a:r>
              <a:rPr lang="fr-FR" sz="2400" u="sng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fréquences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ou de </a:t>
            </a:r>
            <a:r>
              <a:rPr lang="fr-FR" sz="2400" u="sng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%</a:t>
            </a:r>
          </a:p>
          <a:p>
            <a:pPr>
              <a:spcBef>
                <a:spcPts val="2400"/>
              </a:spcBef>
              <a:buClr>
                <a:schemeClr val="bg2">
                  <a:lumMod val="40000"/>
                  <a:lumOff val="60000"/>
                </a:schemeClr>
              </a:buClr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L’analyse de tableaux bivariés est appropriée surtout pour les variables </a:t>
            </a:r>
            <a:r>
              <a:rPr lang="fr-FR" sz="2400" u="sng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qualitatives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parfois </a:t>
            </a:r>
            <a:r>
              <a:rPr lang="fr-FR" sz="2400" u="sng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discrètes</a:t>
            </a:r>
          </a:p>
          <a:p>
            <a:pPr>
              <a:spcBef>
                <a:spcPts val="2400"/>
              </a:spcBef>
              <a:buClr>
                <a:schemeClr val="bg2">
                  <a:lumMod val="40000"/>
                  <a:lumOff val="60000"/>
                </a:schemeClr>
              </a:buClr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Permet d’élucider des questions du genre: Y a-t-il une </a:t>
            </a:r>
            <a:r>
              <a:rPr lang="fr-FR" sz="2400" u="sng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relation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d’association entre Y et X? Si oui, quelles sont l’</a:t>
            </a:r>
            <a:r>
              <a:rPr lang="fr-FR" sz="2400" u="sng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intensité</a:t>
            </a:r>
            <a:r>
              <a:rPr lang="fr-FR" sz="24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et la </a:t>
            </a:r>
            <a:r>
              <a:rPr lang="fr-FR" sz="2400" u="sng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direction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 cette relation?</a:t>
            </a:r>
          </a:p>
          <a:p>
            <a:pPr lvl="1">
              <a:spcBef>
                <a:spcPts val="1200"/>
              </a:spcBef>
              <a:buClr>
                <a:schemeClr val="bg2">
                  <a:lumMod val="40000"/>
                  <a:lumOff val="60000"/>
                </a:schemeClr>
              </a:buClr>
            </a:pPr>
            <a:r>
              <a:rPr lang="fr-F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 = Variable dépendante (VD) catégorielle</a:t>
            </a:r>
          </a:p>
          <a:p>
            <a:pPr lvl="1">
              <a:spcBef>
                <a:spcPts val="1200"/>
              </a:spcBef>
              <a:buClr>
                <a:schemeClr val="bg2">
                  <a:lumMod val="40000"/>
                  <a:lumOff val="60000"/>
                </a:schemeClr>
              </a:buClr>
            </a:pPr>
            <a:r>
              <a:rPr lang="fr-F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 = Variable indépendante (VI) catégorielle</a:t>
            </a:r>
          </a:p>
          <a:p>
            <a:pPr marL="457200" lvl="1" indent="0">
              <a:spcBef>
                <a:spcPts val="12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endParaRPr lang="fr-FR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30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buClr>
                <a:schemeClr val="bg2">
                  <a:lumMod val="40000"/>
                  <a:lumOff val="60000"/>
                </a:schemeClr>
              </a:buClr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0E8BC1D6-906C-4B40-99AE-5BD2D4C3F0C6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C5AEE4A1-2B2D-4DFD-A015-5FE70E55D119}" type="datetime10">
              <a:rPr lang="fr-FR" smtClean="0"/>
              <a:t>03:38</a:t>
            </a:fld>
            <a:endParaRPr lang="fr-FR" dirty="0"/>
          </a:p>
        </p:txBody>
      </p:sp>
      <p:sp>
        <p:nvSpPr>
          <p:cNvPr id="22" name="Rectangle 2"/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0" y="501077"/>
            <a:ext cx="9144000" cy="65724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reezing" dir="t">
              <a:rot lat="0" lon="0" rev="5640000"/>
            </a:lightRig>
          </a:scene3d>
          <a:sp3d/>
        </p:spPr>
        <p:txBody>
          <a:bodyPr vert="horz" lIns="0" tIns="0" rIns="18288" bIns="0" anchor="b">
            <a:noAutofit/>
            <a:flatTx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i="0" u="none" strike="noStrike" kern="1200" cap="none" spc="-150" normalizeH="0" baseline="0" dirty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Analyse de tableaux</a:t>
            </a:r>
            <a:r>
              <a:rPr kumimoji="0" lang="fr-FR" sz="3600" i="0" u="none" strike="noStrike" kern="1200" cap="none" spc="-150" normalizeH="0" dirty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bivariés</a:t>
            </a:r>
            <a:endParaRPr kumimoji="0" lang="fr-FR" sz="3600" i="0" u="none" strike="noStrike" kern="1200" cap="none" spc="-150" normalizeH="0" baseline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>
            <p:custDataLst>
              <p:tags r:id="rId5"/>
            </p:custDataLst>
          </p:nvPr>
        </p:nvSpPr>
        <p:spPr>
          <a:xfrm>
            <a:off x="0" y="1264511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r>
              <a:rPr lang="fr-CA" sz="3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Définition </a:t>
            </a:r>
          </a:p>
        </p:txBody>
      </p:sp>
      <p:cxnSp>
        <p:nvCxnSpPr>
          <p:cNvPr id="11" name="Connecteur droit 10"/>
          <p:cNvCxnSpPr/>
          <p:nvPr>
            <p:custDataLst>
              <p:tags r:id="rId6"/>
            </p:custDataLst>
          </p:nvPr>
        </p:nvCxnSpPr>
        <p:spPr>
          <a:xfrm>
            <a:off x="0" y="1234061"/>
            <a:ext cx="9144000" cy="1588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>
            <p:custDataLst>
              <p:tags r:id="rId7"/>
            </p:custDataLst>
          </p:nvPr>
        </p:nvCxnSpPr>
        <p:spPr>
          <a:xfrm>
            <a:off x="0" y="1293330"/>
            <a:ext cx="9144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2"/>
          <p:cNvSpPr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395536" y="1988840"/>
            <a:ext cx="8568952" cy="4654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spcBef>
                <a:spcPts val="1200"/>
              </a:spcBef>
              <a:buClr>
                <a:schemeClr val="bg2">
                  <a:lumMod val="40000"/>
                  <a:lumOff val="60000"/>
                </a:schemeClr>
              </a:buClr>
              <a:buFont typeface="+mj-lt"/>
              <a:buAutoNum type="arabicPeriod"/>
            </a:pPr>
            <a:r>
              <a:rPr lang="fr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 sexe  </a:t>
            </a:r>
            <a:r>
              <a:rPr lang="fr-CA" sz="2400" u="sng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influe</a:t>
            </a:r>
            <a:r>
              <a:rPr lang="fr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-t-il sur la préférence quant au genre de films visionnés (Action, aventure, drame, comédie…)?</a:t>
            </a:r>
          </a:p>
          <a:p>
            <a:pPr marL="457200" indent="-457200">
              <a:spcBef>
                <a:spcPts val="1200"/>
              </a:spcBef>
              <a:buClr>
                <a:schemeClr val="bg2">
                  <a:lumMod val="40000"/>
                  <a:lumOff val="60000"/>
                </a:schemeClr>
              </a:buClr>
              <a:buFont typeface="+mj-lt"/>
              <a:buAutoNum type="arabicPeriod"/>
            </a:pPr>
            <a:r>
              <a:rPr lang="fr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 préférence politique (APR, </a:t>
            </a:r>
            <a:r>
              <a:rPr lang="fr-C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Pasteef</a:t>
            </a:r>
            <a:r>
              <a:rPr lang="fr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…) </a:t>
            </a:r>
            <a:r>
              <a:rPr lang="fr-CA" sz="2400" u="sng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varie</a:t>
            </a:r>
            <a:r>
              <a:rPr lang="fr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-t-elle selon la région (Dakar, Ziguinchor, Matam…)?</a:t>
            </a:r>
          </a:p>
          <a:p>
            <a:pPr marL="457200" indent="-457200">
              <a:spcBef>
                <a:spcPts val="1200"/>
              </a:spcBef>
              <a:buClr>
                <a:schemeClr val="bg2">
                  <a:lumMod val="40000"/>
                  <a:lumOff val="60000"/>
                </a:schemeClr>
              </a:buClr>
              <a:buFont typeface="+mj-lt"/>
              <a:buAutoNum type="arabicPeriod"/>
            </a:pPr>
            <a:r>
              <a:rPr lang="fr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 fréquentation des musées (oui, non) est-elle </a:t>
            </a:r>
            <a:r>
              <a:rPr lang="fr-CA" sz="2400" u="sng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fonction</a:t>
            </a:r>
            <a:r>
              <a:rPr lang="fr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 la classe sociale (pauvre, moyenne, aisée)?</a:t>
            </a:r>
          </a:p>
          <a:p>
            <a:pPr marL="457200" indent="-457200">
              <a:spcBef>
                <a:spcPts val="1200"/>
              </a:spcBef>
              <a:buClr>
                <a:schemeClr val="bg2">
                  <a:lumMod val="40000"/>
                  <a:lumOff val="60000"/>
                </a:schemeClr>
              </a:buClr>
              <a:buFont typeface="+mj-lt"/>
              <a:buAutoNum type="arabicPeriod"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 consommation de substances illicites </a:t>
            </a:r>
            <a:r>
              <a:rPr lang="fr-FR" sz="2400" u="sng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contribue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-t-elle à accroître la prévalence des troubles mentaux?</a:t>
            </a:r>
          </a:p>
          <a:p>
            <a:pPr marL="457200" indent="-457200">
              <a:spcBef>
                <a:spcPts val="1200"/>
              </a:spcBef>
              <a:buClr>
                <a:schemeClr val="bg2">
                  <a:lumMod val="40000"/>
                  <a:lumOff val="60000"/>
                </a:schemeClr>
              </a:buClr>
              <a:buFont typeface="+mj-lt"/>
              <a:buAutoNum type="arabicPeriod"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L’opinion concernant la désobéissance civile est-elle </a:t>
            </a:r>
            <a:r>
              <a:rPr lang="fr-FR" sz="2400" u="sng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associée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au niveau d’instruction (Fox)?</a:t>
            </a:r>
          </a:p>
          <a:p>
            <a:pPr>
              <a:spcBef>
                <a:spcPts val="12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30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buClr>
                <a:schemeClr val="bg2">
                  <a:lumMod val="40000"/>
                  <a:lumOff val="60000"/>
                </a:schemeClr>
              </a:buClr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0E8BC1D6-906C-4B40-99AE-5BD2D4C3F0C6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21212559-90D3-45F8-BA3B-2B19D2D4AA6E}" type="datetime10">
              <a:rPr lang="fr-FR" smtClean="0"/>
              <a:t>03:38</a:t>
            </a:fld>
            <a:endParaRPr lang="fr-FR" dirty="0"/>
          </a:p>
        </p:txBody>
      </p:sp>
      <p:sp>
        <p:nvSpPr>
          <p:cNvPr id="22" name="Rectangle 2"/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0" y="528153"/>
            <a:ext cx="9144000" cy="65724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reezing" dir="t">
              <a:rot lat="0" lon="0" rev="5640000"/>
            </a:lightRig>
          </a:scene3d>
          <a:sp3d/>
        </p:spPr>
        <p:txBody>
          <a:bodyPr vert="horz" lIns="0" tIns="0" rIns="18288" bIns="0" anchor="b">
            <a:noAutofit/>
            <a:flatTx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i="0" u="none" strike="noStrike" kern="1200" cap="none" spc="-150" normalizeH="0" baseline="0" dirty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Analyse de tableaux</a:t>
            </a:r>
            <a:r>
              <a:rPr kumimoji="0" lang="fr-FR" sz="3600" i="0" u="none" strike="noStrike" kern="1200" cap="none" spc="-150" normalizeH="0" dirty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bivariés</a:t>
            </a:r>
            <a:endParaRPr kumimoji="0" lang="fr-FR" sz="3600" i="0" u="none" strike="noStrike" kern="1200" cap="none" spc="-150" normalizeH="0" baseline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>
            <p:custDataLst>
              <p:tags r:id="rId5"/>
            </p:custDataLst>
          </p:nvPr>
        </p:nvSpPr>
        <p:spPr>
          <a:xfrm>
            <a:off x="0" y="1190280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r>
              <a:rPr lang="fr-CA" sz="3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Questions de recherche bivariées</a:t>
            </a:r>
          </a:p>
        </p:txBody>
      </p:sp>
      <p:cxnSp>
        <p:nvCxnSpPr>
          <p:cNvPr id="11" name="Connecteur droit 10"/>
          <p:cNvCxnSpPr/>
          <p:nvPr>
            <p:custDataLst>
              <p:tags r:id="rId6"/>
            </p:custDataLst>
          </p:nvPr>
        </p:nvCxnSpPr>
        <p:spPr>
          <a:xfrm>
            <a:off x="0" y="1234061"/>
            <a:ext cx="9144000" cy="1588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>
            <p:custDataLst>
              <p:tags r:id="rId7"/>
            </p:custDataLst>
          </p:nvPr>
        </p:nvCxnSpPr>
        <p:spPr>
          <a:xfrm>
            <a:off x="0" y="1293330"/>
            <a:ext cx="9144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422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2"/>
          <p:cNvSpPr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642910" y="2636912"/>
            <a:ext cx="8286808" cy="4006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spcBef>
                <a:spcPts val="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30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buClr>
                <a:schemeClr val="bg2">
                  <a:lumMod val="40000"/>
                  <a:lumOff val="60000"/>
                </a:schemeClr>
              </a:buClr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0E8BC1D6-906C-4B40-99AE-5BD2D4C3F0C6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73E0A40-A684-4D06-AB25-C3A3CDC480B6}" type="datetime10">
              <a:rPr lang="fr-FR" smtClean="0"/>
              <a:t>03:38</a:t>
            </a:fld>
            <a:endParaRPr lang="fr-FR" dirty="0"/>
          </a:p>
        </p:txBody>
      </p:sp>
      <p:sp>
        <p:nvSpPr>
          <p:cNvPr id="22" name="Rectangle 2"/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-17829" y="476672"/>
            <a:ext cx="9144129" cy="65724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reezing" dir="t">
              <a:rot lat="0" lon="0" rev="5640000"/>
            </a:lightRig>
          </a:scene3d>
          <a:sp3d/>
        </p:spPr>
        <p:txBody>
          <a:bodyPr vert="horz" lIns="0" tIns="0" rIns="18288" bIns="0" anchor="b">
            <a:noAutofit/>
            <a:flatTx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i="0" u="none" strike="noStrike" kern="1200" cap="none" spc="-150" normalizeH="0" baseline="0" dirty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Analyse de tableaux</a:t>
            </a:r>
            <a:r>
              <a:rPr kumimoji="0" lang="fr-FR" sz="3600" i="0" u="none" strike="noStrike" kern="1200" cap="none" spc="-150" normalizeH="0" dirty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bivariés</a:t>
            </a:r>
            <a:endParaRPr kumimoji="0" lang="fr-FR" sz="3600" i="0" u="none" strike="noStrike" kern="1200" cap="none" spc="-150" normalizeH="0" baseline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>
            <p:custDataLst>
              <p:tags r:id="rId5"/>
            </p:custDataLst>
          </p:nvPr>
        </p:nvSpPr>
        <p:spPr>
          <a:xfrm>
            <a:off x="0" y="1190280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r>
              <a:rPr lang="fr-CA" sz="3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Hypothèse: variables indépendante &amp; dépendante </a:t>
            </a:r>
          </a:p>
        </p:txBody>
      </p:sp>
      <p:sp>
        <p:nvSpPr>
          <p:cNvPr id="2" name="Rectangle à coins arrondis 1"/>
          <p:cNvSpPr/>
          <p:nvPr>
            <p:custDataLst>
              <p:tags r:id="rId6"/>
            </p:custDataLst>
          </p:nvPr>
        </p:nvSpPr>
        <p:spPr>
          <a:xfrm>
            <a:off x="836340" y="3780224"/>
            <a:ext cx="2016224" cy="1080120"/>
          </a:xfrm>
          <a:prstGeom prst="round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Niveau d’instruction</a:t>
            </a:r>
          </a:p>
        </p:txBody>
      </p:sp>
      <p:sp>
        <p:nvSpPr>
          <p:cNvPr id="13" name="Rectangle à coins arrondis 12"/>
          <p:cNvSpPr/>
          <p:nvPr>
            <p:custDataLst>
              <p:tags r:id="rId7"/>
            </p:custDataLst>
          </p:nvPr>
        </p:nvSpPr>
        <p:spPr>
          <a:xfrm>
            <a:off x="5184300" y="3780224"/>
            <a:ext cx="3098053" cy="1080120"/>
          </a:xfrm>
          <a:prstGeom prst="round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Attitude face à la désobéissance civile</a:t>
            </a:r>
          </a:p>
        </p:txBody>
      </p:sp>
      <p:cxnSp>
        <p:nvCxnSpPr>
          <p:cNvPr id="5" name="Connecteur droit avec flèche 4"/>
          <p:cNvCxnSpPr>
            <a:stCxn id="2" idx="3"/>
            <a:endCxn id="13" idx="1"/>
          </p:cNvCxnSpPr>
          <p:nvPr>
            <p:custDataLst>
              <p:tags r:id="rId8"/>
            </p:custDataLst>
          </p:nvPr>
        </p:nvCxnSpPr>
        <p:spPr>
          <a:xfrm>
            <a:off x="2852564" y="4320284"/>
            <a:ext cx="233173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>
            <p:custDataLst>
              <p:tags r:id="rId9"/>
            </p:custDataLst>
          </p:nvPr>
        </p:nvSpPr>
        <p:spPr>
          <a:xfrm>
            <a:off x="767675" y="2925818"/>
            <a:ext cx="2994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Variable indépendante ou explicative (facteur X)</a:t>
            </a:r>
          </a:p>
        </p:txBody>
      </p:sp>
      <p:sp>
        <p:nvSpPr>
          <p:cNvPr id="16" name="ZoneTexte 15"/>
          <p:cNvSpPr txBox="1"/>
          <p:nvPr>
            <p:custDataLst>
              <p:tags r:id="rId10"/>
            </p:custDataLst>
          </p:nvPr>
        </p:nvSpPr>
        <p:spPr>
          <a:xfrm>
            <a:off x="5218445" y="2924944"/>
            <a:ext cx="2994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Variable dépendante ou expliquée (effet Y)</a:t>
            </a:r>
          </a:p>
        </p:txBody>
      </p:sp>
      <p:sp>
        <p:nvSpPr>
          <p:cNvPr id="17" name="ZoneTexte 16"/>
          <p:cNvSpPr txBox="1"/>
          <p:nvPr>
            <p:custDataLst>
              <p:tags r:id="rId11"/>
            </p:custDataLst>
          </p:nvPr>
        </p:nvSpPr>
        <p:spPr>
          <a:xfrm>
            <a:off x="956247" y="5234514"/>
            <a:ext cx="28055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Moins secondaire</a:t>
            </a:r>
          </a:p>
          <a:p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Secondaire</a:t>
            </a:r>
          </a:p>
          <a:p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Postsecondaire</a:t>
            </a:r>
          </a:p>
        </p:txBody>
      </p:sp>
      <p:sp>
        <p:nvSpPr>
          <p:cNvPr id="20" name="ZoneTexte 19"/>
          <p:cNvSpPr txBox="1"/>
          <p:nvPr>
            <p:custDataLst>
              <p:tags r:id="rId12"/>
            </p:custDataLst>
          </p:nvPr>
        </p:nvSpPr>
        <p:spPr>
          <a:xfrm>
            <a:off x="5580112" y="5258153"/>
            <a:ext cx="28299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Obéir aux lois</a:t>
            </a:r>
          </a:p>
          <a:p>
            <a:pPr>
              <a:lnSpc>
                <a:spcPct val="150000"/>
              </a:lnSpc>
            </a:pPr>
            <a:r>
              <a:rPr lang="en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Suivre sa conscience</a:t>
            </a:r>
            <a:endParaRPr lang="fr-C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Forme libre 25"/>
          <p:cNvSpPr/>
          <p:nvPr>
            <p:custDataLst>
              <p:tags r:id="rId13"/>
            </p:custDataLst>
          </p:nvPr>
        </p:nvSpPr>
        <p:spPr>
          <a:xfrm>
            <a:off x="8329372" y="4237989"/>
            <a:ext cx="139515" cy="1527995"/>
          </a:xfrm>
          <a:custGeom>
            <a:avLst/>
            <a:gdLst>
              <a:gd name="connsiteX0" fmla="*/ 0 w 279031"/>
              <a:gd name="connsiteY0" fmla="*/ 0 h 1720381"/>
              <a:gd name="connsiteX1" fmla="*/ 218364 w 279031"/>
              <a:gd name="connsiteY1" fmla="*/ 13647 h 1720381"/>
              <a:gd name="connsiteX2" fmla="*/ 245660 w 279031"/>
              <a:gd name="connsiteY2" fmla="*/ 150125 h 1720381"/>
              <a:gd name="connsiteX3" fmla="*/ 245660 w 279031"/>
              <a:gd name="connsiteY3" fmla="*/ 395785 h 1720381"/>
              <a:gd name="connsiteX4" fmla="*/ 259308 w 279031"/>
              <a:gd name="connsiteY4" fmla="*/ 1241946 h 1720381"/>
              <a:gd name="connsiteX5" fmla="*/ 259308 w 279031"/>
              <a:gd name="connsiteY5" fmla="*/ 1665026 h 1720381"/>
              <a:gd name="connsiteX6" fmla="*/ 0 w 279031"/>
              <a:gd name="connsiteY6" fmla="*/ 1719617 h 172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031" h="1720381">
                <a:moveTo>
                  <a:pt x="0" y="0"/>
                </a:moveTo>
                <a:lnTo>
                  <a:pt x="218364" y="13647"/>
                </a:lnTo>
                <a:cubicBezTo>
                  <a:pt x="259307" y="38668"/>
                  <a:pt x="241111" y="86436"/>
                  <a:pt x="245660" y="150125"/>
                </a:cubicBezTo>
                <a:cubicBezTo>
                  <a:pt x="250209" y="213814"/>
                  <a:pt x="243385" y="213815"/>
                  <a:pt x="245660" y="395785"/>
                </a:cubicBezTo>
                <a:cubicBezTo>
                  <a:pt x="247935" y="577755"/>
                  <a:pt x="257033" y="1030406"/>
                  <a:pt x="259308" y="1241946"/>
                </a:cubicBezTo>
                <a:cubicBezTo>
                  <a:pt x="261583" y="1453486"/>
                  <a:pt x="302526" y="1585414"/>
                  <a:pt x="259308" y="1665026"/>
                </a:cubicBezTo>
                <a:cubicBezTo>
                  <a:pt x="216090" y="1744638"/>
                  <a:pt x="45492" y="1712793"/>
                  <a:pt x="0" y="1719617"/>
                </a:cubicBezTo>
              </a:path>
            </a:pathLst>
          </a:cu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Accolades 27"/>
          <p:cNvSpPr/>
          <p:nvPr>
            <p:custDataLst>
              <p:tags r:id="rId14"/>
            </p:custDataLst>
          </p:nvPr>
        </p:nvSpPr>
        <p:spPr>
          <a:xfrm>
            <a:off x="871835" y="5210877"/>
            <a:ext cx="2548037" cy="1062939"/>
          </a:xfrm>
          <a:prstGeom prst="bracePair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Accolades 29"/>
          <p:cNvSpPr/>
          <p:nvPr>
            <p:custDataLst>
              <p:tags r:id="rId15"/>
            </p:custDataLst>
          </p:nvPr>
        </p:nvSpPr>
        <p:spPr>
          <a:xfrm>
            <a:off x="5456431" y="5210877"/>
            <a:ext cx="2834447" cy="1062939"/>
          </a:xfrm>
          <a:prstGeom prst="bracePair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Forme libre 30"/>
          <p:cNvSpPr/>
          <p:nvPr>
            <p:custDataLst>
              <p:tags r:id="rId16"/>
            </p:custDataLst>
          </p:nvPr>
        </p:nvSpPr>
        <p:spPr>
          <a:xfrm>
            <a:off x="629222" y="4318585"/>
            <a:ext cx="242613" cy="1447399"/>
          </a:xfrm>
          <a:custGeom>
            <a:avLst/>
            <a:gdLst>
              <a:gd name="connsiteX0" fmla="*/ 180047 w 276906"/>
              <a:gd name="connsiteY0" fmla="*/ 10506 h 1637215"/>
              <a:gd name="connsiteX1" fmla="*/ 29922 w 276906"/>
              <a:gd name="connsiteY1" fmla="*/ 10506 h 1637215"/>
              <a:gd name="connsiteX2" fmla="*/ 2626 w 276906"/>
              <a:gd name="connsiteY2" fmla="*/ 119688 h 1637215"/>
              <a:gd name="connsiteX3" fmla="*/ 2626 w 276906"/>
              <a:gd name="connsiteY3" fmla="*/ 338052 h 1637215"/>
              <a:gd name="connsiteX4" fmla="*/ 16274 w 276906"/>
              <a:gd name="connsiteY4" fmla="*/ 1388930 h 1637215"/>
              <a:gd name="connsiteX5" fmla="*/ 29922 w 276906"/>
              <a:gd name="connsiteY5" fmla="*/ 1607294 h 1637215"/>
              <a:gd name="connsiteX6" fmla="*/ 261934 w 276906"/>
              <a:gd name="connsiteY6" fmla="*/ 1634589 h 1637215"/>
              <a:gd name="connsiteX7" fmla="*/ 234638 w 276906"/>
              <a:gd name="connsiteY7" fmla="*/ 1634589 h 1637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906" h="1637215">
                <a:moveTo>
                  <a:pt x="180047" y="10506"/>
                </a:moveTo>
                <a:cubicBezTo>
                  <a:pt x="119769" y="1407"/>
                  <a:pt x="59492" y="-7691"/>
                  <a:pt x="29922" y="10506"/>
                </a:cubicBezTo>
                <a:cubicBezTo>
                  <a:pt x="352" y="28703"/>
                  <a:pt x="7175" y="65097"/>
                  <a:pt x="2626" y="119688"/>
                </a:cubicBezTo>
                <a:cubicBezTo>
                  <a:pt x="-1923" y="174279"/>
                  <a:pt x="351" y="126512"/>
                  <a:pt x="2626" y="338052"/>
                </a:cubicBezTo>
                <a:cubicBezTo>
                  <a:pt x="4901" y="549592"/>
                  <a:pt x="11725" y="1177390"/>
                  <a:pt x="16274" y="1388930"/>
                </a:cubicBezTo>
                <a:cubicBezTo>
                  <a:pt x="20823" y="1600470"/>
                  <a:pt x="-11021" y="1566351"/>
                  <a:pt x="29922" y="1607294"/>
                </a:cubicBezTo>
                <a:cubicBezTo>
                  <a:pt x="70865" y="1648237"/>
                  <a:pt x="227815" y="1630040"/>
                  <a:pt x="261934" y="1634589"/>
                </a:cubicBezTo>
                <a:cubicBezTo>
                  <a:pt x="296053" y="1639138"/>
                  <a:pt x="265345" y="1636863"/>
                  <a:pt x="234638" y="1634589"/>
                </a:cubicBezTo>
              </a:path>
            </a:pathLst>
          </a:cu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4" name="Connecteur droit avec flèche 33"/>
          <p:cNvCxnSpPr/>
          <p:nvPr>
            <p:custDataLst>
              <p:tags r:id="rId17"/>
            </p:custDataLst>
          </p:nvPr>
        </p:nvCxnSpPr>
        <p:spPr>
          <a:xfrm>
            <a:off x="544289" y="2276872"/>
            <a:ext cx="3935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6" name="Espace réservé du texte 2"/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750528" y="2060847"/>
            <a:ext cx="8071402" cy="712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2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r>
              <a:rPr lang="fr-CA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fr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 désobéissance civile est associée au </a:t>
            </a:r>
            <a:r>
              <a:rPr lang="fr-C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niv</a:t>
            </a:r>
            <a:r>
              <a:rPr lang="fr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d’instruction </a:t>
            </a:r>
          </a:p>
          <a:p>
            <a:pPr>
              <a:spcBef>
                <a:spcPts val="12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C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C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buClr>
                <a:schemeClr val="bg2">
                  <a:lumMod val="40000"/>
                  <a:lumOff val="60000"/>
                </a:schemeClr>
              </a:buClr>
            </a:pPr>
            <a:endParaRPr lang="fr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ZoneTexte 36"/>
          <p:cNvSpPr txBox="1"/>
          <p:nvPr>
            <p:custDataLst>
              <p:tags r:id="rId19"/>
            </p:custDataLst>
          </p:nvPr>
        </p:nvSpPr>
        <p:spPr>
          <a:xfrm>
            <a:off x="3334356" y="4398679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= f (X)</a:t>
            </a:r>
            <a:endParaRPr lang="fr-CA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4" name="Connecteur droit 23"/>
          <p:cNvCxnSpPr/>
          <p:nvPr>
            <p:custDataLst>
              <p:tags r:id="rId20"/>
            </p:custDataLst>
          </p:nvPr>
        </p:nvCxnSpPr>
        <p:spPr>
          <a:xfrm>
            <a:off x="0" y="1234061"/>
            <a:ext cx="9144000" cy="1588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>
            <p:custDataLst>
              <p:tags r:id="rId21"/>
            </p:custDataLst>
          </p:nvPr>
        </p:nvCxnSpPr>
        <p:spPr>
          <a:xfrm>
            <a:off x="0" y="1293330"/>
            <a:ext cx="9144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4176084" y="5288513"/>
            <a:ext cx="3781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72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58758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8" grpId="0"/>
      <p:bldP spid="16" grpId="0"/>
      <p:bldP spid="17" grpId="0"/>
      <p:bldP spid="20" grpId="0"/>
      <p:bldP spid="26" grpId="0" animBg="1"/>
      <p:bldP spid="28" grpId="0" animBg="1"/>
      <p:bldP spid="30" grpId="0" animBg="1"/>
      <p:bldP spid="31" grpId="0" animBg="1"/>
      <p:bldP spid="37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>
            <p:custDataLst>
              <p:tags r:id="rId1"/>
            </p:custDataLst>
          </p:nvPr>
        </p:nvSpPr>
        <p:spPr>
          <a:xfrm>
            <a:off x="0" y="0"/>
            <a:ext cx="785786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0E8BC1D6-906C-4B40-99AE-5BD2D4C3F0C6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F70924B2-7D41-4FBA-8B81-962AB3F679C5}" type="datetime10">
              <a:rPr lang="fr-FR" smtClean="0"/>
              <a:t>03:38</a:t>
            </a:fld>
            <a:endParaRPr lang="fr-FR" dirty="0"/>
          </a:p>
        </p:txBody>
      </p:sp>
      <p:pic>
        <p:nvPicPr>
          <p:cNvPr id="1027" name="Picture 3" descr="C:\Documents and Settings\El Hadj TOURE\Bureau\Sans titre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429"/>
          <a:stretch/>
        </p:blipFill>
        <p:spPr bwMode="auto">
          <a:xfrm>
            <a:off x="-46096" y="0"/>
            <a:ext cx="9190096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2"/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8028384" y="188640"/>
            <a:ext cx="1914006" cy="29599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reezing" dir="t">
              <a:rot lat="0" lon="0" rev="5640000"/>
            </a:lightRig>
          </a:scene3d>
          <a:sp3d/>
        </p:spPr>
        <p:txBody>
          <a:bodyPr vert="horz" lIns="0" tIns="0" rIns="18288" bIns="0" anchor="b">
            <a:noAutofit/>
            <a:flatTx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i="0" u="none" strike="noStrike" kern="1200" cap="none" spc="-150" normalizeH="0" baseline="0" dirty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(Fox:</a:t>
            </a:r>
            <a:r>
              <a:rPr kumimoji="0" lang="fr-FR" sz="1800" i="0" u="none" strike="noStrike" kern="1200" cap="none" spc="-150" normalizeH="0" dirty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fr-FR" sz="1800" i="0" u="none" strike="noStrike" kern="1200" cap="none" spc="-150" normalizeH="0" baseline="0" dirty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126)</a:t>
            </a:r>
          </a:p>
        </p:txBody>
      </p:sp>
      <p:sp>
        <p:nvSpPr>
          <p:cNvPr id="28" name="ZoneTexte 27"/>
          <p:cNvSpPr txBox="1"/>
          <p:nvPr>
            <p:custDataLst>
              <p:tags r:id="rId6"/>
            </p:custDataLst>
          </p:nvPr>
        </p:nvSpPr>
        <p:spPr>
          <a:xfrm>
            <a:off x="8711952" y="1204658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rgbClr val="C00000"/>
                </a:solidFill>
              </a:rPr>
              <a:t>1</a:t>
            </a:r>
            <a:endParaRPr lang="fr-CA" b="1" dirty="0">
              <a:solidFill>
                <a:srgbClr val="C00000"/>
              </a:solidFill>
            </a:endParaRPr>
          </a:p>
        </p:txBody>
      </p:sp>
      <p:sp>
        <p:nvSpPr>
          <p:cNvPr id="29" name="ZoneTexte 28"/>
          <p:cNvSpPr txBox="1"/>
          <p:nvPr>
            <p:custDataLst>
              <p:tags r:id="rId7"/>
            </p:custDataLst>
          </p:nvPr>
        </p:nvSpPr>
        <p:spPr>
          <a:xfrm>
            <a:off x="8665856" y="5142383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rgbClr val="C00000"/>
                </a:solidFill>
              </a:rPr>
              <a:t>2</a:t>
            </a:r>
            <a:endParaRPr lang="fr-CA" b="1" dirty="0">
              <a:solidFill>
                <a:srgbClr val="C00000"/>
              </a:solidFill>
            </a:endParaRPr>
          </a:p>
        </p:txBody>
      </p:sp>
      <p:sp>
        <p:nvSpPr>
          <p:cNvPr id="30" name="ZoneTexte 29"/>
          <p:cNvSpPr txBox="1"/>
          <p:nvPr>
            <p:custDataLst>
              <p:tags r:id="rId8"/>
            </p:custDataLst>
          </p:nvPr>
        </p:nvSpPr>
        <p:spPr>
          <a:xfrm>
            <a:off x="8665856" y="5647721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rgbClr val="C00000"/>
                </a:solidFill>
              </a:rPr>
              <a:t>3</a:t>
            </a:r>
            <a:endParaRPr lang="fr-CA" b="1" dirty="0">
              <a:solidFill>
                <a:srgbClr val="C00000"/>
              </a:solidFill>
            </a:endParaRPr>
          </a:p>
        </p:txBody>
      </p:sp>
      <p:sp>
        <p:nvSpPr>
          <p:cNvPr id="31" name="ZoneTexte 30"/>
          <p:cNvSpPr txBox="1"/>
          <p:nvPr>
            <p:custDataLst>
              <p:tags r:id="rId9"/>
            </p:custDataLst>
          </p:nvPr>
        </p:nvSpPr>
        <p:spPr>
          <a:xfrm>
            <a:off x="8665856" y="6495727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rgbClr val="C00000"/>
                </a:solidFill>
              </a:rPr>
              <a:t>4</a:t>
            </a:r>
            <a:endParaRPr lang="fr-CA" b="1" dirty="0">
              <a:solidFill>
                <a:srgbClr val="C00000"/>
              </a:solidFill>
            </a:endParaRPr>
          </a:p>
        </p:txBody>
      </p:sp>
      <p:sp>
        <p:nvSpPr>
          <p:cNvPr id="3" name="Rectangle à coins arrondis 2"/>
          <p:cNvSpPr/>
          <p:nvPr>
            <p:custDataLst>
              <p:tags r:id="rId10"/>
            </p:custDataLst>
          </p:nvPr>
        </p:nvSpPr>
        <p:spPr>
          <a:xfrm>
            <a:off x="5425496" y="1327479"/>
            <a:ext cx="3240360" cy="21602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2" name="Rectangle à coins arrondis 31"/>
          <p:cNvSpPr/>
          <p:nvPr>
            <p:custDataLst>
              <p:tags r:id="rId11"/>
            </p:custDataLst>
          </p:nvPr>
        </p:nvSpPr>
        <p:spPr>
          <a:xfrm>
            <a:off x="5425496" y="2275718"/>
            <a:ext cx="3456384" cy="21602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3" name="Rectangle à coins arrondis 32"/>
          <p:cNvSpPr/>
          <p:nvPr>
            <p:custDataLst>
              <p:tags r:id="rId12"/>
            </p:custDataLst>
          </p:nvPr>
        </p:nvSpPr>
        <p:spPr>
          <a:xfrm>
            <a:off x="683568" y="1111455"/>
            <a:ext cx="3456384" cy="216024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4" name="Rectangle à coins arrondis 33"/>
          <p:cNvSpPr/>
          <p:nvPr>
            <p:custDataLst>
              <p:tags r:id="rId13"/>
            </p:custDataLst>
          </p:nvPr>
        </p:nvSpPr>
        <p:spPr>
          <a:xfrm>
            <a:off x="683567" y="1789144"/>
            <a:ext cx="3612463" cy="216024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5" name="Rectangle à coins arrondis 34"/>
          <p:cNvSpPr/>
          <p:nvPr>
            <p:custDataLst>
              <p:tags r:id="rId14"/>
            </p:custDataLst>
          </p:nvPr>
        </p:nvSpPr>
        <p:spPr>
          <a:xfrm>
            <a:off x="717130" y="2491742"/>
            <a:ext cx="3588380" cy="216024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6" name="Rectangle à coins arrondis 35"/>
          <p:cNvSpPr/>
          <p:nvPr>
            <p:custDataLst>
              <p:tags r:id="rId15"/>
            </p:custDataLst>
          </p:nvPr>
        </p:nvSpPr>
        <p:spPr>
          <a:xfrm>
            <a:off x="663059" y="3427020"/>
            <a:ext cx="3456384" cy="216024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Ellipse 1"/>
          <p:cNvSpPr/>
          <p:nvPr/>
        </p:nvSpPr>
        <p:spPr>
          <a:xfrm>
            <a:off x="-46096" y="1042640"/>
            <a:ext cx="438989" cy="28483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1" grpId="1"/>
      <p:bldP spid="3" grpId="0" animBg="1"/>
      <p:bldP spid="3" grpId="1" animBg="1"/>
      <p:bldP spid="32" grpId="0" animBg="1"/>
      <p:bldP spid="33" grpId="0" animBg="1"/>
      <p:bldP spid="34" grpId="0" animBg="1"/>
      <p:bldP spid="35" grpId="0" animBg="1"/>
      <p:bldP spid="36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2"/>
          <p:cNvSpPr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642910" y="1785926"/>
            <a:ext cx="814393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endParaRPr lang="fr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C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C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buClr>
                <a:schemeClr val="bg2">
                  <a:lumMod val="40000"/>
                  <a:lumOff val="60000"/>
                </a:schemeClr>
              </a:buClr>
            </a:pPr>
            <a:endParaRPr lang="fr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0E8BC1D6-906C-4B40-99AE-5BD2D4C3F0C6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CDCCE47-D268-45C9-A687-2013A6B59692}" type="datetime10">
              <a:rPr lang="fr-FR" smtClean="0"/>
              <a:t>03:38</a:t>
            </a:fld>
            <a:endParaRPr lang="fr-FR" dirty="0"/>
          </a:p>
        </p:txBody>
      </p:sp>
      <p:sp>
        <p:nvSpPr>
          <p:cNvPr id="22" name="Rectangle 2"/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0" y="485740"/>
            <a:ext cx="9144000" cy="65724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reezing" dir="t">
              <a:rot lat="0" lon="0" rev="5640000"/>
            </a:lightRig>
          </a:scene3d>
          <a:sp3d/>
        </p:spPr>
        <p:txBody>
          <a:bodyPr vert="horz" lIns="0" tIns="0" rIns="18288" bIns="0" anchor="b">
            <a:noAutofit/>
            <a:flatTx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i="0" u="none" strike="noStrike" kern="1200" cap="none" spc="-150" normalizeH="0" baseline="0" dirty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Tableaux </a:t>
            </a:r>
            <a:r>
              <a:rPr kumimoji="0" lang="fr-FR" sz="3600" i="0" u="none" strike="noStrike" kern="1200" cap="none" spc="-150" normalizeH="0" dirty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bivariés de fréquences </a:t>
            </a:r>
            <a:endParaRPr kumimoji="0" lang="fr-FR" sz="2800" i="0" u="none" strike="noStrike" kern="1200" cap="none" spc="-150" normalizeH="0" baseline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Rectangle 16"/>
          <p:cNvSpPr/>
          <p:nvPr>
            <p:custDataLst>
              <p:tags r:id="rId5"/>
            </p:custDataLst>
          </p:nvPr>
        </p:nvSpPr>
        <p:spPr>
          <a:xfrm>
            <a:off x="-12653" y="1183276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r>
              <a:rPr lang="en-CA" sz="3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Exemple (Fox: 127)</a:t>
            </a:r>
            <a:endParaRPr lang="fr-CA" sz="3000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pic>
        <p:nvPicPr>
          <p:cNvPr id="2050" name="Picture 2" descr="C:\Documents and Settings\El Hadj TOURE\Bureau\Sans titre.JP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26" y="1709742"/>
            <a:ext cx="8319298" cy="48156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lipse 4"/>
          <p:cNvSpPr/>
          <p:nvPr>
            <p:custDataLst>
              <p:tags r:id="rId7"/>
            </p:custDataLst>
          </p:nvPr>
        </p:nvSpPr>
        <p:spPr>
          <a:xfrm>
            <a:off x="7906668" y="5329352"/>
            <a:ext cx="434571" cy="36885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noFill/>
            </a:endParaRPr>
          </a:p>
        </p:txBody>
      </p:sp>
      <p:sp>
        <p:nvSpPr>
          <p:cNvPr id="20" name="Rectangle à coins arrondis 19"/>
          <p:cNvSpPr/>
          <p:nvPr>
            <p:custDataLst>
              <p:tags r:id="rId8"/>
            </p:custDataLst>
          </p:nvPr>
        </p:nvSpPr>
        <p:spPr>
          <a:xfrm>
            <a:off x="2931014" y="5336316"/>
            <a:ext cx="4127834" cy="3600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noFill/>
            </a:endParaRPr>
          </a:p>
        </p:txBody>
      </p:sp>
      <p:sp>
        <p:nvSpPr>
          <p:cNvPr id="21" name="Rectangle à coins arrondis 20"/>
          <p:cNvSpPr/>
          <p:nvPr>
            <p:custDataLst>
              <p:tags r:id="rId9"/>
            </p:custDataLst>
          </p:nvPr>
        </p:nvSpPr>
        <p:spPr>
          <a:xfrm>
            <a:off x="7906669" y="4658478"/>
            <a:ext cx="434571" cy="67087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noFill/>
            </a:endParaRPr>
          </a:p>
        </p:txBody>
      </p:sp>
      <p:sp>
        <p:nvSpPr>
          <p:cNvPr id="23" name="ZoneTexte 22"/>
          <p:cNvSpPr txBox="1"/>
          <p:nvPr>
            <p:custDataLst>
              <p:tags r:id="rId10"/>
            </p:custDataLst>
          </p:nvPr>
        </p:nvSpPr>
        <p:spPr>
          <a:xfrm rot="19963974">
            <a:off x="7934743" y="5570482"/>
            <a:ext cx="10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Grand total</a:t>
            </a:r>
            <a:endParaRPr lang="fr-F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Ellipse 23"/>
          <p:cNvSpPr/>
          <p:nvPr>
            <p:custDataLst>
              <p:tags r:id="rId11"/>
            </p:custDataLst>
          </p:nvPr>
        </p:nvSpPr>
        <p:spPr>
          <a:xfrm>
            <a:off x="2931013" y="5327688"/>
            <a:ext cx="434571" cy="368851"/>
          </a:xfrm>
          <a:prstGeom prst="ellipse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noFill/>
            </a:endParaRPr>
          </a:p>
        </p:txBody>
      </p:sp>
      <p:sp>
        <p:nvSpPr>
          <p:cNvPr id="25" name="Ellipse 24"/>
          <p:cNvSpPr/>
          <p:nvPr>
            <p:custDataLst>
              <p:tags r:id="rId12"/>
            </p:custDataLst>
          </p:nvPr>
        </p:nvSpPr>
        <p:spPr>
          <a:xfrm>
            <a:off x="6516216" y="5321010"/>
            <a:ext cx="413565" cy="368851"/>
          </a:xfrm>
          <a:prstGeom prst="ellipse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noFill/>
            </a:endParaRPr>
          </a:p>
        </p:txBody>
      </p:sp>
      <p:sp>
        <p:nvSpPr>
          <p:cNvPr id="26" name="Ellipse 25"/>
          <p:cNvSpPr/>
          <p:nvPr>
            <p:custDataLst>
              <p:tags r:id="rId13"/>
            </p:custDataLst>
          </p:nvPr>
        </p:nvSpPr>
        <p:spPr>
          <a:xfrm>
            <a:off x="4688252" y="5352967"/>
            <a:ext cx="433758" cy="368851"/>
          </a:xfrm>
          <a:prstGeom prst="ellipse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noFill/>
            </a:endParaRPr>
          </a:p>
        </p:txBody>
      </p:sp>
      <p:sp>
        <p:nvSpPr>
          <p:cNvPr id="27" name="Ellipse 26"/>
          <p:cNvSpPr/>
          <p:nvPr>
            <p:custDataLst>
              <p:tags r:id="rId14"/>
            </p:custDataLst>
          </p:nvPr>
        </p:nvSpPr>
        <p:spPr>
          <a:xfrm>
            <a:off x="7927674" y="4658478"/>
            <a:ext cx="413565" cy="368851"/>
          </a:xfrm>
          <a:prstGeom prst="ellipse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noFill/>
            </a:endParaRPr>
          </a:p>
        </p:txBody>
      </p:sp>
      <p:sp>
        <p:nvSpPr>
          <p:cNvPr id="28" name="Ellipse 27"/>
          <p:cNvSpPr/>
          <p:nvPr>
            <p:custDataLst>
              <p:tags r:id="rId15"/>
            </p:custDataLst>
          </p:nvPr>
        </p:nvSpPr>
        <p:spPr>
          <a:xfrm>
            <a:off x="7906668" y="5027329"/>
            <a:ext cx="413565" cy="295997"/>
          </a:xfrm>
          <a:prstGeom prst="ellipse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noFill/>
            </a:endParaRPr>
          </a:p>
        </p:txBody>
      </p:sp>
      <p:sp>
        <p:nvSpPr>
          <p:cNvPr id="29" name="ZoneTexte 28"/>
          <p:cNvSpPr txBox="1"/>
          <p:nvPr>
            <p:custDataLst>
              <p:tags r:id="rId16"/>
            </p:custDataLst>
          </p:nvPr>
        </p:nvSpPr>
        <p:spPr>
          <a:xfrm>
            <a:off x="4022851" y="6005749"/>
            <a:ext cx="3571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Fréquences </a:t>
            </a:r>
            <a:r>
              <a:rPr lang="en-CA" sz="20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marginales</a:t>
            </a:r>
            <a:endParaRPr lang="fr-FR" sz="2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Rectangle à coins arrondis 29"/>
          <p:cNvSpPr/>
          <p:nvPr>
            <p:custDataLst>
              <p:tags r:id="rId17"/>
            </p:custDataLst>
          </p:nvPr>
        </p:nvSpPr>
        <p:spPr>
          <a:xfrm>
            <a:off x="3083797" y="4658478"/>
            <a:ext cx="4109811" cy="66253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rgbClr val="FF0000"/>
              </a:solidFill>
            </a:endParaRPr>
          </a:p>
        </p:txBody>
      </p:sp>
      <p:sp>
        <p:nvSpPr>
          <p:cNvPr id="31" name="ZoneTexte 30"/>
          <p:cNvSpPr txBox="1"/>
          <p:nvPr>
            <p:custDataLst>
              <p:tags r:id="rId18"/>
            </p:custDataLst>
          </p:nvPr>
        </p:nvSpPr>
        <p:spPr>
          <a:xfrm rot="20509357">
            <a:off x="5522971" y="3385476"/>
            <a:ext cx="3571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Fréquences conditionnelles</a:t>
            </a:r>
            <a:endParaRPr lang="fr-FR" sz="2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Connecteur droit avec flèche 9"/>
          <p:cNvCxnSpPr/>
          <p:nvPr>
            <p:custDataLst>
              <p:tags r:id="rId19"/>
            </p:custDataLst>
          </p:nvPr>
        </p:nvCxnSpPr>
        <p:spPr>
          <a:xfrm flipH="1">
            <a:off x="5549691" y="4117543"/>
            <a:ext cx="174437" cy="540935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52" name="Connecteur droit avec flèche 2051"/>
          <p:cNvCxnSpPr/>
          <p:nvPr>
            <p:custDataLst>
              <p:tags r:id="rId20"/>
            </p:custDataLst>
          </p:nvPr>
        </p:nvCxnSpPr>
        <p:spPr>
          <a:xfrm flipH="1" flipV="1">
            <a:off x="3943139" y="5689861"/>
            <a:ext cx="124805" cy="4277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>
            <p:custDataLst>
              <p:tags r:id="rId21"/>
            </p:custDataLst>
          </p:nvPr>
        </p:nvCxnSpPr>
        <p:spPr>
          <a:xfrm flipV="1">
            <a:off x="6929781" y="5027329"/>
            <a:ext cx="948793" cy="109030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2" name="Ellipse 31"/>
          <p:cNvSpPr/>
          <p:nvPr>
            <p:custDataLst>
              <p:tags r:id="rId22"/>
            </p:custDataLst>
          </p:nvPr>
        </p:nvSpPr>
        <p:spPr>
          <a:xfrm>
            <a:off x="3083797" y="4658478"/>
            <a:ext cx="433758" cy="368851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noFill/>
            </a:endParaRPr>
          </a:p>
        </p:txBody>
      </p:sp>
      <p:sp>
        <p:nvSpPr>
          <p:cNvPr id="33" name="Ellipse 32"/>
          <p:cNvSpPr/>
          <p:nvPr>
            <p:custDataLst>
              <p:tags r:id="rId23"/>
            </p:custDataLst>
          </p:nvPr>
        </p:nvSpPr>
        <p:spPr>
          <a:xfrm>
            <a:off x="4647716" y="4663656"/>
            <a:ext cx="433758" cy="368851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noFill/>
            </a:endParaRPr>
          </a:p>
        </p:txBody>
      </p:sp>
      <p:sp>
        <p:nvSpPr>
          <p:cNvPr id="34" name="Ellipse 33"/>
          <p:cNvSpPr/>
          <p:nvPr>
            <p:custDataLst>
              <p:tags r:id="rId24"/>
            </p:custDataLst>
          </p:nvPr>
        </p:nvSpPr>
        <p:spPr>
          <a:xfrm>
            <a:off x="6476351" y="4658478"/>
            <a:ext cx="433758" cy="368851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noFill/>
            </a:endParaRPr>
          </a:p>
        </p:txBody>
      </p:sp>
      <p:sp>
        <p:nvSpPr>
          <p:cNvPr id="35" name="Ellipse 34"/>
          <p:cNvSpPr/>
          <p:nvPr>
            <p:custDataLst>
              <p:tags r:id="rId25"/>
            </p:custDataLst>
          </p:nvPr>
        </p:nvSpPr>
        <p:spPr>
          <a:xfrm>
            <a:off x="3107520" y="5005387"/>
            <a:ext cx="433758" cy="368851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noFill/>
            </a:endParaRPr>
          </a:p>
        </p:txBody>
      </p:sp>
      <p:sp>
        <p:nvSpPr>
          <p:cNvPr id="36" name="Ellipse 35"/>
          <p:cNvSpPr/>
          <p:nvPr>
            <p:custDataLst>
              <p:tags r:id="rId26"/>
            </p:custDataLst>
          </p:nvPr>
        </p:nvSpPr>
        <p:spPr>
          <a:xfrm>
            <a:off x="4647716" y="4971912"/>
            <a:ext cx="433758" cy="368851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noFill/>
            </a:endParaRPr>
          </a:p>
        </p:txBody>
      </p:sp>
      <p:sp>
        <p:nvSpPr>
          <p:cNvPr id="37" name="Ellipse 36"/>
          <p:cNvSpPr/>
          <p:nvPr>
            <p:custDataLst>
              <p:tags r:id="rId27"/>
            </p:custDataLst>
          </p:nvPr>
        </p:nvSpPr>
        <p:spPr>
          <a:xfrm>
            <a:off x="6516216" y="4984116"/>
            <a:ext cx="433758" cy="368851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noFill/>
            </a:endParaRPr>
          </a:p>
        </p:txBody>
      </p:sp>
      <p:pic>
        <p:nvPicPr>
          <p:cNvPr id="39" name="Picture 2" descr="C:\Documents and Settings\El Hadj TOURE\Bureau\Numériser0003.jp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 rotWithShape="1">
          <a:blip r:embed="rId35"/>
          <a:srcRect l="12113" t="26933" r="75773" b="59555"/>
          <a:stretch/>
        </p:blipFill>
        <p:spPr bwMode="auto">
          <a:xfrm>
            <a:off x="608032" y="5352967"/>
            <a:ext cx="8054928" cy="418209"/>
          </a:xfrm>
          <a:prstGeom prst="rect">
            <a:avLst/>
          </a:prstGeom>
          <a:noFill/>
        </p:spPr>
      </p:pic>
      <p:pic>
        <p:nvPicPr>
          <p:cNvPr id="41" name="Picture 2" descr="C:\Documents and Settings\El Hadj TOURE\Bureau\Numériser0003.jp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 rotWithShape="1">
          <a:blip r:embed="rId35"/>
          <a:srcRect l="12113" t="26933" r="75773" b="59555"/>
          <a:stretch/>
        </p:blipFill>
        <p:spPr bwMode="auto">
          <a:xfrm>
            <a:off x="7594751" y="4107048"/>
            <a:ext cx="1103088" cy="1582813"/>
          </a:xfrm>
          <a:prstGeom prst="rect">
            <a:avLst/>
          </a:prstGeom>
          <a:noFill/>
        </p:spPr>
      </p:pic>
      <p:cxnSp>
        <p:nvCxnSpPr>
          <p:cNvPr id="42" name="Connecteur droit 41"/>
          <p:cNvCxnSpPr/>
          <p:nvPr>
            <p:custDataLst>
              <p:tags r:id="rId30"/>
            </p:custDataLst>
          </p:nvPr>
        </p:nvCxnSpPr>
        <p:spPr>
          <a:xfrm>
            <a:off x="0" y="1234061"/>
            <a:ext cx="9144000" cy="1588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>
            <p:custDataLst>
              <p:tags r:id="rId31"/>
            </p:custDataLst>
          </p:nvPr>
        </p:nvCxnSpPr>
        <p:spPr>
          <a:xfrm>
            <a:off x="0" y="1293330"/>
            <a:ext cx="9144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715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  <p:bldP spid="21" grpId="0" animBg="1"/>
      <p:bldP spid="23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30" grpId="0" animBg="1"/>
      <p:bldP spid="31" grpId="0"/>
      <p:bldP spid="31" grpId="1"/>
      <p:bldP spid="31" grpId="2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2"/>
          <p:cNvSpPr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467544" y="1785926"/>
            <a:ext cx="831929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200"/>
              </a:spcBef>
              <a:buClr>
                <a:schemeClr val="bg2">
                  <a:lumMod val="40000"/>
                  <a:lumOff val="60000"/>
                </a:schemeClr>
              </a:buClr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Les </a:t>
            </a:r>
            <a:r>
              <a:rPr lang="fr-FR" sz="2400" u="sng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fréquences marginales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réfèrent à la distribution univariée de chacune des variables</a:t>
            </a:r>
          </a:p>
          <a:p>
            <a:pPr lvl="1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Elles sont repérables dans les dernières rangée et colonne</a:t>
            </a:r>
          </a:p>
          <a:p>
            <a:pPr lvl="1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Chacune de ces fréquences indique  la somme du nombre de cas correspondant à une catégorie</a:t>
            </a:r>
          </a:p>
          <a:p>
            <a:pPr lvl="1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Leur somme est égale au nombre de cas, soit le </a:t>
            </a:r>
            <a:r>
              <a:rPr lang="fr-FR" sz="2000" u="sng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grand total</a:t>
            </a:r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  <a:buClr>
                <a:schemeClr val="bg2">
                  <a:lumMod val="40000"/>
                  <a:lumOff val="60000"/>
                </a:schemeClr>
              </a:buClr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Les </a:t>
            </a:r>
            <a:r>
              <a:rPr lang="fr-FR" sz="2400" u="sng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fréquences conditionnelles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renvoient à la distribution deux à deux des catégories de valeurs </a:t>
            </a:r>
          </a:p>
          <a:p>
            <a:pPr lvl="1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Ce sont les fréquences qui se trouvent à l’intérieur du tableau</a:t>
            </a:r>
          </a:p>
          <a:p>
            <a:pPr lvl="1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On les appelle des </a:t>
            </a:r>
            <a:r>
              <a:rPr lang="fr-FR" sz="2000" u="sng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fréquences de cellule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ou </a:t>
            </a:r>
            <a:r>
              <a:rPr lang="fr-FR" sz="2000" u="sng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combinées</a:t>
            </a:r>
          </a:p>
          <a:p>
            <a:pPr lvl="1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Chacune de ces fréquences indique le nombre de cas correspondant à la combinaison de deux catégories</a:t>
            </a:r>
          </a:p>
          <a:p>
            <a:pPr lvl="1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buClr>
                <a:schemeClr val="bg2">
                  <a:lumMod val="40000"/>
                  <a:lumOff val="60000"/>
                </a:schemeClr>
              </a:buClr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0E8BC1D6-906C-4B40-99AE-5BD2D4C3F0C6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549CD1EC-AF77-4053-9520-472211B6431A}" type="datetime10">
              <a:rPr lang="fr-FR" smtClean="0"/>
              <a:t>03:38</a:t>
            </a:fld>
            <a:endParaRPr lang="fr-FR" dirty="0"/>
          </a:p>
        </p:txBody>
      </p:sp>
      <p:sp>
        <p:nvSpPr>
          <p:cNvPr id="22" name="Rectangle 2"/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0" y="485740"/>
            <a:ext cx="8915400" cy="65724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reezing" dir="t">
              <a:rot lat="0" lon="0" rev="5640000"/>
            </a:lightRig>
          </a:scene3d>
          <a:sp3d/>
        </p:spPr>
        <p:txBody>
          <a:bodyPr vert="horz" lIns="0" tIns="0" rIns="18288" bIns="0" anchor="b">
            <a:noAutofit/>
            <a:flatTx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spc="-150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T</a:t>
            </a:r>
            <a:r>
              <a:rPr kumimoji="0" lang="fr-FR" sz="3600" i="0" u="none" strike="noStrike" kern="1200" cap="none" spc="-150" normalizeH="0" baseline="0" dirty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ableaux</a:t>
            </a:r>
            <a:r>
              <a:rPr kumimoji="0" lang="fr-FR" sz="3600" i="0" u="none" strike="noStrike" kern="1200" cap="none" spc="-150" normalizeH="0" dirty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3600" i="0" u="none" strike="noStrike" kern="1200" cap="none" spc="-150" normalizeH="0" dirty="0" err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bivariés</a:t>
            </a:r>
            <a:r>
              <a:rPr kumimoji="0" lang="fr-FR" sz="3600" i="0" u="none" strike="noStrike" kern="1200" cap="none" spc="-150" normalizeH="0" dirty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de fréquences</a:t>
            </a:r>
            <a:endParaRPr kumimoji="0" lang="fr-FR" sz="3600" i="0" u="none" strike="noStrike" kern="1200" cap="none" spc="-150" normalizeH="0" baseline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/>
          <p:cNvSpPr/>
          <p:nvPr>
            <p:custDataLst>
              <p:tags r:id="rId5"/>
            </p:custDataLst>
          </p:nvPr>
        </p:nvSpPr>
        <p:spPr>
          <a:xfrm>
            <a:off x="0" y="1225734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r>
              <a:rPr lang="fr-CA" sz="3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Type de fréquences</a:t>
            </a:r>
          </a:p>
        </p:txBody>
      </p:sp>
      <p:cxnSp>
        <p:nvCxnSpPr>
          <p:cNvPr id="10" name="Connecteur droit 9"/>
          <p:cNvCxnSpPr/>
          <p:nvPr>
            <p:custDataLst>
              <p:tags r:id="rId6"/>
            </p:custDataLst>
          </p:nvPr>
        </p:nvCxnSpPr>
        <p:spPr>
          <a:xfrm>
            <a:off x="0" y="1234061"/>
            <a:ext cx="9144000" cy="1588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>
            <p:custDataLst>
              <p:tags r:id="rId7"/>
            </p:custDataLst>
          </p:nvPr>
        </p:nvCxnSpPr>
        <p:spPr>
          <a:xfrm>
            <a:off x="0" y="1293330"/>
            <a:ext cx="9144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2"/>
          <p:cNvSpPr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539552" y="1916832"/>
            <a:ext cx="8247290" cy="4441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200"/>
              </a:spcBef>
              <a:buClr>
                <a:schemeClr val="bg2">
                  <a:lumMod val="40000"/>
                  <a:lumOff val="60000"/>
                </a:schemeClr>
              </a:buClr>
            </a:pPr>
            <a:r>
              <a:rPr lang="fr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Les tableaux bivariés de fréquences sont limités pour lire l’association entre deux variables</a:t>
            </a:r>
          </a:p>
          <a:p>
            <a:pPr lvl="1">
              <a:spcBef>
                <a:spcPts val="1800"/>
              </a:spcBef>
              <a:buClr>
                <a:schemeClr val="bg2">
                  <a:lumMod val="40000"/>
                  <a:lumOff val="60000"/>
                </a:schemeClr>
              </a:buClr>
            </a:pPr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Difficile à évaluer si les fréquences conditionnelles sont élevées</a:t>
            </a:r>
          </a:p>
          <a:p>
            <a:pPr lvl="1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</a:pPr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Difficile à évaluer, si les totaux marginaux sont différents</a:t>
            </a:r>
          </a:p>
          <a:p>
            <a:pPr>
              <a:spcBef>
                <a:spcPts val="2400"/>
              </a:spcBef>
              <a:buClr>
                <a:schemeClr val="bg2">
                  <a:lumMod val="40000"/>
                  <a:lumOff val="60000"/>
                </a:schemeClr>
              </a:buClr>
            </a:pPr>
            <a:r>
              <a:rPr lang="fr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Les tableaux bivariés de fréquences </a:t>
            </a:r>
            <a:r>
              <a:rPr lang="fr-CA" sz="2400" u="sng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standardisées</a:t>
            </a:r>
            <a:r>
              <a:rPr lang="fr-CA" sz="24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fr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ou de </a:t>
            </a:r>
            <a:r>
              <a:rPr lang="fr-CA" sz="2400" u="sng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pourcentages</a:t>
            </a:r>
            <a:r>
              <a:rPr lang="fr-CA" sz="24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fr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conviennent mieux à cet effet</a:t>
            </a:r>
          </a:p>
          <a:p>
            <a:pPr lvl="1">
              <a:spcBef>
                <a:spcPts val="1800"/>
              </a:spcBef>
              <a:buClr>
                <a:schemeClr val="bg2">
                  <a:lumMod val="40000"/>
                  <a:lumOff val="60000"/>
                </a:schemeClr>
              </a:buClr>
            </a:pPr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Les pourcentages permettent de standardiser les distributions à un nombre de cas identique égal à 100</a:t>
            </a:r>
          </a:p>
          <a:p>
            <a:pPr lvl="1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</a:pPr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Sur cette base, il est beaucoup plus facile de comparer les catégories entre elles et d’analyser les tableaux bivariés</a:t>
            </a:r>
          </a:p>
          <a:p>
            <a:pPr lvl="1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C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C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buClr>
                <a:schemeClr val="bg2">
                  <a:lumMod val="40000"/>
                  <a:lumOff val="60000"/>
                </a:schemeClr>
              </a:buClr>
            </a:pPr>
            <a:endParaRPr lang="fr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0E8BC1D6-906C-4B40-99AE-5BD2D4C3F0C6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5FADF40-EF56-4F46-8DC4-A5280D6AE14B}" type="datetime10">
              <a:rPr lang="fr-FR" smtClean="0"/>
              <a:t>03:38</a:t>
            </a:fld>
            <a:endParaRPr lang="fr-FR" dirty="0"/>
          </a:p>
        </p:txBody>
      </p:sp>
      <p:sp>
        <p:nvSpPr>
          <p:cNvPr id="22" name="Rectangle 2"/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0" y="494214"/>
            <a:ext cx="9144000" cy="65724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reezing" dir="t">
              <a:rot lat="0" lon="0" rev="5640000"/>
            </a:lightRig>
          </a:scene3d>
          <a:sp3d/>
        </p:spPr>
        <p:txBody>
          <a:bodyPr vert="horz" lIns="0" tIns="0" rIns="18288" bIns="0" anchor="b">
            <a:noAutofit/>
            <a:flatTx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spc="-150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T</a:t>
            </a:r>
            <a:r>
              <a:rPr kumimoji="0" lang="fr-FR" sz="3600" i="0" u="none" strike="noStrike" kern="1200" cap="none" spc="-150" normalizeH="0" baseline="0" dirty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ableaux</a:t>
            </a:r>
            <a:r>
              <a:rPr kumimoji="0" lang="fr-FR" sz="3600" i="0" u="none" strike="noStrike" kern="1200" cap="none" spc="-150" normalizeH="0" dirty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bivariés de fréquences</a:t>
            </a:r>
            <a:endParaRPr kumimoji="0" lang="fr-FR" sz="3600" i="0" u="none" strike="noStrike" kern="1200" cap="none" spc="-150" normalizeH="0" baseline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/>
          <p:cNvSpPr/>
          <p:nvPr>
            <p:custDataLst>
              <p:tags r:id="rId5"/>
            </p:custDataLst>
          </p:nvPr>
        </p:nvSpPr>
        <p:spPr>
          <a:xfrm>
            <a:off x="0" y="1234061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r>
              <a:rPr lang="fr-CA" sz="3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Standardisation</a:t>
            </a:r>
          </a:p>
        </p:txBody>
      </p:sp>
      <p:cxnSp>
        <p:nvCxnSpPr>
          <p:cNvPr id="10" name="Connecteur droit 9"/>
          <p:cNvCxnSpPr/>
          <p:nvPr>
            <p:custDataLst>
              <p:tags r:id="rId6"/>
            </p:custDataLst>
          </p:nvPr>
        </p:nvCxnSpPr>
        <p:spPr>
          <a:xfrm>
            <a:off x="0" y="1234061"/>
            <a:ext cx="9144000" cy="1588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>
            <p:custDataLst>
              <p:tags r:id="rId7"/>
            </p:custDataLst>
          </p:nvPr>
        </p:nvCxnSpPr>
        <p:spPr>
          <a:xfrm>
            <a:off x="0" y="1293330"/>
            <a:ext cx="9144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15130</TotalTime>
  <Words>1938</Words>
  <Application>Microsoft Office PowerPoint</Application>
  <PresentationFormat>Affichage à l'écran (4:3)</PresentationFormat>
  <Paragraphs>470</Paragraphs>
  <Slides>29</Slides>
  <Notes>29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Constantia</vt:lpstr>
      <vt:lpstr>Wingdings</vt:lpstr>
      <vt:lpstr>Wingdings 2</vt:lpstr>
      <vt:lpstr>Débit</vt:lpstr>
      <vt:lpstr>Leçon 2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Tout prochainement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Chapitre 3</dc:title>
  <dc:creator>El Hadj TOURE</dc:creator>
  <cp:lastModifiedBy>El Hadj Touré</cp:lastModifiedBy>
  <cp:revision>1968</cp:revision>
  <cp:lastPrinted>2022-02-18T12:33:18Z</cp:lastPrinted>
  <dcterms:created xsi:type="dcterms:W3CDTF">2010-07-12T19:00:43Z</dcterms:created>
  <dcterms:modified xsi:type="dcterms:W3CDTF">2023-05-27T07:46:17Z</dcterms:modified>
</cp:coreProperties>
</file>