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5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6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0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1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2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3.xml" ContentType="application/vnd.openxmlformats-officedocument.presentationml.notesSlide+xml"/>
  <Override PartName="/ppt/tags/tag116.xml" ContentType="application/vnd.openxmlformats-officedocument.presentationml.tags+xml"/>
  <Override PartName="/ppt/notesSlides/notesSlide14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16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7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18.xml" ContentType="application/vnd.openxmlformats-officedocument.presentationml.notesSlide+xml"/>
  <Override PartName="/ppt/tags/tag254.xml" ContentType="application/vnd.openxmlformats-officedocument.presentationml.tags+xml"/>
  <Override PartName="/ppt/notesSlides/notesSlide19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0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21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22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3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24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25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26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9"/>
  </p:notesMasterIdLst>
  <p:handoutMasterIdLst>
    <p:handoutMasterId r:id="rId30"/>
  </p:handoutMasterIdLst>
  <p:sldIdLst>
    <p:sldId id="813" r:id="rId2"/>
    <p:sldId id="875" r:id="rId3"/>
    <p:sldId id="876" r:id="rId4"/>
    <p:sldId id="877" r:id="rId5"/>
    <p:sldId id="928" r:id="rId6"/>
    <p:sldId id="808" r:id="rId7"/>
    <p:sldId id="814" r:id="rId8"/>
    <p:sldId id="947" r:id="rId9"/>
    <p:sldId id="948" r:id="rId10"/>
    <p:sldId id="907" r:id="rId11"/>
    <p:sldId id="909" r:id="rId12"/>
    <p:sldId id="965" r:id="rId13"/>
    <p:sldId id="966" r:id="rId14"/>
    <p:sldId id="1005" r:id="rId15"/>
    <p:sldId id="968" r:id="rId16"/>
    <p:sldId id="969" r:id="rId17"/>
    <p:sldId id="970" r:id="rId18"/>
    <p:sldId id="971" r:id="rId19"/>
    <p:sldId id="1006" r:id="rId20"/>
    <p:sldId id="973" r:id="rId21"/>
    <p:sldId id="974" r:id="rId22"/>
    <p:sldId id="975" r:id="rId23"/>
    <p:sldId id="976" r:id="rId24"/>
    <p:sldId id="851" r:id="rId25"/>
    <p:sldId id="906" r:id="rId26"/>
    <p:sldId id="865" r:id="rId27"/>
    <p:sldId id="852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1pPr>
    <a:lvl2pPr marL="397718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2pPr>
    <a:lvl3pPr marL="795437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3pPr>
    <a:lvl4pPr marL="1193155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4pPr>
    <a:lvl5pPr marL="1590873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5pPr>
    <a:lvl6pPr marL="1988591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6pPr>
    <a:lvl7pPr marL="2386310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7pPr>
    <a:lvl8pPr marL="2784028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8pPr>
    <a:lvl9pPr marL="3181746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58FFC3A-203D-4524-AEAE-8CD5A50254CC}">
          <p14:sldIdLst>
            <p14:sldId id="813"/>
            <p14:sldId id="875"/>
            <p14:sldId id="876"/>
            <p14:sldId id="877"/>
            <p14:sldId id="928"/>
            <p14:sldId id="808"/>
            <p14:sldId id="814"/>
            <p14:sldId id="947"/>
            <p14:sldId id="948"/>
            <p14:sldId id="907"/>
            <p14:sldId id="909"/>
            <p14:sldId id="965"/>
            <p14:sldId id="966"/>
            <p14:sldId id="1005"/>
            <p14:sldId id="968"/>
            <p14:sldId id="969"/>
            <p14:sldId id="970"/>
            <p14:sldId id="971"/>
            <p14:sldId id="1006"/>
            <p14:sldId id="973"/>
            <p14:sldId id="974"/>
            <p14:sldId id="975"/>
            <p14:sldId id="976"/>
            <p14:sldId id="851"/>
            <p14:sldId id="906"/>
            <p14:sldId id="865"/>
            <p14:sldId id="852"/>
          </p14:sldIdLst>
        </p14:section>
        <p14:section name="Section sans titre" id="{121367F0-7D0E-44AD-9E1B-BF976D3F1E3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00CCFF"/>
    <a:srgbClr val="0099FF"/>
    <a:srgbClr val="66CCFF"/>
    <a:srgbClr val="000000"/>
    <a:srgbClr val="99CC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83920" autoAdjust="0"/>
  </p:normalViewPr>
  <p:slideViewPr>
    <p:cSldViewPr>
      <p:cViewPr varScale="1">
        <p:scale>
          <a:sx n="86" d="100"/>
          <a:sy n="86" d="100"/>
        </p:scale>
        <p:origin x="115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17A29-BA07-4BB7-9C78-C6CC22D3FFCA}" type="doc">
      <dgm:prSet loTypeId="urn:microsoft.com/office/officeart/2005/8/layout/target1" loCatId="relationship" qsTypeId="urn:microsoft.com/office/officeart/2005/8/quickstyle/3d5" qsCatId="3D" csTypeId="urn:microsoft.com/office/officeart/2005/8/colors/colorful1" csCatId="colorful" phldr="1"/>
      <dgm:spPr/>
    </dgm:pt>
    <dgm:pt modelId="{B3EE9D80-41BA-4E85-919D-C5C3E23D3A46}">
      <dgm:prSet phldrT="[Texte]" custT="1"/>
      <dgm:spPr/>
      <dgm:t>
        <a:bodyPr/>
        <a:lstStyle/>
        <a:p>
          <a:r>
            <a:rPr lang="en-CA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Statistiques</a:t>
          </a:r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(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échantillon</a:t>
          </a:r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n)</a:t>
          </a:r>
          <a:endParaRPr lang="fr-F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5C5E059-EB6B-4DC2-9B7E-19EE88342DCB}" type="parTrans" cxnId="{1EB92C71-432F-42D5-94FA-887636A8DE68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098AA7-7A77-429A-A1E0-ED717D1DA44C}" type="sibTrans" cxnId="{1EB92C71-432F-42D5-94FA-887636A8DE68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CC6E10-99E9-4EFA-B61D-23D1E6725EBA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Paramètres       (population N)</a:t>
          </a:r>
        </a:p>
      </dgm:t>
    </dgm:pt>
    <dgm:pt modelId="{E0CF1825-F174-45E8-9F2F-B5D5C38392F5}" type="parTrans" cxnId="{7E19E044-5A44-4071-9E3B-4D65FFF49DAB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27245C-7842-4845-9C3A-F027B8F4EE4B}" type="sibTrans" cxnId="{7E19E044-5A44-4071-9E3B-4D65FFF49DAB}">
      <dgm:prSet/>
      <dgm:spPr/>
      <dgm:t>
        <a:bodyPr/>
        <a:lstStyle/>
        <a:p>
          <a:endParaRPr lang="fr-F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89E1EA-12C6-4AB5-B466-918107F7765B}" type="pres">
      <dgm:prSet presAssocID="{88717A29-BA07-4BB7-9C78-C6CC22D3FFCA}" presName="composite" presStyleCnt="0">
        <dgm:presLayoutVars>
          <dgm:chMax val="5"/>
          <dgm:dir/>
          <dgm:resizeHandles val="exact"/>
        </dgm:presLayoutVars>
      </dgm:prSet>
      <dgm:spPr/>
    </dgm:pt>
    <dgm:pt modelId="{C5A224C8-1BBE-4753-9D15-5426738F5C38}" type="pres">
      <dgm:prSet presAssocID="{B3EE9D80-41BA-4E85-919D-C5C3E23D3A46}" presName="circle1" presStyleLbl="lnNode1" presStyleIdx="0" presStyleCnt="2" custScaleX="169533" custScaleY="164067" custLinFactNeighborX="-71485" custLinFactNeighborY="-23435"/>
      <dgm:spPr/>
    </dgm:pt>
    <dgm:pt modelId="{0807C385-7493-49A4-B0CE-6E151C215869}" type="pres">
      <dgm:prSet presAssocID="{B3EE9D80-41BA-4E85-919D-C5C3E23D3A46}" presName="text1" presStyleLbl="revTx" presStyleIdx="0" presStyleCnt="2" custScaleX="123830">
        <dgm:presLayoutVars>
          <dgm:bulletEnabled val="1"/>
        </dgm:presLayoutVars>
      </dgm:prSet>
      <dgm:spPr/>
    </dgm:pt>
    <dgm:pt modelId="{4A67C400-013D-43D5-AA4D-CA4CE83F3C34}" type="pres">
      <dgm:prSet presAssocID="{B3EE9D80-41BA-4E85-919D-C5C3E23D3A46}" presName="line1" presStyleLbl="callout" presStyleIdx="0" presStyleCnt="4"/>
      <dgm:spPr/>
    </dgm:pt>
    <dgm:pt modelId="{7720A125-7AFF-475C-84F1-A6F3DFA3479F}" type="pres">
      <dgm:prSet presAssocID="{B3EE9D80-41BA-4E85-919D-C5C3E23D3A46}" presName="d1" presStyleLbl="callout" presStyleIdx="1" presStyleCnt="4" custScaleX="126136" custScaleY="68660" custLinFactNeighborX="-10989" custLinFactNeighborY="-15617"/>
      <dgm:spPr/>
    </dgm:pt>
    <dgm:pt modelId="{A24843F6-E9C6-4A42-89F8-186BDDB5B384}" type="pres">
      <dgm:prSet presAssocID="{90CC6E10-99E9-4EFA-B61D-23D1E6725EBA}" presName="circle2" presStyleLbl="lnNode1" presStyleIdx="1" presStyleCnt="2" custScaleX="160417" custScaleY="149306" custLinFactNeighborX="-147" custLinFactNeighborY="1953"/>
      <dgm:spPr/>
    </dgm:pt>
    <dgm:pt modelId="{1048E0C6-180C-4AB8-9DD5-93486A83691F}" type="pres">
      <dgm:prSet presAssocID="{90CC6E10-99E9-4EFA-B61D-23D1E6725EBA}" presName="text2" presStyleLbl="revTx" presStyleIdx="1" presStyleCnt="2" custScaleX="116605" custLinFactY="68750" custLinFactNeighborX="4688" custLinFactNeighborY="100000">
        <dgm:presLayoutVars>
          <dgm:bulletEnabled val="1"/>
        </dgm:presLayoutVars>
      </dgm:prSet>
      <dgm:spPr/>
    </dgm:pt>
    <dgm:pt modelId="{250264D8-1282-4FCD-9491-D821536BB447}" type="pres">
      <dgm:prSet presAssocID="{90CC6E10-99E9-4EFA-B61D-23D1E6725EBA}" presName="line2" presStyleLbl="callout" presStyleIdx="2" presStyleCnt="4" custLinFactY="2600000" custLinFactNeighborX="91353" custLinFactNeighborY="2642828"/>
      <dgm:spPr/>
    </dgm:pt>
    <dgm:pt modelId="{7DD5F356-A727-4944-9BDE-ED72D9E86703}" type="pres">
      <dgm:prSet presAssocID="{90CC6E10-99E9-4EFA-B61D-23D1E6725EBA}" presName="d2" presStyleLbl="callout" presStyleIdx="3" presStyleCnt="4" custFlipVert="1" custScaleX="42048" custScaleY="105250" custLinFactNeighborX="82315" custLinFactNeighborY="37943"/>
      <dgm:spPr/>
    </dgm:pt>
  </dgm:ptLst>
  <dgm:cxnLst>
    <dgm:cxn modelId="{7E19E044-5A44-4071-9E3B-4D65FFF49DAB}" srcId="{88717A29-BA07-4BB7-9C78-C6CC22D3FFCA}" destId="{90CC6E10-99E9-4EFA-B61D-23D1E6725EBA}" srcOrd="1" destOrd="0" parTransId="{E0CF1825-F174-45E8-9F2F-B5D5C38392F5}" sibTransId="{4527245C-7842-4845-9C3A-F027B8F4EE4B}"/>
    <dgm:cxn modelId="{1EB92C71-432F-42D5-94FA-887636A8DE68}" srcId="{88717A29-BA07-4BB7-9C78-C6CC22D3FFCA}" destId="{B3EE9D80-41BA-4E85-919D-C5C3E23D3A46}" srcOrd="0" destOrd="0" parTransId="{45C5E059-EB6B-4DC2-9B7E-19EE88342DCB}" sibTransId="{F2098AA7-7A77-429A-A1E0-ED717D1DA44C}"/>
    <dgm:cxn modelId="{08DD9188-C324-4CD3-87A8-13E968E28C53}" type="presOf" srcId="{90CC6E10-99E9-4EFA-B61D-23D1E6725EBA}" destId="{1048E0C6-180C-4AB8-9DD5-93486A83691F}" srcOrd="0" destOrd="0" presId="urn:microsoft.com/office/officeart/2005/8/layout/target1"/>
    <dgm:cxn modelId="{DEAFE790-9A55-4676-A373-4C6DE96225F9}" type="presOf" srcId="{88717A29-BA07-4BB7-9C78-C6CC22D3FFCA}" destId="{0989E1EA-12C6-4AB5-B466-918107F7765B}" srcOrd="0" destOrd="0" presId="urn:microsoft.com/office/officeart/2005/8/layout/target1"/>
    <dgm:cxn modelId="{D58C99EE-9E6A-4685-A2C9-2F771B79DE8F}" type="presOf" srcId="{B3EE9D80-41BA-4E85-919D-C5C3E23D3A46}" destId="{0807C385-7493-49A4-B0CE-6E151C215869}" srcOrd="0" destOrd="0" presId="urn:microsoft.com/office/officeart/2005/8/layout/target1"/>
    <dgm:cxn modelId="{7E242121-969F-44E5-871B-546CF1024BA1}" type="presParOf" srcId="{0989E1EA-12C6-4AB5-B466-918107F7765B}" destId="{C5A224C8-1BBE-4753-9D15-5426738F5C38}" srcOrd="0" destOrd="0" presId="urn:microsoft.com/office/officeart/2005/8/layout/target1"/>
    <dgm:cxn modelId="{CEE75E48-D5D2-4243-9111-92D826F7830A}" type="presParOf" srcId="{0989E1EA-12C6-4AB5-B466-918107F7765B}" destId="{0807C385-7493-49A4-B0CE-6E151C215869}" srcOrd="1" destOrd="0" presId="urn:microsoft.com/office/officeart/2005/8/layout/target1"/>
    <dgm:cxn modelId="{54C1E5B6-C394-4CCB-B7FF-AB9CB3E2FF6F}" type="presParOf" srcId="{0989E1EA-12C6-4AB5-B466-918107F7765B}" destId="{4A67C400-013D-43D5-AA4D-CA4CE83F3C34}" srcOrd="2" destOrd="0" presId="urn:microsoft.com/office/officeart/2005/8/layout/target1"/>
    <dgm:cxn modelId="{067C5E3E-9A70-4482-B1A4-9A4559482FDD}" type="presParOf" srcId="{0989E1EA-12C6-4AB5-B466-918107F7765B}" destId="{7720A125-7AFF-475C-84F1-A6F3DFA3479F}" srcOrd="3" destOrd="0" presId="urn:microsoft.com/office/officeart/2005/8/layout/target1"/>
    <dgm:cxn modelId="{5ABFBB31-5E9D-45C7-8167-F4D75D334854}" type="presParOf" srcId="{0989E1EA-12C6-4AB5-B466-918107F7765B}" destId="{A24843F6-E9C6-4A42-89F8-186BDDB5B384}" srcOrd="4" destOrd="0" presId="urn:microsoft.com/office/officeart/2005/8/layout/target1"/>
    <dgm:cxn modelId="{79619DE9-F433-47E1-89CF-0A11F4E56B66}" type="presParOf" srcId="{0989E1EA-12C6-4AB5-B466-918107F7765B}" destId="{1048E0C6-180C-4AB8-9DD5-93486A83691F}" srcOrd="5" destOrd="0" presId="urn:microsoft.com/office/officeart/2005/8/layout/target1"/>
    <dgm:cxn modelId="{5F9373D4-3E3D-40F1-AA58-D1EDD7D5E210}" type="presParOf" srcId="{0989E1EA-12C6-4AB5-B466-918107F7765B}" destId="{250264D8-1282-4FCD-9491-D821536BB447}" srcOrd="6" destOrd="0" presId="urn:microsoft.com/office/officeart/2005/8/layout/target1"/>
    <dgm:cxn modelId="{1E84EF9A-FDBB-4584-9DAB-C17C8FA7ED42}" type="presParOf" srcId="{0989E1EA-12C6-4AB5-B466-918107F7765B}" destId="{7DD5F356-A727-4944-9BDE-ED72D9E86703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843F6-E9C6-4A42-89F8-186BDDB5B384}">
      <dsp:nvSpPr>
        <dsp:cNvPr id="0" name=""/>
        <dsp:cNvSpPr/>
      </dsp:nvSpPr>
      <dsp:spPr>
        <a:xfrm>
          <a:off x="270463" y="-117851"/>
          <a:ext cx="5185017" cy="48258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224C8-1BBE-4753-9D15-5426738F5C38}">
      <dsp:nvSpPr>
        <dsp:cNvPr id="0" name=""/>
        <dsp:cNvSpPr/>
      </dsp:nvSpPr>
      <dsp:spPr>
        <a:xfrm>
          <a:off x="1184263" y="1158769"/>
          <a:ext cx="1826555" cy="17676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7C385-7493-49A4-B0CE-6E151C215869}">
      <dsp:nvSpPr>
        <dsp:cNvPr id="0" name=""/>
        <dsp:cNvSpPr/>
      </dsp:nvSpPr>
      <dsp:spPr>
        <a:xfrm>
          <a:off x="4829972" y="-398418"/>
          <a:ext cx="2001224" cy="134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Statistiques</a:t>
          </a: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(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échantillon</a:t>
          </a: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n)</a:t>
          </a:r>
          <a:endParaRPr lang="fr-F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829972" y="-398418"/>
        <a:ext cx="2001224" cy="1346755"/>
      </dsp:txXfrm>
    </dsp:sp>
    <dsp:sp modelId="{4A67C400-013D-43D5-AA4D-CA4CE83F3C34}">
      <dsp:nvSpPr>
        <dsp:cNvPr id="0" name=""/>
        <dsp:cNvSpPr/>
      </dsp:nvSpPr>
      <dsp:spPr>
        <a:xfrm>
          <a:off x="4618504" y="274958"/>
          <a:ext cx="4040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0A125-7AFF-475C-84F1-A6F3DFA3479F}">
      <dsp:nvSpPr>
        <dsp:cNvPr id="0" name=""/>
        <dsp:cNvSpPr/>
      </dsp:nvSpPr>
      <dsp:spPr>
        <a:xfrm rot="5400000">
          <a:off x="2856313" y="-134499"/>
          <a:ext cx="1387762" cy="220666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8E0C6-180C-4AB8-9DD5-93486A83691F}">
      <dsp:nvSpPr>
        <dsp:cNvPr id="0" name=""/>
        <dsp:cNvSpPr/>
      </dsp:nvSpPr>
      <dsp:spPr>
        <a:xfrm>
          <a:off x="4964117" y="2962860"/>
          <a:ext cx="1884460" cy="134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Paramètres       (population N)</a:t>
          </a:r>
        </a:p>
      </dsp:txBody>
      <dsp:txXfrm>
        <a:off x="4964117" y="2962860"/>
        <a:ext cx="1884460" cy="1346755"/>
      </dsp:txXfrm>
    </dsp:sp>
    <dsp:sp modelId="{250264D8-1282-4FCD-9491-D821536BB447}">
      <dsp:nvSpPr>
        <dsp:cNvPr id="0" name=""/>
        <dsp:cNvSpPr/>
      </dsp:nvSpPr>
      <dsp:spPr>
        <a:xfrm>
          <a:off x="4987595" y="3509131"/>
          <a:ext cx="4040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5F356-A727-4944-9BDE-ED72D9E86703}">
      <dsp:nvSpPr>
        <dsp:cNvPr id="0" name=""/>
        <dsp:cNvSpPr/>
      </dsp:nvSpPr>
      <dsp:spPr>
        <a:xfrm rot="16200000" flipV="1">
          <a:off x="4188552" y="2662351"/>
          <a:ext cx="1489126" cy="4111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0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13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1pPr>
    <a:lvl2pPr marL="397718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2pPr>
    <a:lvl3pPr marL="795437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3pPr>
    <a:lvl4pPr marL="1193155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4pPr>
    <a:lvl5pPr marL="1590873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5pPr>
    <a:lvl6pPr marL="1988591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6pPr>
    <a:lvl7pPr marL="2386310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7pPr>
    <a:lvl8pPr marL="2784028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8pPr>
    <a:lvl9pPr marL="3181746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41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2659516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="1" i="1" noProof="0" dirty="0"/>
          </a:p>
        </p:txBody>
      </p:sp>
    </p:spTree>
    <p:extLst>
      <p:ext uri="{BB962C8B-B14F-4D97-AF65-F5344CB8AC3E}">
        <p14:creationId xmlns:p14="http://schemas.microsoft.com/office/powerpoint/2010/main" val="3558574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0" noProof="0" dirty="0"/>
          </a:p>
        </p:txBody>
      </p:sp>
    </p:spTree>
    <p:extLst>
      <p:ext uri="{BB962C8B-B14F-4D97-AF65-F5344CB8AC3E}">
        <p14:creationId xmlns:p14="http://schemas.microsoft.com/office/powerpoint/2010/main" val="2355773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474886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234687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252644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0" noProof="0" dirty="0"/>
          </a:p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335006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1" baseline="0" noProof="0" dirty="0"/>
          </a:p>
        </p:txBody>
      </p:sp>
    </p:spTree>
    <p:extLst>
      <p:ext uri="{BB962C8B-B14F-4D97-AF65-F5344CB8AC3E}">
        <p14:creationId xmlns:p14="http://schemas.microsoft.com/office/powerpoint/2010/main" val="2841039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4042731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71786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7370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4065532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509293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19632654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904686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0" noProof="0" dirty="0"/>
          </a:p>
        </p:txBody>
      </p:sp>
    </p:spTree>
    <p:extLst>
      <p:ext uri="{BB962C8B-B14F-4D97-AF65-F5344CB8AC3E}">
        <p14:creationId xmlns:p14="http://schemas.microsoft.com/office/powerpoint/2010/main" val="2605448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0" noProof="0" dirty="0"/>
          </a:p>
        </p:txBody>
      </p:sp>
    </p:spTree>
    <p:extLst>
      <p:ext uri="{BB962C8B-B14F-4D97-AF65-F5344CB8AC3E}">
        <p14:creationId xmlns:p14="http://schemas.microsoft.com/office/powerpoint/2010/main" val="946427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b="0" noProof="0" dirty="0"/>
          </a:p>
        </p:txBody>
      </p:sp>
    </p:spTree>
    <p:extLst>
      <p:ext uri="{BB962C8B-B14F-4D97-AF65-F5344CB8AC3E}">
        <p14:creationId xmlns:p14="http://schemas.microsoft.com/office/powerpoint/2010/main" val="21285264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53774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066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66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308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239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1460615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baseline="0" dirty="0"/>
          </a:p>
        </p:txBody>
      </p:sp>
    </p:spTree>
    <p:extLst>
      <p:ext uri="{BB962C8B-B14F-4D97-AF65-F5344CB8AC3E}">
        <p14:creationId xmlns:p14="http://schemas.microsoft.com/office/powerpoint/2010/main" val="318985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400967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1E93-92AA-4017-9106-06476981A091}" type="datetime10">
              <a:rPr lang="fr-FR" smtClean="0"/>
              <a:t>19:41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029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AB7-FA63-4126-94CD-79D679A3365E}" type="datetime10">
              <a:rPr lang="fr-FR" smtClean="0"/>
              <a:t>19:41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35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B18C-372A-4688-B37F-897F007C0176}" type="datetime10">
              <a:rPr lang="fr-FR" smtClean="0"/>
              <a:t>19:41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7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AEFA-CD2D-4AB0-81F6-3E467F7BD9F9}" type="datetime10">
              <a:rPr lang="fr-FR" smtClean="0"/>
              <a:t>19:41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41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2DC2-FDAD-43C1-8202-2A497ED4354E}" type="datetime10">
              <a:rPr lang="fr-FR" smtClean="0"/>
              <a:t>19:41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39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C31B-A314-44D6-9675-569421D282A3}" type="datetime10">
              <a:rPr lang="fr-FR" smtClean="0"/>
              <a:t>19:41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20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1FFA-55C4-4FA5-803B-E32F09D12697}" type="datetime10">
              <a:rPr lang="fr-FR" smtClean="0"/>
              <a:t>19:41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62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509-3230-4503-8E9F-27437D0922B8}" type="datetime10">
              <a:rPr lang="fr-FR" smtClean="0"/>
              <a:t>19:41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9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9ED1-E842-43A1-8F0D-202C314A130C}" type="datetime10">
              <a:rPr lang="fr-FR" smtClean="0"/>
              <a:t>19:41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1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8C7-D891-47B0-9A45-B8A44ED0EC32}" type="datetime10">
              <a:rPr lang="fr-FR" smtClean="0"/>
              <a:t>19:41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60C1-E5AB-4A22-81A6-A0C90C5CD8F8}" type="datetime10">
              <a:rPr lang="fr-FR" smtClean="0"/>
              <a:t>19:41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1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08130-A469-48F5-A146-CD0D2D58374E}" type="datetime10">
              <a:rPr lang="fr-FR" smtClean="0"/>
              <a:t>19:41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906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97.xml"/><Relationship Id="rId9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2" Type="http://schemas.openxmlformats.org/officeDocument/2006/relationships/tags" Target="../tags/tag103.xml"/><Relationship Id="rId16" Type="http://schemas.openxmlformats.org/officeDocument/2006/relationships/notesSlide" Target="../notesSlides/notesSlide1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111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tags" Target="../tags/tag155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42" Type="http://schemas.openxmlformats.org/officeDocument/2006/relationships/tags" Target="../tags/tag158.xml"/><Relationship Id="rId47" Type="http://schemas.openxmlformats.org/officeDocument/2006/relationships/tags" Target="../tags/tag163.xml"/><Relationship Id="rId50" Type="http://schemas.openxmlformats.org/officeDocument/2006/relationships/notesSlide" Target="../notesSlides/notesSlide15.xml"/><Relationship Id="rId7" Type="http://schemas.openxmlformats.org/officeDocument/2006/relationships/tags" Target="../tags/tag123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9" Type="http://schemas.openxmlformats.org/officeDocument/2006/relationships/tags" Target="../tags/tag145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45" Type="http://schemas.openxmlformats.org/officeDocument/2006/relationships/tags" Target="../tags/tag161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49" Type="http://schemas.openxmlformats.org/officeDocument/2006/relationships/slideLayout" Target="../slideLayouts/slideLayout3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4" Type="http://schemas.openxmlformats.org/officeDocument/2006/relationships/tags" Target="../tags/tag160.xml"/><Relationship Id="rId52" Type="http://schemas.openxmlformats.org/officeDocument/2006/relationships/image" Target="../media/image6.png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tags" Target="../tags/tag159.xml"/><Relationship Id="rId48" Type="http://schemas.openxmlformats.org/officeDocument/2006/relationships/tags" Target="../tags/tag164.xml"/><Relationship Id="rId8" Type="http://schemas.openxmlformats.org/officeDocument/2006/relationships/tags" Target="../tags/tag124.xml"/><Relationship Id="rId51" Type="http://schemas.openxmlformats.org/officeDocument/2006/relationships/image" Target="../media/image5.jpeg"/><Relationship Id="rId3" Type="http://schemas.openxmlformats.org/officeDocument/2006/relationships/tags" Target="../tags/tag119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46" Type="http://schemas.openxmlformats.org/officeDocument/2006/relationships/tags" Target="../tags/tag162.xml"/><Relationship Id="rId20" Type="http://schemas.openxmlformats.org/officeDocument/2006/relationships/tags" Target="../tags/tag136.xml"/><Relationship Id="rId41" Type="http://schemas.openxmlformats.org/officeDocument/2006/relationships/tags" Target="../tags/tag157.xml"/><Relationship Id="rId1" Type="http://schemas.openxmlformats.org/officeDocument/2006/relationships/tags" Target="../tags/tag117.xml"/><Relationship Id="rId6" Type="http://schemas.openxmlformats.org/officeDocument/2006/relationships/tags" Target="../tags/tag12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190.xml"/><Relationship Id="rId21" Type="http://schemas.openxmlformats.org/officeDocument/2006/relationships/tags" Target="../tags/tag185.xml"/><Relationship Id="rId42" Type="http://schemas.openxmlformats.org/officeDocument/2006/relationships/tags" Target="../tags/tag206.xml"/><Relationship Id="rId47" Type="http://schemas.openxmlformats.org/officeDocument/2006/relationships/tags" Target="../tags/tag211.xml"/><Relationship Id="rId63" Type="http://schemas.openxmlformats.org/officeDocument/2006/relationships/image" Target="../media/image6.png"/><Relationship Id="rId68" Type="http://schemas.openxmlformats.org/officeDocument/2006/relationships/oleObject" Target="../embeddings/oleObject3.bin"/><Relationship Id="rId2" Type="http://schemas.openxmlformats.org/officeDocument/2006/relationships/tags" Target="../tags/tag166.xml"/><Relationship Id="rId16" Type="http://schemas.openxmlformats.org/officeDocument/2006/relationships/tags" Target="../tags/tag180.xml"/><Relationship Id="rId29" Type="http://schemas.openxmlformats.org/officeDocument/2006/relationships/tags" Target="../tags/tag193.xml"/><Relationship Id="rId11" Type="http://schemas.openxmlformats.org/officeDocument/2006/relationships/tags" Target="../tags/tag175.xml"/><Relationship Id="rId24" Type="http://schemas.openxmlformats.org/officeDocument/2006/relationships/tags" Target="../tags/tag188.xml"/><Relationship Id="rId32" Type="http://schemas.openxmlformats.org/officeDocument/2006/relationships/tags" Target="../tags/tag196.xml"/><Relationship Id="rId37" Type="http://schemas.openxmlformats.org/officeDocument/2006/relationships/tags" Target="../tags/tag201.xml"/><Relationship Id="rId40" Type="http://schemas.openxmlformats.org/officeDocument/2006/relationships/tags" Target="../tags/tag204.xml"/><Relationship Id="rId45" Type="http://schemas.openxmlformats.org/officeDocument/2006/relationships/tags" Target="../tags/tag209.xml"/><Relationship Id="rId53" Type="http://schemas.openxmlformats.org/officeDocument/2006/relationships/tags" Target="../tags/tag217.xml"/><Relationship Id="rId58" Type="http://schemas.openxmlformats.org/officeDocument/2006/relationships/tags" Target="../tags/tag222.xml"/><Relationship Id="rId66" Type="http://schemas.openxmlformats.org/officeDocument/2006/relationships/oleObject" Target="../embeddings/oleObject2.bin"/><Relationship Id="rId74" Type="http://schemas.openxmlformats.org/officeDocument/2006/relationships/oleObject" Target="../embeddings/oleObject6.bin"/><Relationship Id="rId5" Type="http://schemas.openxmlformats.org/officeDocument/2006/relationships/tags" Target="../tags/tag169.xml"/><Relationship Id="rId61" Type="http://schemas.openxmlformats.org/officeDocument/2006/relationships/notesSlide" Target="../notesSlides/notesSlide16.xml"/><Relationship Id="rId19" Type="http://schemas.openxmlformats.org/officeDocument/2006/relationships/tags" Target="../tags/tag183.xml"/><Relationship Id="rId14" Type="http://schemas.openxmlformats.org/officeDocument/2006/relationships/tags" Target="../tags/tag178.xml"/><Relationship Id="rId22" Type="http://schemas.openxmlformats.org/officeDocument/2006/relationships/tags" Target="../tags/tag186.xml"/><Relationship Id="rId27" Type="http://schemas.openxmlformats.org/officeDocument/2006/relationships/tags" Target="../tags/tag191.xml"/><Relationship Id="rId30" Type="http://schemas.openxmlformats.org/officeDocument/2006/relationships/tags" Target="../tags/tag194.xml"/><Relationship Id="rId35" Type="http://schemas.openxmlformats.org/officeDocument/2006/relationships/tags" Target="../tags/tag199.xml"/><Relationship Id="rId43" Type="http://schemas.openxmlformats.org/officeDocument/2006/relationships/tags" Target="../tags/tag207.xml"/><Relationship Id="rId48" Type="http://schemas.openxmlformats.org/officeDocument/2006/relationships/tags" Target="../tags/tag212.xml"/><Relationship Id="rId56" Type="http://schemas.openxmlformats.org/officeDocument/2006/relationships/tags" Target="../tags/tag220.xml"/><Relationship Id="rId64" Type="http://schemas.openxmlformats.org/officeDocument/2006/relationships/oleObject" Target="../embeddings/oleObject1.bin"/><Relationship Id="rId69" Type="http://schemas.openxmlformats.org/officeDocument/2006/relationships/image" Target="../media/image9.wmf"/><Relationship Id="rId8" Type="http://schemas.openxmlformats.org/officeDocument/2006/relationships/tags" Target="../tags/tag172.xml"/><Relationship Id="rId51" Type="http://schemas.openxmlformats.org/officeDocument/2006/relationships/tags" Target="../tags/tag215.xml"/><Relationship Id="rId72" Type="http://schemas.openxmlformats.org/officeDocument/2006/relationships/oleObject" Target="../embeddings/oleObject5.bin"/><Relationship Id="rId3" Type="http://schemas.openxmlformats.org/officeDocument/2006/relationships/tags" Target="../tags/tag167.xml"/><Relationship Id="rId12" Type="http://schemas.openxmlformats.org/officeDocument/2006/relationships/tags" Target="../tags/tag176.xml"/><Relationship Id="rId17" Type="http://schemas.openxmlformats.org/officeDocument/2006/relationships/tags" Target="../tags/tag181.xml"/><Relationship Id="rId25" Type="http://schemas.openxmlformats.org/officeDocument/2006/relationships/tags" Target="../tags/tag189.xml"/><Relationship Id="rId33" Type="http://schemas.openxmlformats.org/officeDocument/2006/relationships/tags" Target="../tags/tag197.xml"/><Relationship Id="rId38" Type="http://schemas.openxmlformats.org/officeDocument/2006/relationships/tags" Target="../tags/tag202.xml"/><Relationship Id="rId46" Type="http://schemas.openxmlformats.org/officeDocument/2006/relationships/tags" Target="../tags/tag210.xml"/><Relationship Id="rId59" Type="http://schemas.openxmlformats.org/officeDocument/2006/relationships/tags" Target="../tags/tag223.xml"/><Relationship Id="rId67" Type="http://schemas.openxmlformats.org/officeDocument/2006/relationships/image" Target="../media/image8.wmf"/><Relationship Id="rId20" Type="http://schemas.openxmlformats.org/officeDocument/2006/relationships/tags" Target="../tags/tag184.xml"/><Relationship Id="rId41" Type="http://schemas.openxmlformats.org/officeDocument/2006/relationships/tags" Target="../tags/tag205.xml"/><Relationship Id="rId54" Type="http://schemas.openxmlformats.org/officeDocument/2006/relationships/tags" Target="../tags/tag218.xml"/><Relationship Id="rId62" Type="http://schemas.openxmlformats.org/officeDocument/2006/relationships/image" Target="../media/image5.jpeg"/><Relationship Id="rId70" Type="http://schemas.openxmlformats.org/officeDocument/2006/relationships/oleObject" Target="../embeddings/oleObject4.bin"/><Relationship Id="rId75" Type="http://schemas.openxmlformats.org/officeDocument/2006/relationships/image" Target="../media/image12.wmf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5" Type="http://schemas.openxmlformats.org/officeDocument/2006/relationships/tags" Target="../tags/tag179.xml"/><Relationship Id="rId23" Type="http://schemas.openxmlformats.org/officeDocument/2006/relationships/tags" Target="../tags/tag187.xml"/><Relationship Id="rId28" Type="http://schemas.openxmlformats.org/officeDocument/2006/relationships/tags" Target="../tags/tag192.xml"/><Relationship Id="rId36" Type="http://schemas.openxmlformats.org/officeDocument/2006/relationships/tags" Target="../tags/tag200.xml"/><Relationship Id="rId49" Type="http://schemas.openxmlformats.org/officeDocument/2006/relationships/tags" Target="../tags/tag213.xml"/><Relationship Id="rId57" Type="http://schemas.openxmlformats.org/officeDocument/2006/relationships/tags" Target="../tags/tag221.xml"/><Relationship Id="rId10" Type="http://schemas.openxmlformats.org/officeDocument/2006/relationships/tags" Target="../tags/tag174.xml"/><Relationship Id="rId31" Type="http://schemas.openxmlformats.org/officeDocument/2006/relationships/tags" Target="../tags/tag195.xml"/><Relationship Id="rId44" Type="http://schemas.openxmlformats.org/officeDocument/2006/relationships/tags" Target="../tags/tag208.xml"/><Relationship Id="rId52" Type="http://schemas.openxmlformats.org/officeDocument/2006/relationships/tags" Target="../tags/tag216.xml"/><Relationship Id="rId60" Type="http://schemas.openxmlformats.org/officeDocument/2006/relationships/slideLayout" Target="../slideLayouts/slideLayout3.xml"/><Relationship Id="rId65" Type="http://schemas.openxmlformats.org/officeDocument/2006/relationships/image" Target="../media/image7.wmf"/><Relationship Id="rId73" Type="http://schemas.openxmlformats.org/officeDocument/2006/relationships/image" Target="../media/image11.wmf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3" Type="http://schemas.openxmlformats.org/officeDocument/2006/relationships/tags" Target="../tags/tag177.xml"/><Relationship Id="rId18" Type="http://schemas.openxmlformats.org/officeDocument/2006/relationships/tags" Target="../tags/tag182.xml"/><Relationship Id="rId39" Type="http://schemas.openxmlformats.org/officeDocument/2006/relationships/tags" Target="../tags/tag203.xml"/><Relationship Id="rId34" Type="http://schemas.openxmlformats.org/officeDocument/2006/relationships/tags" Target="../tags/tag198.xml"/><Relationship Id="rId50" Type="http://schemas.openxmlformats.org/officeDocument/2006/relationships/tags" Target="../tags/tag214.xml"/><Relationship Id="rId55" Type="http://schemas.openxmlformats.org/officeDocument/2006/relationships/tags" Target="../tags/tag219.xml"/><Relationship Id="rId7" Type="http://schemas.openxmlformats.org/officeDocument/2006/relationships/tags" Target="../tags/tag171.xml"/><Relationship Id="rId71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notesSlide" Target="../notesSlides/notesSlide17.xml"/><Relationship Id="rId2" Type="http://schemas.openxmlformats.org/officeDocument/2006/relationships/tags" Target="../tags/tag225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10" Type="http://schemas.openxmlformats.org/officeDocument/2006/relationships/tags" Target="../tags/tag233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image" Target="../media/image13.jpeg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notesSlide" Target="../notesSlides/notesSlide18.xml"/><Relationship Id="rId2" Type="http://schemas.openxmlformats.org/officeDocument/2006/relationships/tags" Target="../tags/tag240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10" Type="http://schemas.openxmlformats.org/officeDocument/2006/relationships/tags" Target="../tags/tag248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tags" Target="../tags/tag280.xml"/><Relationship Id="rId39" Type="http://schemas.openxmlformats.org/officeDocument/2006/relationships/tags" Target="../tags/tag293.xml"/><Relationship Id="rId21" Type="http://schemas.openxmlformats.org/officeDocument/2006/relationships/tags" Target="../tags/tag275.xml"/><Relationship Id="rId34" Type="http://schemas.openxmlformats.org/officeDocument/2006/relationships/tags" Target="../tags/tag288.xml"/><Relationship Id="rId42" Type="http://schemas.openxmlformats.org/officeDocument/2006/relationships/tags" Target="../tags/tag296.xml"/><Relationship Id="rId47" Type="http://schemas.openxmlformats.org/officeDocument/2006/relationships/tags" Target="../tags/tag301.xml"/><Relationship Id="rId50" Type="http://schemas.openxmlformats.org/officeDocument/2006/relationships/notesSlide" Target="../notesSlides/notesSlide20.xml"/><Relationship Id="rId7" Type="http://schemas.openxmlformats.org/officeDocument/2006/relationships/tags" Target="../tags/tag261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9" Type="http://schemas.openxmlformats.org/officeDocument/2006/relationships/tags" Target="../tags/tag283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32" Type="http://schemas.openxmlformats.org/officeDocument/2006/relationships/tags" Target="../tags/tag286.xml"/><Relationship Id="rId37" Type="http://schemas.openxmlformats.org/officeDocument/2006/relationships/tags" Target="../tags/tag291.xml"/><Relationship Id="rId40" Type="http://schemas.openxmlformats.org/officeDocument/2006/relationships/tags" Target="../tags/tag294.xml"/><Relationship Id="rId45" Type="http://schemas.openxmlformats.org/officeDocument/2006/relationships/tags" Target="../tags/tag299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28" Type="http://schemas.openxmlformats.org/officeDocument/2006/relationships/tags" Target="../tags/tag282.xml"/><Relationship Id="rId36" Type="http://schemas.openxmlformats.org/officeDocument/2006/relationships/tags" Target="../tags/tag290.xml"/><Relationship Id="rId49" Type="http://schemas.openxmlformats.org/officeDocument/2006/relationships/slideLayout" Target="../slideLayouts/slideLayout3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31" Type="http://schemas.openxmlformats.org/officeDocument/2006/relationships/tags" Target="../tags/tag285.xml"/><Relationship Id="rId44" Type="http://schemas.openxmlformats.org/officeDocument/2006/relationships/tags" Target="../tags/tag298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Relationship Id="rId27" Type="http://schemas.openxmlformats.org/officeDocument/2006/relationships/tags" Target="../tags/tag281.xml"/><Relationship Id="rId30" Type="http://schemas.openxmlformats.org/officeDocument/2006/relationships/tags" Target="../tags/tag284.xml"/><Relationship Id="rId35" Type="http://schemas.openxmlformats.org/officeDocument/2006/relationships/tags" Target="../tags/tag289.xml"/><Relationship Id="rId43" Type="http://schemas.openxmlformats.org/officeDocument/2006/relationships/tags" Target="../tags/tag297.xml"/><Relationship Id="rId48" Type="http://schemas.openxmlformats.org/officeDocument/2006/relationships/tags" Target="../tags/tag302.xml"/><Relationship Id="rId8" Type="http://schemas.openxmlformats.org/officeDocument/2006/relationships/tags" Target="../tags/tag262.xml"/><Relationship Id="rId51" Type="http://schemas.openxmlformats.org/officeDocument/2006/relationships/image" Target="../media/image5.jpeg"/><Relationship Id="rId3" Type="http://schemas.openxmlformats.org/officeDocument/2006/relationships/tags" Target="../tags/tag257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tags" Target="../tags/tag279.xml"/><Relationship Id="rId33" Type="http://schemas.openxmlformats.org/officeDocument/2006/relationships/tags" Target="../tags/tag287.xml"/><Relationship Id="rId38" Type="http://schemas.openxmlformats.org/officeDocument/2006/relationships/tags" Target="../tags/tag292.xml"/><Relationship Id="rId46" Type="http://schemas.openxmlformats.org/officeDocument/2006/relationships/tags" Target="../tags/tag300.xml"/><Relationship Id="rId20" Type="http://schemas.openxmlformats.org/officeDocument/2006/relationships/tags" Target="../tags/tag274.xml"/><Relationship Id="rId41" Type="http://schemas.openxmlformats.org/officeDocument/2006/relationships/tags" Target="../tags/tag295.xml"/><Relationship Id="rId1" Type="http://schemas.openxmlformats.org/officeDocument/2006/relationships/tags" Target="../tags/tag255.xml"/><Relationship Id="rId6" Type="http://schemas.openxmlformats.org/officeDocument/2006/relationships/tags" Target="../tags/tag260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328.xml"/><Relationship Id="rId21" Type="http://schemas.openxmlformats.org/officeDocument/2006/relationships/tags" Target="../tags/tag323.xml"/><Relationship Id="rId42" Type="http://schemas.openxmlformats.org/officeDocument/2006/relationships/tags" Target="../tags/tag344.xml"/><Relationship Id="rId47" Type="http://schemas.openxmlformats.org/officeDocument/2006/relationships/tags" Target="../tags/tag349.xml"/><Relationship Id="rId63" Type="http://schemas.openxmlformats.org/officeDocument/2006/relationships/notesSlide" Target="../notesSlides/notesSlide21.xml"/><Relationship Id="rId68" Type="http://schemas.openxmlformats.org/officeDocument/2006/relationships/image" Target="../media/image15.wmf"/><Relationship Id="rId2" Type="http://schemas.openxmlformats.org/officeDocument/2006/relationships/tags" Target="../tags/tag304.xml"/><Relationship Id="rId16" Type="http://schemas.openxmlformats.org/officeDocument/2006/relationships/tags" Target="../tags/tag318.xml"/><Relationship Id="rId29" Type="http://schemas.openxmlformats.org/officeDocument/2006/relationships/tags" Target="../tags/tag331.xml"/><Relationship Id="rId11" Type="http://schemas.openxmlformats.org/officeDocument/2006/relationships/tags" Target="../tags/tag313.xml"/><Relationship Id="rId24" Type="http://schemas.openxmlformats.org/officeDocument/2006/relationships/tags" Target="../tags/tag326.xml"/><Relationship Id="rId32" Type="http://schemas.openxmlformats.org/officeDocument/2006/relationships/tags" Target="../tags/tag334.xml"/><Relationship Id="rId37" Type="http://schemas.openxmlformats.org/officeDocument/2006/relationships/tags" Target="../tags/tag339.xml"/><Relationship Id="rId40" Type="http://schemas.openxmlformats.org/officeDocument/2006/relationships/tags" Target="../tags/tag342.xml"/><Relationship Id="rId45" Type="http://schemas.openxmlformats.org/officeDocument/2006/relationships/tags" Target="../tags/tag347.xml"/><Relationship Id="rId53" Type="http://schemas.openxmlformats.org/officeDocument/2006/relationships/tags" Target="../tags/tag355.xml"/><Relationship Id="rId58" Type="http://schemas.openxmlformats.org/officeDocument/2006/relationships/tags" Target="../tags/tag360.xml"/><Relationship Id="rId66" Type="http://schemas.openxmlformats.org/officeDocument/2006/relationships/image" Target="../media/image14.wmf"/><Relationship Id="rId74" Type="http://schemas.openxmlformats.org/officeDocument/2006/relationships/image" Target="../media/image18.wmf"/><Relationship Id="rId5" Type="http://schemas.openxmlformats.org/officeDocument/2006/relationships/tags" Target="../tags/tag307.xml"/><Relationship Id="rId61" Type="http://schemas.openxmlformats.org/officeDocument/2006/relationships/tags" Target="../tags/tag363.xml"/><Relationship Id="rId19" Type="http://schemas.openxmlformats.org/officeDocument/2006/relationships/tags" Target="../tags/tag321.xml"/><Relationship Id="rId14" Type="http://schemas.openxmlformats.org/officeDocument/2006/relationships/tags" Target="../tags/tag316.xml"/><Relationship Id="rId22" Type="http://schemas.openxmlformats.org/officeDocument/2006/relationships/tags" Target="../tags/tag324.xml"/><Relationship Id="rId27" Type="http://schemas.openxmlformats.org/officeDocument/2006/relationships/tags" Target="../tags/tag329.xml"/><Relationship Id="rId30" Type="http://schemas.openxmlformats.org/officeDocument/2006/relationships/tags" Target="../tags/tag332.xml"/><Relationship Id="rId35" Type="http://schemas.openxmlformats.org/officeDocument/2006/relationships/tags" Target="../tags/tag337.xml"/><Relationship Id="rId43" Type="http://schemas.openxmlformats.org/officeDocument/2006/relationships/tags" Target="../tags/tag345.xml"/><Relationship Id="rId48" Type="http://schemas.openxmlformats.org/officeDocument/2006/relationships/tags" Target="../tags/tag350.xml"/><Relationship Id="rId56" Type="http://schemas.openxmlformats.org/officeDocument/2006/relationships/tags" Target="../tags/tag358.xml"/><Relationship Id="rId64" Type="http://schemas.openxmlformats.org/officeDocument/2006/relationships/image" Target="../media/image5.jpeg"/><Relationship Id="rId69" Type="http://schemas.openxmlformats.org/officeDocument/2006/relationships/oleObject" Target="../embeddings/oleObject9.bin"/><Relationship Id="rId8" Type="http://schemas.openxmlformats.org/officeDocument/2006/relationships/tags" Target="../tags/tag310.xml"/><Relationship Id="rId51" Type="http://schemas.openxmlformats.org/officeDocument/2006/relationships/tags" Target="../tags/tag353.xml"/><Relationship Id="rId72" Type="http://schemas.openxmlformats.org/officeDocument/2006/relationships/image" Target="../media/image17.wmf"/><Relationship Id="rId3" Type="http://schemas.openxmlformats.org/officeDocument/2006/relationships/tags" Target="../tags/tag305.xml"/><Relationship Id="rId12" Type="http://schemas.openxmlformats.org/officeDocument/2006/relationships/tags" Target="../tags/tag314.xml"/><Relationship Id="rId17" Type="http://schemas.openxmlformats.org/officeDocument/2006/relationships/tags" Target="../tags/tag319.xml"/><Relationship Id="rId25" Type="http://schemas.openxmlformats.org/officeDocument/2006/relationships/tags" Target="../tags/tag327.xml"/><Relationship Id="rId33" Type="http://schemas.openxmlformats.org/officeDocument/2006/relationships/tags" Target="../tags/tag335.xml"/><Relationship Id="rId38" Type="http://schemas.openxmlformats.org/officeDocument/2006/relationships/tags" Target="../tags/tag340.xml"/><Relationship Id="rId46" Type="http://schemas.openxmlformats.org/officeDocument/2006/relationships/tags" Target="../tags/tag348.xml"/><Relationship Id="rId59" Type="http://schemas.openxmlformats.org/officeDocument/2006/relationships/tags" Target="../tags/tag361.xml"/><Relationship Id="rId67" Type="http://schemas.openxmlformats.org/officeDocument/2006/relationships/oleObject" Target="../embeddings/oleObject8.bin"/><Relationship Id="rId20" Type="http://schemas.openxmlformats.org/officeDocument/2006/relationships/tags" Target="../tags/tag322.xml"/><Relationship Id="rId41" Type="http://schemas.openxmlformats.org/officeDocument/2006/relationships/tags" Target="../tags/tag343.xml"/><Relationship Id="rId54" Type="http://schemas.openxmlformats.org/officeDocument/2006/relationships/tags" Target="../tags/tag356.xml"/><Relationship Id="rId62" Type="http://schemas.openxmlformats.org/officeDocument/2006/relationships/slideLayout" Target="../slideLayouts/slideLayout3.xml"/><Relationship Id="rId70" Type="http://schemas.openxmlformats.org/officeDocument/2006/relationships/image" Target="../media/image16.wmf"/><Relationship Id="rId75" Type="http://schemas.openxmlformats.org/officeDocument/2006/relationships/oleObject" Target="../embeddings/oleObject12.bin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5" Type="http://schemas.openxmlformats.org/officeDocument/2006/relationships/tags" Target="../tags/tag317.xml"/><Relationship Id="rId23" Type="http://schemas.openxmlformats.org/officeDocument/2006/relationships/tags" Target="../tags/tag325.xml"/><Relationship Id="rId28" Type="http://schemas.openxmlformats.org/officeDocument/2006/relationships/tags" Target="../tags/tag330.xml"/><Relationship Id="rId36" Type="http://schemas.openxmlformats.org/officeDocument/2006/relationships/tags" Target="../tags/tag338.xml"/><Relationship Id="rId49" Type="http://schemas.openxmlformats.org/officeDocument/2006/relationships/tags" Target="../tags/tag351.xml"/><Relationship Id="rId57" Type="http://schemas.openxmlformats.org/officeDocument/2006/relationships/tags" Target="../tags/tag359.xml"/><Relationship Id="rId10" Type="http://schemas.openxmlformats.org/officeDocument/2006/relationships/tags" Target="../tags/tag312.xml"/><Relationship Id="rId31" Type="http://schemas.openxmlformats.org/officeDocument/2006/relationships/tags" Target="../tags/tag333.xml"/><Relationship Id="rId44" Type="http://schemas.openxmlformats.org/officeDocument/2006/relationships/tags" Target="../tags/tag346.xml"/><Relationship Id="rId52" Type="http://schemas.openxmlformats.org/officeDocument/2006/relationships/tags" Target="../tags/tag354.xml"/><Relationship Id="rId60" Type="http://schemas.openxmlformats.org/officeDocument/2006/relationships/tags" Target="../tags/tag362.xml"/><Relationship Id="rId65" Type="http://schemas.openxmlformats.org/officeDocument/2006/relationships/oleObject" Target="../embeddings/oleObject7.bin"/><Relationship Id="rId73" Type="http://schemas.openxmlformats.org/officeDocument/2006/relationships/oleObject" Target="../embeddings/oleObject11.bin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3" Type="http://schemas.openxmlformats.org/officeDocument/2006/relationships/tags" Target="../tags/tag315.xml"/><Relationship Id="rId18" Type="http://schemas.openxmlformats.org/officeDocument/2006/relationships/tags" Target="../tags/tag320.xml"/><Relationship Id="rId39" Type="http://schemas.openxmlformats.org/officeDocument/2006/relationships/tags" Target="../tags/tag341.xml"/><Relationship Id="rId34" Type="http://schemas.openxmlformats.org/officeDocument/2006/relationships/tags" Target="../tags/tag336.xml"/><Relationship Id="rId50" Type="http://schemas.openxmlformats.org/officeDocument/2006/relationships/tags" Target="../tags/tag352.xml"/><Relationship Id="rId55" Type="http://schemas.openxmlformats.org/officeDocument/2006/relationships/tags" Target="../tags/tag357.xml"/><Relationship Id="rId76" Type="http://schemas.openxmlformats.org/officeDocument/2006/relationships/image" Target="../media/image12.wmf"/><Relationship Id="rId7" Type="http://schemas.openxmlformats.org/officeDocument/2006/relationships/tags" Target="../tags/tag309.xml"/><Relationship Id="rId71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71.xml"/><Relationship Id="rId3" Type="http://schemas.openxmlformats.org/officeDocument/2006/relationships/tags" Target="../tags/tag366.xml"/><Relationship Id="rId7" Type="http://schemas.openxmlformats.org/officeDocument/2006/relationships/tags" Target="../tags/tag370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6" Type="http://schemas.openxmlformats.org/officeDocument/2006/relationships/tags" Target="../tags/tag369.xml"/><Relationship Id="rId5" Type="http://schemas.openxmlformats.org/officeDocument/2006/relationships/tags" Target="../tags/tag368.xml"/><Relationship Id="rId10" Type="http://schemas.openxmlformats.org/officeDocument/2006/relationships/notesSlide" Target="../notesSlides/notesSlide22.xml"/><Relationship Id="rId4" Type="http://schemas.openxmlformats.org/officeDocument/2006/relationships/tags" Target="../tags/tag367.xml"/><Relationship Id="rId9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79.xml"/><Relationship Id="rId13" Type="http://schemas.openxmlformats.org/officeDocument/2006/relationships/tags" Target="../tags/tag384.xml"/><Relationship Id="rId3" Type="http://schemas.openxmlformats.org/officeDocument/2006/relationships/tags" Target="../tags/tag374.xml"/><Relationship Id="rId7" Type="http://schemas.openxmlformats.org/officeDocument/2006/relationships/tags" Target="../tags/tag378.xml"/><Relationship Id="rId12" Type="http://schemas.openxmlformats.org/officeDocument/2006/relationships/tags" Target="../tags/tag383.xml"/><Relationship Id="rId2" Type="http://schemas.openxmlformats.org/officeDocument/2006/relationships/tags" Target="../tags/tag373.xml"/><Relationship Id="rId16" Type="http://schemas.openxmlformats.org/officeDocument/2006/relationships/image" Target="../media/image13.jpeg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11" Type="http://schemas.openxmlformats.org/officeDocument/2006/relationships/tags" Target="../tags/tag382.xml"/><Relationship Id="rId5" Type="http://schemas.openxmlformats.org/officeDocument/2006/relationships/tags" Target="../tags/tag376.xml"/><Relationship Id="rId15" Type="http://schemas.openxmlformats.org/officeDocument/2006/relationships/notesSlide" Target="../notesSlides/notesSlide23.xml"/><Relationship Id="rId10" Type="http://schemas.openxmlformats.org/officeDocument/2006/relationships/tags" Target="../tags/tag381.xml"/><Relationship Id="rId4" Type="http://schemas.openxmlformats.org/officeDocument/2006/relationships/tags" Target="../tags/tag375.xml"/><Relationship Id="rId9" Type="http://schemas.openxmlformats.org/officeDocument/2006/relationships/tags" Target="../tags/tag380.xml"/><Relationship Id="rId1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3" Type="http://schemas.openxmlformats.org/officeDocument/2006/relationships/tags" Target="../tags/tag387.xml"/><Relationship Id="rId7" Type="http://schemas.openxmlformats.org/officeDocument/2006/relationships/tags" Target="../tags/tag391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5" Type="http://schemas.openxmlformats.org/officeDocument/2006/relationships/tags" Target="../tags/tag389.xml"/><Relationship Id="rId10" Type="http://schemas.openxmlformats.org/officeDocument/2006/relationships/notesSlide" Target="../notesSlides/notesSlide24.xml"/><Relationship Id="rId4" Type="http://schemas.openxmlformats.org/officeDocument/2006/relationships/tags" Target="../tags/tag388.xml"/><Relationship Id="rId9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00.xml"/><Relationship Id="rId3" Type="http://schemas.openxmlformats.org/officeDocument/2006/relationships/tags" Target="../tags/tag395.xml"/><Relationship Id="rId7" Type="http://schemas.openxmlformats.org/officeDocument/2006/relationships/tags" Target="../tags/tag399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6" Type="http://schemas.openxmlformats.org/officeDocument/2006/relationships/tags" Target="../tags/tag398.xml"/><Relationship Id="rId5" Type="http://schemas.openxmlformats.org/officeDocument/2006/relationships/tags" Target="../tags/tag397.xml"/><Relationship Id="rId10" Type="http://schemas.openxmlformats.org/officeDocument/2006/relationships/notesSlide" Target="../notesSlides/notesSlide25.xml"/><Relationship Id="rId4" Type="http://schemas.openxmlformats.org/officeDocument/2006/relationships/tags" Target="../tags/tag396.xml"/><Relationship Id="rId9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413.xml"/><Relationship Id="rId18" Type="http://schemas.openxmlformats.org/officeDocument/2006/relationships/tags" Target="../tags/tag418.xml"/><Relationship Id="rId26" Type="http://schemas.openxmlformats.org/officeDocument/2006/relationships/tags" Target="../tags/tag426.xml"/><Relationship Id="rId39" Type="http://schemas.openxmlformats.org/officeDocument/2006/relationships/tags" Target="../tags/tag439.xml"/><Relationship Id="rId21" Type="http://schemas.openxmlformats.org/officeDocument/2006/relationships/tags" Target="../tags/tag421.xml"/><Relationship Id="rId34" Type="http://schemas.openxmlformats.org/officeDocument/2006/relationships/tags" Target="../tags/tag434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407.xml"/><Relationship Id="rId2" Type="http://schemas.openxmlformats.org/officeDocument/2006/relationships/tags" Target="../tags/tag402.xml"/><Relationship Id="rId16" Type="http://schemas.openxmlformats.org/officeDocument/2006/relationships/tags" Target="../tags/tag416.xml"/><Relationship Id="rId20" Type="http://schemas.openxmlformats.org/officeDocument/2006/relationships/tags" Target="../tags/tag420.xml"/><Relationship Id="rId29" Type="http://schemas.openxmlformats.org/officeDocument/2006/relationships/tags" Target="../tags/tag429.xml"/><Relationship Id="rId41" Type="http://schemas.openxmlformats.org/officeDocument/2006/relationships/tags" Target="../tags/tag441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1" Type="http://schemas.openxmlformats.org/officeDocument/2006/relationships/tags" Target="../tags/tag411.xml"/><Relationship Id="rId24" Type="http://schemas.openxmlformats.org/officeDocument/2006/relationships/tags" Target="../tags/tag424.xml"/><Relationship Id="rId32" Type="http://schemas.openxmlformats.org/officeDocument/2006/relationships/tags" Target="../tags/tag432.xml"/><Relationship Id="rId37" Type="http://schemas.openxmlformats.org/officeDocument/2006/relationships/tags" Target="../tags/tag437.xml"/><Relationship Id="rId40" Type="http://schemas.openxmlformats.org/officeDocument/2006/relationships/tags" Target="../tags/tag440.xml"/><Relationship Id="rId5" Type="http://schemas.openxmlformats.org/officeDocument/2006/relationships/tags" Target="../tags/tag405.xml"/><Relationship Id="rId15" Type="http://schemas.openxmlformats.org/officeDocument/2006/relationships/tags" Target="../tags/tag415.xml"/><Relationship Id="rId23" Type="http://schemas.openxmlformats.org/officeDocument/2006/relationships/tags" Target="../tags/tag423.xml"/><Relationship Id="rId28" Type="http://schemas.openxmlformats.org/officeDocument/2006/relationships/tags" Target="../tags/tag428.xml"/><Relationship Id="rId36" Type="http://schemas.openxmlformats.org/officeDocument/2006/relationships/tags" Target="../tags/tag436.xml"/><Relationship Id="rId10" Type="http://schemas.openxmlformats.org/officeDocument/2006/relationships/tags" Target="../tags/tag410.xml"/><Relationship Id="rId19" Type="http://schemas.openxmlformats.org/officeDocument/2006/relationships/tags" Target="../tags/tag419.xml"/><Relationship Id="rId31" Type="http://schemas.openxmlformats.org/officeDocument/2006/relationships/tags" Target="../tags/tag431.xml"/><Relationship Id="rId44" Type="http://schemas.openxmlformats.org/officeDocument/2006/relationships/image" Target="../media/image19.png"/><Relationship Id="rId4" Type="http://schemas.openxmlformats.org/officeDocument/2006/relationships/tags" Target="../tags/tag404.xml"/><Relationship Id="rId9" Type="http://schemas.openxmlformats.org/officeDocument/2006/relationships/tags" Target="../tags/tag409.xml"/><Relationship Id="rId14" Type="http://schemas.openxmlformats.org/officeDocument/2006/relationships/tags" Target="../tags/tag414.xml"/><Relationship Id="rId22" Type="http://schemas.openxmlformats.org/officeDocument/2006/relationships/tags" Target="../tags/tag422.xml"/><Relationship Id="rId27" Type="http://schemas.openxmlformats.org/officeDocument/2006/relationships/tags" Target="../tags/tag427.xml"/><Relationship Id="rId30" Type="http://schemas.openxmlformats.org/officeDocument/2006/relationships/tags" Target="../tags/tag430.xml"/><Relationship Id="rId35" Type="http://schemas.openxmlformats.org/officeDocument/2006/relationships/tags" Target="../tags/tag435.xml"/><Relationship Id="rId43" Type="http://schemas.openxmlformats.org/officeDocument/2006/relationships/notesSlide" Target="../notesSlides/notesSlide26.xml"/><Relationship Id="rId8" Type="http://schemas.openxmlformats.org/officeDocument/2006/relationships/tags" Target="../tags/tag408.xml"/><Relationship Id="rId3" Type="http://schemas.openxmlformats.org/officeDocument/2006/relationships/tags" Target="../tags/tag403.xml"/><Relationship Id="rId12" Type="http://schemas.openxmlformats.org/officeDocument/2006/relationships/tags" Target="../tags/tag412.xml"/><Relationship Id="rId17" Type="http://schemas.openxmlformats.org/officeDocument/2006/relationships/tags" Target="../tags/tag417.xml"/><Relationship Id="rId25" Type="http://schemas.openxmlformats.org/officeDocument/2006/relationships/tags" Target="../tags/tag425.xml"/><Relationship Id="rId33" Type="http://schemas.openxmlformats.org/officeDocument/2006/relationships/tags" Target="../tags/tag433.xml"/><Relationship Id="rId38" Type="http://schemas.openxmlformats.org/officeDocument/2006/relationships/tags" Target="../tags/tag43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44.xml"/><Relationship Id="rId7" Type="http://schemas.openxmlformats.org/officeDocument/2006/relationships/tags" Target="../tags/tag448.xml"/><Relationship Id="rId2" Type="http://schemas.openxmlformats.org/officeDocument/2006/relationships/tags" Target="../tags/tag443.xml"/><Relationship Id="rId1" Type="http://schemas.openxmlformats.org/officeDocument/2006/relationships/tags" Target="../tags/tag442.xml"/><Relationship Id="rId6" Type="http://schemas.openxmlformats.org/officeDocument/2006/relationships/tags" Target="../tags/tag447.xml"/><Relationship Id="rId5" Type="http://schemas.openxmlformats.org/officeDocument/2006/relationships/tags" Target="../tags/tag446.xml"/><Relationship Id="rId4" Type="http://schemas.openxmlformats.org/officeDocument/2006/relationships/tags" Target="../tags/tag445.xml"/><Relationship Id="rId9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2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4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diagramLayout" Target="../diagrams/layout1.xml"/><Relationship Id="rId3" Type="http://schemas.openxmlformats.org/officeDocument/2006/relationships/tags" Target="../tags/tag60.xml"/><Relationship Id="rId21" Type="http://schemas.microsoft.com/office/2007/relationships/diagramDrawing" Target="../diagrams/drawing1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diagramData" Target="../diagrams/data1.xml"/><Relationship Id="rId2" Type="http://schemas.openxmlformats.org/officeDocument/2006/relationships/tags" Target="../tags/tag59.xml"/><Relationship Id="rId16" Type="http://schemas.openxmlformats.org/officeDocument/2006/relationships/notesSlide" Target="../notesSlides/notesSlide8.xml"/><Relationship Id="rId20" Type="http://schemas.openxmlformats.org/officeDocument/2006/relationships/diagramColors" Target="../diagrams/colors1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slideLayout" Target="../slideLayouts/slideLayout1.xml"/><Relationship Id="rId23" Type="http://schemas.openxmlformats.org/officeDocument/2006/relationships/image" Target="../media/image3.png"/><Relationship Id="rId10" Type="http://schemas.openxmlformats.org/officeDocument/2006/relationships/tags" Target="../tags/tag67.xml"/><Relationship Id="rId19" Type="http://schemas.openxmlformats.org/officeDocument/2006/relationships/diagramQuickStyle" Target="../diagrams/quickStyle1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2910" y="1428736"/>
            <a:ext cx="7745514" cy="1057268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r>
              <a:rPr lang="en-CA" sz="4000" b="0" dirty="0"/>
              <a:t>MIASS 241 EC1</a:t>
            </a:r>
            <a:endParaRPr lang="fr-FR" sz="4000" b="0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7544" y="3262878"/>
            <a:ext cx="7932184" cy="2786082"/>
          </a:xfrm>
          <a:noFill/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Mathématiques </a:t>
            </a:r>
          </a:p>
          <a:p>
            <a:pPr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(appliquées aux sciences sociales) 4</a:t>
            </a:r>
          </a:p>
          <a:p>
            <a:pPr>
              <a:spcBef>
                <a:spcPts val="0"/>
              </a:spcBef>
            </a:pP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©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El Hadj Touré, PhD Sociologie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Spécialiste des statistiques sociales et méthodes de sondage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Section de sociologie</a:t>
            </a:r>
          </a:p>
          <a:p>
            <a:pPr>
              <a:spcBef>
                <a:spcPts val="0"/>
              </a:spcBef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Gaston Berger de St-Louis</a:t>
            </a:r>
          </a:p>
          <a:p>
            <a:pPr>
              <a:spcBef>
                <a:spcPts val="0"/>
              </a:spcBef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1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9C2F695A-64AB-44F2-B0DA-ECFA6EB96FCA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7:41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461892" y="2780928"/>
            <a:ext cx="868210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456240" y="2841380"/>
            <a:ext cx="868210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844824"/>
            <a:ext cx="8591872" cy="45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Sémantiquement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un échantillon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vraiment aléatoire si chacun des individus de la pop.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une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chance égale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non nulle (équiprobabilité) et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indépendante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d’être sélectionné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la longue, l’échantillon aléatoire produit un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représentatif"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la population, permettant ainsi de pouvoir se servir en toute confiance de la statistique de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pour connaître, estimer le paramètre de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estimation fiable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Avec un échantillon aléatoire, on peut calculer la probabilité générale qu’un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de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fasse partie de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p=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),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permet-tant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ainsi de calculer l’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 d’échantillonnage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d’établir une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probabilité connue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la précision de l’estimation </a:t>
            </a:r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Pourquoi opter pour l’échantillon aléatoire?</a:t>
            </a:r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381637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Inférence statistique</a:t>
            </a:r>
          </a:p>
        </p:txBody>
      </p:sp>
    </p:spTree>
    <p:extLst>
      <p:ext uri="{BB962C8B-B14F-4D97-AF65-F5344CB8AC3E}">
        <p14:creationId xmlns:p14="http://schemas.microsoft.com/office/powerpoint/2010/main" val="12049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C2F6B8BF-2091-4C94-9355-064EE39A1CF7}" type="datetime10">
              <a:rPr lang="fr-FR" sz="1800" smtClean="0"/>
              <a:t>19:41</a:t>
            </a:fld>
            <a:endParaRPr lang="fr-FR" sz="1800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Estimation d’un paramètre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0" y="1142985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Estimation ponctuelle &amp; par intervalle de confiance 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95536" y="1844825"/>
            <a:ext cx="8568952" cy="4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L’estimation consiste, à partir d’une statistique de </a:t>
            </a:r>
            <a:r>
              <a:rPr lang="fr-FR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(X ou p), à estimer le paramètre de </a:t>
            </a:r>
            <a:r>
              <a:rPr lang="fr-FR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p)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(sondages surtout)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Estimation ponctuelle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consiste à estimer un paramètre d’une population par une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unique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une statistique de l’échantillon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Un sondage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aléatoire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mené en 2002 auprès de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1500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enfants (5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-9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canadiens montre que 13% (195) fument du tabac.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 proportion 13% s’applique à toute la population canadienne étudiée</a:t>
            </a:r>
          </a:p>
          <a:p>
            <a:pPr>
              <a:spcBef>
                <a:spcPts val="120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Estimation par intervalle de confiance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consiste à estimer les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deux valeurs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qui encadrent un paramètre recherché: on parle d’intervalle de confiance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… 13% avec une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marge d’erreur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±2% (entre 11% et 15%),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niveau de confiance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étant fixé à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95% (95 fois sur 100)</a:t>
            </a:r>
          </a:p>
          <a:p>
            <a:pPr>
              <a:lnSpc>
                <a:spcPct val="90000"/>
              </a:lnSpc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ine 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028097" y="1928802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484882" y="2094012"/>
            <a:ext cx="40183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2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Estimation d’un paramètre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Trois sortes de distribution à distinguer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95537" y="1928803"/>
            <a:ext cx="83198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d’une population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des scores dans 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donne un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paramètre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d’un échantillon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des scores dans 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Elle donne 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d’échantillonnage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Espace réservé du texte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95536" y="4357273"/>
            <a:ext cx="4536504" cy="2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d’une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quelconque [moyenne ou %] de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tous les échantillons possibles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[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 d’une taille donnée [dans 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]. Elle est au fondement de l’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inférence statistique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87777" y="3892088"/>
            <a:ext cx="86409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N=3</a:t>
            </a:r>
            <a:endParaRPr lang="fr-C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492752" y="3892088"/>
            <a:ext cx="86409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n=2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617840" y="4305727"/>
            <a:ext cx="3068959" cy="2518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>
            <a:off x="6876256" y="4690588"/>
            <a:ext cx="61649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298705" y="5599850"/>
            <a:ext cx="61649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492752" y="5611046"/>
            <a:ext cx="61649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901037">
            <a:off x="6590616" y="4584437"/>
            <a:ext cx="532494" cy="16410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à coins arrondis 22"/>
          <p:cNvSpPr/>
          <p:nvPr/>
        </p:nvSpPr>
        <p:spPr>
          <a:xfrm rot="19447926">
            <a:off x="7156450" y="4505603"/>
            <a:ext cx="532494" cy="164104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à coins arrondis 23"/>
          <p:cNvSpPr/>
          <p:nvPr/>
        </p:nvSpPr>
        <p:spPr>
          <a:xfrm rot="16200000">
            <a:off x="6882650" y="5034862"/>
            <a:ext cx="532494" cy="164104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200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6" grpId="0"/>
      <p:bldP spid="4" grpId="0" animBg="1"/>
      <p:bldP spid="17" grpId="0"/>
      <p:bldP spid="19" grpId="0"/>
      <p:bldP spid="21" grpId="0"/>
      <p:bldP spid="5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249482"/>
            <a:ext cx="9123731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320920"/>
            <a:ext cx="912373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5737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Estimation d’un paramètre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262803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Distribution d’échantillonnage: Théorème central limite 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23528" y="1988841"/>
            <a:ext cx="8568952" cy="436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fur et à mesure que la taille de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augmente, la distribution des moyennes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ou proportions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provenant d’échantillons aléatoires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tend à se distribuer normalement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autour de la moyenne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ou de la proportion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p</a:t>
            </a:r>
          </a:p>
          <a:p>
            <a:pPr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de la distribution d’échantillonnage des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(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est semblable à celle de la population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 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son écart-type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appelé encore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erreur-type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est :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CA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 / Ö</a:t>
            </a:r>
            <a:r>
              <a:rPr lang="fr-CA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de la distribution d’échantillonnage des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m</a:t>
            </a:r>
            <a:r>
              <a:rPr lang="fr-C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est semblable à la proportion de la population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p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son écart-type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C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appelé aussi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erreur-type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est: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√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pq / n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Line 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20667" y="2425147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" name="Line 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020273" y="4468762"/>
            <a:ext cx="35719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796138" y="4682345"/>
            <a:ext cx="144463" cy="0"/>
          </a:xfrm>
          <a:prstGeom prst="line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" name="Line 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824808" y="3717032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539054" y="5968023"/>
            <a:ext cx="92869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9" name="Line 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514250" y="3924872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64705" y="4704804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9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CF6940A-1C19-4284-8E18-0C9D4A191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00" y="332656"/>
            <a:ext cx="9167700" cy="440090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50FE6D-A4D5-4503-A0D6-57C708DBCB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4437113"/>
            <a:ext cx="9167700" cy="242088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680D3B4-A928-475F-8207-49AD9DE0F2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0"/>
            <a:ext cx="9167700" cy="44405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BD83F04-91B6-4A2C-A9FA-0EAE04B8D603}"/>
              </a:ext>
            </a:extLst>
          </p:cNvPr>
          <p:cNvSpPr txBox="1"/>
          <p:nvPr/>
        </p:nvSpPr>
        <p:spPr>
          <a:xfrm>
            <a:off x="1287198" y="-39938"/>
            <a:ext cx="608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Distribution d’une population, distribution d’un échantillon et distribution d’échantillonnage d’une </a:t>
            </a:r>
            <a:r>
              <a:rPr lang="en-CA" sz="1800" b="1" dirty="0">
                <a:solidFill>
                  <a:schemeClr val="bg1"/>
                </a:solidFill>
              </a:rPr>
              <a:t>moyenne</a:t>
            </a:r>
            <a:endParaRPr lang="fr-CA" sz="1800" b="1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88DDAAE-9EA2-401C-803F-DF4DEDC8BB22}"/>
              </a:ext>
            </a:extLst>
          </p:cNvPr>
          <p:cNvSpPr txBox="1"/>
          <p:nvPr/>
        </p:nvSpPr>
        <p:spPr>
          <a:xfrm>
            <a:off x="17599" y="4878906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1</a:t>
            </a:r>
            <a:r>
              <a:rPr lang="en-CA" sz="1600" baseline="30000" dirty="0">
                <a:solidFill>
                  <a:schemeClr val="bg1"/>
                </a:solidFill>
              </a:rPr>
              <a:t>er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b="1" dirty="0">
                <a:solidFill>
                  <a:srgbClr val="FF0000"/>
                </a:solidFill>
              </a:rPr>
              <a:t>X = 9,4</a:t>
            </a:r>
            <a:endParaRPr lang="fr-CA" sz="1600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6D25596-E8E3-4476-AA9C-325EC9B5CD0A}"/>
              </a:ext>
            </a:extLst>
          </p:cNvPr>
          <p:cNvSpPr txBox="1"/>
          <p:nvPr/>
        </p:nvSpPr>
        <p:spPr>
          <a:xfrm>
            <a:off x="1485834" y="4896853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2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9,0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F8BEEDF-6355-44F5-AEE9-8BE053C8D9AF}"/>
              </a:ext>
            </a:extLst>
          </p:cNvPr>
          <p:cNvSpPr txBox="1"/>
          <p:nvPr/>
        </p:nvSpPr>
        <p:spPr>
          <a:xfrm>
            <a:off x="2974338" y="4896853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3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10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1398EFE-8461-4FA0-B73F-B60854E059BD}"/>
              </a:ext>
            </a:extLst>
          </p:cNvPr>
          <p:cNvSpPr txBox="1"/>
          <p:nvPr/>
        </p:nvSpPr>
        <p:spPr>
          <a:xfrm>
            <a:off x="4462241" y="4896853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4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8,5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80DB42F-C48E-41D0-9FC0-C2C5095401D1}"/>
              </a:ext>
            </a:extLst>
          </p:cNvPr>
          <p:cNvSpPr txBox="1"/>
          <p:nvPr/>
        </p:nvSpPr>
        <p:spPr>
          <a:xfrm>
            <a:off x="5950144" y="4896852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5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8,0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D8F710A-9093-4030-832A-0475762629F7}"/>
              </a:ext>
            </a:extLst>
          </p:cNvPr>
          <p:cNvSpPr txBox="1"/>
          <p:nvPr/>
        </p:nvSpPr>
        <p:spPr>
          <a:xfrm>
            <a:off x="7809690" y="4913786"/>
            <a:ext cx="1331641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Der.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235</a:t>
            </a:r>
          </a:p>
          <a:p>
            <a:r>
              <a:rPr lang="en-CA" sz="1600" dirty="0">
                <a:solidFill>
                  <a:schemeClr val="bg1"/>
                </a:solidFill>
              </a:rPr>
              <a:t>X = ?</a:t>
            </a:r>
            <a:endParaRPr lang="fr-CA" sz="1600" dirty="0">
              <a:solidFill>
                <a:schemeClr val="bg1"/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CCFB0DC8-B60F-418D-A2D3-79DB694AF763}"/>
              </a:ext>
            </a:extLst>
          </p:cNvPr>
          <p:cNvCxnSpPr/>
          <p:nvPr/>
        </p:nvCxnSpPr>
        <p:spPr>
          <a:xfrm flipH="1">
            <a:off x="608891" y="4157125"/>
            <a:ext cx="3589582" cy="7217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A8D31440-7C0A-49AB-AF0A-19C15F865016}"/>
              </a:ext>
            </a:extLst>
          </p:cNvPr>
          <p:cNvCxnSpPr/>
          <p:nvPr/>
        </p:nvCxnSpPr>
        <p:spPr>
          <a:xfrm flipH="1">
            <a:off x="2113568" y="4175333"/>
            <a:ext cx="2160279" cy="718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8543AFC-C8BE-4189-B6D0-D11BE08AB030}"/>
              </a:ext>
            </a:extLst>
          </p:cNvPr>
          <p:cNvCxnSpPr/>
          <p:nvPr/>
        </p:nvCxnSpPr>
        <p:spPr>
          <a:xfrm flipH="1">
            <a:off x="3581803" y="4168982"/>
            <a:ext cx="772021" cy="724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074F3D9B-5428-4E69-8069-FE02B3B3F7A1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382264" y="4157125"/>
            <a:ext cx="692045" cy="7397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515F0118-C8ED-48DD-81D9-AD69D8AA907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4457638" y="4175333"/>
            <a:ext cx="2104574" cy="721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371EA6E-5DDD-4FFF-9656-F0EC8E681583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4537615" y="4168982"/>
            <a:ext cx="3937896" cy="744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A48B693-33C9-44F3-8F2C-D6BDD9C147BA}"/>
              </a:ext>
            </a:extLst>
          </p:cNvPr>
          <p:cNvSpPr txBox="1"/>
          <p:nvPr/>
        </p:nvSpPr>
        <p:spPr>
          <a:xfrm>
            <a:off x="7218611" y="4947748"/>
            <a:ext cx="49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…</a:t>
            </a:r>
            <a:endParaRPr lang="fr-CA" sz="3200" dirty="0">
              <a:solidFill>
                <a:schemeClr val="bg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A589030-8F0F-4AA5-B58D-8700BA2501DE}"/>
              </a:ext>
            </a:extLst>
          </p:cNvPr>
          <p:cNvSpPr txBox="1"/>
          <p:nvPr/>
        </p:nvSpPr>
        <p:spPr>
          <a:xfrm>
            <a:off x="1524778" y="6264266"/>
            <a:ext cx="5938501" cy="584775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Distribution d’échantillonnage</a:t>
            </a:r>
          </a:p>
          <a:p>
            <a:pPr algn="ctr"/>
            <a:r>
              <a:rPr lang="en-CA" sz="1600" dirty="0" err="1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CA" sz="1600" baseline="-25000" dirty="0" err="1">
                <a:solidFill>
                  <a:schemeClr val="bg1"/>
                </a:solidFill>
              </a:rPr>
              <a:t>X</a:t>
            </a:r>
            <a:r>
              <a:rPr lang="en-CA" sz="1600" dirty="0">
                <a:solidFill>
                  <a:schemeClr val="bg1"/>
                </a:solidFill>
              </a:rPr>
              <a:t> = </a:t>
            </a:r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endParaRPr lang="fr-CA" sz="1600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6628BC7-3440-4A8D-8FF8-CBEBED86FBEA}"/>
              </a:ext>
            </a:extLst>
          </p:cNvPr>
          <p:cNvCxnSpPr/>
          <p:nvPr/>
        </p:nvCxnSpPr>
        <p:spPr>
          <a:xfrm>
            <a:off x="629666" y="5717467"/>
            <a:ext cx="3455314" cy="517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339759A-F6B6-49C1-B671-5B168531327F}"/>
              </a:ext>
            </a:extLst>
          </p:cNvPr>
          <p:cNvCxnSpPr/>
          <p:nvPr/>
        </p:nvCxnSpPr>
        <p:spPr>
          <a:xfrm>
            <a:off x="2054611" y="5731314"/>
            <a:ext cx="2274469" cy="511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699AA7E7-4308-4B97-ADCF-6A3BC08AAA9D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3561753" y="5729170"/>
            <a:ext cx="932276" cy="535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6096ABB2-BF61-4F3D-8C5B-FE7AE56F0E67}"/>
              </a:ext>
            </a:extLst>
          </p:cNvPr>
          <p:cNvCxnSpPr/>
          <p:nvPr/>
        </p:nvCxnSpPr>
        <p:spPr>
          <a:xfrm>
            <a:off x="1524778" y="5439806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E16486B6-3EFE-4AC0-A551-D6AF80101591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4494029" y="5744274"/>
            <a:ext cx="635410" cy="5199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B1036BB7-CD2B-4759-88F9-56A557CFA17C}"/>
              </a:ext>
            </a:extLst>
          </p:cNvPr>
          <p:cNvCxnSpPr/>
          <p:nvPr/>
        </p:nvCxnSpPr>
        <p:spPr>
          <a:xfrm flipH="1">
            <a:off x="4653757" y="5742953"/>
            <a:ext cx="1908454" cy="500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2261AE74-A727-43FB-96C2-7F428FE9BD42}"/>
              </a:ext>
            </a:extLst>
          </p:cNvPr>
          <p:cNvCxnSpPr/>
          <p:nvPr/>
        </p:nvCxnSpPr>
        <p:spPr>
          <a:xfrm flipH="1">
            <a:off x="4829361" y="5746711"/>
            <a:ext cx="3738748" cy="4886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FC700F9D-5764-446F-8C01-C017DEF21FE5}"/>
              </a:ext>
            </a:extLst>
          </p:cNvPr>
          <p:cNvCxnSpPr>
            <a:cxnSpLocks/>
          </p:cNvCxnSpPr>
          <p:nvPr/>
        </p:nvCxnSpPr>
        <p:spPr>
          <a:xfrm>
            <a:off x="104834" y="5428772"/>
            <a:ext cx="164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95C06E65-CFB1-4600-9A21-C335490E5C68}"/>
              </a:ext>
            </a:extLst>
          </p:cNvPr>
          <p:cNvCxnSpPr/>
          <p:nvPr/>
        </p:nvCxnSpPr>
        <p:spPr>
          <a:xfrm>
            <a:off x="4537615" y="5439806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C2BB6AF2-E3FF-4184-BA46-40B913FBD9B0}"/>
              </a:ext>
            </a:extLst>
          </p:cNvPr>
          <p:cNvCxnSpPr/>
          <p:nvPr/>
        </p:nvCxnSpPr>
        <p:spPr>
          <a:xfrm>
            <a:off x="3057162" y="5453849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9F8EC7-59A7-4BBA-A93A-424138764F12}"/>
              </a:ext>
            </a:extLst>
          </p:cNvPr>
          <p:cNvCxnSpPr/>
          <p:nvPr/>
        </p:nvCxnSpPr>
        <p:spPr>
          <a:xfrm>
            <a:off x="7922130" y="5468293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E630C938-09AA-4017-8A3F-2BC62BD0437A}"/>
              </a:ext>
            </a:extLst>
          </p:cNvPr>
          <p:cNvCxnSpPr/>
          <p:nvPr/>
        </p:nvCxnSpPr>
        <p:spPr>
          <a:xfrm>
            <a:off x="6009490" y="5428772"/>
            <a:ext cx="164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C776D7E-ED31-4DE5-9085-D4BFE10F89E9}"/>
              </a:ext>
            </a:extLst>
          </p:cNvPr>
          <p:cNvCxnSpPr/>
          <p:nvPr/>
        </p:nvCxnSpPr>
        <p:spPr>
          <a:xfrm>
            <a:off x="4328334" y="6597352"/>
            <a:ext cx="164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00947636-E23C-4EE2-A64F-19CFF06CB503}"/>
              </a:ext>
            </a:extLst>
          </p:cNvPr>
          <p:cNvSpPr txBox="1"/>
          <p:nvPr/>
        </p:nvSpPr>
        <p:spPr>
          <a:xfrm>
            <a:off x="1923083" y="1280122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Distribution d’une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E5ED06C-09E7-49B2-ABFD-BD036728022D}"/>
              </a:ext>
            </a:extLst>
          </p:cNvPr>
          <p:cNvSpPr txBox="1"/>
          <p:nvPr/>
        </p:nvSpPr>
        <p:spPr>
          <a:xfrm>
            <a:off x="2008919" y="1678156"/>
            <a:ext cx="3531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N = </a:t>
            </a:r>
            <a:r>
              <a:rPr lang="en-CA" sz="1600" dirty="0" err="1">
                <a:solidFill>
                  <a:schemeClr val="bg1"/>
                </a:solidFill>
              </a:rPr>
              <a:t>Sénégalais</a:t>
            </a:r>
            <a:r>
              <a:rPr lang="en-CA" sz="1600" dirty="0">
                <a:solidFill>
                  <a:schemeClr val="bg1"/>
                </a:solidFill>
              </a:rPr>
              <a:t> (15 </a:t>
            </a:r>
            <a:r>
              <a:rPr lang="en-CA" sz="1600" dirty="0" err="1">
                <a:solidFill>
                  <a:schemeClr val="bg1"/>
                </a:solidFill>
              </a:rPr>
              <a:t>ans</a:t>
            </a:r>
            <a:r>
              <a:rPr lang="en-CA" sz="1600" dirty="0">
                <a:solidFill>
                  <a:schemeClr val="bg1"/>
                </a:solidFill>
              </a:rPr>
              <a:t> et plus)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941E5FD-1414-4EE6-9D05-1EA76151E2FB}"/>
              </a:ext>
            </a:extLst>
          </p:cNvPr>
          <p:cNvSpPr txBox="1"/>
          <p:nvPr/>
        </p:nvSpPr>
        <p:spPr>
          <a:xfrm>
            <a:off x="2135998" y="2043730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  <a:cs typeface="Aparajita" panose="020B0604020202020204" pitchFamily="34" charset="0"/>
              </a:rPr>
              <a:t>m</a:t>
            </a:r>
            <a:r>
              <a:rPr lang="en-CA" sz="1600" dirty="0">
                <a:solidFill>
                  <a:schemeClr val="bg1"/>
                </a:solidFill>
              </a:rPr>
              <a:t> = Moyenne de la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5006F76-5053-439B-B639-06694E42E07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539674" y="705833"/>
            <a:ext cx="2619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</a:rPr>
              <a:t>Variable= </a:t>
            </a:r>
            <a:r>
              <a:rPr lang="en-CA" sz="2000" b="1" dirty="0" err="1">
                <a:solidFill>
                  <a:schemeClr val="bg2"/>
                </a:solidFill>
              </a:rPr>
              <a:t>Nbre</a:t>
            </a:r>
            <a:r>
              <a:rPr lang="en-CA" sz="2000" b="1" dirty="0">
                <a:solidFill>
                  <a:schemeClr val="bg2"/>
                </a:solidFill>
              </a:rPr>
              <a:t> de cigarettes </a:t>
            </a:r>
            <a:r>
              <a:rPr lang="en-CA" sz="2000" b="1" dirty="0" err="1">
                <a:solidFill>
                  <a:schemeClr val="bg2"/>
                </a:solidFill>
              </a:rPr>
              <a:t>fumées</a:t>
            </a:r>
            <a:r>
              <a:rPr lang="en-CA" sz="2000" b="1" dirty="0">
                <a:solidFill>
                  <a:schemeClr val="bg2"/>
                </a:solidFill>
              </a:rPr>
              <a:t>/j</a:t>
            </a:r>
          </a:p>
          <a:p>
            <a:r>
              <a:rPr lang="en-CA" sz="2000" b="1" dirty="0">
                <a:solidFill>
                  <a:schemeClr val="bg2"/>
                </a:solidFill>
              </a:rPr>
              <a:t>(n=235 fumeurs)</a:t>
            </a:r>
            <a:endParaRPr lang="fr-FR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/>
      <p:bldP spid="28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7" y="1714488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01221" y="5363504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Symbol" pitchFamily="18" charset="2"/>
              </a:rPr>
              <a:t>9,4</a:t>
            </a:r>
          </a:p>
        </p:txBody>
      </p:sp>
      <p:pic>
        <p:nvPicPr>
          <p:cNvPr id="104" name="Picture 4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8834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4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242088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4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29969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4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4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17728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4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09941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428012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3654" y="2407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4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298398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3611055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4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82119" y="481810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429206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5832" y="24198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4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2995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3622991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Picture 4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6311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4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Picture 4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28907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4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4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92652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4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53317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Picture 4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92869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4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53535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Picture 4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7363739" y="5047604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Picture 4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230629" y="5045731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37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Moyennes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38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627396" y="1688871"/>
            <a:ext cx="7836457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9" name="ZoneTexte 158"/>
          <p:cNvSpPr txBox="1"/>
          <p:nvPr>
            <p:custDataLst>
              <p:tags r:id="rId39"/>
            </p:custDataLst>
          </p:nvPr>
        </p:nvSpPr>
        <p:spPr>
          <a:xfrm>
            <a:off x="4952188" y="5348758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10,8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>
            <p:custDataLst>
              <p:tags r:id="rId40"/>
            </p:custDataLst>
          </p:nvPr>
        </p:nvSpPr>
        <p:spPr>
          <a:xfrm>
            <a:off x="3079941" y="5349588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8,0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ZoneTexte 162"/>
          <p:cNvSpPr txBox="1"/>
          <p:nvPr>
            <p:custDataLst>
              <p:tags r:id="rId41"/>
            </p:custDataLst>
          </p:nvPr>
        </p:nvSpPr>
        <p:spPr>
          <a:xfrm>
            <a:off x="2215528" y="534841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  <a:latin typeface="Symbol" panose="05050102010706020507" pitchFamily="18" charset="2"/>
                <a:cs typeface="Arial" pitchFamily="34" charset="0"/>
              </a:rPr>
              <a:t>6,6</a:t>
            </a:r>
          </a:p>
        </p:txBody>
      </p:sp>
      <p:sp>
        <p:nvSpPr>
          <p:cNvPr id="164" name="ZoneTexte 163"/>
          <p:cNvSpPr txBox="1"/>
          <p:nvPr>
            <p:custDataLst>
              <p:tags r:id="rId42"/>
            </p:custDataLst>
          </p:nvPr>
        </p:nvSpPr>
        <p:spPr>
          <a:xfrm>
            <a:off x="5604287" y="533903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12,2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ZoneTexte 165"/>
          <p:cNvSpPr txBox="1"/>
          <p:nvPr>
            <p:custDataLst>
              <p:tags r:id="rId43"/>
            </p:custDataLst>
          </p:nvPr>
        </p:nvSpPr>
        <p:spPr>
          <a:xfrm>
            <a:off x="6407840" y="5357770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13,6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>
            <p:custDataLst>
              <p:tags r:id="rId44"/>
            </p:custDataLst>
          </p:nvPr>
        </p:nvSpPr>
        <p:spPr>
          <a:xfrm>
            <a:off x="1377197" y="534503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5,2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ZoneTexte 188"/>
          <p:cNvSpPr txBox="1"/>
          <p:nvPr>
            <p:custDataLst>
              <p:tags r:id="rId45"/>
            </p:custDataLst>
          </p:nvPr>
        </p:nvSpPr>
        <p:spPr>
          <a:xfrm>
            <a:off x="7197263" y="537359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15,0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ZoneTexte 189"/>
          <p:cNvSpPr txBox="1"/>
          <p:nvPr>
            <p:custDataLst>
              <p:tags r:id="rId46"/>
            </p:custDataLst>
          </p:nvPr>
        </p:nvSpPr>
        <p:spPr>
          <a:xfrm>
            <a:off x="547032" y="532951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3,8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>
            <p:custDataLst>
              <p:tags r:id="rId47"/>
            </p:custDataLst>
          </p:nvPr>
        </p:nvSpPr>
        <p:spPr>
          <a:xfrm>
            <a:off x="4479823" y="6104524"/>
            <a:ext cx="3289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Moyenne observée</a:t>
            </a:r>
          </a:p>
        </p:txBody>
      </p:sp>
      <p:cxnSp>
        <p:nvCxnSpPr>
          <p:cNvPr id="73" name="Connecteur droit avec flèche 72"/>
          <p:cNvCxnSpPr/>
          <p:nvPr>
            <p:custDataLst>
              <p:tags r:id="rId48"/>
            </p:custDataLst>
          </p:nvPr>
        </p:nvCxnSpPr>
        <p:spPr>
          <a:xfrm flipH="1" flipV="1">
            <a:off x="4564835" y="5791780"/>
            <a:ext cx="288094" cy="366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7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152" grpId="0"/>
      <p:bldP spid="154" grpId="0" animBg="1"/>
      <p:bldP spid="159" grpId="0"/>
      <p:bldP spid="160" grpId="0"/>
      <p:bldP spid="163" grpId="0"/>
      <p:bldP spid="163" grpId="1"/>
      <p:bldP spid="164" grpId="0"/>
      <p:bldP spid="164" grpId="1"/>
      <p:bldP spid="166" grpId="0"/>
      <p:bldP spid="167" grpId="0"/>
      <p:bldP spid="189" grpId="0"/>
      <p:bldP spid="189" grpId="1"/>
      <p:bldP spid="190" grpId="0"/>
      <p:bldP spid="190" grpId="1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57157" y="1714488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15466" y="5343400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  <a:latin typeface="Symbol" pitchFamily="18" charset="2"/>
              </a:rPr>
              <a:t>9,4</a:t>
            </a:r>
            <a:endParaRPr lang="fr-FR" sz="2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pic>
        <p:nvPicPr>
          <p:cNvPr id="104" name="Picture 4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8834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4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242088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4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29969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4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29858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4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4302055" y="17728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4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09941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428012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3654" y="2407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4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298398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120184" y="3611055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4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82119" y="481810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429206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5832" y="241985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4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299591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3492362" y="3622991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Picture 4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63112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4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5973355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Picture 4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28907" y="481913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4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4293096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4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2639150" y="3624027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4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926522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4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6682522" y="4533178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Picture 4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928694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4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986944" y="4535350"/>
            <a:ext cx="462236" cy="4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Picture 4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7362047" y="5050888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Picture 4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 rotWithShape="1"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r="16067" b="34362"/>
          <a:stretch/>
        </p:blipFill>
        <p:spPr bwMode="auto">
          <a:xfrm>
            <a:off x="1280366" y="5057181"/>
            <a:ext cx="462236" cy="3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37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Moyennes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38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627396" y="1688871"/>
            <a:ext cx="7820741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ZoneTexte 154"/>
          <p:cNvSpPr txBox="1"/>
          <p:nvPr>
            <p:custDataLst>
              <p:tags r:id="rId39"/>
            </p:custDataLst>
          </p:nvPr>
        </p:nvSpPr>
        <p:spPr>
          <a:xfrm>
            <a:off x="3061978" y="5602777"/>
            <a:ext cx="3005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68,3% des échant</a:t>
            </a:r>
          </a:p>
        </p:txBody>
      </p:sp>
      <p:sp>
        <p:nvSpPr>
          <p:cNvPr id="156" name="ZoneTexte 155"/>
          <p:cNvSpPr txBox="1"/>
          <p:nvPr>
            <p:custDataLst>
              <p:tags r:id="rId40"/>
            </p:custDataLst>
          </p:nvPr>
        </p:nvSpPr>
        <p:spPr>
          <a:xfrm>
            <a:off x="6490354" y="3703435"/>
            <a:ext cx="22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 d’erreur</a:t>
            </a:r>
            <a:endParaRPr lang="fr-F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7" name="Connecteur droit 156"/>
          <p:cNvCxnSpPr/>
          <p:nvPr>
            <p:custDataLst>
              <p:tags r:id="rId41"/>
            </p:custDataLst>
          </p:nvPr>
        </p:nvCxnSpPr>
        <p:spPr>
          <a:xfrm>
            <a:off x="5796329" y="2780928"/>
            <a:ext cx="0" cy="2594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>
            <p:custDataLst>
              <p:tags r:id="rId42"/>
            </p:custDataLst>
          </p:nvPr>
        </p:nvCxnSpPr>
        <p:spPr>
          <a:xfrm>
            <a:off x="3291357" y="2780928"/>
            <a:ext cx="0" cy="2605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>
            <p:custDataLst>
              <p:tags r:id="rId43"/>
            </p:custDataLst>
          </p:nvPr>
        </p:nvSpPr>
        <p:spPr>
          <a:xfrm>
            <a:off x="5306766" y="5308396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>
            <p:custDataLst>
              <p:tags r:id="rId44"/>
            </p:custDataLst>
          </p:nvPr>
        </p:nvSpPr>
        <p:spPr>
          <a:xfrm>
            <a:off x="2734344" y="5308396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1" name="Connecteur droit 160"/>
          <p:cNvCxnSpPr/>
          <p:nvPr>
            <p:custDataLst>
              <p:tags r:id="rId45"/>
            </p:custDataLst>
          </p:nvPr>
        </p:nvCxnSpPr>
        <p:spPr>
          <a:xfrm>
            <a:off x="7045997" y="4501091"/>
            <a:ext cx="2" cy="8740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>
            <p:custDataLst>
              <p:tags r:id="rId46"/>
            </p:custDataLst>
          </p:nvPr>
        </p:nvCxnSpPr>
        <p:spPr>
          <a:xfrm>
            <a:off x="2008938" y="4535350"/>
            <a:ext cx="5574" cy="8344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" name="ZoneTexte 162"/>
          <p:cNvSpPr txBox="1"/>
          <p:nvPr>
            <p:custDataLst>
              <p:tags r:id="rId47"/>
            </p:custDataLst>
          </p:nvPr>
        </p:nvSpPr>
        <p:spPr>
          <a:xfrm>
            <a:off x="1523259" y="5319774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ZoneTexte 163"/>
          <p:cNvSpPr txBox="1"/>
          <p:nvPr>
            <p:custDataLst>
              <p:tags r:id="rId48"/>
            </p:custDataLst>
          </p:nvPr>
        </p:nvSpPr>
        <p:spPr>
          <a:xfrm>
            <a:off x="6317692" y="533906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ZoneTexte 164"/>
          <p:cNvSpPr txBox="1"/>
          <p:nvPr>
            <p:custDataLst>
              <p:tags r:id="rId49"/>
            </p:custDataLst>
          </p:nvPr>
        </p:nvSpPr>
        <p:spPr>
          <a:xfrm>
            <a:off x="1766878" y="6050034"/>
            <a:ext cx="5610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spc="6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95 %  des  échantillons</a:t>
            </a:r>
          </a:p>
        </p:txBody>
      </p:sp>
      <p:sp>
        <p:nvSpPr>
          <p:cNvPr id="166" name="ZoneTexte 165"/>
          <p:cNvSpPr txBox="1"/>
          <p:nvPr>
            <p:custDataLst>
              <p:tags r:id="rId50"/>
            </p:custDataLst>
          </p:nvPr>
        </p:nvSpPr>
        <p:spPr>
          <a:xfrm>
            <a:off x="7288620" y="532610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>
            <p:custDataLst>
              <p:tags r:id="rId51"/>
            </p:custDataLst>
          </p:nvPr>
        </p:nvSpPr>
        <p:spPr>
          <a:xfrm>
            <a:off x="577771" y="530746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8" name="Connecteur droit 167"/>
          <p:cNvCxnSpPr/>
          <p:nvPr>
            <p:custDataLst>
              <p:tags r:id="rId52"/>
            </p:custDataLst>
          </p:nvPr>
        </p:nvCxnSpPr>
        <p:spPr>
          <a:xfrm>
            <a:off x="7834646" y="5147769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>
            <p:custDataLst>
              <p:tags r:id="rId53"/>
            </p:custDataLst>
          </p:nvPr>
        </p:nvCxnSpPr>
        <p:spPr>
          <a:xfrm>
            <a:off x="1195445" y="5159890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0" name="ZoneTexte 169"/>
          <p:cNvSpPr txBox="1"/>
          <p:nvPr>
            <p:custDataLst>
              <p:tags r:id="rId54"/>
            </p:custDataLst>
          </p:nvPr>
        </p:nvSpPr>
        <p:spPr>
          <a:xfrm>
            <a:off x="627398" y="6398048"/>
            <a:ext cx="7820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kern="2000" spc="127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  des  échantillons</a:t>
            </a:r>
          </a:p>
        </p:txBody>
      </p:sp>
      <p:cxnSp>
        <p:nvCxnSpPr>
          <p:cNvPr id="171" name="Connecteur droit 170"/>
          <p:cNvCxnSpPr/>
          <p:nvPr>
            <p:custDataLst>
              <p:tags r:id="rId55"/>
            </p:custDataLst>
          </p:nvPr>
        </p:nvCxnSpPr>
        <p:spPr>
          <a:xfrm>
            <a:off x="7874804" y="5807432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>
            <p:custDataLst>
              <p:tags r:id="rId56"/>
            </p:custDataLst>
          </p:nvPr>
        </p:nvCxnSpPr>
        <p:spPr>
          <a:xfrm>
            <a:off x="1194850" y="5859765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>
            <p:custDataLst>
              <p:tags r:id="rId57"/>
            </p:custDataLst>
          </p:nvPr>
        </p:nvCxnSpPr>
        <p:spPr>
          <a:xfrm>
            <a:off x="7045997" y="5818686"/>
            <a:ext cx="11148" cy="57935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>
            <p:custDataLst>
              <p:tags r:id="rId58"/>
            </p:custDataLst>
          </p:nvPr>
        </p:nvCxnSpPr>
        <p:spPr>
          <a:xfrm>
            <a:off x="2033167" y="5831905"/>
            <a:ext cx="11148" cy="599447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>
            <p:custDataLst>
              <p:tags r:id="rId59"/>
            </p:custDataLst>
          </p:nvPr>
        </p:nvCxnSpPr>
        <p:spPr>
          <a:xfrm flipH="1">
            <a:off x="7144759" y="4143380"/>
            <a:ext cx="526478" cy="1243552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6" name="Ellipse 175"/>
          <p:cNvSpPr/>
          <p:nvPr/>
        </p:nvSpPr>
        <p:spPr>
          <a:xfrm>
            <a:off x="6483511" y="5374144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cxnSp>
        <p:nvCxnSpPr>
          <p:cNvPr id="177" name="Connecteur droit 176"/>
          <p:cNvCxnSpPr/>
          <p:nvPr/>
        </p:nvCxnSpPr>
        <p:spPr>
          <a:xfrm flipV="1">
            <a:off x="2083080" y="6422085"/>
            <a:ext cx="4974065" cy="92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1694562" y="5375126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1" name="Connecteur droit 180"/>
          <p:cNvCxnSpPr/>
          <p:nvPr/>
        </p:nvCxnSpPr>
        <p:spPr>
          <a:xfrm>
            <a:off x="1195445" y="6818859"/>
            <a:ext cx="6729355" cy="56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2" name="Ellipse 181"/>
          <p:cNvSpPr/>
          <p:nvPr/>
        </p:nvSpPr>
        <p:spPr>
          <a:xfrm>
            <a:off x="7464320" y="5373367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692130" y="5383699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4" name="Connecteur droit avec flèche 183"/>
          <p:cNvCxnSpPr/>
          <p:nvPr/>
        </p:nvCxnSpPr>
        <p:spPr>
          <a:xfrm>
            <a:off x="7668233" y="4165346"/>
            <a:ext cx="120949" cy="12354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6" name="Objet 185"/>
          <p:cNvGraphicFramePr>
            <a:graphicFrameLocks noChangeAspect="1"/>
          </p:cNvGraphicFramePr>
          <p:nvPr/>
        </p:nvGraphicFramePr>
        <p:xfrm>
          <a:off x="628510" y="2302658"/>
          <a:ext cx="1275054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4" imgW="495000" imgH="355320" progId="Equation.3">
                  <p:embed/>
                </p:oleObj>
              </mc:Choice>
              <mc:Fallback>
                <p:oleObj name="Équation" r:id="rId64" imgW="495000" imgH="355320" progId="Equation.3">
                  <p:embed/>
                  <p:pic>
                    <p:nvPicPr>
                      <p:cNvPr id="186" name="Obje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10" y="2302658"/>
                        <a:ext cx="1275054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t 186"/>
          <p:cNvGraphicFramePr>
            <a:graphicFrameLocks noChangeAspect="1"/>
          </p:cNvGraphicFramePr>
          <p:nvPr/>
        </p:nvGraphicFramePr>
        <p:xfrm>
          <a:off x="614165" y="1855408"/>
          <a:ext cx="1315247" cy="54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6" imgW="330120" imgH="139680" progId="Equation.3">
                  <p:embed/>
                </p:oleObj>
              </mc:Choice>
              <mc:Fallback>
                <p:oleObj name="Équation" r:id="rId66" imgW="330120" imgH="139680" progId="Equation.3">
                  <p:embed/>
                  <p:pic>
                    <p:nvPicPr>
                      <p:cNvPr id="187" name="Obje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165" y="1855408"/>
                        <a:ext cx="1315247" cy="549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t 187"/>
          <p:cNvGraphicFramePr>
            <a:graphicFrameLocks noChangeAspect="1"/>
          </p:cNvGraphicFramePr>
          <p:nvPr/>
        </p:nvGraphicFramePr>
        <p:xfrm>
          <a:off x="1847859" y="2225821"/>
          <a:ext cx="1142232" cy="94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8" imgW="291960" imgH="291960" progId="Equation.3">
                  <p:embed/>
                </p:oleObj>
              </mc:Choice>
              <mc:Fallback>
                <p:oleObj name="Équation" r:id="rId68" imgW="291960" imgH="291960" progId="Equation.3">
                  <p:embed/>
                  <p:pic>
                    <p:nvPicPr>
                      <p:cNvPr id="188" name="Obje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9" y="2225821"/>
                        <a:ext cx="1142232" cy="940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0" name="Connecteur droit 209"/>
          <p:cNvCxnSpPr/>
          <p:nvPr/>
        </p:nvCxnSpPr>
        <p:spPr>
          <a:xfrm>
            <a:off x="3559056" y="5517507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droit 210"/>
          <p:cNvCxnSpPr/>
          <p:nvPr/>
        </p:nvCxnSpPr>
        <p:spPr>
          <a:xfrm>
            <a:off x="5952067" y="5527119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/>
          <p:nvPr/>
        </p:nvCxnSpPr>
        <p:spPr>
          <a:xfrm>
            <a:off x="2490862" y="5539122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eur droit 213"/>
          <p:cNvCxnSpPr/>
          <p:nvPr/>
        </p:nvCxnSpPr>
        <p:spPr>
          <a:xfrm>
            <a:off x="7261221" y="5521340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droit 214"/>
          <p:cNvCxnSpPr/>
          <p:nvPr/>
        </p:nvCxnSpPr>
        <p:spPr>
          <a:xfrm>
            <a:off x="1556671" y="5504314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215"/>
          <p:cNvCxnSpPr/>
          <p:nvPr/>
        </p:nvCxnSpPr>
        <p:spPr>
          <a:xfrm>
            <a:off x="8270605" y="5539122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5" name="Objet 1044"/>
          <p:cNvGraphicFramePr>
            <a:graphicFrameLocks noChangeAspect="1"/>
          </p:cNvGraphicFramePr>
          <p:nvPr/>
        </p:nvGraphicFramePr>
        <p:xfrm>
          <a:off x="7761663" y="2415904"/>
          <a:ext cx="633412" cy="56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0" imgW="215640" imgH="177480" progId="Equation.3">
                  <p:embed/>
                </p:oleObj>
              </mc:Choice>
              <mc:Fallback>
                <p:oleObj name="Équation" r:id="rId70" imgW="215640" imgH="177480" progId="Equation.3">
                  <p:embed/>
                  <p:pic>
                    <p:nvPicPr>
                      <p:cNvPr id="1045" name="Obje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663" y="2415904"/>
                        <a:ext cx="633412" cy="56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t 1045"/>
          <p:cNvGraphicFramePr>
            <a:graphicFrameLocks noChangeAspect="1"/>
          </p:cNvGraphicFramePr>
          <p:nvPr/>
        </p:nvGraphicFramePr>
        <p:xfrm>
          <a:off x="7144759" y="2420888"/>
          <a:ext cx="75953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2" imgW="203040" imgH="152280" progId="Equation.3">
                  <p:embed/>
                </p:oleObj>
              </mc:Choice>
              <mc:Fallback>
                <p:oleObj name="Équation" r:id="rId72" imgW="203040" imgH="152280" progId="Equation.3">
                  <p:embed/>
                  <p:pic>
                    <p:nvPicPr>
                      <p:cNvPr id="1046" name="Obje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4759" y="2420888"/>
                        <a:ext cx="759532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t 1046"/>
          <p:cNvGraphicFramePr>
            <a:graphicFrameLocks noChangeAspect="1"/>
          </p:cNvGraphicFramePr>
          <p:nvPr/>
        </p:nvGraphicFramePr>
        <p:xfrm>
          <a:off x="6840417" y="2477273"/>
          <a:ext cx="4111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4" imgW="139680" imgH="126720" progId="Equation.3">
                  <p:embed/>
                </p:oleObj>
              </mc:Choice>
              <mc:Fallback>
                <p:oleObj name="Équation" r:id="rId74" imgW="139680" imgH="126720" progId="Equation.3">
                  <p:embed/>
                  <p:pic>
                    <p:nvPicPr>
                      <p:cNvPr id="1047" name="Obje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417" y="2477273"/>
                        <a:ext cx="4111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0" name="Connecteur en arc 1049"/>
          <p:cNvCxnSpPr/>
          <p:nvPr/>
        </p:nvCxnSpPr>
        <p:spPr>
          <a:xfrm flipV="1">
            <a:off x="6350402" y="2638121"/>
            <a:ext cx="491253" cy="1151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2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4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5" grpId="1"/>
      <p:bldP spid="155" grpId="2"/>
      <p:bldP spid="156" grpId="0"/>
      <p:bldP spid="165" grpId="0"/>
      <p:bldP spid="165" grpId="1"/>
      <p:bldP spid="170" grpId="0"/>
      <p:bldP spid="170" grpId="1"/>
      <p:bldP spid="170" grpId="2"/>
      <p:bldP spid="176" grpId="0" animBg="1"/>
      <p:bldP spid="176" grpId="1" animBg="1"/>
      <p:bldP spid="178" grpId="0" animBg="1"/>
      <p:bldP spid="178" grpId="1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34231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0566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1826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3264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Formule 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95536" y="1844824"/>
            <a:ext cx="8496944" cy="472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le trouver, rappelons-nous de deux choses: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distribution d’échantillonnage d’une moyenne suit 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m,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C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Or, 95% des données d’une distribution normale 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comprises à l’intérieur de 1,96 écart-type de part et d’autre de la moyenne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connaître les limites inf. et sup. de l’intervalle, il faut 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Soustraire 1,96 erreur-type de la moyenne de l’échantillon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additionner 1,96 erreur-type à la moyenne de l’échantillon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Formule de l’intervalle de confiance (IC) d’une moyenne: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IC à 95% =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fr-CA" sz="2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IC à 99% =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2,58</a:t>
            </a:r>
            <a:r>
              <a:rPr lang="fr-CA" sz="2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95% | 99% =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niveau de confiance,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1,96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,| 2,58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marge d’erreur 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3">
                  <a:lumMod val="60000"/>
                  <a:lumOff val="4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55776" y="5218733"/>
            <a:ext cx="287339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7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89914" y="5383683"/>
            <a:ext cx="144463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37140" y="623731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138585" y="2492896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6823620" y="5146548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 / Ö</a:t>
            </a:r>
            <a:r>
              <a:rPr lang="fr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Line 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001321" y="5218733"/>
            <a:ext cx="35719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3" name="Flèche droite 2"/>
          <p:cNvSpPr/>
          <p:nvPr/>
        </p:nvSpPr>
        <p:spPr>
          <a:xfrm>
            <a:off x="5809372" y="5349230"/>
            <a:ext cx="598620" cy="16495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0272" y="5383683"/>
            <a:ext cx="144463" cy="0"/>
          </a:xfrm>
          <a:prstGeom prst="line">
            <a:avLst/>
          </a:prstGeom>
          <a:noFill/>
          <a:ln w="127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Line 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555776" y="5608213"/>
            <a:ext cx="287339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89913" y="5805264"/>
            <a:ext cx="144463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7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734391" y="623731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4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5" grpId="0" uiExpand="1" animBg="1"/>
      <p:bldP spid="17" grpId="0" animBg="1"/>
      <p:bldP spid="23" grpId="0" animBg="1"/>
      <p:bldP spid="2" grpId="0"/>
      <p:bldP spid="21" grpId="0" animBg="1"/>
      <p:bldP spid="3" grpId="0" animBg="1"/>
      <p:bldP spid="24" grpId="0" animBg="1"/>
      <p:bldP spid="19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96753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6977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" y="521570"/>
            <a:ext cx="914399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moyenne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" y="1212975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Exercice-éclair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95536" y="1916832"/>
            <a:ext cx="8424936" cy="465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30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Un sondage aléatoire montre que chez les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235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(n) fumeurs sénégalais, le nbre moyen de cigarettes fumées/ jour est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9,4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avec un écart-type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4,7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Estimez par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inter-valle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confiance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95%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la vraie moyenne dans la pop.</a:t>
            </a: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l’erreur type: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 / Ö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la marge d’erreur:  E 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Déterminez l’intervalle: IC=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Représentez graphiquement l’intervalle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568022" y="3417989"/>
            <a:ext cx="287339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35896" y="353301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220072" y="3933056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995936" y="4244552"/>
            <a:ext cx="287339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3" name="Connecteur droit avec flèche 2"/>
          <p:cNvCxnSpPr/>
          <p:nvPr>
            <p:custDataLst>
              <p:tags r:id="rId11"/>
            </p:custDataLst>
          </p:nvPr>
        </p:nvCxnSpPr>
        <p:spPr>
          <a:xfrm>
            <a:off x="486042" y="2132856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30533" y="3339222"/>
            <a:ext cx="2694982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4,7/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235 =0,31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323533" y="3794821"/>
            <a:ext cx="2694984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1,96*0,31 =0,6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735857" y="4222509"/>
            <a:ext cx="2500439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8,8 et 10</a:t>
            </a: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2564" y="3404621"/>
            <a:ext cx="43204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95536" y="5213114"/>
            <a:ext cx="5689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On est sûr à 95% que le nbre moyen de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cig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fumées par jour se situe entre 8,8 et 10 dans la population sénégalaise adulte. </a:t>
            </a:r>
            <a:r>
              <a:rPr lang="fr-CA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le nbre moyen est de 9,4 cigarettes, avec une marge d’erreur de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0,6, 95 fois sur 100</a:t>
            </a:r>
            <a:endParaRPr lang="fr-CA" sz="2000" dirty="0"/>
          </a:p>
        </p:txBody>
      </p:sp>
      <p:pic>
        <p:nvPicPr>
          <p:cNvPr id="28" name="Picture 2" descr="C:\Documents and Settings\El Hadj TOURE\Bureau\Sans titre.JPG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9" t="7460" r="14667" b="8259"/>
          <a:stretch/>
        </p:blipFill>
        <p:spPr bwMode="auto">
          <a:xfrm>
            <a:off x="6047656" y="4576162"/>
            <a:ext cx="3096344" cy="207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7298720" y="5386593"/>
            <a:ext cx="79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 95%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295036" y="637221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9,4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074778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561881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8,8</a:t>
            </a:r>
          </a:p>
        </p:txBody>
      </p:sp>
      <p:cxnSp>
        <p:nvCxnSpPr>
          <p:cNvPr id="33" name="Connecteur droit 32"/>
          <p:cNvCxnSpPr/>
          <p:nvPr>
            <p:custDataLst>
              <p:tags r:id="rId13"/>
            </p:custDataLst>
          </p:nvPr>
        </p:nvCxnSpPr>
        <p:spPr>
          <a:xfrm>
            <a:off x="6816822" y="5907330"/>
            <a:ext cx="945" cy="56586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>
            <p:custDataLst>
              <p:tags r:id="rId14"/>
            </p:custDataLst>
          </p:nvPr>
        </p:nvCxnSpPr>
        <p:spPr>
          <a:xfrm>
            <a:off x="8375077" y="5921266"/>
            <a:ext cx="6287" cy="52910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>
            <p:custDataLst>
              <p:tags r:id="rId15"/>
            </p:custDataLst>
          </p:nvPr>
        </p:nvCxnSpPr>
        <p:spPr>
          <a:xfrm>
            <a:off x="395536" y="5445224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3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5" grpId="0" uiExpand="1" animBg="1"/>
      <p:bldP spid="23" grpId="0" uiExpand="1" animBg="1"/>
      <p:bldP spid="16" grpId="0" animBg="1"/>
      <p:bldP spid="24" grpId="0" animBg="1"/>
      <p:bldP spid="2" grpId="0"/>
      <p:bldP spid="18" grpId="0"/>
      <p:bldP spid="21" grpId="0"/>
      <p:bldP spid="25" grpId="0" animBg="1"/>
      <p:bldP spid="29" grpId="0"/>
      <p:bldP spid="30" grpId="0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CF6940A-1C19-4284-8E18-0C9D4A191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00" y="332657"/>
            <a:ext cx="9167700" cy="441081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50FE6D-A4D5-4503-A0D6-57C708DBCB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4581129"/>
            <a:ext cx="9167700" cy="227687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680D3B4-A928-475F-8207-49AD9DE0F2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5661"/>
          <a:stretch/>
        </p:blipFill>
        <p:spPr>
          <a:xfrm>
            <a:off x="-23700" y="0"/>
            <a:ext cx="9167700" cy="44405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BD83F04-91B6-4A2C-A9FA-0EAE04B8D603}"/>
              </a:ext>
            </a:extLst>
          </p:cNvPr>
          <p:cNvSpPr txBox="1"/>
          <p:nvPr/>
        </p:nvSpPr>
        <p:spPr>
          <a:xfrm>
            <a:off x="1287198" y="-39938"/>
            <a:ext cx="608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Distribution d’une population, distribution d’un échantillon et distribution d’échantillonnage </a:t>
            </a:r>
            <a:r>
              <a:rPr lang="en-CA" sz="1800" dirty="0" err="1">
                <a:solidFill>
                  <a:schemeClr val="bg1"/>
                </a:solidFill>
              </a:rPr>
              <a:t>d’une</a:t>
            </a:r>
            <a:r>
              <a:rPr lang="en-CA" sz="1800" dirty="0">
                <a:solidFill>
                  <a:schemeClr val="bg1"/>
                </a:solidFill>
              </a:rPr>
              <a:t> </a:t>
            </a:r>
            <a:r>
              <a:rPr lang="en-CA" sz="1800" b="1" dirty="0">
                <a:solidFill>
                  <a:schemeClr val="bg1"/>
                </a:solidFill>
              </a:rPr>
              <a:t>proportion</a:t>
            </a:r>
            <a:endParaRPr lang="fr-CA" sz="1800" b="1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7B964DF-BB25-4E0E-B1F4-01814C03D08C}"/>
              </a:ext>
            </a:extLst>
          </p:cNvPr>
          <p:cNvSpPr txBox="1"/>
          <p:nvPr/>
        </p:nvSpPr>
        <p:spPr>
          <a:xfrm>
            <a:off x="51984" y="4859004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1</a:t>
            </a:r>
            <a:r>
              <a:rPr lang="en-CA" sz="1600" baseline="30000" dirty="0">
                <a:solidFill>
                  <a:schemeClr val="bg1"/>
                </a:solidFill>
              </a:rPr>
              <a:t>er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b="1" dirty="0">
                <a:solidFill>
                  <a:srgbClr val="FF0000"/>
                </a:solidFill>
              </a:rPr>
              <a:t>p = 5,4</a:t>
            </a:r>
            <a:endParaRPr lang="fr-CA" sz="1600" b="1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EB35910-9ED7-4CFC-905D-07CF116DF0D6}"/>
              </a:ext>
            </a:extLst>
          </p:cNvPr>
          <p:cNvSpPr txBox="1"/>
          <p:nvPr/>
        </p:nvSpPr>
        <p:spPr>
          <a:xfrm>
            <a:off x="1520219" y="4876951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2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5,0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B6EB74-ABDD-4CAE-ADE6-6F12E85167B1}"/>
              </a:ext>
            </a:extLst>
          </p:cNvPr>
          <p:cNvSpPr txBox="1"/>
          <p:nvPr/>
        </p:nvSpPr>
        <p:spPr>
          <a:xfrm>
            <a:off x="3008723" y="4876951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3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4,8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DB60AE-9F63-45AC-BD5E-26CB41C0BA2F}"/>
              </a:ext>
            </a:extLst>
          </p:cNvPr>
          <p:cNvSpPr txBox="1"/>
          <p:nvPr/>
        </p:nvSpPr>
        <p:spPr>
          <a:xfrm>
            <a:off x="4496626" y="4876951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4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6,0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B2B7E8D-6188-42BD-A810-FD7DA4D973D2}"/>
              </a:ext>
            </a:extLst>
          </p:cNvPr>
          <p:cNvSpPr txBox="1"/>
          <p:nvPr/>
        </p:nvSpPr>
        <p:spPr>
          <a:xfrm>
            <a:off x="5984529" y="4876950"/>
            <a:ext cx="1224135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5</a:t>
            </a:r>
            <a:r>
              <a:rPr lang="en-CA" sz="1600" baseline="30000" dirty="0">
                <a:solidFill>
                  <a:schemeClr val="bg1"/>
                </a:solidFill>
              </a:rPr>
              <a:t>e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5,9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7C0105-BF3C-4220-B53A-34D1DBE768DB}"/>
              </a:ext>
            </a:extLst>
          </p:cNvPr>
          <p:cNvSpPr txBox="1"/>
          <p:nvPr/>
        </p:nvSpPr>
        <p:spPr>
          <a:xfrm>
            <a:off x="7844075" y="4893884"/>
            <a:ext cx="1331641" cy="83099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Der. </a:t>
            </a:r>
            <a:r>
              <a:rPr lang="en-CA" sz="1600" dirty="0" err="1">
                <a:solidFill>
                  <a:schemeClr val="bg1"/>
                </a:solidFill>
              </a:rPr>
              <a:t>échant</a:t>
            </a:r>
            <a:r>
              <a:rPr lang="en-CA" sz="1600" dirty="0">
                <a:solidFill>
                  <a:schemeClr val="bg1"/>
                </a:solidFill>
              </a:rPr>
              <a:t>.</a:t>
            </a:r>
          </a:p>
          <a:p>
            <a:r>
              <a:rPr lang="en-CA" sz="1600" dirty="0">
                <a:solidFill>
                  <a:schemeClr val="bg1"/>
                </a:solidFill>
              </a:rPr>
              <a:t>n = 4347</a:t>
            </a:r>
          </a:p>
          <a:p>
            <a:r>
              <a:rPr lang="en-CA" sz="1600" dirty="0">
                <a:solidFill>
                  <a:schemeClr val="bg1"/>
                </a:solidFill>
              </a:rPr>
              <a:t>p = ?</a:t>
            </a:r>
            <a:endParaRPr lang="fr-CA" sz="1600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68EB550-53F5-4DBF-AD89-DB344C6E7442}"/>
              </a:ext>
            </a:extLst>
          </p:cNvPr>
          <p:cNvCxnSpPr/>
          <p:nvPr/>
        </p:nvCxnSpPr>
        <p:spPr>
          <a:xfrm flipH="1">
            <a:off x="643276" y="4137223"/>
            <a:ext cx="3589582" cy="7217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79AFC6C-476F-440F-9A55-4A113249730A}"/>
              </a:ext>
            </a:extLst>
          </p:cNvPr>
          <p:cNvCxnSpPr/>
          <p:nvPr/>
        </p:nvCxnSpPr>
        <p:spPr>
          <a:xfrm flipH="1">
            <a:off x="2147953" y="4155431"/>
            <a:ext cx="2160279" cy="718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5E312F6-746D-45F0-ACEB-AC482A7EC7C8}"/>
              </a:ext>
            </a:extLst>
          </p:cNvPr>
          <p:cNvCxnSpPr/>
          <p:nvPr/>
        </p:nvCxnSpPr>
        <p:spPr>
          <a:xfrm flipH="1">
            <a:off x="3616188" y="4149080"/>
            <a:ext cx="772021" cy="724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B9C430CF-4689-4D0B-B1B4-58D13774B8AA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416649" y="4137223"/>
            <a:ext cx="692045" cy="7397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9228BAC-0293-430A-B043-914245E5401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492023" y="4155431"/>
            <a:ext cx="2104574" cy="721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4C42B1C-AE79-412A-AF01-3D45131BC68A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4149080"/>
            <a:ext cx="3937896" cy="744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C8907E58-2FCE-43AA-AAE2-2103F14A7C82}"/>
              </a:ext>
            </a:extLst>
          </p:cNvPr>
          <p:cNvSpPr txBox="1"/>
          <p:nvPr/>
        </p:nvSpPr>
        <p:spPr>
          <a:xfrm>
            <a:off x="7252996" y="4927846"/>
            <a:ext cx="49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…</a:t>
            </a:r>
            <a:endParaRPr lang="fr-CA" sz="3200" dirty="0">
              <a:solidFill>
                <a:schemeClr val="bg1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36673C3-EC54-4FDA-AB39-F3B21ED2193D}"/>
              </a:ext>
            </a:extLst>
          </p:cNvPr>
          <p:cNvSpPr txBox="1"/>
          <p:nvPr/>
        </p:nvSpPr>
        <p:spPr>
          <a:xfrm>
            <a:off x="1559163" y="6244364"/>
            <a:ext cx="5938501" cy="584775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Distribution d’échantillonnage</a:t>
            </a:r>
          </a:p>
          <a:p>
            <a:pPr algn="ctr"/>
            <a:r>
              <a:rPr lang="en-CA" sz="1600" dirty="0" err="1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CA" sz="1600" baseline="-25000" dirty="0" err="1">
                <a:solidFill>
                  <a:schemeClr val="bg1"/>
                </a:solidFill>
              </a:rPr>
              <a:t>p</a:t>
            </a:r>
            <a:r>
              <a:rPr lang="en-CA" sz="1600" dirty="0">
                <a:solidFill>
                  <a:schemeClr val="bg1"/>
                </a:solidFill>
              </a:rPr>
              <a:t> = </a:t>
            </a:r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</a:rPr>
              <a:t>P</a:t>
            </a:r>
            <a:endParaRPr lang="fr-CA" sz="1600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42C378B-A46F-4B16-86DC-F51CCE52C97B}"/>
              </a:ext>
            </a:extLst>
          </p:cNvPr>
          <p:cNvCxnSpPr/>
          <p:nvPr/>
        </p:nvCxnSpPr>
        <p:spPr>
          <a:xfrm>
            <a:off x="664051" y="5697565"/>
            <a:ext cx="3455314" cy="517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16E2D3F-B6B5-4B76-A9E5-8EF353E486EA}"/>
              </a:ext>
            </a:extLst>
          </p:cNvPr>
          <p:cNvCxnSpPr/>
          <p:nvPr/>
        </p:nvCxnSpPr>
        <p:spPr>
          <a:xfrm>
            <a:off x="2088996" y="5711412"/>
            <a:ext cx="2274469" cy="511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0975C12B-87A0-408A-9255-F0FB555444B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596138" y="5709268"/>
            <a:ext cx="932276" cy="535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CF32DC9B-4FD9-41EC-8108-94FC26B44CFD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4528414" y="5724372"/>
            <a:ext cx="635410" cy="5199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F0A0150-4BBB-4A8B-A28A-D1579FE4158F}"/>
              </a:ext>
            </a:extLst>
          </p:cNvPr>
          <p:cNvCxnSpPr/>
          <p:nvPr/>
        </p:nvCxnSpPr>
        <p:spPr>
          <a:xfrm flipH="1">
            <a:off x="4688142" y="5723051"/>
            <a:ext cx="1908454" cy="500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C2F32A2-645D-4A9C-9FC0-BC37C9C63F3E}"/>
              </a:ext>
            </a:extLst>
          </p:cNvPr>
          <p:cNvCxnSpPr/>
          <p:nvPr/>
        </p:nvCxnSpPr>
        <p:spPr>
          <a:xfrm flipH="1">
            <a:off x="4863746" y="5726809"/>
            <a:ext cx="3738748" cy="4886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EF40233C-AC3F-4540-A80F-FCCCA8E0FCB2}"/>
              </a:ext>
            </a:extLst>
          </p:cNvPr>
          <p:cNvSpPr txBox="1"/>
          <p:nvPr/>
        </p:nvSpPr>
        <p:spPr>
          <a:xfrm>
            <a:off x="1708368" y="1555274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Distribution d’une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BF70ABF-D696-4AD1-9437-FAD701717BB1}"/>
              </a:ext>
            </a:extLst>
          </p:cNvPr>
          <p:cNvSpPr txBox="1"/>
          <p:nvPr/>
        </p:nvSpPr>
        <p:spPr>
          <a:xfrm>
            <a:off x="1794204" y="1953308"/>
            <a:ext cx="3690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N = </a:t>
            </a:r>
            <a:r>
              <a:rPr lang="en-CA" sz="1600" dirty="0" err="1">
                <a:solidFill>
                  <a:schemeClr val="bg1"/>
                </a:solidFill>
              </a:rPr>
              <a:t>Sénégalais</a:t>
            </a:r>
            <a:r>
              <a:rPr lang="en-CA" sz="1600" dirty="0">
                <a:solidFill>
                  <a:schemeClr val="bg1"/>
                </a:solidFill>
              </a:rPr>
              <a:t> (</a:t>
            </a:r>
            <a:r>
              <a:rPr lang="en-CA" sz="1600" dirty="0" err="1">
                <a:solidFill>
                  <a:schemeClr val="bg1"/>
                </a:solidFill>
              </a:rPr>
              <a:t>âgés</a:t>
            </a:r>
            <a:r>
              <a:rPr lang="en-CA" sz="1600" dirty="0">
                <a:solidFill>
                  <a:schemeClr val="bg1"/>
                </a:solidFill>
              </a:rPr>
              <a:t> de 15 et plus)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5EAA815-6A90-4FFA-817B-F0DE7FAD8A24}"/>
              </a:ext>
            </a:extLst>
          </p:cNvPr>
          <p:cNvSpPr txBox="1"/>
          <p:nvPr/>
        </p:nvSpPr>
        <p:spPr>
          <a:xfrm>
            <a:off x="1921283" y="2318882"/>
            <a:ext cx="327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Symbol" panose="05050102010706020507" pitchFamily="18" charset="2"/>
                <a:cs typeface="Aparajita" panose="020B0604020202020204" pitchFamily="34" charset="0"/>
              </a:rPr>
              <a:t>P</a:t>
            </a:r>
            <a:r>
              <a:rPr lang="en-CA" sz="1600" dirty="0">
                <a:solidFill>
                  <a:schemeClr val="bg1"/>
                </a:solidFill>
              </a:rPr>
              <a:t> = Proportion de la population</a:t>
            </a:r>
            <a:endParaRPr lang="fr-CA" sz="1600" dirty="0">
              <a:solidFill>
                <a:schemeClr val="bg1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077CC03-F9D0-47CB-95EF-6A4405CF432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703711" y="600076"/>
            <a:ext cx="2418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2"/>
                </a:solidFill>
              </a:rPr>
              <a:t>Variable = proportion de fumeurs (n=4347 </a:t>
            </a:r>
            <a:r>
              <a:rPr lang="en-CA" sz="2000" b="1" dirty="0" err="1">
                <a:solidFill>
                  <a:schemeClr val="bg2"/>
                </a:solidFill>
              </a:rPr>
              <a:t>adultes</a:t>
            </a:r>
            <a:r>
              <a:rPr lang="en-CA" sz="2000" b="1" dirty="0">
                <a:solidFill>
                  <a:schemeClr val="bg2"/>
                </a:solidFill>
              </a:rPr>
              <a:t>)</a:t>
            </a:r>
            <a:endParaRPr lang="fr-FR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8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21" grpId="0"/>
      <p:bldP spid="22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132856"/>
            <a:ext cx="8534182" cy="43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Comprendre la logique de l’inférence statistique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Marge d’erreur, estimation par intervalle de confiance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Analyser une relation entre deux variables qualitatives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Tableaux croisés et test du chi-carré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Comparer deux moyennes de groupes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Tableau des moyennes et test t de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Student</a:t>
            </a: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Utiliser le tableur Excel pour procéder à des calculs et analyses statistiques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492875"/>
            <a:ext cx="2133600" cy="365125"/>
          </a:xfrm>
        </p:spPr>
        <p:txBody>
          <a:bodyPr/>
          <a:lstStyle/>
          <a:p>
            <a:fld id="{565912DF-BFB3-4BAF-B72D-2D1242348602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7:41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60486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318864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7931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Objectifs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189721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77979" y="1878586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 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21592" y="5351849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  <a:latin typeface="Symbol" pitchFamily="18" charset="2"/>
              </a:rPr>
              <a:t>5,4</a:t>
            </a:r>
            <a:endParaRPr lang="fr-FR" sz="2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9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Proportions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10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357158" y="1688871"/>
            <a:ext cx="8358248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ZoneTexte 112"/>
          <p:cNvSpPr txBox="1"/>
          <p:nvPr>
            <p:custDataLst>
              <p:tags r:id="rId11"/>
            </p:custDataLst>
          </p:nvPr>
        </p:nvSpPr>
        <p:spPr>
          <a:xfrm>
            <a:off x="4185196" y="235093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ZoneTexte 188"/>
          <p:cNvSpPr txBox="1"/>
          <p:nvPr>
            <p:custDataLst>
              <p:tags r:id="rId12"/>
            </p:custDataLst>
          </p:nvPr>
        </p:nvSpPr>
        <p:spPr>
          <a:xfrm>
            <a:off x="4213602" y="29788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ZoneTexte 189"/>
          <p:cNvSpPr txBox="1"/>
          <p:nvPr>
            <p:custDataLst>
              <p:tags r:id="rId13"/>
            </p:custDataLst>
          </p:nvPr>
        </p:nvSpPr>
        <p:spPr>
          <a:xfrm>
            <a:off x="4185197" y="1794186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ZoneTexte 190"/>
          <p:cNvSpPr txBox="1"/>
          <p:nvPr>
            <p:custDataLst>
              <p:tags r:id="rId14"/>
            </p:custDataLst>
          </p:nvPr>
        </p:nvSpPr>
        <p:spPr>
          <a:xfrm>
            <a:off x="4200173" y="35919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ZoneTexte 191"/>
          <p:cNvSpPr txBox="1"/>
          <p:nvPr>
            <p:custDataLst>
              <p:tags r:id="rId15"/>
            </p:custDataLst>
          </p:nvPr>
        </p:nvSpPr>
        <p:spPr>
          <a:xfrm>
            <a:off x="4219634" y="419035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ZoneTexte 192"/>
          <p:cNvSpPr txBox="1"/>
          <p:nvPr>
            <p:custDataLst>
              <p:tags r:id="rId16"/>
            </p:custDataLst>
          </p:nvPr>
        </p:nvSpPr>
        <p:spPr>
          <a:xfrm>
            <a:off x="4213055" y="481684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ZoneTexte 193"/>
          <p:cNvSpPr txBox="1"/>
          <p:nvPr>
            <p:custDataLst>
              <p:tags r:id="rId17"/>
            </p:custDataLst>
          </p:nvPr>
        </p:nvSpPr>
        <p:spPr>
          <a:xfrm>
            <a:off x="5034654" y="236090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ZoneTexte 194"/>
          <p:cNvSpPr txBox="1"/>
          <p:nvPr>
            <p:custDataLst>
              <p:tags r:id="rId18"/>
            </p:custDataLst>
          </p:nvPr>
        </p:nvSpPr>
        <p:spPr>
          <a:xfrm>
            <a:off x="5063060" y="29887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ZoneTexte 195"/>
          <p:cNvSpPr txBox="1"/>
          <p:nvPr>
            <p:custDataLst>
              <p:tags r:id="rId19"/>
            </p:custDataLst>
          </p:nvPr>
        </p:nvSpPr>
        <p:spPr>
          <a:xfrm>
            <a:off x="5049631" y="36018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ZoneTexte 196"/>
          <p:cNvSpPr txBox="1"/>
          <p:nvPr>
            <p:custDataLst>
              <p:tags r:id="rId20"/>
            </p:custDataLst>
          </p:nvPr>
        </p:nvSpPr>
        <p:spPr>
          <a:xfrm>
            <a:off x="5069092" y="420032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ZoneTexte 197"/>
          <p:cNvSpPr txBox="1"/>
          <p:nvPr>
            <p:custDataLst>
              <p:tags r:id="rId21"/>
            </p:custDataLst>
          </p:nvPr>
        </p:nvSpPr>
        <p:spPr>
          <a:xfrm>
            <a:off x="5062513" y="482680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ZoneTexte 198"/>
          <p:cNvSpPr txBox="1"/>
          <p:nvPr>
            <p:custDataLst>
              <p:tags r:id="rId22"/>
            </p:custDataLst>
          </p:nvPr>
        </p:nvSpPr>
        <p:spPr>
          <a:xfrm>
            <a:off x="3373532" y="23446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ZoneTexte 199"/>
          <p:cNvSpPr txBox="1"/>
          <p:nvPr>
            <p:custDataLst>
              <p:tags r:id="rId23"/>
            </p:custDataLst>
          </p:nvPr>
        </p:nvSpPr>
        <p:spPr>
          <a:xfrm>
            <a:off x="3401938" y="29725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ZoneTexte 200"/>
          <p:cNvSpPr txBox="1"/>
          <p:nvPr>
            <p:custDataLst>
              <p:tags r:id="rId24"/>
            </p:custDataLst>
          </p:nvPr>
        </p:nvSpPr>
        <p:spPr>
          <a:xfrm>
            <a:off x="3388509" y="35856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ZoneTexte 201"/>
          <p:cNvSpPr txBox="1"/>
          <p:nvPr>
            <p:custDataLst>
              <p:tags r:id="rId25"/>
            </p:custDataLst>
          </p:nvPr>
        </p:nvSpPr>
        <p:spPr>
          <a:xfrm>
            <a:off x="3407970" y="418411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ZoneTexte 202"/>
          <p:cNvSpPr txBox="1"/>
          <p:nvPr>
            <p:custDataLst>
              <p:tags r:id="rId26"/>
            </p:custDataLst>
          </p:nvPr>
        </p:nvSpPr>
        <p:spPr>
          <a:xfrm>
            <a:off x="3401391" y="481059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203"/>
          <p:cNvSpPr txBox="1"/>
          <p:nvPr>
            <p:custDataLst>
              <p:tags r:id="rId27"/>
            </p:custDataLst>
          </p:nvPr>
        </p:nvSpPr>
        <p:spPr>
          <a:xfrm>
            <a:off x="5857059" y="36102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ZoneTexte 204"/>
          <p:cNvSpPr txBox="1"/>
          <p:nvPr>
            <p:custDataLst>
              <p:tags r:id="rId28"/>
            </p:custDataLst>
          </p:nvPr>
        </p:nvSpPr>
        <p:spPr>
          <a:xfrm>
            <a:off x="5876520" y="420871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ZoneTexte 205"/>
          <p:cNvSpPr txBox="1"/>
          <p:nvPr>
            <p:custDataLst>
              <p:tags r:id="rId29"/>
            </p:custDataLst>
          </p:nvPr>
        </p:nvSpPr>
        <p:spPr>
          <a:xfrm>
            <a:off x="5869941" y="483520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ZoneTexte 212"/>
          <p:cNvSpPr txBox="1"/>
          <p:nvPr>
            <p:custDataLst>
              <p:tags r:id="rId30"/>
            </p:custDataLst>
          </p:nvPr>
        </p:nvSpPr>
        <p:spPr>
          <a:xfrm>
            <a:off x="2521443" y="361685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ZoneTexte 216"/>
          <p:cNvSpPr txBox="1"/>
          <p:nvPr>
            <p:custDataLst>
              <p:tags r:id="rId31"/>
            </p:custDataLst>
          </p:nvPr>
        </p:nvSpPr>
        <p:spPr>
          <a:xfrm>
            <a:off x="2540904" y="421529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ZoneTexte 217"/>
          <p:cNvSpPr txBox="1"/>
          <p:nvPr>
            <p:custDataLst>
              <p:tags r:id="rId32"/>
            </p:custDataLst>
          </p:nvPr>
        </p:nvSpPr>
        <p:spPr>
          <a:xfrm>
            <a:off x="2534325" y="48417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ZoneTexte 218"/>
          <p:cNvSpPr txBox="1"/>
          <p:nvPr>
            <p:custDataLst>
              <p:tags r:id="rId33"/>
            </p:custDataLst>
          </p:nvPr>
        </p:nvSpPr>
        <p:spPr>
          <a:xfrm>
            <a:off x="6546085" y="45010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ZoneTexte 219"/>
          <p:cNvSpPr txBox="1"/>
          <p:nvPr>
            <p:custDataLst>
              <p:tags r:id="rId34"/>
            </p:custDataLst>
          </p:nvPr>
        </p:nvSpPr>
        <p:spPr>
          <a:xfrm>
            <a:off x="6587004" y="4895666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ZoneTexte 220"/>
          <p:cNvSpPr txBox="1"/>
          <p:nvPr>
            <p:custDataLst>
              <p:tags r:id="rId35"/>
            </p:custDataLst>
          </p:nvPr>
        </p:nvSpPr>
        <p:spPr>
          <a:xfrm>
            <a:off x="1850208" y="449090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ZoneTexte 221"/>
          <p:cNvSpPr txBox="1"/>
          <p:nvPr>
            <p:custDataLst>
              <p:tags r:id="rId36"/>
            </p:custDataLst>
          </p:nvPr>
        </p:nvSpPr>
        <p:spPr>
          <a:xfrm>
            <a:off x="1865231" y="488346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ZoneTexte 222"/>
          <p:cNvSpPr txBox="1"/>
          <p:nvPr>
            <p:custDataLst>
              <p:tags r:id="rId37"/>
            </p:custDataLst>
          </p:nvPr>
        </p:nvSpPr>
        <p:spPr>
          <a:xfrm>
            <a:off x="7376970" y="494192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ZoneTexte 223"/>
          <p:cNvSpPr txBox="1"/>
          <p:nvPr>
            <p:custDataLst>
              <p:tags r:id="rId38"/>
            </p:custDataLst>
          </p:nvPr>
        </p:nvSpPr>
        <p:spPr>
          <a:xfrm>
            <a:off x="1065727" y="491346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ZoneTexte 101"/>
          <p:cNvSpPr txBox="1"/>
          <p:nvPr>
            <p:custDataLst>
              <p:tags r:id="rId39"/>
            </p:custDataLst>
          </p:nvPr>
        </p:nvSpPr>
        <p:spPr>
          <a:xfrm>
            <a:off x="4952188" y="5348758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13,5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ZoneTexte 103"/>
          <p:cNvSpPr txBox="1"/>
          <p:nvPr>
            <p:custDataLst>
              <p:tags r:id="rId40"/>
            </p:custDataLst>
          </p:nvPr>
        </p:nvSpPr>
        <p:spPr>
          <a:xfrm>
            <a:off x="3079941" y="5349588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12,5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ZoneTexte 104"/>
          <p:cNvSpPr txBox="1"/>
          <p:nvPr>
            <p:custDataLst>
              <p:tags r:id="rId41"/>
            </p:custDataLst>
          </p:nvPr>
        </p:nvSpPr>
        <p:spPr>
          <a:xfrm>
            <a:off x="2215528" y="534841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  <a:latin typeface="Symbol" panose="05050102010706020507" pitchFamily="18" charset="2"/>
                <a:cs typeface="Arial" pitchFamily="34" charset="0"/>
              </a:rPr>
              <a:t>12</a:t>
            </a:r>
          </a:p>
        </p:txBody>
      </p:sp>
      <p:sp>
        <p:nvSpPr>
          <p:cNvPr id="106" name="ZoneTexte 105"/>
          <p:cNvSpPr txBox="1"/>
          <p:nvPr>
            <p:custDataLst>
              <p:tags r:id="rId42"/>
            </p:custDataLst>
          </p:nvPr>
        </p:nvSpPr>
        <p:spPr>
          <a:xfrm>
            <a:off x="5604287" y="533903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14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ZoneTexte 106"/>
          <p:cNvSpPr txBox="1"/>
          <p:nvPr>
            <p:custDataLst>
              <p:tags r:id="rId43"/>
            </p:custDataLst>
          </p:nvPr>
        </p:nvSpPr>
        <p:spPr>
          <a:xfrm>
            <a:off x="6407840" y="5357770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14,5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ZoneTexte 107"/>
          <p:cNvSpPr txBox="1"/>
          <p:nvPr>
            <p:custDataLst>
              <p:tags r:id="rId44"/>
            </p:custDataLst>
          </p:nvPr>
        </p:nvSpPr>
        <p:spPr>
          <a:xfrm>
            <a:off x="1377197" y="534503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  <a:latin typeface="Symbol" panose="05050102010706020507" pitchFamily="18" charset="2"/>
                <a:cs typeface="Arial" pitchFamily="34" charset="0"/>
              </a:rPr>
              <a:t>11,5</a:t>
            </a:r>
          </a:p>
        </p:txBody>
      </p:sp>
      <p:sp>
        <p:nvSpPr>
          <p:cNvPr id="109" name="ZoneTexte 108"/>
          <p:cNvSpPr txBox="1"/>
          <p:nvPr>
            <p:custDataLst>
              <p:tags r:id="rId45"/>
            </p:custDataLst>
          </p:nvPr>
        </p:nvSpPr>
        <p:spPr>
          <a:xfrm>
            <a:off x="7500344" y="5357666"/>
            <a:ext cx="738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15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ZoneTexte 113"/>
          <p:cNvSpPr txBox="1"/>
          <p:nvPr>
            <p:custDataLst>
              <p:tags r:id="rId46"/>
            </p:custDataLst>
          </p:nvPr>
        </p:nvSpPr>
        <p:spPr>
          <a:xfrm>
            <a:off x="547032" y="5329513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11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>
            <p:custDataLst>
              <p:tags r:id="rId47"/>
            </p:custDataLst>
          </p:nvPr>
        </p:nvSpPr>
        <p:spPr>
          <a:xfrm>
            <a:off x="4479823" y="6104524"/>
            <a:ext cx="3289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Proportion observée</a:t>
            </a:r>
          </a:p>
        </p:txBody>
      </p:sp>
      <p:cxnSp>
        <p:nvCxnSpPr>
          <p:cNvPr id="73" name="Connecteur droit avec flèche 72"/>
          <p:cNvCxnSpPr/>
          <p:nvPr>
            <p:custDataLst>
              <p:tags r:id="rId48"/>
            </p:custDataLst>
          </p:nvPr>
        </p:nvCxnSpPr>
        <p:spPr>
          <a:xfrm flipH="1" flipV="1">
            <a:off x="4564835" y="5791780"/>
            <a:ext cx="288094" cy="366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68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  <p:bldP spid="152" grpId="0"/>
      <p:bldP spid="154" grpId="0" animBg="1"/>
      <p:bldP spid="113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13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102" grpId="0"/>
      <p:bldP spid="104" grpId="0"/>
      <p:bldP spid="105" grpId="0"/>
      <p:bldP spid="106" grpId="0"/>
      <p:bldP spid="107" grpId="0"/>
      <p:bldP spid="108" grpId="0"/>
      <p:bldP spid="109" grpId="0"/>
      <p:bldP spid="114" grpId="0"/>
      <p:bldP spid="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31636"/>
            <a:ext cx="9175675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04662"/>
            <a:ext cx="91756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77979" y="1878586"/>
            <a:ext cx="87868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336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0" y="11511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 </a:t>
            </a:r>
          </a:p>
        </p:txBody>
      </p:sp>
      <p:pic>
        <p:nvPicPr>
          <p:cNvPr id="94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27398" y="1684350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 b="53992"/>
          <a:stretch/>
        </p:blipFill>
        <p:spPr bwMode="auto">
          <a:xfrm>
            <a:off x="627398" y="6202224"/>
            <a:ext cx="7920880" cy="6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>
            <p:custDataLst>
              <p:tags r:id="rId8"/>
            </p:custDataLst>
          </p:nvPr>
        </p:nvSpPr>
        <p:spPr>
          <a:xfrm>
            <a:off x="4023163" y="5312201"/>
            <a:ext cx="1032282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2"/>
                </a:solidFill>
                <a:latin typeface="Symbol" pitchFamily="18" charset="2"/>
              </a:rPr>
              <a:t>5,4</a:t>
            </a:r>
          </a:p>
        </p:txBody>
      </p:sp>
      <p:cxnSp>
        <p:nvCxnSpPr>
          <p:cNvPr id="110" name="Connecteur droit 109"/>
          <p:cNvCxnSpPr/>
          <p:nvPr/>
        </p:nvCxnSpPr>
        <p:spPr>
          <a:xfrm flipV="1">
            <a:off x="4105185" y="1692738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4963372" y="1692738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105185" y="1692739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V="1">
            <a:off x="5796329" y="2477273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4964203" y="2467403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3291357" y="2465764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3291357" y="2457033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6606798" y="3591920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5796329" y="3591920"/>
            <a:ext cx="81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 flipV="1">
            <a:off x="2449180" y="35444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2449180" y="3541726"/>
            <a:ext cx="842177" cy="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V="1">
            <a:off x="7461352" y="4476203"/>
            <a:ext cx="0" cy="89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6596029" y="447849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1596447" y="4451106"/>
            <a:ext cx="0" cy="89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1590993" y="4476203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V="1">
            <a:off x="8328555" y="504830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7470368" y="5049341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V="1">
            <a:off x="784542" y="5073135"/>
            <a:ext cx="0" cy="3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784542" y="5089031"/>
            <a:ext cx="830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>
            <p:custDataLst>
              <p:tags r:id="rId9"/>
            </p:custDataLst>
          </p:nvPr>
        </p:nvSpPr>
        <p:spPr>
          <a:xfrm>
            <a:off x="5351302" y="1683079"/>
            <a:ext cx="328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Proportions de tous les échantillons possibles</a:t>
            </a:r>
          </a:p>
        </p:txBody>
      </p:sp>
      <p:cxnSp>
        <p:nvCxnSpPr>
          <p:cNvPr id="153" name="Connecteur droit avec flèche 152"/>
          <p:cNvCxnSpPr/>
          <p:nvPr>
            <p:custDataLst>
              <p:tags r:id="rId10"/>
            </p:custDataLst>
          </p:nvPr>
        </p:nvCxnSpPr>
        <p:spPr>
          <a:xfrm flipH="1">
            <a:off x="4808208" y="1923550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orme libre 153"/>
          <p:cNvSpPr/>
          <p:nvPr/>
        </p:nvSpPr>
        <p:spPr>
          <a:xfrm>
            <a:off x="357158" y="1688871"/>
            <a:ext cx="8358248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ZoneTexte 154"/>
          <p:cNvSpPr txBox="1"/>
          <p:nvPr>
            <p:custDataLst>
              <p:tags r:id="rId11"/>
            </p:custDataLst>
          </p:nvPr>
        </p:nvSpPr>
        <p:spPr>
          <a:xfrm>
            <a:off x="3061978" y="5602777"/>
            <a:ext cx="3005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68,3% des échant</a:t>
            </a:r>
          </a:p>
        </p:txBody>
      </p:sp>
      <p:sp>
        <p:nvSpPr>
          <p:cNvPr id="156" name="ZoneTexte 155"/>
          <p:cNvSpPr txBox="1"/>
          <p:nvPr>
            <p:custDataLst>
              <p:tags r:id="rId12"/>
            </p:custDataLst>
          </p:nvPr>
        </p:nvSpPr>
        <p:spPr>
          <a:xfrm>
            <a:off x="6490354" y="3703435"/>
            <a:ext cx="22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 d’erreur</a:t>
            </a:r>
            <a:endParaRPr lang="fr-F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7" name="Connecteur droit 156"/>
          <p:cNvCxnSpPr/>
          <p:nvPr>
            <p:custDataLst>
              <p:tags r:id="rId13"/>
            </p:custDataLst>
          </p:nvPr>
        </p:nvCxnSpPr>
        <p:spPr>
          <a:xfrm>
            <a:off x="5796329" y="2780928"/>
            <a:ext cx="0" cy="2594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>
            <p:custDataLst>
              <p:tags r:id="rId14"/>
            </p:custDataLst>
          </p:nvPr>
        </p:nvCxnSpPr>
        <p:spPr>
          <a:xfrm>
            <a:off x="3291357" y="2780928"/>
            <a:ext cx="0" cy="2605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>
            <p:custDataLst>
              <p:tags r:id="rId15"/>
            </p:custDataLst>
          </p:nvPr>
        </p:nvSpPr>
        <p:spPr>
          <a:xfrm>
            <a:off x="5306766" y="5308396"/>
            <a:ext cx="91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>
            <p:custDataLst>
              <p:tags r:id="rId16"/>
            </p:custDataLst>
          </p:nvPr>
        </p:nvSpPr>
        <p:spPr>
          <a:xfrm>
            <a:off x="2734344" y="5308396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1" name="Connecteur droit 160"/>
          <p:cNvCxnSpPr/>
          <p:nvPr>
            <p:custDataLst>
              <p:tags r:id="rId17"/>
            </p:custDataLst>
          </p:nvPr>
        </p:nvCxnSpPr>
        <p:spPr>
          <a:xfrm>
            <a:off x="7045997" y="4501091"/>
            <a:ext cx="2" cy="8740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>
            <p:custDataLst>
              <p:tags r:id="rId18"/>
            </p:custDataLst>
          </p:nvPr>
        </p:nvCxnSpPr>
        <p:spPr>
          <a:xfrm>
            <a:off x="2008938" y="4535350"/>
            <a:ext cx="5574" cy="8344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" name="ZoneTexte 162"/>
          <p:cNvSpPr txBox="1"/>
          <p:nvPr>
            <p:custDataLst>
              <p:tags r:id="rId19"/>
            </p:custDataLst>
          </p:nvPr>
        </p:nvSpPr>
        <p:spPr>
          <a:xfrm>
            <a:off x="1523259" y="5319774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ZoneTexte 163"/>
          <p:cNvSpPr txBox="1"/>
          <p:nvPr>
            <p:custDataLst>
              <p:tags r:id="rId20"/>
            </p:custDataLst>
          </p:nvPr>
        </p:nvSpPr>
        <p:spPr>
          <a:xfrm>
            <a:off x="6322919" y="5337667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+1,96s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ZoneTexte 164"/>
          <p:cNvSpPr txBox="1"/>
          <p:nvPr>
            <p:custDataLst>
              <p:tags r:id="rId21"/>
            </p:custDataLst>
          </p:nvPr>
        </p:nvSpPr>
        <p:spPr>
          <a:xfrm>
            <a:off x="1766878" y="6050034"/>
            <a:ext cx="5610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spc="6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95 %  des  échantillons</a:t>
            </a:r>
          </a:p>
        </p:txBody>
      </p:sp>
      <p:sp>
        <p:nvSpPr>
          <p:cNvPr id="166" name="ZoneTexte 165"/>
          <p:cNvSpPr txBox="1"/>
          <p:nvPr>
            <p:custDataLst>
              <p:tags r:id="rId22"/>
            </p:custDataLst>
          </p:nvPr>
        </p:nvSpPr>
        <p:spPr>
          <a:xfrm>
            <a:off x="7321779" y="5366305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+2,58s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ZoneTexte 166"/>
          <p:cNvSpPr txBox="1"/>
          <p:nvPr>
            <p:custDataLst>
              <p:tags r:id="rId23"/>
            </p:custDataLst>
          </p:nvPr>
        </p:nvSpPr>
        <p:spPr>
          <a:xfrm>
            <a:off x="566285" y="5342978"/>
            <a:ext cx="126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chemeClr val="bg2"/>
                </a:solidFill>
                <a:latin typeface="Symbol" pitchFamily="18" charset="2"/>
              </a:rPr>
              <a:t>-2,58s</a:t>
            </a:r>
            <a:r>
              <a:rPr lang="en-CA" sz="2000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sz="20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8" name="Connecteur droit 167"/>
          <p:cNvCxnSpPr/>
          <p:nvPr>
            <p:custDataLst>
              <p:tags r:id="rId24"/>
            </p:custDataLst>
          </p:nvPr>
        </p:nvCxnSpPr>
        <p:spPr>
          <a:xfrm>
            <a:off x="7787208" y="5080399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>
            <p:custDataLst>
              <p:tags r:id="rId25"/>
            </p:custDataLst>
          </p:nvPr>
        </p:nvCxnSpPr>
        <p:spPr>
          <a:xfrm>
            <a:off x="1275369" y="5102199"/>
            <a:ext cx="5575" cy="208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0" name="ZoneTexte 169"/>
          <p:cNvSpPr txBox="1"/>
          <p:nvPr>
            <p:custDataLst>
              <p:tags r:id="rId26"/>
            </p:custDataLst>
          </p:nvPr>
        </p:nvSpPr>
        <p:spPr>
          <a:xfrm>
            <a:off x="627398" y="6398048"/>
            <a:ext cx="80880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spc="15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 des échantillons</a:t>
            </a:r>
          </a:p>
        </p:txBody>
      </p:sp>
      <p:cxnSp>
        <p:nvCxnSpPr>
          <p:cNvPr id="171" name="Connecteur droit 170"/>
          <p:cNvCxnSpPr/>
          <p:nvPr>
            <p:custDataLst>
              <p:tags r:id="rId27"/>
            </p:custDataLst>
          </p:nvPr>
        </p:nvCxnSpPr>
        <p:spPr>
          <a:xfrm>
            <a:off x="7831141" y="5815622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>
            <p:custDataLst>
              <p:tags r:id="rId28"/>
            </p:custDataLst>
          </p:nvPr>
        </p:nvCxnSpPr>
        <p:spPr>
          <a:xfrm>
            <a:off x="1273821" y="5788596"/>
            <a:ext cx="11148" cy="99058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>
            <p:custDataLst>
              <p:tags r:id="rId29"/>
            </p:custDataLst>
          </p:nvPr>
        </p:nvCxnSpPr>
        <p:spPr>
          <a:xfrm>
            <a:off x="7047250" y="5828198"/>
            <a:ext cx="11148" cy="579356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>
            <p:custDataLst>
              <p:tags r:id="rId30"/>
            </p:custDataLst>
          </p:nvPr>
        </p:nvCxnSpPr>
        <p:spPr>
          <a:xfrm>
            <a:off x="2035767" y="5807696"/>
            <a:ext cx="11148" cy="599447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>
            <p:custDataLst>
              <p:tags r:id="rId31"/>
            </p:custDataLst>
          </p:nvPr>
        </p:nvCxnSpPr>
        <p:spPr>
          <a:xfrm flipH="1">
            <a:off x="7144759" y="4159799"/>
            <a:ext cx="221868" cy="1227133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6" name="Ellipse 175"/>
          <p:cNvSpPr/>
          <p:nvPr/>
        </p:nvSpPr>
        <p:spPr>
          <a:xfrm>
            <a:off x="6470981" y="5363144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cxnSp>
        <p:nvCxnSpPr>
          <p:cNvPr id="177" name="Connecteur droit 176"/>
          <p:cNvCxnSpPr/>
          <p:nvPr/>
        </p:nvCxnSpPr>
        <p:spPr>
          <a:xfrm>
            <a:off x="2086199" y="6398691"/>
            <a:ext cx="4948649" cy="163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1694562" y="5375126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9" name="ZoneTexte 178"/>
          <p:cNvSpPr txBox="1"/>
          <p:nvPr>
            <p:custDataLst>
              <p:tags r:id="rId32"/>
            </p:custDataLst>
          </p:nvPr>
        </p:nvSpPr>
        <p:spPr>
          <a:xfrm>
            <a:off x="376399" y="3798428"/>
            <a:ext cx="2291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 d’erreur</a:t>
            </a:r>
            <a:endParaRPr lang="fr-F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0" name="Connecteur droit avec flèche 179"/>
          <p:cNvCxnSpPr>
            <a:endCxn id="178" idx="1"/>
          </p:cNvCxnSpPr>
          <p:nvPr>
            <p:custDataLst>
              <p:tags r:id="rId33"/>
            </p:custDataLst>
          </p:nvPr>
        </p:nvCxnSpPr>
        <p:spPr>
          <a:xfrm>
            <a:off x="1468412" y="4206058"/>
            <a:ext cx="364482" cy="123533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1273821" y="6810682"/>
            <a:ext cx="6557320" cy="3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2" name="Ellipse 181"/>
          <p:cNvSpPr/>
          <p:nvPr/>
        </p:nvSpPr>
        <p:spPr>
          <a:xfrm>
            <a:off x="7449953" y="5376542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2"/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715565" y="5369866"/>
            <a:ext cx="944588" cy="452470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4" name="Connecteur droit avec flèche 183"/>
          <p:cNvCxnSpPr/>
          <p:nvPr/>
        </p:nvCxnSpPr>
        <p:spPr>
          <a:xfrm>
            <a:off x="7360007" y="4143914"/>
            <a:ext cx="420064" cy="125287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/>
          <p:cNvCxnSpPr/>
          <p:nvPr/>
        </p:nvCxnSpPr>
        <p:spPr>
          <a:xfrm flipH="1">
            <a:off x="1325874" y="4206058"/>
            <a:ext cx="142539" cy="122583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6" name="Objet 185"/>
          <p:cNvGraphicFramePr>
            <a:graphicFrameLocks noChangeAspect="1"/>
          </p:cNvGraphicFramePr>
          <p:nvPr/>
        </p:nvGraphicFramePr>
        <p:xfrm>
          <a:off x="771525" y="2441575"/>
          <a:ext cx="8016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5" imgW="215640" imgH="126720" progId="Equation.3">
                  <p:embed/>
                </p:oleObj>
              </mc:Choice>
              <mc:Fallback>
                <p:oleObj name="Équation" r:id="rId65" imgW="215640" imgH="126720" progId="Equation.3">
                  <p:embed/>
                  <p:pic>
                    <p:nvPicPr>
                      <p:cNvPr id="186" name="Obje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2441575"/>
                        <a:ext cx="801688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t 186"/>
          <p:cNvGraphicFramePr>
            <a:graphicFrameLocks noChangeAspect="1"/>
          </p:cNvGraphicFramePr>
          <p:nvPr/>
        </p:nvGraphicFramePr>
        <p:xfrm>
          <a:off x="706438" y="1879600"/>
          <a:ext cx="14192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7" imgW="291960" imgH="126720" progId="Equation.3">
                  <p:embed/>
                </p:oleObj>
              </mc:Choice>
              <mc:Fallback>
                <p:oleObj name="Équation" r:id="rId67" imgW="291960" imgH="126720" progId="Equation.3">
                  <p:embed/>
                  <p:pic>
                    <p:nvPicPr>
                      <p:cNvPr id="187" name="Obje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879600"/>
                        <a:ext cx="14192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t 187"/>
          <p:cNvGraphicFramePr>
            <a:graphicFrameLocks noChangeAspect="1"/>
          </p:cNvGraphicFramePr>
          <p:nvPr/>
        </p:nvGraphicFramePr>
        <p:xfrm>
          <a:off x="1529462" y="2236885"/>
          <a:ext cx="100100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69" imgW="228600" imgH="291960" progId="Equation.3">
                  <p:embed/>
                </p:oleObj>
              </mc:Choice>
              <mc:Fallback>
                <p:oleObj name="Équation" r:id="rId69" imgW="228600" imgH="291960" progId="Equation.3">
                  <p:embed/>
                  <p:pic>
                    <p:nvPicPr>
                      <p:cNvPr id="188" name="Obje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462" y="2236885"/>
                        <a:ext cx="1001007" cy="91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t 1044"/>
          <p:cNvGraphicFramePr>
            <a:graphicFrameLocks noChangeAspect="1"/>
          </p:cNvGraphicFramePr>
          <p:nvPr/>
        </p:nvGraphicFramePr>
        <p:xfrm>
          <a:off x="7834313" y="2476500"/>
          <a:ext cx="626119" cy="512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1" imgW="164880" imgH="139680" progId="Equation.3">
                  <p:embed/>
                </p:oleObj>
              </mc:Choice>
              <mc:Fallback>
                <p:oleObj name="Équation" r:id="rId71" imgW="164880" imgH="139680" progId="Equation.3">
                  <p:embed/>
                  <p:pic>
                    <p:nvPicPr>
                      <p:cNvPr id="1045" name="Obje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313" y="2476500"/>
                        <a:ext cx="626119" cy="512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t 1045"/>
          <p:cNvGraphicFramePr>
            <a:graphicFrameLocks noChangeAspect="1"/>
          </p:cNvGraphicFramePr>
          <p:nvPr/>
        </p:nvGraphicFramePr>
        <p:xfrm>
          <a:off x="7169150" y="2444750"/>
          <a:ext cx="711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3" imgW="190440" imgH="139680" progId="Equation.3">
                  <p:embed/>
                </p:oleObj>
              </mc:Choice>
              <mc:Fallback>
                <p:oleObj name="Équation" r:id="rId73" imgW="190440" imgH="139680" progId="Equation.3">
                  <p:embed/>
                  <p:pic>
                    <p:nvPicPr>
                      <p:cNvPr id="1046" name="Obje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2444750"/>
                        <a:ext cx="711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t 1046"/>
          <p:cNvGraphicFramePr>
            <a:graphicFrameLocks noChangeAspect="1"/>
          </p:cNvGraphicFramePr>
          <p:nvPr/>
        </p:nvGraphicFramePr>
        <p:xfrm>
          <a:off x="6840417" y="2477273"/>
          <a:ext cx="4111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5" imgW="139680" imgH="126720" progId="Equation.3">
                  <p:embed/>
                </p:oleObj>
              </mc:Choice>
              <mc:Fallback>
                <p:oleObj name="Équation" r:id="rId75" imgW="139680" imgH="126720" progId="Equation.3">
                  <p:embed/>
                  <p:pic>
                    <p:nvPicPr>
                      <p:cNvPr id="1047" name="Obje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417" y="2477273"/>
                        <a:ext cx="4111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0" name="Connecteur en arc 1049"/>
          <p:cNvCxnSpPr/>
          <p:nvPr/>
        </p:nvCxnSpPr>
        <p:spPr>
          <a:xfrm flipV="1">
            <a:off x="6350402" y="2638121"/>
            <a:ext cx="491253" cy="1151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>
            <p:custDataLst>
              <p:tags r:id="rId34"/>
            </p:custDataLst>
          </p:nvPr>
        </p:nvSpPr>
        <p:spPr>
          <a:xfrm>
            <a:off x="4185196" y="235093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ZoneTexte 188"/>
          <p:cNvSpPr txBox="1"/>
          <p:nvPr>
            <p:custDataLst>
              <p:tags r:id="rId35"/>
            </p:custDataLst>
          </p:nvPr>
        </p:nvSpPr>
        <p:spPr>
          <a:xfrm>
            <a:off x="4213602" y="29788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ZoneTexte 189"/>
          <p:cNvSpPr txBox="1"/>
          <p:nvPr>
            <p:custDataLst>
              <p:tags r:id="rId36"/>
            </p:custDataLst>
          </p:nvPr>
        </p:nvSpPr>
        <p:spPr>
          <a:xfrm>
            <a:off x="4185197" y="1794186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ZoneTexte 190"/>
          <p:cNvSpPr txBox="1"/>
          <p:nvPr>
            <p:custDataLst>
              <p:tags r:id="rId37"/>
            </p:custDataLst>
          </p:nvPr>
        </p:nvSpPr>
        <p:spPr>
          <a:xfrm>
            <a:off x="4200173" y="359192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ZoneTexte 191"/>
          <p:cNvSpPr txBox="1"/>
          <p:nvPr>
            <p:custDataLst>
              <p:tags r:id="rId38"/>
            </p:custDataLst>
          </p:nvPr>
        </p:nvSpPr>
        <p:spPr>
          <a:xfrm>
            <a:off x="4219634" y="4190357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ZoneTexte 192"/>
          <p:cNvSpPr txBox="1"/>
          <p:nvPr>
            <p:custDataLst>
              <p:tags r:id="rId39"/>
            </p:custDataLst>
          </p:nvPr>
        </p:nvSpPr>
        <p:spPr>
          <a:xfrm>
            <a:off x="4213055" y="481684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ZoneTexte 193"/>
          <p:cNvSpPr txBox="1"/>
          <p:nvPr>
            <p:custDataLst>
              <p:tags r:id="rId40"/>
            </p:custDataLst>
          </p:nvPr>
        </p:nvSpPr>
        <p:spPr>
          <a:xfrm>
            <a:off x="5034654" y="236090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ZoneTexte 194"/>
          <p:cNvSpPr txBox="1"/>
          <p:nvPr>
            <p:custDataLst>
              <p:tags r:id="rId41"/>
            </p:custDataLst>
          </p:nvPr>
        </p:nvSpPr>
        <p:spPr>
          <a:xfrm>
            <a:off x="5063060" y="29887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ZoneTexte 195"/>
          <p:cNvSpPr txBox="1"/>
          <p:nvPr>
            <p:custDataLst>
              <p:tags r:id="rId42"/>
            </p:custDataLst>
          </p:nvPr>
        </p:nvSpPr>
        <p:spPr>
          <a:xfrm>
            <a:off x="5049631" y="360188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ZoneTexte 196"/>
          <p:cNvSpPr txBox="1"/>
          <p:nvPr>
            <p:custDataLst>
              <p:tags r:id="rId43"/>
            </p:custDataLst>
          </p:nvPr>
        </p:nvSpPr>
        <p:spPr>
          <a:xfrm>
            <a:off x="5069092" y="420032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ZoneTexte 197"/>
          <p:cNvSpPr txBox="1"/>
          <p:nvPr>
            <p:custDataLst>
              <p:tags r:id="rId44"/>
            </p:custDataLst>
          </p:nvPr>
        </p:nvSpPr>
        <p:spPr>
          <a:xfrm>
            <a:off x="5062513" y="482680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ZoneTexte 198"/>
          <p:cNvSpPr txBox="1"/>
          <p:nvPr>
            <p:custDataLst>
              <p:tags r:id="rId45"/>
            </p:custDataLst>
          </p:nvPr>
        </p:nvSpPr>
        <p:spPr>
          <a:xfrm>
            <a:off x="3373532" y="23446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ZoneTexte 199"/>
          <p:cNvSpPr txBox="1"/>
          <p:nvPr>
            <p:custDataLst>
              <p:tags r:id="rId46"/>
            </p:custDataLst>
          </p:nvPr>
        </p:nvSpPr>
        <p:spPr>
          <a:xfrm>
            <a:off x="3401938" y="29725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ZoneTexte 200"/>
          <p:cNvSpPr txBox="1"/>
          <p:nvPr>
            <p:custDataLst>
              <p:tags r:id="rId47"/>
            </p:custDataLst>
          </p:nvPr>
        </p:nvSpPr>
        <p:spPr>
          <a:xfrm>
            <a:off x="3388509" y="358567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ZoneTexte 201"/>
          <p:cNvSpPr txBox="1"/>
          <p:nvPr>
            <p:custDataLst>
              <p:tags r:id="rId48"/>
            </p:custDataLst>
          </p:nvPr>
        </p:nvSpPr>
        <p:spPr>
          <a:xfrm>
            <a:off x="3407970" y="418411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ZoneTexte 202"/>
          <p:cNvSpPr txBox="1"/>
          <p:nvPr>
            <p:custDataLst>
              <p:tags r:id="rId49"/>
            </p:custDataLst>
          </p:nvPr>
        </p:nvSpPr>
        <p:spPr>
          <a:xfrm>
            <a:off x="3401391" y="4810599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ZoneTexte 203"/>
          <p:cNvSpPr txBox="1"/>
          <p:nvPr>
            <p:custDataLst>
              <p:tags r:id="rId50"/>
            </p:custDataLst>
          </p:nvPr>
        </p:nvSpPr>
        <p:spPr>
          <a:xfrm>
            <a:off x="5857059" y="36102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ZoneTexte 204"/>
          <p:cNvSpPr txBox="1"/>
          <p:nvPr>
            <p:custDataLst>
              <p:tags r:id="rId51"/>
            </p:custDataLst>
          </p:nvPr>
        </p:nvSpPr>
        <p:spPr>
          <a:xfrm>
            <a:off x="5876520" y="4208715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ZoneTexte 205"/>
          <p:cNvSpPr txBox="1"/>
          <p:nvPr>
            <p:custDataLst>
              <p:tags r:id="rId52"/>
            </p:custDataLst>
          </p:nvPr>
        </p:nvSpPr>
        <p:spPr>
          <a:xfrm>
            <a:off x="5869941" y="483520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ZoneTexte 212"/>
          <p:cNvSpPr txBox="1"/>
          <p:nvPr>
            <p:custDataLst>
              <p:tags r:id="rId53"/>
            </p:custDataLst>
          </p:nvPr>
        </p:nvSpPr>
        <p:spPr>
          <a:xfrm>
            <a:off x="2521443" y="361685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ZoneTexte 216"/>
          <p:cNvSpPr txBox="1"/>
          <p:nvPr>
            <p:custDataLst>
              <p:tags r:id="rId54"/>
            </p:custDataLst>
          </p:nvPr>
        </p:nvSpPr>
        <p:spPr>
          <a:xfrm>
            <a:off x="2540904" y="421529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ZoneTexte 217"/>
          <p:cNvSpPr txBox="1"/>
          <p:nvPr>
            <p:custDataLst>
              <p:tags r:id="rId55"/>
            </p:custDataLst>
          </p:nvPr>
        </p:nvSpPr>
        <p:spPr>
          <a:xfrm>
            <a:off x="2534325" y="4841778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ZoneTexte 218"/>
          <p:cNvSpPr txBox="1"/>
          <p:nvPr>
            <p:custDataLst>
              <p:tags r:id="rId56"/>
            </p:custDataLst>
          </p:nvPr>
        </p:nvSpPr>
        <p:spPr>
          <a:xfrm>
            <a:off x="6546085" y="4501091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ZoneTexte 219"/>
          <p:cNvSpPr txBox="1"/>
          <p:nvPr>
            <p:custDataLst>
              <p:tags r:id="rId57"/>
            </p:custDataLst>
          </p:nvPr>
        </p:nvSpPr>
        <p:spPr>
          <a:xfrm>
            <a:off x="6546086" y="488027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ZoneTexte 220"/>
          <p:cNvSpPr txBox="1"/>
          <p:nvPr>
            <p:custDataLst>
              <p:tags r:id="rId58"/>
            </p:custDataLst>
          </p:nvPr>
        </p:nvSpPr>
        <p:spPr>
          <a:xfrm>
            <a:off x="1850208" y="4490900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ZoneTexte 221"/>
          <p:cNvSpPr txBox="1"/>
          <p:nvPr>
            <p:custDataLst>
              <p:tags r:id="rId59"/>
            </p:custDataLst>
          </p:nvPr>
        </p:nvSpPr>
        <p:spPr>
          <a:xfrm>
            <a:off x="1850209" y="4870082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ZoneTexte 222"/>
          <p:cNvSpPr txBox="1"/>
          <p:nvPr>
            <p:custDataLst>
              <p:tags r:id="rId60"/>
            </p:custDataLst>
          </p:nvPr>
        </p:nvSpPr>
        <p:spPr>
          <a:xfrm>
            <a:off x="7286084" y="4942563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ZoneTexte 223"/>
          <p:cNvSpPr txBox="1"/>
          <p:nvPr>
            <p:custDataLst>
              <p:tags r:id="rId61"/>
            </p:custDataLst>
          </p:nvPr>
        </p:nvSpPr>
        <p:spPr>
          <a:xfrm>
            <a:off x="1156094" y="4914304"/>
            <a:ext cx="63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endParaRPr lang="fr-FR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4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5" grpId="1"/>
      <p:bldP spid="155" grpId="2"/>
      <p:bldP spid="156" grpId="0"/>
      <p:bldP spid="165" grpId="0"/>
      <p:bldP spid="165" grpId="1"/>
      <p:bldP spid="170" grpId="0"/>
      <p:bldP spid="170" grpId="1"/>
      <p:bldP spid="170" grpId="2"/>
      <p:bldP spid="176" grpId="0" animBg="1"/>
      <p:bldP spid="176" grpId="1" animBg="1"/>
      <p:bldP spid="178" grpId="0" animBg="1"/>
      <p:bldP spid="178" grpId="1" animBg="1"/>
      <p:bldP spid="179" grpId="0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177540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243922"/>
            <a:ext cx="914965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46157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175953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Formule 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95536" y="1928802"/>
            <a:ext cx="842493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 la moyenne, un pourcentage (ou proportion) peut se situer à l’intérieur d’un intervalle de confiance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Exemple du sondage où 5,4% des 4347 sénégalais sondés en 2002 fument du tabac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p: probabilité du pourcentage à estimer,  soit 5,4%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q: probabilité du pourcentage complémentaire, soit 100-p = 94,6%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: nombre de cas enquêtés, soit 4347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Formule de l’intervalle de confiance (IC) d’une proportion: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   IC à 95% =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IC à 99% =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2,58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fr-CA" sz="2400" baseline="-25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accent3">
                  <a:lumMod val="60000"/>
                  <a:lumOff val="4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460452" y="5409482"/>
            <a:ext cx="92869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5451585" y="5640315"/>
            <a:ext cx="598620" cy="16495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6637733" y="5409482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√</a:t>
            </a:r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pq / n</a:t>
            </a:r>
          </a:p>
        </p:txBody>
      </p:sp>
    </p:spTree>
    <p:extLst>
      <p:ext uri="{BB962C8B-B14F-4D97-AF65-F5344CB8AC3E}">
        <p14:creationId xmlns:p14="http://schemas.microsoft.com/office/powerpoint/2010/main" val="41640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5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98340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6977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898196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52157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3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Intervalle de confiance d’une proportion</a:t>
            </a:r>
            <a:endParaRPr kumimoji="0" lang="fr-FR" sz="3600" i="0" u="none" strike="noStrike" kern="1200" cap="none" spc="-30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0" y="1212975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Exercice-éclair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95536" y="1988841"/>
            <a:ext cx="8424936" cy="4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-457200">
              <a:lnSpc>
                <a:spcPct val="90000"/>
              </a:lnSpc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Un sondage aléatoire sur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4347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(n) sénégalais âgés de 15 ans et plus révèle que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5,4%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fument du tabac. Estimez par intervalle de confiance à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95%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la vraie proportion de la pop.</a:t>
            </a:r>
            <a:endParaRPr lang="fr-CA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l’erreur type: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pq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)/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Calculez la marge d’erreur  E 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Déterminez l’intervalle: IC=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±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Représentez graphiquement l’intervalle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211960" y="3245383"/>
            <a:ext cx="864096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17" name="Connecteur droit avec flèche 16"/>
          <p:cNvCxnSpPr/>
          <p:nvPr>
            <p:custDataLst>
              <p:tags r:id="rId9"/>
            </p:custDataLst>
          </p:nvPr>
        </p:nvCxnSpPr>
        <p:spPr>
          <a:xfrm>
            <a:off x="486255" y="2189042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>
            <p:custDataLst>
              <p:tags r:id="rId10"/>
            </p:custDataLst>
          </p:nvPr>
        </p:nvCxnSpPr>
        <p:spPr>
          <a:xfrm>
            <a:off x="429118" y="5373216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5007042" y="3162645"/>
            <a:ext cx="313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5,4*94,6/4347 =0,35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207955" y="3614902"/>
            <a:ext cx="2737815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1,96*0,35 =0,7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646899" y="4045838"/>
            <a:ext cx="1914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4,7% et 6,1%</a:t>
            </a: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36096" y="3170153"/>
            <a:ext cx="129614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pic>
        <p:nvPicPr>
          <p:cNvPr id="19" name="Picture 2" descr="C:\Documents and Settings\El Hadj TOURE\Bureau\Sans titre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9" t="7460" r="14667" b="8259"/>
          <a:stretch/>
        </p:blipFill>
        <p:spPr bwMode="auto">
          <a:xfrm>
            <a:off x="6047656" y="4576162"/>
            <a:ext cx="3096344" cy="207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7271413" y="5412519"/>
            <a:ext cx="79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 95%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295036" y="637221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5,4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131475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6,1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561881" y="6390177"/>
            <a:ext cx="79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4,7</a:t>
            </a:r>
          </a:p>
        </p:txBody>
      </p:sp>
      <p:cxnSp>
        <p:nvCxnSpPr>
          <p:cNvPr id="31" name="Connecteur droit 30"/>
          <p:cNvCxnSpPr/>
          <p:nvPr>
            <p:custDataLst>
              <p:tags r:id="rId12"/>
            </p:custDataLst>
          </p:nvPr>
        </p:nvCxnSpPr>
        <p:spPr>
          <a:xfrm>
            <a:off x="6816822" y="5907330"/>
            <a:ext cx="945" cy="56586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>
            <p:custDataLst>
              <p:tags r:id="rId13"/>
            </p:custDataLst>
          </p:nvPr>
        </p:nvCxnSpPr>
        <p:spPr>
          <a:xfrm>
            <a:off x="8375077" y="5921266"/>
            <a:ext cx="6287" cy="52910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5536" y="5213114"/>
            <a:ext cx="5689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On est certain à 95% que la proportion de fumeurs se situe entre 4,7% et 6,1% dans la population sénégalaise adulte. </a:t>
            </a:r>
            <a:r>
              <a:rPr lang="fr-CA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 proportion de fumeurs est de 5,4%, avec une marge d’erreur de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0,7%, 95 fois sur 100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79244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5" grpId="0" animBg="1"/>
      <p:bldP spid="21" grpId="0"/>
      <p:bldP spid="23" grpId="0"/>
      <p:bldP spid="24" grpId="0"/>
      <p:bldP spid="25" grpId="0" animBg="1"/>
      <p:bldP spid="27" grpId="0"/>
      <p:bldP spid="28" grpId="0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22051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18713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678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Estimation de paramètres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2" y="1128409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Effets de variation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23529" y="1988841"/>
            <a:ext cx="8391876" cy="436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Variation de la taille de l’échantillon sur la marge d’erreur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Plus la taille de l’échantillon augmente, plus l’erreur-type (erreur standard moyenne) diminue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 qui, par ricochet, diminue la marge d’erreur ou l’IC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Donnant ainsi une estimation plus précise du paramètre</a:t>
            </a:r>
          </a:p>
          <a:p>
            <a:pPr>
              <a:lnSpc>
                <a:spcPct val="90000"/>
              </a:lnSpc>
              <a:spcBef>
                <a:spcPts val="24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Variation du niveau de confiance sur la marge d’erreur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Plus le niveau de confiance augmente, plus les chances de voir l’intervalle contenir la valeur de la population augmentent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 qui, toutefois, augmente la marge d’erreur ou l’IC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Donnant ainsi une estimation moins précise du paramètre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22051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18713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3678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Estimation de paramètres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2" y="1128409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Propriétés des estimés | statistiques: définition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23528" y="1772817"/>
            <a:ext cx="8568952" cy="458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Absence de biais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estimé est dit non biaisé s’il s’apparente (=) au paramètre, lorsque l’on constitue tous les échantillons possibles 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Réduire le biais d’un estimé revient à constituer un </a:t>
            </a:r>
            <a:r>
              <a:rPr lang="fr-CA" sz="2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aléatoire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Consistance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estimé est consistant s’il se rapproche du paramètre, sa distribution d’échantillonnage comportant une faible variabilité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Augmenter la consistance revient à augmenter la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taille de </a:t>
            </a:r>
            <a:r>
              <a:rPr lang="fr-CA" sz="2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fr-CA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Efficacité relative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L’efficacité relative rend compte de la précision relative avec laquelle un estimé estime un paramètre. Un estimé est d’autant plus efficace qu’il est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 biaisé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consistant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42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530037"/>
            <a:ext cx="9164513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601475"/>
            <a:ext cx="9164513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1" y="1643051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130627" y="6424820"/>
            <a:ext cx="2133600" cy="365125"/>
          </a:xfrm>
        </p:spPr>
        <p:txBody>
          <a:bodyPr/>
          <a:lstStyle/>
          <a:p>
            <a:fld id="{52F1B081-95DA-4130-AA99-CD1A92128B4F}" type="datetime10">
              <a:rPr lang="fr-FR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19:41</a:t>
            </a:fld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1" y="-171400"/>
            <a:ext cx="9164513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Estimation de paramètres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14348" y="1928802"/>
            <a:ext cx="80010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4"/>
          <a:srcRect/>
          <a:stretch>
            <a:fillRect/>
          </a:stretch>
        </p:blipFill>
        <p:spPr bwMode="auto">
          <a:xfrm>
            <a:off x="4567692" y="1040489"/>
            <a:ext cx="3801638" cy="207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4"/>
          <a:srcRect/>
          <a:stretch>
            <a:fillRect/>
          </a:stretch>
        </p:blipFill>
        <p:spPr bwMode="auto">
          <a:xfrm>
            <a:off x="791675" y="3023998"/>
            <a:ext cx="3794602" cy="193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4"/>
          <a:srcRect/>
          <a:stretch>
            <a:fillRect/>
          </a:stretch>
        </p:blipFill>
        <p:spPr bwMode="auto">
          <a:xfrm>
            <a:off x="4567691" y="3033779"/>
            <a:ext cx="3795031" cy="192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>
            <p:custDataLst>
              <p:tags r:id="rId12"/>
            </p:custDataLst>
          </p:nvPr>
        </p:nvSpPr>
        <p:spPr>
          <a:xfrm>
            <a:off x="4943353" y="983019"/>
            <a:ext cx="3357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Estimé biaisé</a:t>
            </a:r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4848891" y="3101656"/>
            <a:ext cx="3643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Estimé peu consistant (petit n)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44"/>
          <a:srcRect/>
          <a:stretch>
            <a:fillRect/>
          </a:stretch>
        </p:blipFill>
        <p:spPr bwMode="auto">
          <a:xfrm>
            <a:off x="791675" y="1040489"/>
            <a:ext cx="3794602" cy="20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1044539" y="955297"/>
            <a:ext cx="3357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Estimé non biaisé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900379" y="3063077"/>
            <a:ext cx="3857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Estimé consistant (grand n)</a:t>
            </a:r>
          </a:p>
        </p:txBody>
      </p:sp>
      <p:sp>
        <p:nvSpPr>
          <p:cNvPr id="27" name="Forme libre 26"/>
          <p:cNvSpPr/>
          <p:nvPr>
            <p:custDataLst>
              <p:tags r:id="rId17"/>
            </p:custDataLst>
          </p:nvPr>
        </p:nvSpPr>
        <p:spPr>
          <a:xfrm>
            <a:off x="1197429" y="1227843"/>
            <a:ext cx="3251201" cy="1481577"/>
          </a:xfrm>
          <a:custGeom>
            <a:avLst/>
            <a:gdLst>
              <a:gd name="connsiteX0" fmla="*/ 0 w 3556000"/>
              <a:gd name="connsiteY0" fmla="*/ 1908628 h 1908628"/>
              <a:gd name="connsiteX1" fmla="*/ 696686 w 3556000"/>
              <a:gd name="connsiteY1" fmla="*/ 1690914 h 1908628"/>
              <a:gd name="connsiteX2" fmla="*/ 1219200 w 3556000"/>
              <a:gd name="connsiteY2" fmla="*/ 965200 h 1908628"/>
              <a:gd name="connsiteX3" fmla="*/ 1509486 w 3556000"/>
              <a:gd name="connsiteY3" fmla="*/ 195942 h 1908628"/>
              <a:gd name="connsiteX4" fmla="*/ 1973943 w 3556000"/>
              <a:gd name="connsiteY4" fmla="*/ 123371 h 1908628"/>
              <a:gd name="connsiteX5" fmla="*/ 2307771 w 3556000"/>
              <a:gd name="connsiteY5" fmla="*/ 936171 h 1908628"/>
              <a:gd name="connsiteX6" fmla="*/ 2554514 w 3556000"/>
              <a:gd name="connsiteY6" fmla="*/ 1429657 h 1908628"/>
              <a:gd name="connsiteX7" fmla="*/ 2888343 w 3556000"/>
              <a:gd name="connsiteY7" fmla="*/ 1748971 h 1908628"/>
              <a:gd name="connsiteX8" fmla="*/ 3556000 w 3556000"/>
              <a:gd name="connsiteY8" fmla="*/ 1865085 h 1908628"/>
              <a:gd name="connsiteX9" fmla="*/ 3556000 w 3556000"/>
              <a:gd name="connsiteY9" fmla="*/ 1865085 h 1908628"/>
              <a:gd name="connsiteX10" fmla="*/ 3556000 w 3556000"/>
              <a:gd name="connsiteY10" fmla="*/ 1850571 h 19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6000" h="1908628">
                <a:moveTo>
                  <a:pt x="0" y="1908628"/>
                </a:moveTo>
                <a:cubicBezTo>
                  <a:pt x="246743" y="1878390"/>
                  <a:pt x="493486" y="1848152"/>
                  <a:pt x="696686" y="1690914"/>
                </a:cubicBezTo>
                <a:cubicBezTo>
                  <a:pt x="899886" y="1533676"/>
                  <a:pt x="1083733" y="1214362"/>
                  <a:pt x="1219200" y="965200"/>
                </a:cubicBezTo>
                <a:cubicBezTo>
                  <a:pt x="1354667" y="716038"/>
                  <a:pt x="1383696" y="336247"/>
                  <a:pt x="1509486" y="195942"/>
                </a:cubicBezTo>
                <a:cubicBezTo>
                  <a:pt x="1635276" y="55637"/>
                  <a:pt x="1840896" y="0"/>
                  <a:pt x="1973943" y="123371"/>
                </a:cubicBezTo>
                <a:cubicBezTo>
                  <a:pt x="2106990" y="246742"/>
                  <a:pt x="2211009" y="718457"/>
                  <a:pt x="2307771" y="936171"/>
                </a:cubicBezTo>
                <a:cubicBezTo>
                  <a:pt x="2404533" y="1153885"/>
                  <a:pt x="2457752" y="1294190"/>
                  <a:pt x="2554514" y="1429657"/>
                </a:cubicBezTo>
                <a:cubicBezTo>
                  <a:pt x="2651276" y="1565124"/>
                  <a:pt x="2721429" y="1676400"/>
                  <a:pt x="2888343" y="1748971"/>
                </a:cubicBezTo>
                <a:cubicBezTo>
                  <a:pt x="3055257" y="1821542"/>
                  <a:pt x="3556000" y="1865085"/>
                  <a:pt x="3556000" y="1865085"/>
                </a:cubicBezTo>
                <a:lnTo>
                  <a:pt x="3556000" y="1865085"/>
                </a:lnTo>
                <a:lnTo>
                  <a:pt x="3556000" y="1850571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>
            <p:custDataLst>
              <p:tags r:id="rId18"/>
            </p:custDataLst>
          </p:nvPr>
        </p:nvSpPr>
        <p:spPr>
          <a:xfrm>
            <a:off x="5022839" y="1268761"/>
            <a:ext cx="3149563" cy="1480053"/>
          </a:xfrm>
          <a:custGeom>
            <a:avLst/>
            <a:gdLst>
              <a:gd name="connsiteX0" fmla="*/ 0 w 3556000"/>
              <a:gd name="connsiteY0" fmla="*/ 1908628 h 1908628"/>
              <a:gd name="connsiteX1" fmla="*/ 696686 w 3556000"/>
              <a:gd name="connsiteY1" fmla="*/ 1690914 h 1908628"/>
              <a:gd name="connsiteX2" fmla="*/ 1219200 w 3556000"/>
              <a:gd name="connsiteY2" fmla="*/ 965200 h 1908628"/>
              <a:gd name="connsiteX3" fmla="*/ 1509486 w 3556000"/>
              <a:gd name="connsiteY3" fmla="*/ 195942 h 1908628"/>
              <a:gd name="connsiteX4" fmla="*/ 1973943 w 3556000"/>
              <a:gd name="connsiteY4" fmla="*/ 123371 h 1908628"/>
              <a:gd name="connsiteX5" fmla="*/ 2307771 w 3556000"/>
              <a:gd name="connsiteY5" fmla="*/ 936171 h 1908628"/>
              <a:gd name="connsiteX6" fmla="*/ 2554514 w 3556000"/>
              <a:gd name="connsiteY6" fmla="*/ 1429657 h 1908628"/>
              <a:gd name="connsiteX7" fmla="*/ 2888343 w 3556000"/>
              <a:gd name="connsiteY7" fmla="*/ 1748971 h 1908628"/>
              <a:gd name="connsiteX8" fmla="*/ 3556000 w 3556000"/>
              <a:gd name="connsiteY8" fmla="*/ 1865085 h 1908628"/>
              <a:gd name="connsiteX9" fmla="*/ 3556000 w 3556000"/>
              <a:gd name="connsiteY9" fmla="*/ 1865085 h 1908628"/>
              <a:gd name="connsiteX10" fmla="*/ 3556000 w 3556000"/>
              <a:gd name="connsiteY10" fmla="*/ 1850571 h 19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6000" h="1908628">
                <a:moveTo>
                  <a:pt x="0" y="1908628"/>
                </a:moveTo>
                <a:cubicBezTo>
                  <a:pt x="246743" y="1878390"/>
                  <a:pt x="493486" y="1848152"/>
                  <a:pt x="696686" y="1690914"/>
                </a:cubicBezTo>
                <a:cubicBezTo>
                  <a:pt x="899886" y="1533676"/>
                  <a:pt x="1083733" y="1214362"/>
                  <a:pt x="1219200" y="965200"/>
                </a:cubicBezTo>
                <a:cubicBezTo>
                  <a:pt x="1354667" y="716038"/>
                  <a:pt x="1383696" y="336247"/>
                  <a:pt x="1509486" y="195942"/>
                </a:cubicBezTo>
                <a:cubicBezTo>
                  <a:pt x="1635276" y="55637"/>
                  <a:pt x="1840896" y="0"/>
                  <a:pt x="1973943" y="123371"/>
                </a:cubicBezTo>
                <a:cubicBezTo>
                  <a:pt x="2106990" y="246742"/>
                  <a:pt x="2211009" y="718457"/>
                  <a:pt x="2307771" y="936171"/>
                </a:cubicBezTo>
                <a:cubicBezTo>
                  <a:pt x="2404533" y="1153885"/>
                  <a:pt x="2457752" y="1294190"/>
                  <a:pt x="2554514" y="1429657"/>
                </a:cubicBezTo>
                <a:cubicBezTo>
                  <a:pt x="2651276" y="1565124"/>
                  <a:pt x="2721429" y="1676400"/>
                  <a:pt x="2888343" y="1748971"/>
                </a:cubicBezTo>
                <a:cubicBezTo>
                  <a:pt x="3055257" y="1821542"/>
                  <a:pt x="3556000" y="1865085"/>
                  <a:pt x="3556000" y="1865085"/>
                </a:cubicBezTo>
                <a:lnTo>
                  <a:pt x="3556000" y="1865085"/>
                </a:lnTo>
                <a:lnTo>
                  <a:pt x="3556000" y="1850571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>
            <p:custDataLst>
              <p:tags r:id="rId19"/>
            </p:custDataLst>
          </p:nvPr>
        </p:nvCxnSpPr>
        <p:spPr>
          <a:xfrm flipH="1">
            <a:off x="2823029" y="1314489"/>
            <a:ext cx="1588" cy="142340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>
            <p:custDataLst>
              <p:tags r:id="rId20"/>
            </p:custDataLst>
          </p:nvPr>
        </p:nvSpPr>
        <p:spPr>
          <a:xfrm>
            <a:off x="1403650" y="2719034"/>
            <a:ext cx="3759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Estimé(E) = </a:t>
            </a:r>
            <a:r>
              <a:rPr lang="fr-FR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Paramètre(P</a:t>
            </a:r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Connecteur droit 36"/>
          <p:cNvCxnSpPr/>
          <p:nvPr>
            <p:custDataLst>
              <p:tags r:id="rId21"/>
            </p:custDataLst>
          </p:nvPr>
        </p:nvCxnSpPr>
        <p:spPr>
          <a:xfrm>
            <a:off x="6357951" y="1396326"/>
            <a:ext cx="0" cy="1394933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>
            <p:custDataLst>
              <p:tags r:id="rId22"/>
            </p:custDataLst>
          </p:nvPr>
        </p:nvCxnSpPr>
        <p:spPr>
          <a:xfrm>
            <a:off x="6622147" y="1355407"/>
            <a:ext cx="0" cy="1423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>
            <p:custDataLst>
              <p:tags r:id="rId23"/>
            </p:custDataLst>
          </p:nvPr>
        </p:nvSpPr>
        <p:spPr>
          <a:xfrm>
            <a:off x="6133274" y="2699081"/>
            <a:ext cx="1214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≠ </a:t>
            </a: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Forme libre 43"/>
          <p:cNvSpPr/>
          <p:nvPr>
            <p:custDataLst>
              <p:tags r:id="rId24"/>
            </p:custDataLst>
          </p:nvPr>
        </p:nvSpPr>
        <p:spPr>
          <a:xfrm>
            <a:off x="1586662" y="3417931"/>
            <a:ext cx="2113023" cy="1137896"/>
          </a:xfrm>
          <a:custGeom>
            <a:avLst/>
            <a:gdLst>
              <a:gd name="connsiteX0" fmla="*/ 0 w 2888343"/>
              <a:gd name="connsiteY0" fmla="*/ 2102152 h 2104571"/>
              <a:gd name="connsiteX1" fmla="*/ 420914 w 2888343"/>
              <a:gd name="connsiteY1" fmla="*/ 2073123 h 2104571"/>
              <a:gd name="connsiteX2" fmla="*/ 696686 w 2888343"/>
              <a:gd name="connsiteY2" fmla="*/ 1913466 h 2104571"/>
              <a:gd name="connsiteX3" fmla="*/ 841829 w 2888343"/>
              <a:gd name="connsiteY3" fmla="*/ 1695752 h 2104571"/>
              <a:gd name="connsiteX4" fmla="*/ 1001486 w 2888343"/>
              <a:gd name="connsiteY4" fmla="*/ 1129695 h 2104571"/>
              <a:gd name="connsiteX5" fmla="*/ 1161143 w 2888343"/>
              <a:gd name="connsiteY5" fmla="*/ 520095 h 2104571"/>
              <a:gd name="connsiteX6" fmla="*/ 1320800 w 2888343"/>
              <a:gd name="connsiteY6" fmla="*/ 99180 h 2104571"/>
              <a:gd name="connsiteX7" fmla="*/ 1625600 w 2888343"/>
              <a:gd name="connsiteY7" fmla="*/ 55638 h 2104571"/>
              <a:gd name="connsiteX8" fmla="*/ 1770743 w 2888343"/>
              <a:gd name="connsiteY8" fmla="*/ 433009 h 2104571"/>
              <a:gd name="connsiteX9" fmla="*/ 1901372 w 2888343"/>
              <a:gd name="connsiteY9" fmla="*/ 926495 h 2104571"/>
              <a:gd name="connsiteX10" fmla="*/ 2002972 w 2888343"/>
              <a:gd name="connsiteY10" fmla="*/ 1390952 h 2104571"/>
              <a:gd name="connsiteX11" fmla="*/ 2090057 w 2888343"/>
              <a:gd name="connsiteY11" fmla="*/ 1710266 h 2104571"/>
              <a:gd name="connsiteX12" fmla="*/ 2162629 w 2888343"/>
              <a:gd name="connsiteY12" fmla="*/ 1840895 h 2104571"/>
              <a:gd name="connsiteX13" fmla="*/ 2162629 w 2888343"/>
              <a:gd name="connsiteY13" fmla="*/ 1840895 h 2104571"/>
              <a:gd name="connsiteX14" fmla="*/ 2206172 w 2888343"/>
              <a:gd name="connsiteY14" fmla="*/ 1913466 h 2104571"/>
              <a:gd name="connsiteX15" fmla="*/ 2365829 w 2888343"/>
              <a:gd name="connsiteY15" fmla="*/ 2000552 h 2104571"/>
              <a:gd name="connsiteX16" fmla="*/ 2525486 w 2888343"/>
              <a:gd name="connsiteY16" fmla="*/ 2058609 h 2104571"/>
              <a:gd name="connsiteX17" fmla="*/ 2830286 w 2888343"/>
              <a:gd name="connsiteY17" fmla="*/ 2087638 h 2104571"/>
              <a:gd name="connsiteX18" fmla="*/ 2873829 w 2888343"/>
              <a:gd name="connsiteY18" fmla="*/ 2073123 h 210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88343" h="2104571">
                <a:moveTo>
                  <a:pt x="0" y="2102152"/>
                </a:moveTo>
                <a:cubicBezTo>
                  <a:pt x="152400" y="2103361"/>
                  <a:pt x="304800" y="2104571"/>
                  <a:pt x="420914" y="2073123"/>
                </a:cubicBezTo>
                <a:cubicBezTo>
                  <a:pt x="537028" y="2041675"/>
                  <a:pt x="626534" y="1976361"/>
                  <a:pt x="696686" y="1913466"/>
                </a:cubicBezTo>
                <a:cubicBezTo>
                  <a:pt x="766839" y="1850571"/>
                  <a:pt x="791029" y="1826381"/>
                  <a:pt x="841829" y="1695752"/>
                </a:cubicBezTo>
                <a:cubicBezTo>
                  <a:pt x="892629" y="1565124"/>
                  <a:pt x="948267" y="1325638"/>
                  <a:pt x="1001486" y="1129695"/>
                </a:cubicBezTo>
                <a:cubicBezTo>
                  <a:pt x="1054705" y="933752"/>
                  <a:pt x="1107924" y="691847"/>
                  <a:pt x="1161143" y="520095"/>
                </a:cubicBezTo>
                <a:cubicBezTo>
                  <a:pt x="1214362" y="348343"/>
                  <a:pt x="1243391" y="176589"/>
                  <a:pt x="1320800" y="99180"/>
                </a:cubicBezTo>
                <a:cubicBezTo>
                  <a:pt x="1398209" y="21771"/>
                  <a:pt x="1550610" y="0"/>
                  <a:pt x="1625600" y="55638"/>
                </a:cubicBezTo>
                <a:cubicBezTo>
                  <a:pt x="1700590" y="111276"/>
                  <a:pt x="1724781" y="287866"/>
                  <a:pt x="1770743" y="433009"/>
                </a:cubicBezTo>
                <a:cubicBezTo>
                  <a:pt x="1816705" y="578152"/>
                  <a:pt x="1862667" y="766838"/>
                  <a:pt x="1901372" y="926495"/>
                </a:cubicBezTo>
                <a:cubicBezTo>
                  <a:pt x="1940077" y="1086152"/>
                  <a:pt x="1971525" y="1260324"/>
                  <a:pt x="2002972" y="1390952"/>
                </a:cubicBezTo>
                <a:cubicBezTo>
                  <a:pt x="2034420" y="1521581"/>
                  <a:pt x="2063448" y="1635276"/>
                  <a:pt x="2090057" y="1710266"/>
                </a:cubicBezTo>
                <a:cubicBezTo>
                  <a:pt x="2116667" y="1785257"/>
                  <a:pt x="2162629" y="1840895"/>
                  <a:pt x="2162629" y="1840895"/>
                </a:cubicBezTo>
                <a:lnTo>
                  <a:pt x="2162629" y="1840895"/>
                </a:lnTo>
                <a:cubicBezTo>
                  <a:pt x="2169886" y="1852990"/>
                  <a:pt x="2172305" y="1886857"/>
                  <a:pt x="2206172" y="1913466"/>
                </a:cubicBezTo>
                <a:cubicBezTo>
                  <a:pt x="2240039" y="1940076"/>
                  <a:pt x="2312610" y="1976362"/>
                  <a:pt x="2365829" y="2000552"/>
                </a:cubicBezTo>
                <a:cubicBezTo>
                  <a:pt x="2419048" y="2024742"/>
                  <a:pt x="2448077" y="2044095"/>
                  <a:pt x="2525486" y="2058609"/>
                </a:cubicBezTo>
                <a:cubicBezTo>
                  <a:pt x="2602895" y="2073123"/>
                  <a:pt x="2772229" y="2085219"/>
                  <a:pt x="2830286" y="2087638"/>
                </a:cubicBezTo>
                <a:cubicBezTo>
                  <a:pt x="2888343" y="2090057"/>
                  <a:pt x="2881086" y="2081590"/>
                  <a:pt x="2873829" y="2073123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>
            <p:custDataLst>
              <p:tags r:id="rId25"/>
            </p:custDataLst>
          </p:nvPr>
        </p:nvSpPr>
        <p:spPr>
          <a:xfrm>
            <a:off x="4848892" y="3989006"/>
            <a:ext cx="3468915" cy="566821"/>
          </a:xfrm>
          <a:custGeom>
            <a:avLst/>
            <a:gdLst>
              <a:gd name="connsiteX0" fmla="*/ 0 w 3468915"/>
              <a:gd name="connsiteY0" fmla="*/ 824895 h 824895"/>
              <a:gd name="connsiteX1" fmla="*/ 377372 w 3468915"/>
              <a:gd name="connsiteY1" fmla="*/ 795866 h 824895"/>
              <a:gd name="connsiteX2" fmla="*/ 827315 w 3468915"/>
              <a:gd name="connsiteY2" fmla="*/ 549124 h 824895"/>
              <a:gd name="connsiteX3" fmla="*/ 1335315 w 3468915"/>
              <a:gd name="connsiteY3" fmla="*/ 258838 h 824895"/>
              <a:gd name="connsiteX4" fmla="*/ 1770743 w 3468915"/>
              <a:gd name="connsiteY4" fmla="*/ 41124 h 824895"/>
              <a:gd name="connsiteX5" fmla="*/ 2017486 w 3468915"/>
              <a:gd name="connsiteY5" fmla="*/ 12095 h 824895"/>
              <a:gd name="connsiteX6" fmla="*/ 2191658 w 3468915"/>
              <a:gd name="connsiteY6" fmla="*/ 84666 h 824895"/>
              <a:gd name="connsiteX7" fmla="*/ 2569029 w 3468915"/>
              <a:gd name="connsiteY7" fmla="*/ 403981 h 824895"/>
              <a:gd name="connsiteX8" fmla="*/ 2844800 w 3468915"/>
              <a:gd name="connsiteY8" fmla="*/ 607181 h 824895"/>
              <a:gd name="connsiteX9" fmla="*/ 3106058 w 3468915"/>
              <a:gd name="connsiteY9" fmla="*/ 766838 h 824895"/>
              <a:gd name="connsiteX10" fmla="*/ 3468915 w 3468915"/>
              <a:gd name="connsiteY10" fmla="*/ 810381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8915" h="824895">
                <a:moveTo>
                  <a:pt x="0" y="824895"/>
                </a:moveTo>
                <a:lnTo>
                  <a:pt x="377372" y="795866"/>
                </a:lnTo>
                <a:cubicBezTo>
                  <a:pt x="515258" y="749904"/>
                  <a:pt x="667658" y="638629"/>
                  <a:pt x="827315" y="549124"/>
                </a:cubicBezTo>
                <a:cubicBezTo>
                  <a:pt x="986972" y="459619"/>
                  <a:pt x="1178077" y="343505"/>
                  <a:pt x="1335315" y="258838"/>
                </a:cubicBezTo>
                <a:cubicBezTo>
                  <a:pt x="1492553" y="174171"/>
                  <a:pt x="1657048" y="82248"/>
                  <a:pt x="1770743" y="41124"/>
                </a:cubicBezTo>
                <a:cubicBezTo>
                  <a:pt x="1884438" y="0"/>
                  <a:pt x="1947334" y="4838"/>
                  <a:pt x="2017486" y="12095"/>
                </a:cubicBezTo>
                <a:cubicBezTo>
                  <a:pt x="2087639" y="19352"/>
                  <a:pt x="2099734" y="19352"/>
                  <a:pt x="2191658" y="84666"/>
                </a:cubicBezTo>
                <a:cubicBezTo>
                  <a:pt x="2283582" y="149980"/>
                  <a:pt x="2460172" y="316895"/>
                  <a:pt x="2569029" y="403981"/>
                </a:cubicBezTo>
                <a:cubicBezTo>
                  <a:pt x="2677886" y="491067"/>
                  <a:pt x="2755295" y="546705"/>
                  <a:pt x="2844800" y="607181"/>
                </a:cubicBezTo>
                <a:cubicBezTo>
                  <a:pt x="2934305" y="667657"/>
                  <a:pt x="3002039" y="732971"/>
                  <a:pt x="3106058" y="766838"/>
                </a:cubicBezTo>
                <a:cubicBezTo>
                  <a:pt x="3210077" y="800705"/>
                  <a:pt x="3339496" y="805543"/>
                  <a:pt x="3468915" y="810381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2" name="Connecteur droit 51"/>
          <p:cNvCxnSpPr/>
          <p:nvPr>
            <p:custDataLst>
              <p:tags r:id="rId26"/>
            </p:custDataLst>
          </p:nvPr>
        </p:nvCxnSpPr>
        <p:spPr>
          <a:xfrm>
            <a:off x="6740496" y="3993898"/>
            <a:ext cx="0" cy="628901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>
            <p:custDataLst>
              <p:tags r:id="rId27"/>
            </p:custDataLst>
          </p:nvPr>
        </p:nvCxnSpPr>
        <p:spPr>
          <a:xfrm>
            <a:off x="2666185" y="3447728"/>
            <a:ext cx="0" cy="117507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>
            <p:custDataLst>
              <p:tags r:id="rId28"/>
            </p:custDataLst>
          </p:nvPr>
        </p:nvSpPr>
        <p:spPr>
          <a:xfrm>
            <a:off x="2469703" y="4557507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fr-FR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ZoneTexte 56"/>
          <p:cNvSpPr txBox="1"/>
          <p:nvPr>
            <p:custDataLst>
              <p:tags r:id="rId29"/>
            </p:custDataLst>
          </p:nvPr>
        </p:nvSpPr>
        <p:spPr>
          <a:xfrm>
            <a:off x="6565920" y="453987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fr-FR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>
            <p:custDataLst>
              <p:tags r:id="rId30"/>
            </p:custDataLst>
          </p:nvPr>
        </p:nvSpPr>
        <p:spPr>
          <a:xfrm>
            <a:off x="0" y="39190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Propriétés des estimés | statistiques: illustration </a:t>
            </a:r>
            <a:endParaRPr kumimoji="0" lang="fr-FR" sz="3000" i="0" u="none" strike="noStrike" kern="1200" cap="none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44"/>
          <a:srcRect/>
          <a:stretch>
            <a:fillRect/>
          </a:stretch>
        </p:blipFill>
        <p:spPr bwMode="auto">
          <a:xfrm>
            <a:off x="791674" y="4843782"/>
            <a:ext cx="3794603" cy="204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47679" y="4910046"/>
            <a:ext cx="4294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Efficacité relative A                       (non biaisé, mais peu consistant)</a:t>
            </a:r>
          </a:p>
        </p:txBody>
      </p:sp>
      <p:sp>
        <p:nvSpPr>
          <p:cNvPr id="49" name="Forme libre 48"/>
          <p:cNvSpPr/>
          <p:nvPr>
            <p:custDataLst>
              <p:tags r:id="rId33"/>
            </p:custDataLst>
          </p:nvPr>
        </p:nvSpPr>
        <p:spPr>
          <a:xfrm>
            <a:off x="988875" y="5661673"/>
            <a:ext cx="3468915" cy="824895"/>
          </a:xfrm>
          <a:custGeom>
            <a:avLst/>
            <a:gdLst>
              <a:gd name="connsiteX0" fmla="*/ 0 w 3468915"/>
              <a:gd name="connsiteY0" fmla="*/ 824895 h 824895"/>
              <a:gd name="connsiteX1" fmla="*/ 377372 w 3468915"/>
              <a:gd name="connsiteY1" fmla="*/ 795866 h 824895"/>
              <a:gd name="connsiteX2" fmla="*/ 827315 w 3468915"/>
              <a:gd name="connsiteY2" fmla="*/ 549124 h 824895"/>
              <a:gd name="connsiteX3" fmla="*/ 1335315 w 3468915"/>
              <a:gd name="connsiteY3" fmla="*/ 258838 h 824895"/>
              <a:gd name="connsiteX4" fmla="*/ 1770743 w 3468915"/>
              <a:gd name="connsiteY4" fmla="*/ 41124 h 824895"/>
              <a:gd name="connsiteX5" fmla="*/ 2017486 w 3468915"/>
              <a:gd name="connsiteY5" fmla="*/ 12095 h 824895"/>
              <a:gd name="connsiteX6" fmla="*/ 2191658 w 3468915"/>
              <a:gd name="connsiteY6" fmla="*/ 84666 h 824895"/>
              <a:gd name="connsiteX7" fmla="*/ 2569029 w 3468915"/>
              <a:gd name="connsiteY7" fmla="*/ 403981 h 824895"/>
              <a:gd name="connsiteX8" fmla="*/ 2844800 w 3468915"/>
              <a:gd name="connsiteY8" fmla="*/ 607181 h 824895"/>
              <a:gd name="connsiteX9" fmla="*/ 3106058 w 3468915"/>
              <a:gd name="connsiteY9" fmla="*/ 766838 h 824895"/>
              <a:gd name="connsiteX10" fmla="*/ 3468915 w 3468915"/>
              <a:gd name="connsiteY10" fmla="*/ 810381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8915" h="824895">
                <a:moveTo>
                  <a:pt x="0" y="824895"/>
                </a:moveTo>
                <a:lnTo>
                  <a:pt x="377372" y="795866"/>
                </a:lnTo>
                <a:cubicBezTo>
                  <a:pt x="515258" y="749904"/>
                  <a:pt x="667658" y="638629"/>
                  <a:pt x="827315" y="549124"/>
                </a:cubicBezTo>
                <a:cubicBezTo>
                  <a:pt x="986972" y="459619"/>
                  <a:pt x="1178077" y="343505"/>
                  <a:pt x="1335315" y="258838"/>
                </a:cubicBezTo>
                <a:cubicBezTo>
                  <a:pt x="1492553" y="174171"/>
                  <a:pt x="1657048" y="82248"/>
                  <a:pt x="1770743" y="41124"/>
                </a:cubicBezTo>
                <a:cubicBezTo>
                  <a:pt x="1884438" y="0"/>
                  <a:pt x="1947334" y="4838"/>
                  <a:pt x="2017486" y="12095"/>
                </a:cubicBezTo>
                <a:cubicBezTo>
                  <a:pt x="2087639" y="19352"/>
                  <a:pt x="2099734" y="19352"/>
                  <a:pt x="2191658" y="84666"/>
                </a:cubicBezTo>
                <a:cubicBezTo>
                  <a:pt x="2283582" y="149980"/>
                  <a:pt x="2460172" y="316895"/>
                  <a:pt x="2569029" y="403981"/>
                </a:cubicBezTo>
                <a:cubicBezTo>
                  <a:pt x="2677886" y="491067"/>
                  <a:pt x="2755295" y="546705"/>
                  <a:pt x="2844800" y="607181"/>
                </a:cubicBezTo>
                <a:cubicBezTo>
                  <a:pt x="2934305" y="667657"/>
                  <a:pt x="3002039" y="732971"/>
                  <a:pt x="3106058" y="766838"/>
                </a:cubicBezTo>
                <a:cubicBezTo>
                  <a:pt x="3210077" y="800705"/>
                  <a:pt x="3339496" y="805543"/>
                  <a:pt x="3468915" y="810381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49"/>
          <p:cNvCxnSpPr/>
          <p:nvPr>
            <p:custDataLst>
              <p:tags r:id="rId34"/>
            </p:custDataLst>
          </p:nvPr>
        </p:nvCxnSpPr>
        <p:spPr>
          <a:xfrm flipH="1">
            <a:off x="2832382" y="5689178"/>
            <a:ext cx="1" cy="83961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>
            <p:custDataLst>
              <p:tags r:id="rId35"/>
            </p:custDataLst>
          </p:nvPr>
        </p:nvSpPr>
        <p:spPr>
          <a:xfrm>
            <a:off x="1785918" y="6486567"/>
            <a:ext cx="2928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Estimé = </a:t>
            </a:r>
            <a:r>
              <a:rPr lang="fr-FR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Paramètre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44"/>
          <a:srcRect/>
          <a:stretch>
            <a:fillRect/>
          </a:stretch>
        </p:blipFill>
        <p:spPr bwMode="auto">
          <a:xfrm>
            <a:off x="4572000" y="4843781"/>
            <a:ext cx="3790722" cy="204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Rectangle 54"/>
          <p:cNvSpPr/>
          <p:nvPr>
            <p:custDataLst>
              <p:tags r:id="rId37"/>
            </p:custDataLst>
          </p:nvPr>
        </p:nvSpPr>
        <p:spPr>
          <a:xfrm>
            <a:off x="5652120" y="4936497"/>
            <a:ext cx="4294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Efficacité relative B                      (Biaisé, mais consistant)</a:t>
            </a:r>
          </a:p>
        </p:txBody>
      </p:sp>
      <p:sp>
        <p:nvSpPr>
          <p:cNvPr id="60" name="Forme libre 59"/>
          <p:cNvSpPr/>
          <p:nvPr>
            <p:custDataLst>
              <p:tags r:id="rId38"/>
            </p:custDataLst>
          </p:nvPr>
        </p:nvSpPr>
        <p:spPr>
          <a:xfrm>
            <a:off x="4929115" y="4815856"/>
            <a:ext cx="2208309" cy="1657053"/>
          </a:xfrm>
          <a:custGeom>
            <a:avLst/>
            <a:gdLst>
              <a:gd name="connsiteX0" fmla="*/ 0 w 2888343"/>
              <a:gd name="connsiteY0" fmla="*/ 2102152 h 2104571"/>
              <a:gd name="connsiteX1" fmla="*/ 420914 w 2888343"/>
              <a:gd name="connsiteY1" fmla="*/ 2073123 h 2104571"/>
              <a:gd name="connsiteX2" fmla="*/ 696686 w 2888343"/>
              <a:gd name="connsiteY2" fmla="*/ 1913466 h 2104571"/>
              <a:gd name="connsiteX3" fmla="*/ 841829 w 2888343"/>
              <a:gd name="connsiteY3" fmla="*/ 1695752 h 2104571"/>
              <a:gd name="connsiteX4" fmla="*/ 1001486 w 2888343"/>
              <a:gd name="connsiteY4" fmla="*/ 1129695 h 2104571"/>
              <a:gd name="connsiteX5" fmla="*/ 1161143 w 2888343"/>
              <a:gd name="connsiteY5" fmla="*/ 520095 h 2104571"/>
              <a:gd name="connsiteX6" fmla="*/ 1320800 w 2888343"/>
              <a:gd name="connsiteY6" fmla="*/ 99180 h 2104571"/>
              <a:gd name="connsiteX7" fmla="*/ 1625600 w 2888343"/>
              <a:gd name="connsiteY7" fmla="*/ 55638 h 2104571"/>
              <a:gd name="connsiteX8" fmla="*/ 1770743 w 2888343"/>
              <a:gd name="connsiteY8" fmla="*/ 433009 h 2104571"/>
              <a:gd name="connsiteX9" fmla="*/ 1901372 w 2888343"/>
              <a:gd name="connsiteY9" fmla="*/ 926495 h 2104571"/>
              <a:gd name="connsiteX10" fmla="*/ 2002972 w 2888343"/>
              <a:gd name="connsiteY10" fmla="*/ 1390952 h 2104571"/>
              <a:gd name="connsiteX11" fmla="*/ 2090057 w 2888343"/>
              <a:gd name="connsiteY11" fmla="*/ 1710266 h 2104571"/>
              <a:gd name="connsiteX12" fmla="*/ 2162629 w 2888343"/>
              <a:gd name="connsiteY12" fmla="*/ 1840895 h 2104571"/>
              <a:gd name="connsiteX13" fmla="*/ 2162629 w 2888343"/>
              <a:gd name="connsiteY13" fmla="*/ 1840895 h 2104571"/>
              <a:gd name="connsiteX14" fmla="*/ 2206172 w 2888343"/>
              <a:gd name="connsiteY14" fmla="*/ 1913466 h 2104571"/>
              <a:gd name="connsiteX15" fmla="*/ 2365829 w 2888343"/>
              <a:gd name="connsiteY15" fmla="*/ 2000552 h 2104571"/>
              <a:gd name="connsiteX16" fmla="*/ 2525486 w 2888343"/>
              <a:gd name="connsiteY16" fmla="*/ 2058609 h 2104571"/>
              <a:gd name="connsiteX17" fmla="*/ 2830286 w 2888343"/>
              <a:gd name="connsiteY17" fmla="*/ 2087638 h 2104571"/>
              <a:gd name="connsiteX18" fmla="*/ 2873829 w 2888343"/>
              <a:gd name="connsiteY18" fmla="*/ 2073123 h 210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88343" h="2104571">
                <a:moveTo>
                  <a:pt x="0" y="2102152"/>
                </a:moveTo>
                <a:cubicBezTo>
                  <a:pt x="152400" y="2103361"/>
                  <a:pt x="304800" y="2104571"/>
                  <a:pt x="420914" y="2073123"/>
                </a:cubicBezTo>
                <a:cubicBezTo>
                  <a:pt x="537028" y="2041675"/>
                  <a:pt x="626534" y="1976361"/>
                  <a:pt x="696686" y="1913466"/>
                </a:cubicBezTo>
                <a:cubicBezTo>
                  <a:pt x="766839" y="1850571"/>
                  <a:pt x="791029" y="1826381"/>
                  <a:pt x="841829" y="1695752"/>
                </a:cubicBezTo>
                <a:cubicBezTo>
                  <a:pt x="892629" y="1565124"/>
                  <a:pt x="948267" y="1325638"/>
                  <a:pt x="1001486" y="1129695"/>
                </a:cubicBezTo>
                <a:cubicBezTo>
                  <a:pt x="1054705" y="933752"/>
                  <a:pt x="1107924" y="691847"/>
                  <a:pt x="1161143" y="520095"/>
                </a:cubicBezTo>
                <a:cubicBezTo>
                  <a:pt x="1214362" y="348343"/>
                  <a:pt x="1243391" y="176589"/>
                  <a:pt x="1320800" y="99180"/>
                </a:cubicBezTo>
                <a:cubicBezTo>
                  <a:pt x="1398209" y="21771"/>
                  <a:pt x="1550610" y="0"/>
                  <a:pt x="1625600" y="55638"/>
                </a:cubicBezTo>
                <a:cubicBezTo>
                  <a:pt x="1700590" y="111276"/>
                  <a:pt x="1724781" y="287866"/>
                  <a:pt x="1770743" y="433009"/>
                </a:cubicBezTo>
                <a:cubicBezTo>
                  <a:pt x="1816705" y="578152"/>
                  <a:pt x="1862667" y="766838"/>
                  <a:pt x="1901372" y="926495"/>
                </a:cubicBezTo>
                <a:cubicBezTo>
                  <a:pt x="1940077" y="1086152"/>
                  <a:pt x="1971525" y="1260324"/>
                  <a:pt x="2002972" y="1390952"/>
                </a:cubicBezTo>
                <a:cubicBezTo>
                  <a:pt x="2034420" y="1521581"/>
                  <a:pt x="2063448" y="1635276"/>
                  <a:pt x="2090057" y="1710266"/>
                </a:cubicBezTo>
                <a:cubicBezTo>
                  <a:pt x="2116667" y="1785257"/>
                  <a:pt x="2162629" y="1840895"/>
                  <a:pt x="2162629" y="1840895"/>
                </a:cubicBezTo>
                <a:lnTo>
                  <a:pt x="2162629" y="1840895"/>
                </a:lnTo>
                <a:cubicBezTo>
                  <a:pt x="2169886" y="1852990"/>
                  <a:pt x="2172305" y="1886857"/>
                  <a:pt x="2206172" y="1913466"/>
                </a:cubicBezTo>
                <a:cubicBezTo>
                  <a:pt x="2240039" y="1940076"/>
                  <a:pt x="2312610" y="1976362"/>
                  <a:pt x="2365829" y="2000552"/>
                </a:cubicBezTo>
                <a:cubicBezTo>
                  <a:pt x="2419048" y="2024742"/>
                  <a:pt x="2448077" y="2044095"/>
                  <a:pt x="2525486" y="2058609"/>
                </a:cubicBezTo>
                <a:cubicBezTo>
                  <a:pt x="2602895" y="2073123"/>
                  <a:pt x="2772229" y="2085219"/>
                  <a:pt x="2830286" y="2087638"/>
                </a:cubicBezTo>
                <a:cubicBezTo>
                  <a:pt x="2888343" y="2090057"/>
                  <a:pt x="2881086" y="2081590"/>
                  <a:pt x="2873829" y="2073123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/>
          <p:nvPr>
            <p:custDataLst>
              <p:tags r:id="rId39"/>
            </p:custDataLst>
          </p:nvPr>
        </p:nvCxnSpPr>
        <p:spPr>
          <a:xfrm>
            <a:off x="5869888" y="5084256"/>
            <a:ext cx="0" cy="145019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>
            <p:custDataLst>
              <p:tags r:id="rId40"/>
            </p:custDataLst>
          </p:nvPr>
        </p:nvCxnSpPr>
        <p:spPr>
          <a:xfrm>
            <a:off x="6105305" y="4815856"/>
            <a:ext cx="13729" cy="17356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>
            <p:custDataLst>
              <p:tags r:id="rId41"/>
            </p:custDataLst>
          </p:nvPr>
        </p:nvSpPr>
        <p:spPr>
          <a:xfrm>
            <a:off x="4943417" y="6536178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Estimé</a:t>
            </a:r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≠ </a:t>
            </a: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Paramètre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5" grpId="0"/>
      <p:bldP spid="25" grpId="1"/>
      <p:bldP spid="26" grpId="0"/>
      <p:bldP spid="26" grpId="1"/>
      <p:bldP spid="27" grpId="0" animBg="1"/>
      <p:bldP spid="28" grpId="0" animBg="1"/>
      <p:bldP spid="35" grpId="0"/>
      <p:bldP spid="41" grpId="0"/>
      <p:bldP spid="44" grpId="0" animBg="1"/>
      <p:bldP spid="46" grpId="0" animBg="1"/>
      <p:bldP spid="56" grpId="0"/>
      <p:bldP spid="57" grpId="0"/>
      <p:bldP spid="47" grpId="0"/>
      <p:bldP spid="49" grpId="0" animBg="1"/>
      <p:bldP spid="51" grpId="0"/>
      <p:bldP spid="55" grpId="0"/>
      <p:bldP spid="60" grpId="0" animBg="1"/>
      <p:bldP spid="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887" y="404664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prochainement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02202" y="1700808"/>
            <a:ext cx="8146262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de tableaux croisés et test du chi-carré 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labo Excel de cette semaine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l’erreur-type, la marge d’erreur et l’intervalle de confiance d’une moyenne et les représenter graphiquement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l’erreur-type, la marge d’erreur et l’intervalle de confiance d’une proportion et les représenter graphiquement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Comparer deux groupes ou plus à l’aide de la barre d’erreur de façon à établir s’il y a une différence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la marge d’erreur maximale d’un sondage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27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4BA9D4EE-3CD8-45C2-8F66-5DF141BB191C}" type="datetime12">
              <a:rPr lang="fr-FR" sz="2000" smtClean="0">
                <a:solidFill>
                  <a:srgbClr val="DBF5F9">
                    <a:shade val="90000"/>
                  </a:srgbClr>
                </a:solidFill>
              </a:rPr>
              <a:t>7:41 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9" name="Connecteur droit 8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08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1916832"/>
            <a:ext cx="864096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pédagogique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présentations théoriques à l’aide de PowerPoint (Auditorium)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applications pratiques avec le </a:t>
            </a:r>
            <a:r>
              <a:rPr lang="en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tableur</a:t>
            </a: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Excel (salle </a:t>
            </a:r>
            <a:r>
              <a:rPr lang="en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multimédia</a:t>
            </a: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6)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Espace virtuel du cours (Moodle)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Moodle, une plateforme interactive de gestion de cours en ligne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Accès au site web du cours (Moodle)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l’url de </a:t>
            </a:r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votre navigateur, saisir: foad.ugb.sn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Utilisez</a:t>
            </a:r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votre courriel </a:t>
            </a:r>
            <a:r>
              <a:rPr lang="fr-FR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ugb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comme nom d’utilisateur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Mettez votre mot de passe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Planification des activités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Contenu (plan, notes de cours, exercices corrigés, TP, etc.)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d’autoévaluation formative et sommative hebdomadaire (quiz)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3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500835"/>
            <a:ext cx="2133600" cy="365125"/>
          </a:xfrm>
        </p:spPr>
        <p:txBody>
          <a:bodyPr/>
          <a:lstStyle/>
          <a:p>
            <a:fld id="{FCE9DD20-3995-4FB4-9A13-89DA5625DB55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7:41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4868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71669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3212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Moyens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mobilisés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1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060849"/>
            <a:ext cx="8424936" cy="44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quiz sont individuels et sont disponibles sur Moodle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TP se fait en équipe de 5 à 6 étudiants, disponible et remis sur Moodle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L’examen se fait sur table 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4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2FCC347D-E0AA-46A4-9E20-60C26DE19023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7:41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86916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81327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4177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Modalités d’évaluation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C7FD007-F732-485B-BE13-488196507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530250"/>
              </p:ext>
            </p:extLst>
          </p:nvPr>
        </p:nvGraphicFramePr>
        <p:xfrm>
          <a:off x="-12204" y="1992281"/>
          <a:ext cx="9144000" cy="2219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956">
                  <a:extLst>
                    <a:ext uri="{9D8B030D-6E8A-4147-A177-3AD203B41FA5}">
                      <a16:colId xmlns:a16="http://schemas.microsoft.com/office/drawing/2014/main" val="1882750404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39615202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61459968"/>
                    </a:ext>
                  </a:extLst>
                </a:gridCol>
                <a:gridCol w="1103412">
                  <a:extLst>
                    <a:ext uri="{9D8B030D-6E8A-4147-A177-3AD203B41FA5}">
                      <a16:colId xmlns:a16="http://schemas.microsoft.com/office/drawing/2014/main" val="878983249"/>
                    </a:ext>
                  </a:extLst>
                </a:gridCol>
              </a:tblGrid>
              <a:tr h="76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Évaluations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disponibilité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Pondéra-tion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081556"/>
                  </a:ext>
                </a:extLst>
              </a:tr>
              <a:tr h="5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Quiz 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chaque leçon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semaine après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468840"/>
                  </a:ext>
                </a:extLst>
              </a:tr>
              <a:tr h="392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 en équipe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juin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juin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337551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Examen 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juin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6859204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100%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09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7851648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1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4467399"/>
            <a:ext cx="9144000" cy="792658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Introduction à l’inférence statistique</a:t>
            </a:r>
          </a:p>
        </p:txBody>
      </p:sp>
      <p:cxnSp>
        <p:nvCxnSpPr>
          <p:cNvPr id="8" name="Connecteur droit 7"/>
          <p:cNvCxnSpPr/>
          <p:nvPr>
            <p:custDataLst>
              <p:tags r:id="rId3"/>
            </p:custDataLst>
          </p:nvPr>
        </p:nvCxnSpPr>
        <p:spPr>
          <a:xfrm>
            <a:off x="0" y="345928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353072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09B1EA93-7181-4E24-928E-D16F8FA89D53}" type="datetime10">
              <a:rPr lang="fr-FR" smtClean="0"/>
              <a:t>19:41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15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217066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88504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251521" y="1643050"/>
            <a:ext cx="867819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inférer à toute la population des résultats obtenus à partir d’un échantillon aléatoire?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Différencier un paramètre d’une statistique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Conditions d’application de l’inférence statistique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ce qu’est une distribution d’échantillonnage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Comprendre la logique de l’estimation d’un paramètre: estimation ponctuelle et par intervalle de confiance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Estimer une moyenne ou un pourcentage d’une population à partir de la moyenne ou du pourcentage d’un échantillon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Remarques concernant l’estimation de paramètres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Remue-méninges et exercices « éclair »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0" y="1643051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7667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 programme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916832"/>
            <a:ext cx="85918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consiste à connaître les caractéristiques d’une popula-tion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paramètres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à partir de celles d’un échantillon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en déterminant l’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 d’échantillonnage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statistique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décrivant une caractéristique d’un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 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statistique peut être vue comme l’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estimé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 paramètre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est un nombre aléatoire, c’est-à-dire soumis au hasard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paramètre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décrivant une caractéristique d’une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population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p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plupart du temps, cette valeur est inconnue et il faut l’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estimer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paramètre est un nombre déterministe, non soumis au hasard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Inférence statistique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6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Paramètre &amp; statistique: définition </a:t>
            </a:r>
          </a:p>
        </p:txBody>
      </p:sp>
      <p:cxnSp>
        <p:nvCxnSpPr>
          <p:cNvPr id="11" name="Connecteur droit 10"/>
          <p:cNvCxnSpPr/>
          <p:nvPr>
            <p:custDataLst>
              <p:tags r:id="rId7"/>
            </p:custDataLst>
          </p:nvPr>
        </p:nvCxnSpPr>
        <p:spPr>
          <a:xfrm>
            <a:off x="7452320" y="3643437"/>
            <a:ext cx="21431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e la date 1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-33028" y="6459350"/>
            <a:ext cx="2133600" cy="365125"/>
          </a:xfrm>
        </p:spPr>
        <p:txBody>
          <a:bodyPr/>
          <a:lstStyle/>
          <a:p>
            <a:fld id="{5C4FF1E3-A9E3-4FE4-A3CD-85BB4CB82C6E}" type="datetime10">
              <a:rPr lang="fr-FR" sz="18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19:41</a:t>
            </a:fld>
            <a:endParaRPr lang="fr-FR" sz="18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Inférence statistique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 &amp; paramètre: illustration</a:t>
            </a:r>
          </a:p>
        </p:txBody>
      </p:sp>
      <p:graphicFrame>
        <p:nvGraphicFramePr>
          <p:cNvPr id="13" name="Diagramme 12"/>
          <p:cNvGraphicFramePr/>
          <p:nvPr>
            <p:custDataLst>
              <p:tags r:id="rId5"/>
            </p:custDataLst>
          </p:nvPr>
        </p:nvGraphicFramePr>
        <p:xfrm>
          <a:off x="-704512" y="2416047"/>
          <a:ext cx="7106411" cy="430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6" name="ZoneTexte 15"/>
          <p:cNvSpPr txBox="1"/>
          <p:nvPr>
            <p:custDataLst>
              <p:tags r:id="rId6"/>
            </p:custDataLst>
          </p:nvPr>
        </p:nvSpPr>
        <p:spPr>
          <a:xfrm>
            <a:off x="1390415" y="3884853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 p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>
            <p:custDataLst>
              <p:tags r:id="rId7"/>
            </p:custDataLst>
          </p:nvPr>
        </p:nvSpPr>
        <p:spPr>
          <a:xfrm>
            <a:off x="3660920" y="3860879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   p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cteur droit 22"/>
          <p:cNvCxnSpPr/>
          <p:nvPr>
            <p:custDataLst>
              <p:tags r:id="rId8"/>
            </p:custDataLst>
          </p:nvPr>
        </p:nvCxnSpPr>
        <p:spPr>
          <a:xfrm flipV="1">
            <a:off x="1492369" y="3802813"/>
            <a:ext cx="2143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>
            <p:custDataLst>
              <p:tags r:id="rId9"/>
            </p:custDataLst>
          </p:nvPr>
        </p:nvSpPr>
        <p:spPr>
          <a:xfrm>
            <a:off x="468205" y="1740253"/>
            <a:ext cx="8837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Tabagisme chez les sénégalais âgés de 15 ans et plus (GATS 2015)</a:t>
            </a:r>
          </a:p>
        </p:txBody>
      </p: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5970411" y="3388166"/>
            <a:ext cx="32213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quelle mesure la proportion ou la moyenne de l’échantillon reflète-t-elle la valeur réelle, c’est-à-dire la proportion ou la moyenne qui serait obtenue si l’étude portait sur l’ensemble de la population sénégalaise?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80" y="377482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34" y="3720419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96" y="4266588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573" y="433196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19" y="479689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63" y="5213933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48" y="55792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123" y="629933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45" y="615091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69" y="55792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1" y="4792128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75" y="28358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96" y="2835856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74" y="3945050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89" y="314034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2" y="3975734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35" y="3072168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85" y="3401007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29" y="283134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52" y="5129993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961" y="4760471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85" y="5294102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53" y="5850073"/>
            <a:ext cx="4222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ZoneTexte 38"/>
          <p:cNvSpPr txBox="1"/>
          <p:nvPr>
            <p:custDataLst>
              <p:tags r:id="rId11"/>
            </p:custDataLst>
          </p:nvPr>
        </p:nvSpPr>
        <p:spPr>
          <a:xfrm>
            <a:off x="4843207" y="2526989"/>
            <a:ext cx="40578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80000">
              <a:buFont typeface="Arial" pitchFamily="34" charset="0"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Nbre 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cig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fumées/j </a:t>
            </a:r>
            <a:r>
              <a:rPr lang="fr-F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9,4</a:t>
            </a:r>
          </a:p>
        </p:txBody>
      </p:sp>
      <p:sp>
        <p:nvSpPr>
          <p:cNvPr id="40" name="ZoneTexte 39"/>
          <p:cNvSpPr txBox="1"/>
          <p:nvPr>
            <p:custDataLst>
              <p:tags r:id="rId12"/>
            </p:custDataLst>
          </p:nvPr>
        </p:nvSpPr>
        <p:spPr>
          <a:xfrm>
            <a:off x="4975652" y="2188042"/>
            <a:ext cx="4330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180000">
              <a:buFont typeface="Arial" pitchFamily="34" charset="0"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fumeurs </a:t>
            </a:r>
            <a:r>
              <a:rPr lang="fr-F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5,4% 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(235/4347)</a:t>
            </a:r>
          </a:p>
        </p:txBody>
      </p:sp>
      <p:cxnSp>
        <p:nvCxnSpPr>
          <p:cNvPr id="41" name="Connecteur droit avec flèche 40"/>
          <p:cNvCxnSpPr/>
          <p:nvPr>
            <p:custDataLst>
              <p:tags r:id="rId13"/>
            </p:custDataLst>
          </p:nvPr>
        </p:nvCxnSpPr>
        <p:spPr>
          <a:xfrm>
            <a:off x="151366" y="1955695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>
            <p:custDataLst>
              <p:tags r:id="rId14"/>
            </p:custDataLst>
          </p:nvPr>
        </p:nvSpPr>
        <p:spPr>
          <a:xfrm>
            <a:off x="2755122" y="2063831"/>
            <a:ext cx="2263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sz="22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aléatoire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=4347)</a:t>
            </a:r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>
          <a:xfrm>
            <a:off x="7596336" y="2570798"/>
            <a:ext cx="28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40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5A224C8-1BBE-4753-9D15-5426738F5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graphicEl>
                                              <a:dgm id="{C5A224C8-1BBE-4753-9D15-5426738F5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A67C400-013D-43D5-AA4D-CA4CE83F3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graphicEl>
                                              <a:dgm id="{4A67C400-013D-43D5-AA4D-CA4CE83F3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720A125-7AFF-475C-84F1-A6F3DFA34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graphicEl>
                                              <a:dgm id="{7720A125-7AFF-475C-84F1-A6F3DFA34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807C385-7493-49A4-B0CE-6E151C215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graphicEl>
                                              <a:dgm id="{0807C385-7493-49A4-B0CE-6E151C215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DD5F356-A727-4944-9BDE-ED72D9E86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graphicEl>
                                              <a:dgm id="{7DD5F356-A727-4944-9BDE-ED72D9E86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50264D8-1282-4FCD-9491-D821536BB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graphicEl>
                                              <a:dgm id="{250264D8-1282-4FCD-9491-D821536BB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24843F6-E9C6-4A42-89F8-186BDDB5B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>
                                            <p:graphicEl>
                                              <a:dgm id="{A24843F6-E9C6-4A42-89F8-186BDDB5B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048E0C6-180C-4AB8-9DD5-93486A836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>
                                            <p:graphicEl>
                                              <a:dgm id="{1048E0C6-180C-4AB8-9DD5-93486A836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22118 -0.0018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-9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348 L 0.2217 -0.0013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  <p:bldP spid="16" grpId="0" build="allAtOnce"/>
      <p:bldP spid="16" grpId="1" build="allAtOnce"/>
      <p:bldP spid="20" grpId="0"/>
      <p:bldP spid="20" grpId="1"/>
      <p:bldP spid="1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9414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6558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916831"/>
            <a:ext cx="8712968" cy="530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L’échantillon doit être constitué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cas au minimum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caractéristiques de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 rapprochent d’autant plus de celles de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que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grand (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loi des grands nombres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L’échantillon doit être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aléatoire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non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empirique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 aléatoire ou 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probabiliste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individus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choisis au hasard, par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tirage au sort 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population parente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connue (liste des individus)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aléatoire simple, systématique, stratifié, par grappes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 empirique ou 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 probabiliste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individus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choisis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délibérément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(selon des critères)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population parente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inconnue (absence d’une liste)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par quotas, accidentel, volontaire, typique, boule de neige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5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Inférence statistique</a:t>
            </a: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>
          <a:xfrm>
            <a:off x="0" y="1187599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 conditions d’application</a:t>
            </a:r>
          </a:p>
        </p:txBody>
      </p:sp>
    </p:spTree>
    <p:extLst>
      <p:ext uri="{BB962C8B-B14F-4D97-AF65-F5344CB8AC3E}">
        <p14:creationId xmlns:p14="http://schemas.microsoft.com/office/powerpoint/2010/main" val="1160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0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12B107C5-E08B-4820-9BCB-6DB0840992C5}" vid="{5FF2E1B8-E3E4-4628-BC42-CF980F28772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33832</TotalTime>
  <Words>2477</Words>
  <Application>Microsoft Office PowerPoint</Application>
  <PresentationFormat>Affichage à l'écran (4:3)</PresentationFormat>
  <Paragraphs>517</Paragraphs>
  <Slides>27</Slides>
  <Notes>27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</vt:lpstr>
      <vt:lpstr>Constantia</vt:lpstr>
      <vt:lpstr>Symbol</vt:lpstr>
      <vt:lpstr>Wingdings</vt:lpstr>
      <vt:lpstr>Wingdings 2</vt:lpstr>
      <vt:lpstr>Thème1</vt:lpstr>
      <vt:lpstr>Équation</vt:lpstr>
      <vt:lpstr>MIASS 241 EC1</vt:lpstr>
      <vt:lpstr>Présentation PowerPoint</vt:lpstr>
      <vt:lpstr>Présentation PowerPoint</vt:lpstr>
      <vt:lpstr>Présentation PowerPoint</vt:lpstr>
      <vt:lpstr>Leçon 1</vt:lpstr>
      <vt:lpstr>Présentation PowerPoint</vt:lpstr>
      <vt:lpstr>Présentation PowerPoint</vt:lpstr>
      <vt:lpstr>Présentation PowerPoint</vt:lpstr>
      <vt:lpstr>Inférence statistique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El Hadj Touré</cp:lastModifiedBy>
  <cp:revision>3682</cp:revision>
  <cp:lastPrinted>2022-05-24T18:33:33Z</cp:lastPrinted>
  <dcterms:created xsi:type="dcterms:W3CDTF">2010-07-12T19:00:43Z</dcterms:created>
  <dcterms:modified xsi:type="dcterms:W3CDTF">2023-05-19T23:46:14Z</dcterms:modified>
</cp:coreProperties>
</file>