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2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3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4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notesSlides/notesSlide5.xml" ContentType="application/vnd.openxmlformats-officedocument.presentationml.notesSlide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6.xml" ContentType="application/vnd.openxmlformats-officedocument.presentationml.notes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notesSlides/notesSlide7.xml" ContentType="application/vnd.openxmlformats-officedocument.presentationml.notesSlide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notesSlides/notesSlide8.xml" ContentType="application/vnd.openxmlformats-officedocument.presentationml.notesSlide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notesSlides/notesSlide9.xml" ContentType="application/vnd.openxmlformats-officedocument.presentationml.notesSlide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notesSlides/notesSlide10.xml" ContentType="application/vnd.openxmlformats-officedocument.presentationml.notesSlide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notesSlides/notesSlide11.xml" ContentType="application/vnd.openxmlformats-officedocument.presentationml.notesSlide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notesSlides/notesSlide12.xml" ContentType="application/vnd.openxmlformats-officedocument.presentationml.notesSlide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notesSlides/notesSlide13.xml" ContentType="application/vnd.openxmlformats-officedocument.presentationml.notesSlide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notesSlides/notesSlide14.xml" ContentType="application/vnd.openxmlformats-officedocument.presentationml.notesSlide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notesSlides/notesSlide15.xml" ContentType="application/vnd.openxmlformats-officedocument.presentationml.notesSlide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notesSlides/notesSlide16.xml" ContentType="application/vnd.openxmlformats-officedocument.presentationml.notesSlide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notesSlides/notesSlide17.xml" ContentType="application/vnd.openxmlformats-officedocument.presentationml.notesSlide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notesSlides/notesSlide18.xml" ContentType="application/vnd.openxmlformats-officedocument.presentationml.notesSlide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notesSlides/notesSlide19.xml" ContentType="application/vnd.openxmlformats-officedocument.presentationml.notesSlide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notesSlides/notesSlide20.xml" ContentType="application/vnd.openxmlformats-officedocument.presentationml.notesSlide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notesSlides/notesSlide21.xml" ContentType="application/vnd.openxmlformats-officedocument.presentationml.notesSlide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notesSlides/notesSlide22.xml" ContentType="application/vnd.openxmlformats-officedocument.presentationml.notesSlide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notesSlides/notesSlide23.xml" ContentType="application/vnd.openxmlformats-officedocument.presentationml.notesSlide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notesSlides/notesSlide2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notesSlides/notesSlide2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notesSlides/notesSlide2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notesMasterIdLst>
    <p:notesMasterId r:id="rId29"/>
  </p:notesMasterIdLst>
  <p:handoutMasterIdLst>
    <p:handoutMasterId r:id="rId30"/>
  </p:handoutMasterIdLst>
  <p:sldIdLst>
    <p:sldId id="928" r:id="rId2"/>
    <p:sldId id="1039" r:id="rId3"/>
    <p:sldId id="1004" r:id="rId4"/>
    <p:sldId id="1034" r:id="rId5"/>
    <p:sldId id="1033" r:id="rId6"/>
    <p:sldId id="1032" r:id="rId7"/>
    <p:sldId id="1023" r:id="rId8"/>
    <p:sldId id="1022" r:id="rId9"/>
    <p:sldId id="1035" r:id="rId10"/>
    <p:sldId id="1027" r:id="rId11"/>
    <p:sldId id="1016" r:id="rId12"/>
    <p:sldId id="1021" r:id="rId13"/>
    <p:sldId id="1017" r:id="rId14"/>
    <p:sldId id="1030" r:id="rId15"/>
    <p:sldId id="1037" r:id="rId16"/>
    <p:sldId id="1038" r:id="rId17"/>
    <p:sldId id="1036" r:id="rId18"/>
    <p:sldId id="1028" r:id="rId19"/>
    <p:sldId id="1007" r:id="rId20"/>
    <p:sldId id="1024" r:id="rId21"/>
    <p:sldId id="1025" r:id="rId22"/>
    <p:sldId id="1008" r:id="rId23"/>
    <p:sldId id="1029" r:id="rId24"/>
    <p:sldId id="1011" r:id="rId25"/>
    <p:sldId id="1026" r:id="rId26"/>
    <p:sldId id="1012" r:id="rId27"/>
    <p:sldId id="940" r:id="rId2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Savard" initials="" lastIdx="2" clrIdx="0"/>
  <p:cmAuthor id="1" name="El Hadj TOURE" initials="EHT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66FFFF"/>
    <a:srgbClr val="99CC00"/>
    <a:srgbClr val="000000"/>
    <a:srgbClr val="B2B2B2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28" autoAdjust="0"/>
    <p:restoredTop sz="75754" autoAdjust="0"/>
  </p:normalViewPr>
  <p:slideViewPr>
    <p:cSldViewPr>
      <p:cViewPr varScale="1">
        <p:scale>
          <a:sx n="65" d="100"/>
          <a:sy n="65" d="100"/>
        </p:scale>
        <p:origin x="175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812" y="-108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200" b="1" i="0" u="none" strike="noStrike" kern="1200" baseline="0">
                    <a:solidFill>
                      <a:schemeClr val="bg1">
                        <a:lumMod val="65000"/>
                        <a:lumOff val="3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Gill Sans MT" panose="020B0502020104020203" pitchFamily="34" charset="0"/>
                    <a:ea typeface="+mn-ea"/>
                    <a:cs typeface="+mn-cs"/>
                  </a:defRPr>
                </a:pPr>
                <a:endParaRPr lang="fr-F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Feuil1!$A$1:$A$3</c:f>
              <c:strCache>
                <c:ptCount val="3"/>
                <c:pt idx="0">
                  <c:v>Activité économique</c:v>
                </c:pt>
                <c:pt idx="1">
                  <c:v>Habitude de vie </c:v>
                </c:pt>
                <c:pt idx="2">
                  <c:v>Configuration familiale</c:v>
                </c:pt>
              </c:strCache>
            </c:strRef>
          </c:cat>
          <c:val>
            <c:numRef>
              <c:f>Feuil1!$B$1:$B$3</c:f>
              <c:numCache>
                <c:formatCode>General</c:formatCode>
                <c:ptCount val="3"/>
                <c:pt idx="0">
                  <c:v>77</c:v>
                </c:pt>
                <c:pt idx="1">
                  <c:v>45</c:v>
                </c:pt>
                <c:pt idx="2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42-48BE-9D15-CAA438E4376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-357969568"/>
        <c:axId val="-357961408"/>
      </c:barChart>
      <c:catAx>
        <c:axId val="-357969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bg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+mn-ea"/>
                <a:cs typeface="+mn-cs"/>
              </a:defRPr>
            </a:pPr>
            <a:endParaRPr lang="fr-FR"/>
          </a:p>
        </c:txPr>
        <c:crossAx val="-357961408"/>
        <c:crosses val="autoZero"/>
        <c:auto val="1"/>
        <c:lblAlgn val="ctr"/>
        <c:lblOffset val="100"/>
        <c:noMultiLvlLbl val="0"/>
      </c:catAx>
      <c:valAx>
        <c:axId val="-35796140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357969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200">
          <a:solidFill>
            <a:schemeClr val="bg1">
              <a:lumMod val="65000"/>
              <a:lumOff val="3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Gill Sans MT" panose="020B0502020104020203" pitchFamily="34" charset="0"/>
        </a:defRPr>
      </a:pPr>
      <a:endParaRPr lang="fr-FR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200" b="0" i="0" u="none" strike="noStrike" kern="1200" baseline="0">
                    <a:solidFill>
                      <a:schemeClr val="bg1">
                        <a:lumMod val="65000"/>
                        <a:lumOff val="3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Gill Sans MT" panose="020B0502020104020203" pitchFamily="34" charset="0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Feuil1!$A$32:$A$37</c:f>
              <c:strCache>
                <c:ptCount val="6"/>
                <c:pt idx="0">
                  <c:v>Reconversion </c:v>
                </c:pt>
                <c:pt idx="1">
                  <c:v>Retard dans les activités</c:v>
                </c:pt>
                <c:pt idx="2">
                  <c:v>Baisse de la productivité</c:v>
                </c:pt>
                <c:pt idx="3">
                  <c:v>Perte d'activités</c:v>
                </c:pt>
                <c:pt idx="4">
                  <c:v>Maintien des activités</c:v>
                </c:pt>
                <c:pt idx="5">
                  <c:v>Baisse ou perte de revenu</c:v>
                </c:pt>
              </c:strCache>
            </c:strRef>
          </c:cat>
          <c:val>
            <c:numRef>
              <c:f>Feuil1!$B$32:$B$37</c:f>
              <c:numCache>
                <c:formatCode>General</c:formatCode>
                <c:ptCount val="6"/>
                <c:pt idx="0">
                  <c:v>15</c:v>
                </c:pt>
                <c:pt idx="1">
                  <c:v>22</c:v>
                </c:pt>
                <c:pt idx="2">
                  <c:v>28</c:v>
                </c:pt>
                <c:pt idx="3">
                  <c:v>35</c:v>
                </c:pt>
                <c:pt idx="4">
                  <c:v>55</c:v>
                </c:pt>
                <c:pt idx="5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92-4BEB-AB5E-A1AB263958B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-357971200"/>
        <c:axId val="-357966304"/>
      </c:barChart>
      <c:catAx>
        <c:axId val="-3579712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bg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+mn-ea"/>
                <a:cs typeface="+mn-cs"/>
              </a:defRPr>
            </a:pPr>
            <a:endParaRPr lang="fr-FR"/>
          </a:p>
        </c:txPr>
        <c:crossAx val="-357966304"/>
        <c:crosses val="autoZero"/>
        <c:auto val="1"/>
        <c:lblAlgn val="ctr"/>
        <c:lblOffset val="100"/>
        <c:noMultiLvlLbl val="0"/>
      </c:catAx>
      <c:valAx>
        <c:axId val="-357966304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bg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+mn-ea"/>
                <a:cs typeface="+mn-cs"/>
              </a:defRPr>
            </a:pPr>
            <a:endParaRPr lang="fr-FR"/>
          </a:p>
        </c:txPr>
        <c:crossAx val="-35797120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 sz="2200">
          <a:solidFill>
            <a:schemeClr val="bg1">
              <a:lumMod val="65000"/>
              <a:lumOff val="3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Gill Sans MT" panose="020B0502020104020203" pitchFamily="34" charset="0"/>
        </a:defRPr>
      </a:pPr>
      <a:endParaRPr lang="fr-FR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5843382957671428"/>
          <c:y val="0.13890201224846893"/>
          <c:w val="0.38102654554651555"/>
          <c:h val="0.666961796442111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Feuil1!$H$6</c:f>
              <c:strCache>
                <c:ptCount val="1"/>
                <c:pt idx="0">
                  <c:v>Neutre</c:v>
                </c:pt>
              </c:strCache>
            </c:strRef>
          </c:tx>
          <c:spPr>
            <a:solidFill>
              <a:sysClr val="window" lastClr="FFFFFF">
                <a:lumMod val="50000"/>
              </a:sysClr>
            </a:solidFill>
            <a:ln>
              <a:noFill/>
            </a:ln>
            <a:effectLst/>
          </c:spPr>
          <c:invertIfNegative val="0"/>
          <c:cat>
            <c:strRef>
              <c:f>Feuil1!$G$7:$G$25</c:f>
              <c:strCache>
                <c:ptCount val="19"/>
                <c:pt idx="0">
                  <c:v>Réduction des conflits entre agriculteurs/éleveurs</c:v>
                </c:pt>
                <c:pt idx="2">
                  <c:v>Réduction des conflits affectataires/paysans</c:v>
                </c:pt>
                <c:pt idx="4">
                  <c:v>Réduction des conflits usagers/agrobusiness</c:v>
                </c:pt>
                <c:pt idx="6">
                  <c:v>Bonne gestion des affectations / désaffectations de la terre</c:v>
                </c:pt>
                <c:pt idx="8">
                  <c:v>Bonne connaissance des règles </c:v>
                </c:pt>
                <c:pt idx="10">
                  <c:v>Bonne application des règles</c:v>
                </c:pt>
                <c:pt idx="12">
                  <c:v>Le POAS est plus efficace/méthodes traditionnelles</c:v>
                </c:pt>
                <c:pt idx="14">
                  <c:v>Bonne maitrise de la gestion communautaire</c:v>
                </c:pt>
                <c:pt idx="16">
                  <c:v>Meilleure planification des affectations et désaffectations des sols</c:v>
                </c:pt>
                <c:pt idx="18">
                  <c:v>Meilleure implication communautaire</c:v>
                </c:pt>
              </c:strCache>
            </c:strRef>
          </c:cat>
          <c:val>
            <c:numRef>
              <c:f>Feuil1!$H$7:$H$25</c:f>
              <c:numCache>
                <c:formatCode>General</c:formatCode>
                <c:ptCount val="19"/>
                <c:pt idx="0">
                  <c:v>15</c:v>
                </c:pt>
                <c:pt idx="2">
                  <c:v>38.299999999999997</c:v>
                </c:pt>
                <c:pt idx="4">
                  <c:v>10</c:v>
                </c:pt>
                <c:pt idx="6">
                  <c:v>18.3</c:v>
                </c:pt>
                <c:pt idx="8">
                  <c:v>30</c:v>
                </c:pt>
                <c:pt idx="10">
                  <c:v>18.3</c:v>
                </c:pt>
                <c:pt idx="12">
                  <c:v>35</c:v>
                </c:pt>
                <c:pt idx="14">
                  <c:v>40</c:v>
                </c:pt>
                <c:pt idx="16">
                  <c:v>33.299999999999997</c:v>
                </c:pt>
                <c:pt idx="18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85-48D6-9D87-DED8E6C33003}"/>
            </c:ext>
          </c:extLst>
        </c:ser>
        <c:ser>
          <c:idx val="1"/>
          <c:order val="1"/>
          <c:tx>
            <c:strRef>
              <c:f>Feuil1!$I$6</c:f>
              <c:strCache>
                <c:ptCount val="1"/>
                <c:pt idx="0">
                  <c:v>En désaccord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>
              <a:noFill/>
            </a:ln>
            <a:effectLst/>
          </c:spPr>
          <c:invertIfNegative val="0"/>
          <c:cat>
            <c:strRef>
              <c:f>Feuil1!$G$7:$G$25</c:f>
              <c:strCache>
                <c:ptCount val="19"/>
                <c:pt idx="0">
                  <c:v>Réduction des conflits entre agriculteurs/éleveurs</c:v>
                </c:pt>
                <c:pt idx="2">
                  <c:v>Réduction des conflits affectataires/paysans</c:v>
                </c:pt>
                <c:pt idx="4">
                  <c:v>Réduction des conflits usagers/agrobusiness</c:v>
                </c:pt>
                <c:pt idx="6">
                  <c:v>Bonne gestion des affectations / désaffectations de la terre</c:v>
                </c:pt>
                <c:pt idx="8">
                  <c:v>Bonne connaissance des règles </c:v>
                </c:pt>
                <c:pt idx="10">
                  <c:v>Bonne application des règles</c:v>
                </c:pt>
                <c:pt idx="12">
                  <c:v>Le POAS est plus efficace/méthodes traditionnelles</c:v>
                </c:pt>
                <c:pt idx="14">
                  <c:v>Bonne maitrise de la gestion communautaire</c:v>
                </c:pt>
                <c:pt idx="16">
                  <c:v>Meilleure planification des affectations et désaffectations des sols</c:v>
                </c:pt>
                <c:pt idx="18">
                  <c:v>Meilleure implication communautaire</c:v>
                </c:pt>
              </c:strCache>
            </c:strRef>
          </c:cat>
          <c:val>
            <c:numRef>
              <c:f>Feuil1!$I$7:$I$25</c:f>
              <c:numCache>
                <c:formatCode>General</c:formatCode>
                <c:ptCount val="19"/>
                <c:pt idx="0">
                  <c:v>58.3</c:v>
                </c:pt>
                <c:pt idx="2">
                  <c:v>45</c:v>
                </c:pt>
                <c:pt idx="4">
                  <c:v>31.7</c:v>
                </c:pt>
                <c:pt idx="6">
                  <c:v>16.7</c:v>
                </c:pt>
                <c:pt idx="8">
                  <c:v>36.700000000000003</c:v>
                </c:pt>
                <c:pt idx="10">
                  <c:v>63.3</c:v>
                </c:pt>
                <c:pt idx="12">
                  <c:v>31.7</c:v>
                </c:pt>
                <c:pt idx="14">
                  <c:v>6.7</c:v>
                </c:pt>
                <c:pt idx="16">
                  <c:v>26.7</c:v>
                </c:pt>
                <c:pt idx="18">
                  <c:v>11.7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85-48D6-9D87-DED8E6C33003}"/>
            </c:ext>
          </c:extLst>
        </c:ser>
        <c:ser>
          <c:idx val="2"/>
          <c:order val="2"/>
          <c:tx>
            <c:strRef>
              <c:f>Feuil1!$J$6</c:f>
              <c:strCache>
                <c:ptCount val="1"/>
                <c:pt idx="0">
                  <c:v>En accord</c:v>
                </c:pt>
              </c:strCache>
            </c:strRef>
          </c:tx>
          <c:spPr>
            <a:solidFill>
              <a:sysClr val="windowText" lastClr="000000"/>
            </a:solidFill>
            <a:ln>
              <a:noFill/>
            </a:ln>
            <a:effectLst/>
          </c:spPr>
          <c:invertIfNegative val="0"/>
          <c:cat>
            <c:strRef>
              <c:f>Feuil1!$G$7:$G$25</c:f>
              <c:strCache>
                <c:ptCount val="19"/>
                <c:pt idx="0">
                  <c:v>Réduction des conflits entre agriculteurs/éleveurs</c:v>
                </c:pt>
                <c:pt idx="2">
                  <c:v>Réduction des conflits affectataires/paysans</c:v>
                </c:pt>
                <c:pt idx="4">
                  <c:v>Réduction des conflits usagers/agrobusiness</c:v>
                </c:pt>
                <c:pt idx="6">
                  <c:v>Bonne gestion des affectations / désaffectations de la terre</c:v>
                </c:pt>
                <c:pt idx="8">
                  <c:v>Bonne connaissance des règles </c:v>
                </c:pt>
                <c:pt idx="10">
                  <c:v>Bonne application des règles</c:v>
                </c:pt>
                <c:pt idx="12">
                  <c:v>Le POAS est plus efficace/méthodes traditionnelles</c:v>
                </c:pt>
                <c:pt idx="14">
                  <c:v>Bonne maitrise de la gestion communautaire</c:v>
                </c:pt>
                <c:pt idx="16">
                  <c:v>Meilleure planification des affectations et désaffectations des sols</c:v>
                </c:pt>
                <c:pt idx="18">
                  <c:v>Meilleure implication communautaire</c:v>
                </c:pt>
              </c:strCache>
            </c:strRef>
          </c:cat>
          <c:val>
            <c:numRef>
              <c:f>Feuil1!$J$7:$J$25</c:f>
              <c:numCache>
                <c:formatCode>General</c:formatCode>
                <c:ptCount val="19"/>
                <c:pt idx="0">
                  <c:v>26.7</c:v>
                </c:pt>
                <c:pt idx="2">
                  <c:v>16.7</c:v>
                </c:pt>
                <c:pt idx="4">
                  <c:v>58.3</c:v>
                </c:pt>
                <c:pt idx="6">
                  <c:v>65</c:v>
                </c:pt>
                <c:pt idx="8">
                  <c:v>33.299999999999997</c:v>
                </c:pt>
                <c:pt idx="10">
                  <c:v>13.3</c:v>
                </c:pt>
                <c:pt idx="12">
                  <c:v>33.299999999999997</c:v>
                </c:pt>
                <c:pt idx="14">
                  <c:v>53.3</c:v>
                </c:pt>
                <c:pt idx="16">
                  <c:v>40</c:v>
                </c:pt>
                <c:pt idx="18">
                  <c:v>38.299999999999997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685-48D6-9D87-DED8E6C330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357970656"/>
        <c:axId val="-357959776"/>
      </c:barChart>
      <c:catAx>
        <c:axId val="-35797065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Gill Sans MT" panose="020B0502020104020203" pitchFamily="34" charset="0"/>
                    <a:ea typeface="+mn-ea"/>
                    <a:cs typeface="+mn-cs"/>
                  </a:defRPr>
                </a:pPr>
                <a:r>
                  <a:rPr lang="fr-FR"/>
                  <a:t>Appréciation globale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ill Sans MT" panose="020B0502020104020203" pitchFamily="34" charset="0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+mn-ea"/>
                <a:cs typeface="+mn-cs"/>
              </a:defRPr>
            </a:pPr>
            <a:endParaRPr lang="fr-FR"/>
          </a:p>
        </c:txPr>
        <c:crossAx val="-357959776"/>
        <c:crosses val="autoZero"/>
        <c:auto val="1"/>
        <c:lblAlgn val="ctr"/>
        <c:lblOffset val="100"/>
        <c:noMultiLvlLbl val="0"/>
      </c:catAx>
      <c:valAx>
        <c:axId val="-357959776"/>
        <c:scaling>
          <c:orientation val="minMax"/>
          <c:max val="10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Gill Sans MT" panose="020B0502020104020203" pitchFamily="34" charset="0"/>
                    <a:ea typeface="+mn-ea"/>
                    <a:cs typeface="+mn-cs"/>
                  </a:defRPr>
                </a:pPr>
                <a:r>
                  <a:rPr lang="fr-FR"/>
                  <a:t>%</a:t>
                </a:r>
              </a:p>
            </c:rich>
          </c:tx>
          <c:layout>
            <c:manualLayout>
              <c:xMode val="edge"/>
              <c:yMode val="edge"/>
              <c:x val="0.69842366579177606"/>
              <c:y val="0.8931474190726159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Gill Sans MT" panose="020B0502020104020203" pitchFamily="34" charset="0"/>
                  <a:ea typeface="+mn-ea"/>
                  <a:cs typeface="+mn-cs"/>
                </a:defRPr>
              </a:pPr>
              <a:endParaRPr lang="fr-F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+mn-ea"/>
                <a:cs typeface="+mn-cs"/>
              </a:defRPr>
            </a:pPr>
            <a:endParaRPr lang="fr-FR"/>
          </a:p>
        </c:txPr>
        <c:crossAx val="-357970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Gill Sans MT" panose="020B0502020104020203" pitchFamily="34" charset="0"/>
        </a:defRPr>
      </a:pPr>
      <a:endParaRPr lang="fr-F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fr-FR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28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fr-FR" dirty="0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813"/>
            <a:ext cx="3169920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fr-FR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280" y="9120813"/>
            <a:ext cx="3169920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B459A96-B91C-4FA7-9347-EC75B3E334BC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59426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fr-FR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fr-FR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1226"/>
            <a:ext cx="5364480" cy="432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813"/>
            <a:ext cx="3169920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fr-FR" dirty="0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0813"/>
            <a:ext cx="3169920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D4F03315-2FA4-4EC1-B288-889F4DD0CAAB}" type="slidenum">
              <a:rPr lang="fr-FR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95190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23085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10</a:t>
            </a:fld>
            <a:endParaRPr lang="fr-FR" dirty="0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CA" baseline="0" dirty="0"/>
          </a:p>
        </p:txBody>
      </p:sp>
    </p:spTree>
    <p:extLst>
      <p:ext uri="{BB962C8B-B14F-4D97-AF65-F5344CB8AC3E}">
        <p14:creationId xmlns:p14="http://schemas.microsoft.com/office/powerpoint/2010/main" val="2446345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11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5651622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12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104244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13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22188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14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92468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15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72384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16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25952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17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0529797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18</a:t>
            </a:fld>
            <a:endParaRPr lang="fr-FR" dirty="0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CA" baseline="0" dirty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CA" baseline="0" dirty="0"/>
          </a:p>
        </p:txBody>
      </p:sp>
    </p:spTree>
    <p:extLst>
      <p:ext uri="{BB962C8B-B14F-4D97-AF65-F5344CB8AC3E}">
        <p14:creationId xmlns:p14="http://schemas.microsoft.com/office/powerpoint/2010/main" val="5373582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19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5853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2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CA" b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35800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20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61709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21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62478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22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078249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23</a:t>
            </a:fld>
            <a:endParaRPr lang="fr-FR" dirty="0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CA" baseline="0" dirty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CA" baseline="0" dirty="0"/>
          </a:p>
        </p:txBody>
      </p:sp>
    </p:spTree>
    <p:extLst>
      <p:ext uri="{BB962C8B-B14F-4D97-AF65-F5344CB8AC3E}">
        <p14:creationId xmlns:p14="http://schemas.microsoft.com/office/powerpoint/2010/main" val="32535310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24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9424944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25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2383845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26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540805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>
                <a:solidFill>
                  <a:prstClr val="black"/>
                </a:solidFill>
              </a:rPr>
              <a:pPr/>
              <a:t>27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9367" indent="-239367"/>
            <a:endParaRPr lang="fr-CA" baseline="0" dirty="0"/>
          </a:p>
        </p:txBody>
      </p:sp>
    </p:spTree>
    <p:extLst>
      <p:ext uri="{BB962C8B-B14F-4D97-AF65-F5344CB8AC3E}">
        <p14:creationId xmlns:p14="http://schemas.microsoft.com/office/powerpoint/2010/main" val="2904166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3</a:t>
            </a:fld>
            <a:endParaRPr lang="fr-FR" dirty="0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CA" baseline="0" dirty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CA" baseline="0" dirty="0"/>
          </a:p>
        </p:txBody>
      </p:sp>
    </p:spTree>
    <p:extLst>
      <p:ext uri="{BB962C8B-B14F-4D97-AF65-F5344CB8AC3E}">
        <p14:creationId xmlns:p14="http://schemas.microsoft.com/office/powerpoint/2010/main" val="36678549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4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CA" b="1" dirty="0"/>
          </a:p>
        </p:txBody>
      </p:sp>
    </p:spTree>
    <p:extLst>
      <p:ext uri="{BB962C8B-B14F-4D97-AF65-F5344CB8AC3E}">
        <p14:creationId xmlns:p14="http://schemas.microsoft.com/office/powerpoint/2010/main" val="3418664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5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496759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6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CA" b="1" dirty="0"/>
          </a:p>
          <a:p>
            <a:endParaRPr lang="fr-CA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03250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7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892676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8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16004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9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8008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8F80-BA30-4E2C-B5A4-99B4F5EF4FD2}" type="datetime10">
              <a:rPr lang="fr-FR" smtClean="0"/>
              <a:t>13:29</a:t>
            </a:fld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6ABD-C59A-4EF8-B15A-756A809F44A5}" type="datetime10">
              <a:rPr lang="fr-FR" smtClean="0"/>
              <a:t>13:29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2C02A-6188-411D-83B6-99420884AAC3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BDE95-81B1-4607-9B77-628D960EC874}" type="datetime10">
              <a:rPr lang="fr-FR" smtClean="0"/>
              <a:t>13:29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9F0E-8BFC-4B7F-991E-DDD7DB0EE09A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32904-6DA4-45E7-BA35-1485D055E2E1}" type="datetime10">
              <a:rPr lang="fr-FR" smtClean="0"/>
              <a:t>13:29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9DB04-DEBA-4F5A-AE75-2C003DA010F1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FCCD9-A82B-46D5-8A36-619693D06E3B}" type="datetime10">
              <a:rPr lang="fr-FR" smtClean="0"/>
              <a:t>13:29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968C-EBCE-4711-A4F4-483E05929872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3DAB5-0724-4A6A-8556-1744CAF14DC2}" type="datetime10">
              <a:rPr lang="fr-FR" smtClean="0"/>
              <a:t>13:29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55E08-600B-47DA-843E-E0DE75C846B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5DFD0-BBCF-4E72-B86E-A879480C4497}" type="datetime10">
              <a:rPr lang="fr-FR" smtClean="0"/>
              <a:t>13:29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92A94-6BA6-493E-9843-DD5DAE58B76F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38A36-93DE-48BD-A2F6-D0BD3A5A549A}" type="datetime10">
              <a:rPr lang="fr-FR" smtClean="0"/>
              <a:t>13:29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0AF9E-3612-41DF-8193-6ED3637A5BA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A281-57E2-4DDF-98B9-044C1F0E2ED8}" type="datetime10">
              <a:rPr lang="fr-FR" smtClean="0"/>
              <a:t>13:29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B794-3061-42C8-B679-CD80AD95A406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CB457-D0E8-4287-ACBA-E69102A684A2}" type="datetime10">
              <a:rPr lang="fr-FR" smtClean="0"/>
              <a:t>13:29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FF8FC-C7C6-44ED-B168-254C35482A0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DDA83-DE43-4ED6-98AF-B4993F7F9C7C}" type="datetime10">
              <a:rPr lang="fr-FR" smtClean="0"/>
              <a:t>13:29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6D77623-ABF3-40FC-BCFC-35E815F0DB91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dirty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7710C33-9F42-496D-AC73-C49CCB2AD9F8}" type="datetime10">
              <a:rPr lang="fr-FR" smtClean="0"/>
              <a:t>13:29</a:t>
            </a:fld>
            <a:endParaRPr lang="fr-FR" dirty="0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D3AB32-615F-4643-BEB0-A8AE57DDBE8D}" type="slidenum">
              <a:rPr lang="fr-FR" smtClean="0"/>
              <a:pPr/>
              <a:t>‹N°›</a:t>
            </a:fld>
            <a:endParaRPr lang="fr-FR" dirty="0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10" Type="http://schemas.openxmlformats.org/officeDocument/2006/relationships/notesSlide" Target="../notesSlides/notesSlide1.xml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73.xml"/><Relationship Id="rId3" Type="http://schemas.openxmlformats.org/officeDocument/2006/relationships/tags" Target="../tags/tag68.xml"/><Relationship Id="rId7" Type="http://schemas.openxmlformats.org/officeDocument/2006/relationships/tags" Target="../tags/tag72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10" Type="http://schemas.openxmlformats.org/officeDocument/2006/relationships/notesSlide" Target="../notesSlides/notesSlide10.xml"/><Relationship Id="rId4" Type="http://schemas.openxmlformats.org/officeDocument/2006/relationships/tags" Target="../tags/tag69.xml"/><Relationship Id="rId9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76.xml"/><Relationship Id="rId7" Type="http://schemas.openxmlformats.org/officeDocument/2006/relationships/tags" Target="../tags/tag80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6" Type="http://schemas.openxmlformats.org/officeDocument/2006/relationships/tags" Target="../tags/tag79.xml"/><Relationship Id="rId5" Type="http://schemas.openxmlformats.org/officeDocument/2006/relationships/tags" Target="../tags/tag78.xml"/><Relationship Id="rId4" Type="http://schemas.openxmlformats.org/officeDocument/2006/relationships/tags" Target="../tags/tag77.xml"/><Relationship Id="rId9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83.xml"/><Relationship Id="rId7" Type="http://schemas.openxmlformats.org/officeDocument/2006/relationships/tags" Target="../tags/tag87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6" Type="http://schemas.openxmlformats.org/officeDocument/2006/relationships/tags" Target="../tags/tag86.xml"/><Relationship Id="rId5" Type="http://schemas.openxmlformats.org/officeDocument/2006/relationships/tags" Target="../tags/tag85.xml"/><Relationship Id="rId4" Type="http://schemas.openxmlformats.org/officeDocument/2006/relationships/tags" Target="../tags/tag84.xml"/><Relationship Id="rId9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90.xml"/><Relationship Id="rId7" Type="http://schemas.openxmlformats.org/officeDocument/2006/relationships/tags" Target="../tags/tag94.xml"/><Relationship Id="rId2" Type="http://schemas.openxmlformats.org/officeDocument/2006/relationships/tags" Target="../tags/tag89.xml"/><Relationship Id="rId1" Type="http://schemas.openxmlformats.org/officeDocument/2006/relationships/tags" Target="../tags/tag88.xml"/><Relationship Id="rId6" Type="http://schemas.openxmlformats.org/officeDocument/2006/relationships/tags" Target="../tags/tag93.xml"/><Relationship Id="rId5" Type="http://schemas.openxmlformats.org/officeDocument/2006/relationships/tags" Target="../tags/tag92.xml"/><Relationship Id="rId4" Type="http://schemas.openxmlformats.org/officeDocument/2006/relationships/tags" Target="../tags/tag91.xml"/><Relationship Id="rId9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97.xml"/><Relationship Id="rId7" Type="http://schemas.openxmlformats.org/officeDocument/2006/relationships/tags" Target="../tags/tag101.xml"/><Relationship Id="rId2" Type="http://schemas.openxmlformats.org/officeDocument/2006/relationships/tags" Target="../tags/tag96.xml"/><Relationship Id="rId1" Type="http://schemas.openxmlformats.org/officeDocument/2006/relationships/tags" Target="../tags/tag95.xml"/><Relationship Id="rId6" Type="http://schemas.openxmlformats.org/officeDocument/2006/relationships/tags" Target="../tags/tag100.xml"/><Relationship Id="rId5" Type="http://schemas.openxmlformats.org/officeDocument/2006/relationships/tags" Target="../tags/tag99.xml"/><Relationship Id="rId4" Type="http://schemas.openxmlformats.org/officeDocument/2006/relationships/tags" Target="../tags/tag98.xml"/><Relationship Id="rId9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04.xml"/><Relationship Id="rId7" Type="http://schemas.openxmlformats.org/officeDocument/2006/relationships/tags" Target="../tags/tag108.xml"/><Relationship Id="rId2" Type="http://schemas.openxmlformats.org/officeDocument/2006/relationships/tags" Target="../tags/tag103.xml"/><Relationship Id="rId1" Type="http://schemas.openxmlformats.org/officeDocument/2006/relationships/tags" Target="../tags/tag102.xml"/><Relationship Id="rId6" Type="http://schemas.openxmlformats.org/officeDocument/2006/relationships/tags" Target="../tags/tag107.xml"/><Relationship Id="rId5" Type="http://schemas.openxmlformats.org/officeDocument/2006/relationships/tags" Target="../tags/tag106.xml"/><Relationship Id="rId4" Type="http://schemas.openxmlformats.org/officeDocument/2006/relationships/tags" Target="../tags/tag105.xml"/><Relationship Id="rId9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11.xml"/><Relationship Id="rId7" Type="http://schemas.openxmlformats.org/officeDocument/2006/relationships/tags" Target="../tags/tag115.xml"/><Relationship Id="rId2" Type="http://schemas.openxmlformats.org/officeDocument/2006/relationships/tags" Target="../tags/tag110.xml"/><Relationship Id="rId1" Type="http://schemas.openxmlformats.org/officeDocument/2006/relationships/tags" Target="../tags/tag109.xml"/><Relationship Id="rId6" Type="http://schemas.openxmlformats.org/officeDocument/2006/relationships/tags" Target="../tags/tag114.xml"/><Relationship Id="rId5" Type="http://schemas.openxmlformats.org/officeDocument/2006/relationships/tags" Target="../tags/tag113.xml"/><Relationship Id="rId4" Type="http://schemas.openxmlformats.org/officeDocument/2006/relationships/tags" Target="../tags/tag112.xml"/><Relationship Id="rId9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18.xml"/><Relationship Id="rId7" Type="http://schemas.openxmlformats.org/officeDocument/2006/relationships/tags" Target="../tags/tag122.xml"/><Relationship Id="rId2" Type="http://schemas.openxmlformats.org/officeDocument/2006/relationships/tags" Target="../tags/tag117.xml"/><Relationship Id="rId1" Type="http://schemas.openxmlformats.org/officeDocument/2006/relationships/tags" Target="../tags/tag116.xml"/><Relationship Id="rId6" Type="http://schemas.openxmlformats.org/officeDocument/2006/relationships/tags" Target="../tags/tag121.xml"/><Relationship Id="rId5" Type="http://schemas.openxmlformats.org/officeDocument/2006/relationships/tags" Target="../tags/tag120.xml"/><Relationship Id="rId4" Type="http://schemas.openxmlformats.org/officeDocument/2006/relationships/tags" Target="../tags/tag119.xml"/><Relationship Id="rId9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130.xml"/><Relationship Id="rId3" Type="http://schemas.openxmlformats.org/officeDocument/2006/relationships/tags" Target="../tags/tag125.xml"/><Relationship Id="rId7" Type="http://schemas.openxmlformats.org/officeDocument/2006/relationships/tags" Target="../tags/tag129.xml"/><Relationship Id="rId2" Type="http://schemas.openxmlformats.org/officeDocument/2006/relationships/tags" Target="../tags/tag124.xml"/><Relationship Id="rId1" Type="http://schemas.openxmlformats.org/officeDocument/2006/relationships/tags" Target="../tags/tag123.xml"/><Relationship Id="rId6" Type="http://schemas.openxmlformats.org/officeDocument/2006/relationships/tags" Target="../tags/tag128.xml"/><Relationship Id="rId5" Type="http://schemas.openxmlformats.org/officeDocument/2006/relationships/tags" Target="../tags/tag127.xml"/><Relationship Id="rId10" Type="http://schemas.openxmlformats.org/officeDocument/2006/relationships/notesSlide" Target="../notesSlides/notesSlide18.xml"/><Relationship Id="rId4" Type="http://schemas.openxmlformats.org/officeDocument/2006/relationships/tags" Target="../tags/tag126.xml"/><Relationship Id="rId9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33.xml"/><Relationship Id="rId7" Type="http://schemas.openxmlformats.org/officeDocument/2006/relationships/tags" Target="../tags/tag137.xml"/><Relationship Id="rId2" Type="http://schemas.openxmlformats.org/officeDocument/2006/relationships/tags" Target="../tags/tag132.xml"/><Relationship Id="rId1" Type="http://schemas.openxmlformats.org/officeDocument/2006/relationships/tags" Target="../tags/tag131.xml"/><Relationship Id="rId6" Type="http://schemas.openxmlformats.org/officeDocument/2006/relationships/tags" Target="../tags/tag136.xml"/><Relationship Id="rId5" Type="http://schemas.openxmlformats.org/officeDocument/2006/relationships/tags" Target="../tags/tag135.xml"/><Relationship Id="rId4" Type="http://schemas.openxmlformats.org/officeDocument/2006/relationships/tags" Target="../tags/tag134.xml"/><Relationship Id="rId9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1.xml"/><Relationship Id="rId7" Type="http://schemas.openxmlformats.org/officeDocument/2006/relationships/tags" Target="../tags/tag15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tags" Target="../tags/tag14.xml"/><Relationship Id="rId5" Type="http://schemas.openxmlformats.org/officeDocument/2006/relationships/tags" Target="../tags/tag13.xml"/><Relationship Id="rId4" Type="http://schemas.openxmlformats.org/officeDocument/2006/relationships/tags" Target="../tags/tag12.xml"/><Relationship Id="rId9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40.xml"/><Relationship Id="rId7" Type="http://schemas.openxmlformats.org/officeDocument/2006/relationships/tags" Target="../tags/tag144.xml"/><Relationship Id="rId2" Type="http://schemas.openxmlformats.org/officeDocument/2006/relationships/tags" Target="../tags/tag139.xml"/><Relationship Id="rId1" Type="http://schemas.openxmlformats.org/officeDocument/2006/relationships/tags" Target="../tags/tag138.xml"/><Relationship Id="rId6" Type="http://schemas.openxmlformats.org/officeDocument/2006/relationships/tags" Target="../tags/tag143.xml"/><Relationship Id="rId5" Type="http://schemas.openxmlformats.org/officeDocument/2006/relationships/tags" Target="../tags/tag142.xml"/><Relationship Id="rId4" Type="http://schemas.openxmlformats.org/officeDocument/2006/relationships/tags" Target="../tags/tag141.xml"/><Relationship Id="rId9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47.xml"/><Relationship Id="rId7" Type="http://schemas.openxmlformats.org/officeDocument/2006/relationships/tags" Target="../tags/tag151.xml"/><Relationship Id="rId2" Type="http://schemas.openxmlformats.org/officeDocument/2006/relationships/tags" Target="../tags/tag146.xml"/><Relationship Id="rId1" Type="http://schemas.openxmlformats.org/officeDocument/2006/relationships/tags" Target="../tags/tag145.xml"/><Relationship Id="rId6" Type="http://schemas.openxmlformats.org/officeDocument/2006/relationships/tags" Target="../tags/tag150.xml"/><Relationship Id="rId5" Type="http://schemas.openxmlformats.org/officeDocument/2006/relationships/tags" Target="../tags/tag149.xml"/><Relationship Id="rId10" Type="http://schemas.openxmlformats.org/officeDocument/2006/relationships/image" Target="../media/image2.png"/><Relationship Id="rId4" Type="http://schemas.openxmlformats.org/officeDocument/2006/relationships/tags" Target="../tags/tag148.xml"/><Relationship Id="rId9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54.xml"/><Relationship Id="rId7" Type="http://schemas.openxmlformats.org/officeDocument/2006/relationships/tags" Target="../tags/tag158.xml"/><Relationship Id="rId2" Type="http://schemas.openxmlformats.org/officeDocument/2006/relationships/tags" Target="../tags/tag153.xml"/><Relationship Id="rId1" Type="http://schemas.openxmlformats.org/officeDocument/2006/relationships/tags" Target="../tags/tag152.xml"/><Relationship Id="rId6" Type="http://schemas.openxmlformats.org/officeDocument/2006/relationships/tags" Target="../tags/tag157.xml"/><Relationship Id="rId5" Type="http://schemas.openxmlformats.org/officeDocument/2006/relationships/tags" Target="../tags/tag156.xml"/><Relationship Id="rId10" Type="http://schemas.openxmlformats.org/officeDocument/2006/relationships/image" Target="../media/image2.png"/><Relationship Id="rId4" Type="http://schemas.openxmlformats.org/officeDocument/2006/relationships/tags" Target="../tags/tag155.xml"/><Relationship Id="rId9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tags" Target="../tags/tag166.xml"/><Relationship Id="rId3" Type="http://schemas.openxmlformats.org/officeDocument/2006/relationships/tags" Target="../tags/tag161.xml"/><Relationship Id="rId7" Type="http://schemas.openxmlformats.org/officeDocument/2006/relationships/tags" Target="../tags/tag165.xml"/><Relationship Id="rId2" Type="http://schemas.openxmlformats.org/officeDocument/2006/relationships/tags" Target="../tags/tag160.xml"/><Relationship Id="rId1" Type="http://schemas.openxmlformats.org/officeDocument/2006/relationships/tags" Target="../tags/tag159.xml"/><Relationship Id="rId6" Type="http://schemas.openxmlformats.org/officeDocument/2006/relationships/tags" Target="../tags/tag164.xml"/><Relationship Id="rId5" Type="http://schemas.openxmlformats.org/officeDocument/2006/relationships/tags" Target="../tags/tag163.xml"/><Relationship Id="rId10" Type="http://schemas.openxmlformats.org/officeDocument/2006/relationships/notesSlide" Target="../notesSlides/notesSlide23.xml"/><Relationship Id="rId4" Type="http://schemas.openxmlformats.org/officeDocument/2006/relationships/tags" Target="../tags/tag162.xml"/><Relationship Id="rId9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69.xml"/><Relationship Id="rId7" Type="http://schemas.openxmlformats.org/officeDocument/2006/relationships/tags" Target="../tags/tag173.xml"/><Relationship Id="rId2" Type="http://schemas.openxmlformats.org/officeDocument/2006/relationships/tags" Target="../tags/tag168.xml"/><Relationship Id="rId1" Type="http://schemas.openxmlformats.org/officeDocument/2006/relationships/tags" Target="../tags/tag167.xml"/><Relationship Id="rId6" Type="http://schemas.openxmlformats.org/officeDocument/2006/relationships/tags" Target="../tags/tag172.xml"/><Relationship Id="rId5" Type="http://schemas.openxmlformats.org/officeDocument/2006/relationships/tags" Target="../tags/tag171.xml"/><Relationship Id="rId10" Type="http://schemas.openxmlformats.org/officeDocument/2006/relationships/chart" Target="../charts/chart1.xml"/><Relationship Id="rId4" Type="http://schemas.openxmlformats.org/officeDocument/2006/relationships/tags" Target="../tags/tag170.xml"/><Relationship Id="rId9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76.xml"/><Relationship Id="rId7" Type="http://schemas.openxmlformats.org/officeDocument/2006/relationships/tags" Target="../tags/tag180.xml"/><Relationship Id="rId2" Type="http://schemas.openxmlformats.org/officeDocument/2006/relationships/tags" Target="../tags/tag175.xml"/><Relationship Id="rId1" Type="http://schemas.openxmlformats.org/officeDocument/2006/relationships/tags" Target="../tags/tag174.xml"/><Relationship Id="rId6" Type="http://schemas.openxmlformats.org/officeDocument/2006/relationships/tags" Target="../tags/tag179.xml"/><Relationship Id="rId5" Type="http://schemas.openxmlformats.org/officeDocument/2006/relationships/tags" Target="../tags/tag178.xml"/><Relationship Id="rId10" Type="http://schemas.openxmlformats.org/officeDocument/2006/relationships/chart" Target="../charts/chart2.xml"/><Relationship Id="rId4" Type="http://schemas.openxmlformats.org/officeDocument/2006/relationships/tags" Target="../tags/tag177.xml"/><Relationship Id="rId9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183.xml"/><Relationship Id="rId7" Type="http://schemas.openxmlformats.org/officeDocument/2006/relationships/tags" Target="../tags/tag187.xml"/><Relationship Id="rId2" Type="http://schemas.openxmlformats.org/officeDocument/2006/relationships/tags" Target="../tags/tag182.xml"/><Relationship Id="rId1" Type="http://schemas.openxmlformats.org/officeDocument/2006/relationships/tags" Target="../tags/tag181.xml"/><Relationship Id="rId6" Type="http://schemas.openxmlformats.org/officeDocument/2006/relationships/tags" Target="../tags/tag186.xml"/><Relationship Id="rId5" Type="http://schemas.openxmlformats.org/officeDocument/2006/relationships/tags" Target="../tags/tag185.xml"/><Relationship Id="rId10" Type="http://schemas.openxmlformats.org/officeDocument/2006/relationships/chart" Target="../charts/chart3.xml"/><Relationship Id="rId4" Type="http://schemas.openxmlformats.org/officeDocument/2006/relationships/tags" Target="../tags/tag184.xml"/><Relationship Id="rId9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27.xml"/><Relationship Id="rId3" Type="http://schemas.openxmlformats.org/officeDocument/2006/relationships/tags" Target="../tags/tag190.xml"/><Relationship Id="rId7" Type="http://schemas.openxmlformats.org/officeDocument/2006/relationships/slideLayout" Target="../slideLayouts/slideLayout1.xml"/><Relationship Id="rId2" Type="http://schemas.openxmlformats.org/officeDocument/2006/relationships/tags" Target="../tags/tag189.xml"/><Relationship Id="rId1" Type="http://schemas.openxmlformats.org/officeDocument/2006/relationships/tags" Target="../tags/tag188.xml"/><Relationship Id="rId6" Type="http://schemas.openxmlformats.org/officeDocument/2006/relationships/tags" Target="../tags/tag193.xml"/><Relationship Id="rId5" Type="http://schemas.openxmlformats.org/officeDocument/2006/relationships/tags" Target="../tags/tag192.xml"/><Relationship Id="rId4" Type="http://schemas.openxmlformats.org/officeDocument/2006/relationships/tags" Target="../tags/tag19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23.xml"/><Relationship Id="rId3" Type="http://schemas.openxmlformats.org/officeDocument/2006/relationships/tags" Target="../tags/tag18.xml"/><Relationship Id="rId7" Type="http://schemas.openxmlformats.org/officeDocument/2006/relationships/tags" Target="../tags/tag22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tags" Target="../tags/tag21.xml"/><Relationship Id="rId5" Type="http://schemas.openxmlformats.org/officeDocument/2006/relationships/tags" Target="../tags/tag20.xml"/><Relationship Id="rId10" Type="http://schemas.openxmlformats.org/officeDocument/2006/relationships/notesSlide" Target="../notesSlides/notesSlide3.xml"/><Relationship Id="rId4" Type="http://schemas.openxmlformats.org/officeDocument/2006/relationships/tags" Target="../tags/tag19.xml"/><Relationship Id="rId9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9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5" Type="http://schemas.openxmlformats.org/officeDocument/2006/relationships/tags" Target="../tags/tag35.xml"/><Relationship Id="rId4" Type="http://schemas.openxmlformats.org/officeDocument/2006/relationships/tags" Target="../tags/tag34.xml"/><Relationship Id="rId9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40.xml"/><Relationship Id="rId7" Type="http://schemas.openxmlformats.org/officeDocument/2006/relationships/tags" Target="../tags/tag44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6" Type="http://schemas.openxmlformats.org/officeDocument/2006/relationships/tags" Target="../tags/tag43.xml"/><Relationship Id="rId5" Type="http://schemas.openxmlformats.org/officeDocument/2006/relationships/tags" Target="../tags/tag42.xml"/><Relationship Id="rId4" Type="http://schemas.openxmlformats.org/officeDocument/2006/relationships/tags" Target="../tags/tag41.xml"/><Relationship Id="rId9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47.xml"/><Relationship Id="rId7" Type="http://schemas.openxmlformats.org/officeDocument/2006/relationships/tags" Target="../tags/tag51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5" Type="http://schemas.openxmlformats.org/officeDocument/2006/relationships/tags" Target="../tags/tag49.xml"/><Relationship Id="rId4" Type="http://schemas.openxmlformats.org/officeDocument/2006/relationships/tags" Target="../tags/tag48.xml"/><Relationship Id="rId9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54.xml"/><Relationship Id="rId7" Type="http://schemas.openxmlformats.org/officeDocument/2006/relationships/tags" Target="../tags/tag58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6" Type="http://schemas.openxmlformats.org/officeDocument/2006/relationships/tags" Target="../tags/tag57.xml"/><Relationship Id="rId5" Type="http://schemas.openxmlformats.org/officeDocument/2006/relationships/tags" Target="../tags/tag56.xml"/><Relationship Id="rId4" Type="http://schemas.openxmlformats.org/officeDocument/2006/relationships/tags" Target="../tags/tag55.xml"/><Relationship Id="rId9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61.xml"/><Relationship Id="rId7" Type="http://schemas.openxmlformats.org/officeDocument/2006/relationships/tags" Target="../tags/tag65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tags" Target="../tags/tag64.xml"/><Relationship Id="rId5" Type="http://schemas.openxmlformats.org/officeDocument/2006/relationships/tags" Target="../tags/tag63.xml"/><Relationship Id="rId4" Type="http://schemas.openxmlformats.org/officeDocument/2006/relationships/tags" Target="../tags/tag62.xml"/><Relationship Id="rId9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17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646176" y="3603830"/>
            <a:ext cx="7851648" cy="719553"/>
          </a:xfrm>
          <a:noFill/>
          <a:ln/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/>
          <a:p>
            <a:pPr algn="ctr"/>
            <a:r>
              <a:rPr lang="fr-FR" sz="4000" b="0" dirty="0"/>
              <a:t>Leçon 2</a:t>
            </a:r>
          </a:p>
        </p:txBody>
      </p:sp>
      <p:sp>
        <p:nvSpPr>
          <p:cNvPr id="128717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0" y="4467399"/>
            <a:ext cx="9144000" cy="792658"/>
          </a:xfrm>
          <a:noFill/>
          <a:ln/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fr-CA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Comment synthétiser l’information statistique?</a:t>
            </a:r>
          </a:p>
        </p:txBody>
      </p:sp>
      <p:cxnSp>
        <p:nvCxnSpPr>
          <p:cNvPr id="8" name="Connecteur droit 7"/>
          <p:cNvCxnSpPr/>
          <p:nvPr>
            <p:custDataLst>
              <p:tags r:id="rId3"/>
            </p:custDataLst>
          </p:nvPr>
        </p:nvCxnSpPr>
        <p:spPr>
          <a:xfrm>
            <a:off x="0" y="3459287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>
            <p:custDataLst>
              <p:tags r:id="rId4"/>
            </p:custDataLst>
          </p:nvPr>
        </p:nvCxnSpPr>
        <p:spPr>
          <a:xfrm>
            <a:off x="0" y="3530725"/>
            <a:ext cx="9144000" cy="1588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Espace réservé de la date 10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09B1EA93-7181-4E24-928E-D16F8FA89D53}" type="datetime10">
              <a:rPr lang="fr-FR" smtClean="0"/>
              <a:t>13:29</a:t>
            </a:fld>
            <a:endParaRPr lang="fr-FR" dirty="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14" name="Rectangle 2"/>
          <p:cNvSpPr txBox="1">
            <a:spLocks noChangeArrowheads="1"/>
          </p:cNvSpPr>
          <p:nvPr>
            <p:custDataLst>
              <p:tags r:id="rId7"/>
            </p:custDataLst>
          </p:nvPr>
        </p:nvSpPr>
        <p:spPr>
          <a:xfrm>
            <a:off x="785786" y="764704"/>
            <a:ext cx="7602638" cy="1057268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rmAutofit fontScale="70000" lnSpcReduction="20000"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CA" sz="4000" b="0" dirty="0"/>
              <a:t>SOCIO532.2</a:t>
            </a:r>
          </a:p>
          <a:p>
            <a:pPr algn="l"/>
            <a:r>
              <a:rPr lang="en-CA" sz="4000" b="0" dirty="0"/>
              <a:t>(STATISTIQUES &amp;) INFORMATIQUE APPLIQUÉE(S) AUX SCIENCES SOCIALES</a:t>
            </a:r>
            <a:endParaRPr lang="fr-FR" sz="4000" b="0" dirty="0"/>
          </a:p>
        </p:txBody>
      </p:sp>
      <p:sp>
        <p:nvSpPr>
          <p:cNvPr id="15" name="Rectangle 3"/>
          <p:cNvSpPr txBox="1">
            <a:spLocks noChangeArrowheads="1"/>
          </p:cNvSpPr>
          <p:nvPr>
            <p:custDataLst>
              <p:tags r:id="rId8"/>
            </p:custDataLst>
          </p:nvPr>
        </p:nvSpPr>
        <p:spPr>
          <a:xfrm>
            <a:off x="1547664" y="2171425"/>
            <a:ext cx="6929486" cy="1113559"/>
          </a:xfrm>
          <a:prstGeom prst="rect">
            <a:avLst/>
          </a:prstGeom>
          <a:noFill/>
          <a:ln/>
        </p:spPr>
        <p:txBody>
          <a:bodyPr vert="horz" lIns="0" rIns="18288">
            <a:no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800"/>
              </a:spcBef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El Hadj Touré, </a:t>
            </a:r>
            <a:r>
              <a:rPr lang="fr-CA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Ph.D</a:t>
            </a: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. Sociologie</a:t>
            </a:r>
          </a:p>
          <a:p>
            <a:pPr>
              <a:spcBef>
                <a:spcPts val="600"/>
              </a:spcBef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Département de sociologie</a:t>
            </a:r>
          </a:p>
          <a:p>
            <a:pPr>
              <a:spcBef>
                <a:spcPts val="600"/>
              </a:spcBef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Université Gaston Berger de St-Louis</a:t>
            </a:r>
          </a:p>
        </p:txBody>
      </p:sp>
    </p:spTree>
    <p:extLst>
      <p:ext uri="{BB962C8B-B14F-4D97-AF65-F5344CB8AC3E}">
        <p14:creationId xmlns:p14="http://schemas.microsoft.com/office/powerpoint/2010/main" val="3324154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17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1" y="450235"/>
            <a:ext cx="9140928" cy="714380"/>
          </a:xfrm>
          <a:noFill/>
          <a:ln/>
          <a:effectLst>
            <a:outerShdw dist="50800" sx="99000" sy="99000" algn="ctr" rotWithShape="0">
              <a:srgbClr val="000000"/>
            </a:outerShdw>
          </a:effectLst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/>
          <a:p>
            <a:pPr algn="ctr"/>
            <a:r>
              <a:rPr lang="fr-CA" sz="3600" b="0" spc="-150" dirty="0">
                <a:effectLst>
                  <a:outerShdw blurRad="673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 programme</a:t>
            </a: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10</a:t>
            </a:fld>
            <a:endParaRPr lang="fr-FR" dirty="0"/>
          </a:p>
        </p:txBody>
      </p:sp>
      <p:cxnSp>
        <p:nvCxnSpPr>
          <p:cNvPr id="9" name="Connecteur droit 8"/>
          <p:cNvCxnSpPr/>
          <p:nvPr>
            <p:custDataLst>
              <p:tags r:id="rId3"/>
            </p:custDataLst>
          </p:nvPr>
        </p:nvCxnSpPr>
        <p:spPr>
          <a:xfrm>
            <a:off x="1" y="1232346"/>
            <a:ext cx="9140928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>
            <p:custDataLst>
              <p:tags r:id="rId4"/>
            </p:custDataLst>
          </p:nvPr>
        </p:nvCxnSpPr>
        <p:spPr>
          <a:xfrm>
            <a:off x="1" y="1303784"/>
            <a:ext cx="9140928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D3B3A72E-8C63-469F-95D2-63610BB79331}"/>
              </a:ext>
            </a:extLst>
          </p:cNvPr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288032" y="1804617"/>
            <a:ext cx="4355976" cy="198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F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 la nécessité du recodage de variables</a:t>
            </a:r>
            <a:endParaRPr lang="fr-FR" sz="2000" baseline="300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54300" lvl="2" indent="-342900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FR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 stratégies de recodage de variables pour des raisons technico-pratiques et théoriques</a:t>
            </a:r>
            <a:endParaRPr lang="fr-FR" sz="26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Espace réservé du texte 2">
            <a:extLst>
              <a:ext uri="{FF2B5EF4-FFF2-40B4-BE49-F238E27FC236}">
                <a16:creationId xmlns:a16="http://schemas.microsoft.com/office/drawing/2014/main" id="{6DBD3E8D-5D38-E680-2057-37EA1255460B}"/>
              </a:ext>
            </a:extLst>
          </p:cNvPr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228285" y="4149080"/>
            <a:ext cx="4355976" cy="198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Création de variables synthétiques</a:t>
            </a:r>
            <a:endParaRPr lang="fr-FR" sz="2000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54300" lvl="2" indent="-342900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 stratégies pour passer des indicateurs empiriques à l’indice statistique ou à une seule variable composite</a:t>
            </a:r>
            <a:endParaRPr lang="fr-F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D50FF5D-B203-E35F-C0A6-404E8D562186}"/>
              </a:ext>
            </a:extLst>
          </p:cNvPr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4661761" y="1804616"/>
            <a:ext cx="4355976" cy="198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F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Création de tableaux synthétiques</a:t>
            </a:r>
            <a:endParaRPr lang="fr-FR" sz="2000" baseline="300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54300" lvl="2" indent="-342900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FR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Synthétiser </a:t>
            </a:r>
            <a:r>
              <a:rPr lang="fr-CA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les résultats d’une analyse statistique de plusieurs variables dans un seul tableau compact</a:t>
            </a:r>
            <a:endParaRPr lang="fr-FR" sz="26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texte 2">
            <a:extLst>
              <a:ext uri="{FF2B5EF4-FFF2-40B4-BE49-F238E27FC236}">
                <a16:creationId xmlns:a16="http://schemas.microsoft.com/office/drawing/2014/main" id="{78DE4554-586F-168F-817F-98F9105260C9}"/>
              </a:ext>
            </a:extLst>
          </p:cNvPr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4644008" y="4149080"/>
            <a:ext cx="4355976" cy="198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F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Création de graphes synthétiques</a:t>
            </a:r>
            <a:endParaRPr lang="fr-FR" sz="2000" baseline="300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54300" lvl="2" indent="-342900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CA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Synthétiser les résultats d’une analyse statistique de plusieurs variables dans un seul graphe compact </a:t>
            </a:r>
          </a:p>
        </p:txBody>
      </p:sp>
    </p:spTree>
    <p:extLst>
      <p:ext uri="{BB962C8B-B14F-4D97-AF65-F5344CB8AC3E}">
        <p14:creationId xmlns:p14="http://schemas.microsoft.com/office/powerpoint/2010/main" val="3976554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642910" y="2060848"/>
            <a:ext cx="8393586" cy="458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L’intensité de la pratique de sport</a:t>
            </a:r>
          </a:p>
          <a:p>
            <a:pPr lvl="1"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Parmi les activités physiques et sportives suivantes, indiquez celles que vous pratiquez au moins une fois par an ? Natation ; Jogging ; Soccer ; Danse ; Autre</a:t>
            </a:r>
          </a:p>
          <a:p>
            <a:pPr lvl="2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Recoder d’abord pour créer des variables dichotomiques (0/1)</a:t>
            </a:r>
          </a:p>
          <a:p>
            <a:pPr lvl="2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On compte le nombre d’activités pratiquées. Pour cela, il suffit d’attribuer le score 1 à chacune des activités pratiquées, puis de compter au final le score total de chaque individu.</a:t>
            </a:r>
          </a:p>
          <a:p>
            <a:pPr lvl="2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Indice avec valeurs métriques possibles : 0, 1, 2, 3, 4, 5.</a:t>
            </a:r>
          </a:p>
          <a:p>
            <a:pPr lvl="2"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Indice qu’on peut recoder sous forme de catégories pour mesurer la pratique de sport en termes d’intensité : 1.Faible (0-1); 2.Modérée (2-3); 3.Élevée (4-5)</a:t>
            </a: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30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C5AEE4A1-2B2D-4DFD-A015-5FE70E55D119}" type="datetime10">
              <a:rPr lang="fr-FR" smtClean="0"/>
              <a:t>13:29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0" y="501077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Les variables synthétiques</a:t>
            </a:r>
          </a:p>
        </p:txBody>
      </p:sp>
      <p:sp>
        <p:nvSpPr>
          <p:cNvPr id="10" name="Rectangle 9"/>
          <p:cNvSpPr/>
          <p:nvPr>
            <p:custDataLst>
              <p:tags r:id="rId5"/>
            </p:custDataLst>
          </p:nvPr>
        </p:nvSpPr>
        <p:spPr>
          <a:xfrm>
            <a:off x="0" y="1264511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Font typeface="+mj-lt"/>
              <a:buAutoNum type="arabicPeriod"/>
            </a:pPr>
            <a:r>
              <a:rPr lang="fr-CA" sz="3000" spc="-15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Créer une variable synthétique par comptage</a:t>
            </a:r>
          </a:p>
        </p:txBody>
      </p:sp>
      <p:cxnSp>
        <p:nvCxnSpPr>
          <p:cNvPr id="11" name="Connecteur droit 10"/>
          <p:cNvCxnSpPr/>
          <p:nvPr>
            <p:custDataLst>
              <p:tags r:id="rId6"/>
            </p:custDataLst>
          </p:nvPr>
        </p:nvCxnSpPr>
        <p:spPr>
          <a:xfrm>
            <a:off x="0" y="1234061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>
            <p:custDataLst>
              <p:tags r:id="rId7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98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642910" y="2060848"/>
            <a:ext cx="8286808" cy="458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Calcul du revenu familial total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 on dispose du revenu du père et du revenu de la mère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Pour calculer le revenu </a:t>
            </a:r>
            <a:r>
              <a:rPr lang="fr-CA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famillial</a:t>
            </a: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on applique la formule:</a:t>
            </a:r>
          </a:p>
          <a:p>
            <a:pPr marL="914400" lvl="2" indent="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fr-CA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RevenuTotal</a:t>
            </a: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= </a:t>
            </a:r>
            <a:r>
              <a:rPr lang="fr-CA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RevenuPère</a:t>
            </a: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+ </a:t>
            </a:r>
            <a:r>
              <a:rPr lang="fr-CA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RevenuMère</a:t>
            </a:r>
            <a:endParaRPr lang="fr-CA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2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Pour chaque cas, on additionne les deux revenus</a:t>
            </a: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Calcule de l’âge des cas sondés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 on a la date de naissance et l’année de sondage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Pour calculer l’âge, on applique la formule:</a:t>
            </a:r>
          </a:p>
          <a:p>
            <a:pPr marL="914400" lvl="2" indent="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Age = </a:t>
            </a:r>
            <a:r>
              <a:rPr lang="fr-CA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AnneeSondage</a:t>
            </a: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- </a:t>
            </a:r>
            <a:r>
              <a:rPr lang="fr-CA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DateNaissance</a:t>
            </a:r>
            <a:endParaRPr lang="fr-CA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2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Pour chaque cas, on soustrait la date de naissance de l’année de sondage</a:t>
            </a: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30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C5AEE4A1-2B2D-4DFD-A015-5FE70E55D119}" type="datetime10">
              <a:rPr lang="fr-FR" smtClean="0"/>
              <a:t>13:29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0" y="501077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Les variables synthétiques</a:t>
            </a:r>
          </a:p>
        </p:txBody>
      </p:sp>
      <p:sp>
        <p:nvSpPr>
          <p:cNvPr id="10" name="Rectangle 9"/>
          <p:cNvSpPr/>
          <p:nvPr>
            <p:custDataLst>
              <p:tags r:id="rId5"/>
            </p:custDataLst>
          </p:nvPr>
        </p:nvSpPr>
        <p:spPr>
          <a:xfrm>
            <a:off x="0" y="1264511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3000" spc="-15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2. Créer une variable synthétique par addition | soustraction</a:t>
            </a:r>
          </a:p>
        </p:txBody>
      </p:sp>
      <p:cxnSp>
        <p:nvCxnSpPr>
          <p:cNvPr id="11" name="Connecteur droit 10"/>
          <p:cNvCxnSpPr/>
          <p:nvPr>
            <p:custDataLst>
              <p:tags r:id="rId6"/>
            </p:custDataLst>
          </p:nvPr>
        </p:nvCxnSpPr>
        <p:spPr>
          <a:xfrm>
            <a:off x="0" y="1234061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>
            <p:custDataLst>
              <p:tags r:id="rId7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1060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642910" y="2060848"/>
            <a:ext cx="8501090" cy="458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Indice global d’individualisation du portable (Martin,2009)</a:t>
            </a:r>
          </a:p>
          <a:p>
            <a:pPr lvl="1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 Arrive-t-il que le conjoint réponde à votre place avec votre portable ? » (0.oui, </a:t>
            </a:r>
            <a:r>
              <a:rPr lang="fr-CA" sz="22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1.non</a:t>
            </a: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</a:t>
            </a:r>
          </a:p>
          <a:p>
            <a:pPr lvl="1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 Au cours de la dernière semaine, votre conjoint a-t-il emprunté votre portable ? » (0.oui, </a:t>
            </a:r>
            <a:r>
              <a:rPr lang="fr-CA" sz="22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1.non</a:t>
            </a: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 </a:t>
            </a:r>
          </a:p>
          <a:p>
            <a:pPr lvl="1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«Au cours de la dernière semaine, avez-vous reçu des appels sur votre portable pour votre conjoint?» (0.oui,</a:t>
            </a:r>
            <a:r>
              <a:rPr lang="fr-CA" sz="22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1.non</a:t>
            </a: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</a:t>
            </a:r>
          </a:p>
          <a:p>
            <a:pPr lvl="1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 Votre conjoint connaît-il le code de votre portable ? » (0.oui, </a:t>
            </a:r>
            <a:r>
              <a:rPr lang="fr-CA" sz="22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1.non</a:t>
            </a: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</a:t>
            </a:r>
          </a:p>
          <a:p>
            <a:pPr lvl="2"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Pour chaque réponse négative, un individu se voit attribuer 1 point. La somme des scores mesure l’individualisation du portable. Les scores vont de </a:t>
            </a:r>
            <a:r>
              <a:rPr lang="fr-CA" sz="20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 à 4</a:t>
            </a: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et correspondent à un très faible, faible, moyen, assez fort et très fort individualisme.</a:t>
            </a: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30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C5AEE4A1-2B2D-4DFD-A015-5FE70E55D119}" type="datetime10">
              <a:rPr lang="fr-FR" smtClean="0"/>
              <a:t>13:29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0" y="501077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Les variables synthétiques</a:t>
            </a:r>
          </a:p>
        </p:txBody>
      </p:sp>
      <p:sp>
        <p:nvSpPr>
          <p:cNvPr id="10" name="Rectangle 9"/>
          <p:cNvSpPr/>
          <p:nvPr>
            <p:custDataLst>
              <p:tags r:id="rId5"/>
            </p:custDataLst>
          </p:nvPr>
        </p:nvSpPr>
        <p:spPr>
          <a:xfrm>
            <a:off x="0" y="1264511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3000" spc="-15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3. Créer une variable synthétique par addition</a:t>
            </a:r>
          </a:p>
        </p:txBody>
      </p:sp>
      <p:cxnSp>
        <p:nvCxnSpPr>
          <p:cNvPr id="11" name="Connecteur droit 10"/>
          <p:cNvCxnSpPr/>
          <p:nvPr>
            <p:custDataLst>
              <p:tags r:id="rId6"/>
            </p:custDataLst>
          </p:nvPr>
        </p:nvCxnSpPr>
        <p:spPr>
          <a:xfrm>
            <a:off x="0" y="1234061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>
            <p:custDataLst>
              <p:tags r:id="rId7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238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642910" y="2060848"/>
            <a:ext cx="8501090" cy="458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Indice et intensité du risque de décrochage scolaire (Amadou Dia, étude de cas, 2024)</a:t>
            </a:r>
          </a:p>
          <a:p>
            <a:pPr lvl="1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Absentez-vous fréquemment aux cours? (Très souvent, assez souvent, rarement, jamais) </a:t>
            </a:r>
          </a:p>
          <a:p>
            <a:pPr lvl="2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À dichotomiser: </a:t>
            </a:r>
            <a:r>
              <a:rPr lang="fr-CA" sz="20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1.Très souvent/assez souvent</a:t>
            </a: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0.Autre</a:t>
            </a:r>
          </a:p>
          <a:p>
            <a:pPr lvl="1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Pensez-vous qu’abandonner ses études est une catastrophe? (0.oui, </a:t>
            </a:r>
            <a:r>
              <a:rPr lang="fr-CA" sz="22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1.non</a:t>
            </a: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pPr lvl="1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Mettriez-vous un terme à vos études si une opportunité de travail se présentait au cours de l’année? (</a:t>
            </a:r>
            <a:r>
              <a:rPr lang="fr-CA" sz="22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1.oui</a:t>
            </a: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0.non)</a:t>
            </a:r>
          </a:p>
          <a:p>
            <a:pPr lvl="2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Pour chaque réponse de risque, un étudiant se voit attribuer 1 point. La somme des scores mesure le risque de décrochage. Les scores vont de </a:t>
            </a:r>
            <a:r>
              <a:rPr lang="fr-CA" sz="20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 à 3</a:t>
            </a: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et correspondent à un faible (0), modéré (1-2), et fort (3) risque de décrochage universitaire</a:t>
            </a: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30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C5AEE4A1-2B2D-4DFD-A015-5FE70E55D119}" type="datetime10">
              <a:rPr lang="fr-FR" smtClean="0"/>
              <a:t>13:29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0" y="501077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Les variables synthétiques</a:t>
            </a:r>
          </a:p>
        </p:txBody>
      </p:sp>
      <p:sp>
        <p:nvSpPr>
          <p:cNvPr id="10" name="Rectangle 9"/>
          <p:cNvSpPr/>
          <p:nvPr>
            <p:custDataLst>
              <p:tags r:id="rId5"/>
            </p:custDataLst>
          </p:nvPr>
        </p:nvSpPr>
        <p:spPr>
          <a:xfrm>
            <a:off x="0" y="1264511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3000" spc="-15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4. Créer une variable synthétique par addition</a:t>
            </a:r>
          </a:p>
        </p:txBody>
      </p:sp>
      <p:cxnSp>
        <p:nvCxnSpPr>
          <p:cNvPr id="11" name="Connecteur droit 10"/>
          <p:cNvCxnSpPr/>
          <p:nvPr>
            <p:custDataLst>
              <p:tags r:id="rId6"/>
            </p:custDataLst>
          </p:nvPr>
        </p:nvCxnSpPr>
        <p:spPr>
          <a:xfrm>
            <a:off x="0" y="1234061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>
            <p:custDataLst>
              <p:tags r:id="rId7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9137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642910" y="2060848"/>
            <a:ext cx="8286808" cy="458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Calcul de l’indice de masse corporelle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 on a des données sur le Poids en kg et la taille au m</a:t>
            </a:r>
            <a:r>
              <a:rPr lang="fr-CA" sz="22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On applique la formule de Quételet</a:t>
            </a:r>
          </a:p>
          <a:p>
            <a:pPr marL="457200" lvl="1" indent="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IMC = Poids kg / Taille m</a:t>
            </a:r>
            <a:r>
              <a:rPr lang="fr-CA" sz="21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</a:p>
          <a:p>
            <a:pPr lvl="2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Pour chaque cas, on divise son poids kg par sa taille m</a:t>
            </a:r>
            <a:r>
              <a:rPr lang="fr-CA" sz="2000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lvl="2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Valeurs métriques possibles: 15, 17, 20, 40, etc. </a:t>
            </a:r>
          </a:p>
          <a:p>
            <a:pPr lvl="2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Qu’on peut recoder sous forme de catégories pour mieux évaluer le risque d’obésité ou d’anorexie</a:t>
            </a:r>
          </a:p>
          <a:p>
            <a:pPr lvl="3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Dénutrition: moins de 17</a:t>
            </a:r>
          </a:p>
          <a:p>
            <a:pPr lvl="3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Maigreur: 17-18,49</a:t>
            </a:r>
          </a:p>
          <a:p>
            <a:pPr lvl="3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Normal: 18,5-24,9</a:t>
            </a:r>
          </a:p>
          <a:p>
            <a:pPr lvl="3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Surpoids: 25-29,9</a:t>
            </a:r>
          </a:p>
          <a:p>
            <a:pPr lvl="3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Obésité: 30 et plus</a:t>
            </a:r>
            <a:endParaRPr lang="fr-F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30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15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C5AEE4A1-2B2D-4DFD-A015-5FE70E55D119}" type="datetime10">
              <a:rPr lang="fr-FR" smtClean="0"/>
              <a:t>13:29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0" y="501077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Les variables synthétiques</a:t>
            </a:r>
          </a:p>
        </p:txBody>
      </p:sp>
      <p:sp>
        <p:nvSpPr>
          <p:cNvPr id="10" name="Rectangle 9"/>
          <p:cNvSpPr/>
          <p:nvPr>
            <p:custDataLst>
              <p:tags r:id="rId5"/>
            </p:custDataLst>
          </p:nvPr>
        </p:nvSpPr>
        <p:spPr>
          <a:xfrm>
            <a:off x="0" y="1264511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3000" spc="-15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5. Créer une variable synthétique par division (rapport)</a:t>
            </a:r>
          </a:p>
        </p:txBody>
      </p:sp>
      <p:cxnSp>
        <p:nvCxnSpPr>
          <p:cNvPr id="11" name="Connecteur droit 10"/>
          <p:cNvCxnSpPr/>
          <p:nvPr>
            <p:custDataLst>
              <p:tags r:id="rId6"/>
            </p:custDataLst>
          </p:nvPr>
        </p:nvCxnSpPr>
        <p:spPr>
          <a:xfrm>
            <a:off x="0" y="1234061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>
            <p:custDataLst>
              <p:tags r:id="rId7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3598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642910" y="2060848"/>
            <a:ext cx="8286808" cy="458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Calcul de l’indice de pauvreté vécue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Sur la base de 5 variables de nécessités mesurées selon une échelle ordinale de type Likert: 0.Jamais, 1.Juste une ou deux fois, 2.Quelques fois, 3.Plusieurs fois, 4.Toujours</a:t>
            </a:r>
            <a:endParaRPr lang="fr-CA" sz="2200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2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Manque de nourriture</a:t>
            </a:r>
          </a:p>
          <a:p>
            <a:pPr lvl="2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Manque d’eau potable</a:t>
            </a:r>
          </a:p>
          <a:p>
            <a:pPr lvl="2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Manque de soins de santé</a:t>
            </a:r>
          </a:p>
          <a:p>
            <a:pPr lvl="2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Manque de combustible pour la cuisson</a:t>
            </a:r>
          </a:p>
          <a:p>
            <a:pPr lvl="2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Manque d’argent en espèces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 moyenne des scores est appropriée pour mesurer l’indice de pauvreté vécue. L’indice s’étend 0 à 4, avec recodage en termes d’intensité: 0-1 (pauvreté nulle), 1,20-2 (pauvreté modérée), 2,2-4 (pauvreté extrême)</a:t>
            </a: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30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C5AEE4A1-2B2D-4DFD-A015-5FE70E55D119}" type="datetime10">
              <a:rPr lang="fr-FR" smtClean="0"/>
              <a:t>13:29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0" y="501077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Les variables synthétiques</a:t>
            </a:r>
          </a:p>
        </p:txBody>
      </p:sp>
      <p:sp>
        <p:nvSpPr>
          <p:cNvPr id="10" name="Rectangle 9"/>
          <p:cNvSpPr/>
          <p:nvPr>
            <p:custDataLst>
              <p:tags r:id="rId5"/>
            </p:custDataLst>
          </p:nvPr>
        </p:nvSpPr>
        <p:spPr>
          <a:xfrm>
            <a:off x="0" y="1264511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3000" spc="-15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6. Créer une variable synthétique par moyenne</a:t>
            </a:r>
          </a:p>
        </p:txBody>
      </p:sp>
      <p:cxnSp>
        <p:nvCxnSpPr>
          <p:cNvPr id="11" name="Connecteur droit 10"/>
          <p:cNvCxnSpPr/>
          <p:nvPr>
            <p:custDataLst>
              <p:tags r:id="rId6"/>
            </p:custDataLst>
          </p:nvPr>
        </p:nvCxnSpPr>
        <p:spPr>
          <a:xfrm>
            <a:off x="0" y="1234061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>
            <p:custDataLst>
              <p:tags r:id="rId7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8058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642910" y="2060848"/>
            <a:ext cx="8286808" cy="458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18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Deux variables </a:t>
            </a:r>
            <a:r>
              <a:rPr lang="fr-FR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quali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à </a:t>
            </a: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combiner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(lorsqu’elles</a:t>
            </a: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ont un effet multiplicateur sur un phénomène social)</a:t>
            </a:r>
          </a:p>
          <a:p>
            <a:pPr marL="857250" lvl="1" indent="-457200">
              <a:spcBef>
                <a:spcPts val="6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Age et Sexe sur le temps passé sur Internet  </a:t>
            </a: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857250" lvl="1" indent="-457200">
              <a:spcBef>
                <a:spcPts val="6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On combine les catégories deux à deux</a:t>
            </a:r>
          </a:p>
          <a:p>
            <a:pPr marL="1257300" lvl="2" indent="-457200">
              <a:spcBef>
                <a:spcPts val="6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Sexe selon groupe d’âge (Sexe X Âge)</a:t>
            </a:r>
          </a:p>
          <a:p>
            <a:pPr marL="1714500" lvl="3" indent="-45720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1.Homme de -25ans</a:t>
            </a:r>
          </a:p>
          <a:p>
            <a:pPr marL="1714500" lvl="3" indent="-45720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2.Homme de 25ans+</a:t>
            </a:r>
          </a:p>
          <a:p>
            <a:pPr marL="1714500" lvl="3" indent="-45720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fr-FR" sz="20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3.Femme de -25ans</a:t>
            </a:r>
          </a:p>
          <a:p>
            <a:pPr marL="1714500" lvl="3" indent="-45720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4.Femme de 25ans+</a:t>
            </a:r>
          </a:p>
          <a:p>
            <a:pPr lvl="1"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Autres ex: effet de l’alcool et de la drogue sur la présence de troubles mentaux</a:t>
            </a: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endParaRPr lang="fr-F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1257300" lvl="2" indent="-45720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17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C5AEE4A1-2B2D-4DFD-A015-5FE70E55D119}" type="datetime10">
              <a:rPr lang="fr-FR" smtClean="0"/>
              <a:t>13:29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0" y="501077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Les variables synthétiques</a:t>
            </a:r>
          </a:p>
        </p:txBody>
      </p:sp>
      <p:sp>
        <p:nvSpPr>
          <p:cNvPr id="10" name="Rectangle 9"/>
          <p:cNvSpPr/>
          <p:nvPr>
            <p:custDataLst>
              <p:tags r:id="rId5"/>
            </p:custDataLst>
          </p:nvPr>
        </p:nvSpPr>
        <p:spPr>
          <a:xfrm>
            <a:off x="-108520" y="1264511"/>
            <a:ext cx="936104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7. Créer une variable synthétique par combinaison</a:t>
            </a:r>
          </a:p>
        </p:txBody>
      </p:sp>
      <p:cxnSp>
        <p:nvCxnSpPr>
          <p:cNvPr id="11" name="Connecteur droit 10"/>
          <p:cNvCxnSpPr/>
          <p:nvPr>
            <p:custDataLst>
              <p:tags r:id="rId6"/>
            </p:custDataLst>
          </p:nvPr>
        </p:nvCxnSpPr>
        <p:spPr>
          <a:xfrm>
            <a:off x="0" y="1234061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>
            <p:custDataLst>
              <p:tags r:id="rId7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6489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17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1" y="450235"/>
            <a:ext cx="9140928" cy="714380"/>
          </a:xfrm>
          <a:noFill/>
          <a:ln/>
          <a:effectLst>
            <a:outerShdw dist="50800" sx="99000" sy="99000" algn="ctr" rotWithShape="0">
              <a:srgbClr val="000000"/>
            </a:outerShdw>
          </a:effectLst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/>
          <a:p>
            <a:pPr algn="ctr"/>
            <a:r>
              <a:rPr lang="fr-CA" sz="3600" b="0" spc="-150" dirty="0">
                <a:effectLst>
                  <a:outerShdw blurRad="673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 programme</a:t>
            </a: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18</a:t>
            </a:fld>
            <a:endParaRPr lang="fr-FR" dirty="0"/>
          </a:p>
        </p:txBody>
      </p:sp>
      <p:cxnSp>
        <p:nvCxnSpPr>
          <p:cNvPr id="9" name="Connecteur droit 8"/>
          <p:cNvCxnSpPr/>
          <p:nvPr>
            <p:custDataLst>
              <p:tags r:id="rId3"/>
            </p:custDataLst>
          </p:nvPr>
        </p:nvCxnSpPr>
        <p:spPr>
          <a:xfrm>
            <a:off x="1" y="1232346"/>
            <a:ext cx="9140928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>
            <p:custDataLst>
              <p:tags r:id="rId4"/>
            </p:custDataLst>
          </p:nvPr>
        </p:nvCxnSpPr>
        <p:spPr>
          <a:xfrm>
            <a:off x="1" y="1303784"/>
            <a:ext cx="9140928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D3B3A72E-8C63-469F-95D2-63610BB79331}"/>
              </a:ext>
            </a:extLst>
          </p:cNvPr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288032" y="1804617"/>
            <a:ext cx="4355976" cy="198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F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 la nécessité du recodage de variables</a:t>
            </a:r>
            <a:endParaRPr lang="fr-FR" sz="2000" baseline="300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54300" lvl="2" indent="-342900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FR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 stratégies de recodage de variables pour des raisons technico-pratiques et théoriques</a:t>
            </a:r>
            <a:endParaRPr lang="fr-FR" sz="26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Espace réservé du texte 2">
            <a:extLst>
              <a:ext uri="{FF2B5EF4-FFF2-40B4-BE49-F238E27FC236}">
                <a16:creationId xmlns:a16="http://schemas.microsoft.com/office/drawing/2014/main" id="{6DBD3E8D-5D38-E680-2057-37EA1255460B}"/>
              </a:ext>
            </a:extLst>
          </p:cNvPr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228285" y="4149080"/>
            <a:ext cx="4355976" cy="198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F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Création de variables synthétiques</a:t>
            </a:r>
            <a:endParaRPr lang="fr-FR" sz="2000" baseline="300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54300" lvl="2" indent="-342900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FR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 stratégies pour passer des indicateurs empiriques à l’indice statistique ou à une seule variable composite</a:t>
            </a:r>
            <a:endParaRPr lang="fr-FR" sz="26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D50FF5D-B203-E35F-C0A6-404E8D562186}"/>
              </a:ext>
            </a:extLst>
          </p:cNvPr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4661761" y="1804616"/>
            <a:ext cx="4355976" cy="198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Création de tableaux synthétiques</a:t>
            </a:r>
            <a:endParaRPr lang="fr-FR" sz="2000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54300" lvl="2" indent="-342900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Synthétiser </a:t>
            </a: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les résultats d’une analyse statistique de plusieurs variables dans un seul tableau compact</a:t>
            </a:r>
            <a:endParaRPr lang="fr-F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texte 2">
            <a:extLst>
              <a:ext uri="{FF2B5EF4-FFF2-40B4-BE49-F238E27FC236}">
                <a16:creationId xmlns:a16="http://schemas.microsoft.com/office/drawing/2014/main" id="{78DE4554-586F-168F-817F-98F9105260C9}"/>
              </a:ext>
            </a:extLst>
          </p:cNvPr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4644008" y="4149080"/>
            <a:ext cx="4355976" cy="198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F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Création de graphes synthétiques</a:t>
            </a:r>
            <a:endParaRPr lang="fr-FR" sz="2000" baseline="300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54300" lvl="2" indent="-342900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CA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Synthétiser les résultats d’une analyse statistique de plusieurs variables dans un seul graphe compact </a:t>
            </a:r>
          </a:p>
        </p:txBody>
      </p:sp>
    </p:spTree>
    <p:extLst>
      <p:ext uri="{BB962C8B-B14F-4D97-AF65-F5344CB8AC3E}">
        <p14:creationId xmlns:p14="http://schemas.microsoft.com/office/powerpoint/2010/main" val="23138369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0" y="2060848"/>
            <a:ext cx="8929718" cy="458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Caractéristiques des</a:t>
            </a:r>
          </a:p>
          <a:p>
            <a:pPr marL="0" indent="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participants à l’étude</a:t>
            </a:r>
          </a:p>
          <a:p>
            <a:pPr marL="0" indent="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(collégiens: n=60)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Sexe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Age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Position famille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Vivre avec ses parents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Résidence</a:t>
            </a:r>
          </a:p>
          <a:p>
            <a:pPr marL="457200" lvl="1" indent="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Source. Étude de cas,</a:t>
            </a:r>
          </a:p>
          <a:p>
            <a:pPr marL="0" indent="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Ndèye Faye (2022)</a:t>
            </a:r>
          </a:p>
          <a:p>
            <a:pPr marL="457200" lvl="1" indent="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lvl="1" indent="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30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19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C5AEE4A1-2B2D-4DFD-A015-5FE70E55D119}" type="datetime10">
              <a:rPr lang="fr-FR" smtClean="0"/>
              <a:t>13:29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0" y="501077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Les tableaux synthétiques</a:t>
            </a:r>
          </a:p>
        </p:txBody>
      </p:sp>
      <p:sp>
        <p:nvSpPr>
          <p:cNvPr id="10" name="Rectangle 9"/>
          <p:cNvSpPr/>
          <p:nvPr>
            <p:custDataLst>
              <p:tags r:id="rId5"/>
            </p:custDataLst>
          </p:nvPr>
        </p:nvSpPr>
        <p:spPr>
          <a:xfrm>
            <a:off x="0" y="1264511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Décrire les caractéristiques de l’échantillon</a:t>
            </a:r>
          </a:p>
        </p:txBody>
      </p:sp>
      <p:cxnSp>
        <p:nvCxnSpPr>
          <p:cNvPr id="11" name="Connecteur droit 10"/>
          <p:cNvCxnSpPr/>
          <p:nvPr>
            <p:custDataLst>
              <p:tags r:id="rId6"/>
            </p:custDataLst>
          </p:nvPr>
        </p:nvCxnSpPr>
        <p:spPr>
          <a:xfrm>
            <a:off x="0" y="1234061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>
            <p:custDataLst>
              <p:tags r:id="rId7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D9B3C8B6-CA31-2F4D-E970-6C77A988AB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044079"/>
              </p:ext>
            </p:extLst>
          </p:nvPr>
        </p:nvGraphicFramePr>
        <p:xfrm>
          <a:off x="4067944" y="2132856"/>
          <a:ext cx="4618856" cy="4922520"/>
        </p:xfrm>
        <a:graphic>
          <a:graphicData uri="http://schemas.openxmlformats.org/drawingml/2006/table">
            <a:tbl>
              <a:tblPr firstRow="1" firstCol="1" bandRow="1"/>
              <a:tblGrid>
                <a:gridCol w="2520280">
                  <a:extLst>
                    <a:ext uri="{9D8B030D-6E8A-4147-A177-3AD203B41FA5}">
                      <a16:colId xmlns:a16="http://schemas.microsoft.com/office/drawing/2014/main" val="1871333985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853319557"/>
                    </a:ext>
                  </a:extLst>
                </a:gridCol>
                <a:gridCol w="946448">
                  <a:extLst>
                    <a:ext uri="{9D8B030D-6E8A-4147-A177-3AD203B41FA5}">
                      <a16:colId xmlns:a16="http://schemas.microsoft.com/office/drawing/2014/main" val="614782018"/>
                    </a:ext>
                  </a:extLst>
                </a:gridCol>
              </a:tblGrid>
              <a:tr h="1625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Fréquence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fr-CA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1091398"/>
                  </a:ext>
                </a:extLst>
              </a:tr>
              <a:tr h="1625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Sexe</a:t>
                      </a:r>
                      <a:endParaRPr lang="fr-CA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4631178"/>
                  </a:ext>
                </a:extLst>
              </a:tr>
              <a:tr h="1625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Garçon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1330986"/>
                  </a:ext>
                </a:extLst>
              </a:tr>
              <a:tr h="1625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Fille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8218803"/>
                  </a:ext>
                </a:extLst>
              </a:tr>
              <a:tr h="1625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Age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2080588"/>
                  </a:ext>
                </a:extLst>
              </a:tr>
              <a:tr h="1625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12-13 ans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3566843"/>
                  </a:ext>
                </a:extLst>
              </a:tr>
              <a:tr h="1625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14-16 ans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2518515"/>
                  </a:ext>
                </a:extLst>
              </a:tr>
              <a:tr h="1625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17-18 ans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2017845"/>
                  </a:ext>
                </a:extLst>
              </a:tr>
              <a:tr h="1625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Position dans la famille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588646"/>
                  </a:ext>
                </a:extLst>
              </a:tr>
              <a:tr h="1625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Cadet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6182115"/>
                  </a:ext>
                </a:extLst>
              </a:tr>
              <a:tr h="1625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Aîné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6402461"/>
                  </a:ext>
                </a:extLst>
              </a:tr>
              <a:tr h="1625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Autre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9825475"/>
                  </a:ext>
                </a:extLst>
              </a:tr>
              <a:tr h="1625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Vivre avec ses parents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9285163"/>
                  </a:ext>
                </a:extLst>
              </a:tr>
              <a:tr h="1625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Oui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1992572"/>
                  </a:ext>
                </a:extLst>
              </a:tr>
              <a:tr h="1625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4065069"/>
                  </a:ext>
                </a:extLst>
              </a:tr>
              <a:tr h="1625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Résidence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7728258"/>
                  </a:ext>
                </a:extLst>
              </a:tr>
              <a:tr h="1625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Ndiawdoune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7961936"/>
                  </a:ext>
                </a:extLst>
              </a:tr>
              <a:tr h="1625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Makhana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6917921"/>
                  </a:ext>
                </a:extLst>
              </a:tr>
              <a:tr h="16257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17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lang="fr-FR" sz="17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6180" marR="46180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9979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7417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642910" y="2060848"/>
            <a:ext cx="8286808" cy="458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Pourquoi synthétiser l’information statistique?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Une stratégie pour faire face à l’hétérogénéité des données dans une étude quanti et passer des indicateurs au concept 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Une opération pour faciliter l’analyse sociologique, et donc la vérification des hypothèses de recherche</a:t>
            </a: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Comment synthétiser l’information statistique?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Création de variables composites (indices)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Création de tableaux et de graphes synthétiques</a:t>
            </a: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 synthèse de l’information statistique est plus qu’une simple opération technique: elle est une opération théorico-sociologique</a:t>
            </a:r>
          </a:p>
          <a:p>
            <a:pPr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1257300" lvl="2" indent="-45720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C5AEE4A1-2B2D-4DFD-A015-5FE70E55D119}" type="datetime10">
              <a:rPr lang="fr-FR" smtClean="0"/>
              <a:t>13:29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0" y="501077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De la nécessité de synthétiser… </a:t>
            </a:r>
          </a:p>
        </p:txBody>
      </p:sp>
      <p:sp>
        <p:nvSpPr>
          <p:cNvPr id="10" name="Rectangle 9"/>
          <p:cNvSpPr/>
          <p:nvPr>
            <p:custDataLst>
              <p:tags r:id="rId5"/>
            </p:custDataLst>
          </p:nvPr>
        </p:nvSpPr>
        <p:spPr>
          <a:xfrm>
            <a:off x="0" y="1264511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…l’information statistique</a:t>
            </a:r>
          </a:p>
        </p:txBody>
      </p:sp>
      <p:cxnSp>
        <p:nvCxnSpPr>
          <p:cNvPr id="11" name="Connecteur droit 10"/>
          <p:cNvCxnSpPr/>
          <p:nvPr>
            <p:custDataLst>
              <p:tags r:id="rId6"/>
            </p:custDataLst>
          </p:nvPr>
        </p:nvCxnSpPr>
        <p:spPr>
          <a:xfrm>
            <a:off x="0" y="1234061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>
            <p:custDataLst>
              <p:tags r:id="rId7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0" y="2060848"/>
            <a:ext cx="2590800" cy="458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Évaluation des incidences socioéconomiques de la SCL par les villageois (en %)</a:t>
            </a:r>
          </a:p>
          <a:p>
            <a:pPr lvl="1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10 variables d’évaluation </a:t>
            </a: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lvl="1" indent="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Source. Étude de cas,</a:t>
            </a:r>
          </a:p>
          <a:p>
            <a:pPr marL="0" indent="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Papa Guitté Diop (2022)</a:t>
            </a:r>
          </a:p>
          <a:p>
            <a:pPr marL="457200" lvl="1" indent="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lvl="1" indent="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30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20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C5AEE4A1-2B2D-4DFD-A015-5FE70E55D119}" type="datetime10">
              <a:rPr lang="fr-FR" smtClean="0"/>
              <a:t>13:29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0" y="501077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Les tableaux synthétiques</a:t>
            </a:r>
          </a:p>
        </p:txBody>
      </p:sp>
      <p:sp>
        <p:nvSpPr>
          <p:cNvPr id="10" name="Rectangle 9"/>
          <p:cNvSpPr/>
          <p:nvPr>
            <p:custDataLst>
              <p:tags r:id="rId5"/>
            </p:custDataLst>
          </p:nvPr>
        </p:nvSpPr>
        <p:spPr>
          <a:xfrm>
            <a:off x="0" y="1264511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Décrire des variables mesurées de façon identique</a:t>
            </a:r>
          </a:p>
        </p:txBody>
      </p:sp>
      <p:cxnSp>
        <p:nvCxnSpPr>
          <p:cNvPr id="11" name="Connecteur droit 10"/>
          <p:cNvCxnSpPr/>
          <p:nvPr>
            <p:custDataLst>
              <p:tags r:id="rId6"/>
            </p:custDataLst>
          </p:nvPr>
        </p:nvCxnSpPr>
        <p:spPr>
          <a:xfrm>
            <a:off x="0" y="1234061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>
            <p:custDataLst>
              <p:tags r:id="rId7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413D6633-EAA2-4AFC-F3D0-8DA429508D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840490"/>
              </p:ext>
            </p:extLst>
          </p:nvPr>
        </p:nvGraphicFramePr>
        <p:xfrm>
          <a:off x="2590800" y="1818509"/>
          <a:ext cx="6338918" cy="5004964"/>
        </p:xfrm>
        <a:graphic>
          <a:graphicData uri="http://schemas.openxmlformats.org/drawingml/2006/table">
            <a:tbl>
              <a:tblPr/>
              <a:tblGrid>
                <a:gridCol w="1837184">
                  <a:extLst>
                    <a:ext uri="{9D8B030D-6E8A-4147-A177-3AD203B41FA5}">
                      <a16:colId xmlns:a16="http://schemas.microsoft.com/office/drawing/2014/main" val="381729079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7085196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178734957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51731846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364214926"/>
                    </a:ext>
                  </a:extLst>
                </a:gridCol>
                <a:gridCol w="685310">
                  <a:extLst>
                    <a:ext uri="{9D8B030D-6E8A-4147-A177-3AD203B41FA5}">
                      <a16:colId xmlns:a16="http://schemas.microsoft.com/office/drawing/2014/main" val="2324729408"/>
                    </a:ext>
                  </a:extLst>
                </a:gridCol>
              </a:tblGrid>
              <a:tr h="26165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Indices socio-économiques</a:t>
                      </a:r>
                      <a:endParaRPr lang="fr-C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D’accord</a:t>
                      </a:r>
                      <a:endParaRPr lang="fr-C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Plutôt d’accord</a:t>
                      </a:r>
                      <a:endParaRPr lang="fr-C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Plutôt en désaccord</a:t>
                      </a:r>
                      <a:endParaRPr lang="fr-C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Désaccord</a:t>
                      </a:r>
                      <a:endParaRPr lang="fr-CA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Ne sait pas</a:t>
                      </a:r>
                      <a:endParaRPr lang="fr-CA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98866"/>
                  </a:ext>
                </a:extLst>
              </a:tr>
              <a:tr h="12419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Construction ou réfection de salles de classe</a:t>
                      </a:r>
                      <a:endParaRPr lang="fr-C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77,8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00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6,6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00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304995"/>
                  </a:ext>
                </a:extLst>
              </a:tr>
              <a:tr h="39796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Construction ou réfection de case de santé</a:t>
                      </a:r>
                      <a:endParaRPr lang="fr-C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2,2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00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28,9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68,9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00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3225338"/>
                  </a:ext>
                </a:extLst>
              </a:tr>
              <a:tr h="39796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Construction ou réfection de lieux de culte</a:t>
                      </a:r>
                      <a:endParaRPr lang="fr-C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31,1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22,2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26,7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17,8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2,2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233477"/>
                  </a:ext>
                </a:extLst>
              </a:tr>
              <a:tr h="31104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Promotion de l’emploi féminin</a:t>
                      </a:r>
                      <a:endParaRPr lang="fr-C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66,7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24,4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24,4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2,2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00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3163008"/>
                  </a:ext>
                </a:extLst>
              </a:tr>
              <a:tr h="53426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Relégation de l’agriculture au second plan par la SCL</a:t>
                      </a:r>
                      <a:endParaRPr lang="fr-C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4,4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4,4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29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62,2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00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996238"/>
                  </a:ext>
                </a:extLst>
              </a:tr>
              <a:tr h="31104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Enclavement du village par la SCL</a:t>
                      </a:r>
                      <a:endParaRPr lang="fr-C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48,9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24,4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11,1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00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7278993"/>
                  </a:ext>
                </a:extLst>
              </a:tr>
              <a:tr h="39796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Accaparement des terres du village par la SCL</a:t>
                      </a:r>
                      <a:endParaRPr lang="fr-C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80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17,8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00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2,2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00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29139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Relations conflictuelles SCL et agriculteurs</a:t>
                      </a:r>
                      <a:endParaRPr lang="fr-C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6,7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6,7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24,4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56,6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6,6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5825878"/>
                  </a:ext>
                </a:extLst>
              </a:tr>
              <a:tr h="53426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Relations conflictuelles entre la SCL et les éleveurs</a:t>
                      </a:r>
                      <a:endParaRPr lang="fr-C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66,7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17,8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6,7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6,7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2,1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6802520"/>
                  </a:ext>
                </a:extLst>
              </a:tr>
              <a:tr h="31104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Accès à l’eau potable</a:t>
                      </a:r>
                      <a:endParaRPr lang="fr-CA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6,7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2,2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24,4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62,2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4,5</a:t>
                      </a:r>
                    </a:p>
                  </a:txBody>
                  <a:tcPr marL="44447" marR="4444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4338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3266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21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C5AEE4A1-2B2D-4DFD-A015-5FE70E55D119}" type="datetime10">
              <a:rPr lang="fr-FR" smtClean="0"/>
              <a:t>13:29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0" y="501077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Les tableaux synthétiques</a:t>
            </a:r>
          </a:p>
        </p:txBody>
      </p:sp>
      <p:sp>
        <p:nvSpPr>
          <p:cNvPr id="10" name="Rectangle 9"/>
          <p:cNvSpPr/>
          <p:nvPr>
            <p:custDataLst>
              <p:tags r:id="rId4"/>
            </p:custDataLst>
          </p:nvPr>
        </p:nvSpPr>
        <p:spPr>
          <a:xfrm>
            <a:off x="0" y="1264511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spc="-15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Analyse bivariée de relations entre plusieurs variables (chi-2)</a:t>
            </a:r>
          </a:p>
        </p:txBody>
      </p:sp>
      <p:cxnSp>
        <p:nvCxnSpPr>
          <p:cNvPr id="11" name="Connecteur droit 10"/>
          <p:cNvCxnSpPr/>
          <p:nvPr>
            <p:custDataLst>
              <p:tags r:id="rId5"/>
            </p:custDataLst>
          </p:nvPr>
        </p:nvCxnSpPr>
        <p:spPr>
          <a:xfrm>
            <a:off x="0" y="1234061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>
            <p:custDataLst>
              <p:tags r:id="rId6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Espace réservé du texte 2">
            <a:extLst>
              <a:ext uri="{FF2B5EF4-FFF2-40B4-BE49-F238E27FC236}">
                <a16:creationId xmlns:a16="http://schemas.microsoft.com/office/drawing/2014/main" id="{F1D51EB9-745D-3A5F-B92B-C3882699CBC4}"/>
              </a:ext>
            </a:extLst>
          </p:cNvPr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0" y="2060848"/>
            <a:ext cx="2590800" cy="458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Changement de l’activité économique selon le changement dans les habitudes de vie et la configuration familiale (n=60)</a:t>
            </a:r>
          </a:p>
          <a:p>
            <a:pPr marL="0" indent="0"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Source. Étude de cas,</a:t>
            </a:r>
          </a:p>
          <a:p>
            <a:pPr marL="0" indent="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Paule Evelyne </a:t>
            </a:r>
            <a:r>
              <a:rPr lang="fr-FR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Tendeng</a:t>
            </a:r>
            <a:r>
              <a:rPr lang="fr-F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(2022)</a:t>
            </a:r>
          </a:p>
          <a:p>
            <a:pPr marL="457200" lvl="1" indent="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lvl="1" indent="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30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006C0A8E-88EC-57E6-9DAD-DA522C0D9FE3}"/>
              </a:ext>
            </a:extLst>
          </p:cNvPr>
          <p:cNvGraphicFramePr>
            <a:graphicFrameLocks noGrp="1"/>
          </p:cNvGraphicFramePr>
          <p:nvPr/>
        </p:nvGraphicFramePr>
        <p:xfrm>
          <a:off x="2591668" y="2060848"/>
          <a:ext cx="6552332" cy="4358640"/>
        </p:xfrm>
        <a:graphic>
          <a:graphicData uri="http://schemas.openxmlformats.org/drawingml/2006/table">
            <a:tbl>
              <a:tblPr firstRow="1" firstCol="1" bandRow="1"/>
              <a:tblGrid>
                <a:gridCol w="2053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2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9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47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0502"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Changement sur le plan social</a:t>
                      </a:r>
                      <a:endParaRPr lang="fr-CA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Changement de l’activité économique</a:t>
                      </a:r>
                      <a:endParaRPr lang="fr-CA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2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51">
                <a:tc v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Oui</a:t>
                      </a:r>
                      <a:endParaRPr lang="fr-CA" sz="2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</a:t>
                      </a:r>
                      <a:endParaRPr lang="fr-CA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</a:t>
                      </a:r>
                      <a:r>
                        <a:rPr lang="fr-CA" sz="2200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fr-CA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 de Cramer</a:t>
                      </a:r>
                      <a:endParaRPr lang="fr-CA" sz="2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51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 i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Habitude de vie</a:t>
                      </a:r>
                      <a:endParaRPr lang="fr-CA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4,10*</a:t>
                      </a:r>
                      <a:endParaRPr lang="fr-CA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0,26</a:t>
                      </a:r>
                      <a:endParaRPr lang="fr-CA" sz="2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51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Oui</a:t>
                      </a:r>
                      <a:endParaRPr lang="fr-CA" sz="2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 b="1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52%</a:t>
                      </a:r>
                      <a:endParaRPr lang="fr-CA" sz="2200" b="1" u="sng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 b="1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21%</a:t>
                      </a:r>
                      <a:endParaRPr lang="fr-CA" sz="2200" b="1" u="sng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2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51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</a:t>
                      </a:r>
                      <a:endParaRPr lang="fr-CA" sz="2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48%</a:t>
                      </a:r>
                      <a:endParaRPr lang="fr-CA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79%</a:t>
                      </a:r>
                      <a:endParaRPr lang="fr-CA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2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51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Cas(n)</a:t>
                      </a:r>
                      <a:endParaRPr lang="fr-CA" sz="2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(46)</a:t>
                      </a:r>
                      <a:endParaRPr lang="fr-CA" sz="2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(14)</a:t>
                      </a:r>
                      <a:endParaRPr lang="fr-CA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251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 i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Reconfiguration familiale</a:t>
                      </a:r>
                      <a:endParaRPr lang="fr-CA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2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4,04*</a:t>
                      </a:r>
                      <a:endParaRPr lang="fr-CA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0,25</a:t>
                      </a:r>
                      <a:endParaRPr lang="fr-CA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251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Oui</a:t>
                      </a:r>
                      <a:endParaRPr lang="fr-CA" sz="2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 b="1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35%</a:t>
                      </a:r>
                      <a:endParaRPr lang="fr-CA" sz="2200" b="1" u="sng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 b="1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7%</a:t>
                      </a:r>
                      <a:endParaRPr lang="fr-CA" sz="2200" b="1" u="sng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251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</a:t>
                      </a:r>
                      <a:endParaRPr lang="fr-CA" sz="2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65%</a:t>
                      </a:r>
                      <a:endParaRPr lang="fr-CA" sz="2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93%</a:t>
                      </a:r>
                      <a:endParaRPr lang="fr-CA" sz="2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251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Cas (n)</a:t>
                      </a:r>
                      <a:endParaRPr lang="fr-CA" sz="2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(46)</a:t>
                      </a:r>
                      <a:endParaRPr lang="fr-CA" sz="2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(14)</a:t>
                      </a:r>
                      <a:endParaRPr lang="fr-CA" sz="2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22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Gill Sans MT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2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2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7" marR="6857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14E3B8DF-BFE0-830D-3648-0EFB91AC5DE8}"/>
              </a:ext>
            </a:extLst>
          </p:cNvPr>
          <p:cNvSpPr txBox="1"/>
          <p:nvPr/>
        </p:nvSpPr>
        <p:spPr>
          <a:xfrm>
            <a:off x="2598695" y="6459044"/>
            <a:ext cx="29917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*p&lt;0.05.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718F599-131C-DDB6-485A-953ECA7763B4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35038" t="39814" r="13333" b="11947"/>
          <a:stretch/>
        </p:blipFill>
        <p:spPr>
          <a:xfrm>
            <a:off x="2564654" y="4797152"/>
            <a:ext cx="6579346" cy="1642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95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22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C5AEE4A1-2B2D-4DFD-A015-5FE70E55D119}" type="datetime10">
              <a:rPr lang="fr-FR" smtClean="0"/>
              <a:t>13:29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0" y="501077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Les tableaux synthétiques</a:t>
            </a:r>
          </a:p>
        </p:txBody>
      </p:sp>
      <p:sp>
        <p:nvSpPr>
          <p:cNvPr id="10" name="Rectangle 9"/>
          <p:cNvSpPr/>
          <p:nvPr>
            <p:custDataLst>
              <p:tags r:id="rId4"/>
            </p:custDataLst>
          </p:nvPr>
        </p:nvSpPr>
        <p:spPr>
          <a:xfrm>
            <a:off x="0" y="1264511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spc="-15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Analyse bivariée de relations entre plusieurs variables (test F)</a:t>
            </a:r>
          </a:p>
        </p:txBody>
      </p:sp>
      <p:cxnSp>
        <p:nvCxnSpPr>
          <p:cNvPr id="11" name="Connecteur droit 10"/>
          <p:cNvCxnSpPr/>
          <p:nvPr>
            <p:custDataLst>
              <p:tags r:id="rId5"/>
            </p:custDataLst>
          </p:nvPr>
        </p:nvCxnSpPr>
        <p:spPr>
          <a:xfrm>
            <a:off x="0" y="1234061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>
            <p:custDataLst>
              <p:tags r:id="rId6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Espace réservé du texte 2">
            <a:extLst>
              <a:ext uri="{FF2B5EF4-FFF2-40B4-BE49-F238E27FC236}">
                <a16:creationId xmlns:a16="http://schemas.microsoft.com/office/drawing/2014/main" id="{F1D51EB9-745D-3A5F-B92B-C3882699CBC4}"/>
              </a:ext>
            </a:extLst>
          </p:cNvPr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0" y="2060848"/>
            <a:ext cx="2590800" cy="458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Indice d’empowerment sociopolitique selon la scolarité et le statut des tâches chez les entrepreneures (n=40)</a:t>
            </a:r>
          </a:p>
          <a:p>
            <a:pPr marL="0" indent="0">
              <a:spcBef>
                <a:spcPts val="18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Source. Étude de cas,</a:t>
            </a:r>
          </a:p>
          <a:p>
            <a:pPr marL="0" indent="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Ramatoulaye Dabo (2022)</a:t>
            </a:r>
          </a:p>
          <a:p>
            <a:pPr marL="457200" lvl="1" indent="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lvl="1" indent="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30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D2AB799F-0534-1C55-058D-916FB42C55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359123"/>
              </p:ext>
            </p:extLst>
          </p:nvPr>
        </p:nvGraphicFramePr>
        <p:xfrm>
          <a:off x="2627784" y="2348880"/>
          <a:ext cx="6516216" cy="3108960"/>
        </p:xfrm>
        <a:graphic>
          <a:graphicData uri="http://schemas.openxmlformats.org/drawingml/2006/table">
            <a:tbl>
              <a:tblPr firstRow="1" firstCol="1" bandRow="1"/>
              <a:tblGrid>
                <a:gridCol w="2564437">
                  <a:extLst>
                    <a:ext uri="{9D8B030D-6E8A-4147-A177-3AD203B41FA5}">
                      <a16:colId xmlns:a16="http://schemas.microsoft.com/office/drawing/2014/main" val="4235317349"/>
                    </a:ext>
                  </a:extLst>
                </a:gridCol>
                <a:gridCol w="961569">
                  <a:extLst>
                    <a:ext uri="{9D8B030D-6E8A-4147-A177-3AD203B41FA5}">
                      <a16:colId xmlns:a16="http://schemas.microsoft.com/office/drawing/2014/main" val="2982824489"/>
                    </a:ext>
                  </a:extLst>
                </a:gridCol>
                <a:gridCol w="929920">
                  <a:extLst>
                    <a:ext uri="{9D8B030D-6E8A-4147-A177-3AD203B41FA5}">
                      <a16:colId xmlns:a16="http://schemas.microsoft.com/office/drawing/2014/main" val="1046873179"/>
                    </a:ext>
                  </a:extLst>
                </a:gridCol>
                <a:gridCol w="512626">
                  <a:extLst>
                    <a:ext uri="{9D8B030D-6E8A-4147-A177-3AD203B41FA5}">
                      <a16:colId xmlns:a16="http://schemas.microsoft.com/office/drawing/2014/main" val="3472782019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258326157"/>
                    </a:ext>
                  </a:extLst>
                </a:gridCol>
                <a:gridCol w="683568">
                  <a:extLst>
                    <a:ext uri="{9D8B030D-6E8A-4147-A177-3AD203B41FA5}">
                      <a16:colId xmlns:a16="http://schemas.microsoft.com/office/drawing/2014/main" val="3433455073"/>
                    </a:ext>
                  </a:extLst>
                </a:gridCol>
              </a:tblGrid>
              <a:tr h="0">
                <a:tc gridSpan="6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Groupes                                                  Statistiques</a:t>
                      </a:r>
                      <a:endParaRPr lang="fr-CA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9690559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Moyenne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Écart-Type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Cas (n)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Test F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Eta Carré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42119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Niveau de scolarité de la femme</a:t>
                      </a:r>
                      <a:endParaRPr lang="fr-CA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    Pas d’éducation formelle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    Niveau primaire/Second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    Bac ou plus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fr-CA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2,05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5,60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fr-CA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0,63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1,91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0,70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fr-CA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09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21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3,64*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0,28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95267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Répartition des tâches ménagères</a:t>
                      </a:r>
                      <a:endParaRPr lang="fr-CA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tabLst>
                          <a:tab pos="1479550" algn="l"/>
                          <a:tab pos="1843405" algn="r"/>
                        </a:tabLst>
                      </a:pPr>
                      <a:r>
                        <a:rPr lang="fr-CA" sz="17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    Pas de répartition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tabLst>
                          <a:tab pos="1479550" algn="l"/>
                          <a:tab pos="1843405" algn="r"/>
                        </a:tabLst>
                      </a:pPr>
                      <a:r>
                        <a:rPr lang="fr-CA" sz="17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    Répartition égale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fr-CA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2,65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4,50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fr-CA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0,79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0,01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fr-CA" sz="17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Gill Sans MT" panose="020B0502020104020203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22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02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10,36**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CA" sz="17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Gill Sans MT" panose="020B0502020104020203" pitchFamily="34" charset="0"/>
                          <a:ea typeface="Times New Roman" panose="02020603050405020304" pitchFamily="18" charset="0"/>
                        </a:rPr>
                        <a:t>0,32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3444338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3E18C1D3-AE04-14A3-BBF7-79315CF5F57E}"/>
              </a:ext>
            </a:extLst>
          </p:cNvPr>
          <p:cNvSpPr txBox="1"/>
          <p:nvPr/>
        </p:nvSpPr>
        <p:spPr>
          <a:xfrm>
            <a:off x="2590800" y="5563938"/>
            <a:ext cx="2133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**p&lt;0.01; *p&lt;0.05.  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0B4D2511-BE3F-645F-9084-01BD04CB5B5B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35038" t="39814" r="13333" b="11947"/>
          <a:stretch/>
        </p:blipFill>
        <p:spPr>
          <a:xfrm>
            <a:off x="2627784" y="4451781"/>
            <a:ext cx="6516216" cy="1112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513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17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1" y="450235"/>
            <a:ext cx="9140928" cy="714380"/>
          </a:xfrm>
          <a:noFill/>
          <a:ln/>
          <a:effectLst>
            <a:outerShdw dist="50800" sx="99000" sy="99000" algn="ctr" rotWithShape="0">
              <a:srgbClr val="000000"/>
            </a:outerShdw>
          </a:effectLst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/>
          <a:p>
            <a:pPr algn="ctr"/>
            <a:r>
              <a:rPr lang="fr-CA" sz="3600" b="0" spc="-150" dirty="0">
                <a:effectLst>
                  <a:outerShdw blurRad="673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 programme</a:t>
            </a: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23</a:t>
            </a:fld>
            <a:endParaRPr lang="fr-FR" dirty="0"/>
          </a:p>
        </p:txBody>
      </p:sp>
      <p:cxnSp>
        <p:nvCxnSpPr>
          <p:cNvPr id="9" name="Connecteur droit 8"/>
          <p:cNvCxnSpPr/>
          <p:nvPr>
            <p:custDataLst>
              <p:tags r:id="rId3"/>
            </p:custDataLst>
          </p:nvPr>
        </p:nvCxnSpPr>
        <p:spPr>
          <a:xfrm>
            <a:off x="1" y="1232346"/>
            <a:ext cx="9140928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>
            <p:custDataLst>
              <p:tags r:id="rId4"/>
            </p:custDataLst>
          </p:nvPr>
        </p:nvCxnSpPr>
        <p:spPr>
          <a:xfrm>
            <a:off x="1" y="1303784"/>
            <a:ext cx="9140928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D3B3A72E-8C63-469F-95D2-63610BB79331}"/>
              </a:ext>
            </a:extLst>
          </p:cNvPr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288032" y="1804617"/>
            <a:ext cx="4355976" cy="198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F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 la nécessité du recodage de variables</a:t>
            </a:r>
            <a:endParaRPr lang="fr-FR" sz="2000" baseline="300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54300" lvl="2" indent="-342900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FR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 stratégies de recodage de variables pour des raisons technico-pratiques et théoriques</a:t>
            </a:r>
            <a:endParaRPr lang="fr-FR" sz="26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Espace réservé du texte 2">
            <a:extLst>
              <a:ext uri="{FF2B5EF4-FFF2-40B4-BE49-F238E27FC236}">
                <a16:creationId xmlns:a16="http://schemas.microsoft.com/office/drawing/2014/main" id="{6DBD3E8D-5D38-E680-2057-37EA1255460B}"/>
              </a:ext>
            </a:extLst>
          </p:cNvPr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228285" y="4149080"/>
            <a:ext cx="4355976" cy="198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F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Création de variables synthétiques</a:t>
            </a:r>
            <a:endParaRPr lang="fr-FR" sz="2000" baseline="300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54300" lvl="2" indent="-342900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FR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 stratégies pour passer des indicateurs empiriques à l’indice statistique ou à une seule variable composite</a:t>
            </a:r>
            <a:endParaRPr lang="fr-FR" sz="26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D50FF5D-B203-E35F-C0A6-404E8D562186}"/>
              </a:ext>
            </a:extLst>
          </p:cNvPr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4661761" y="1804616"/>
            <a:ext cx="4355976" cy="198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F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Création de tableaux synthétiques</a:t>
            </a:r>
            <a:endParaRPr lang="fr-FR" sz="2000" baseline="300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54300" lvl="2" indent="-342900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FR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Synthétiser </a:t>
            </a:r>
            <a:r>
              <a:rPr lang="fr-CA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les résultats d’une analyse statistique de plusieurs variables dans un seul tableau compact</a:t>
            </a:r>
            <a:endParaRPr lang="fr-FR" sz="26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texte 2">
            <a:extLst>
              <a:ext uri="{FF2B5EF4-FFF2-40B4-BE49-F238E27FC236}">
                <a16:creationId xmlns:a16="http://schemas.microsoft.com/office/drawing/2014/main" id="{78DE4554-586F-168F-817F-98F9105260C9}"/>
              </a:ext>
            </a:extLst>
          </p:cNvPr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4644008" y="4149080"/>
            <a:ext cx="4355976" cy="198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Création de graphes synthétiques</a:t>
            </a:r>
            <a:endParaRPr lang="fr-FR" sz="2000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54300" lvl="2" indent="-342900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Synthétiser les résultats d’une analyse statistique de plusieurs variables dans un seul graphe compact </a:t>
            </a:r>
          </a:p>
        </p:txBody>
      </p:sp>
    </p:spTree>
    <p:extLst>
      <p:ext uri="{BB962C8B-B14F-4D97-AF65-F5344CB8AC3E}">
        <p14:creationId xmlns:p14="http://schemas.microsoft.com/office/powerpoint/2010/main" val="12282595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24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C5AEE4A1-2B2D-4DFD-A015-5FE70E55D119}" type="datetime10">
              <a:rPr lang="fr-FR" smtClean="0"/>
              <a:t>13:29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0" y="501077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Les graphes synthétiques</a:t>
            </a:r>
          </a:p>
        </p:txBody>
      </p:sp>
      <p:sp>
        <p:nvSpPr>
          <p:cNvPr id="10" name="Rectangle 9"/>
          <p:cNvSpPr/>
          <p:nvPr>
            <p:custDataLst>
              <p:tags r:id="rId4"/>
            </p:custDataLst>
          </p:nvPr>
        </p:nvSpPr>
        <p:spPr>
          <a:xfrm>
            <a:off x="0" y="1264511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spc="-15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Graphe compact portant sur une catégorie (%) </a:t>
            </a:r>
          </a:p>
        </p:txBody>
      </p:sp>
      <p:cxnSp>
        <p:nvCxnSpPr>
          <p:cNvPr id="11" name="Connecteur droit 10"/>
          <p:cNvCxnSpPr/>
          <p:nvPr>
            <p:custDataLst>
              <p:tags r:id="rId5"/>
            </p:custDataLst>
          </p:nvPr>
        </p:nvCxnSpPr>
        <p:spPr>
          <a:xfrm>
            <a:off x="0" y="1234061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>
            <p:custDataLst>
              <p:tags r:id="rId6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Espace réservé du texte 2">
            <a:extLst>
              <a:ext uri="{FF2B5EF4-FFF2-40B4-BE49-F238E27FC236}">
                <a16:creationId xmlns:a16="http://schemas.microsoft.com/office/drawing/2014/main" id="{17D7DC86-9789-2616-E101-E342295CD99B}"/>
              </a:ext>
            </a:extLst>
          </p:cNvPr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0" y="2060848"/>
            <a:ext cx="2987824" cy="458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Changements suite</a:t>
            </a:r>
          </a:p>
          <a:p>
            <a:pPr marL="0" indent="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 relogement des </a:t>
            </a:r>
          </a:p>
          <a:p>
            <a:pPr marL="0" indent="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sinistrés (en %)</a:t>
            </a:r>
          </a:p>
          <a:p>
            <a:pPr marL="648000"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Activité (</a:t>
            </a:r>
            <a:r>
              <a:rPr lang="fr-F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oui,non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pPr marL="648000"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Habitude (oui, non)</a:t>
            </a:r>
          </a:p>
          <a:p>
            <a:pPr marL="648000"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Famille (</a:t>
            </a:r>
            <a:r>
              <a:rPr lang="fr-F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oui,non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Source. Étude de cas,</a:t>
            </a:r>
          </a:p>
          <a:p>
            <a:pPr marL="0" indent="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Paule Evelyne </a:t>
            </a:r>
            <a:r>
              <a:rPr lang="fr-FR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Tendeng</a:t>
            </a:r>
            <a:r>
              <a:rPr lang="fr-F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(2022)</a:t>
            </a: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30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Graphique 2">
            <a:extLst>
              <a:ext uri="{FF2B5EF4-FFF2-40B4-BE49-F238E27FC236}">
                <a16:creationId xmlns:a16="http://schemas.microsoft.com/office/drawing/2014/main" id="{5BB0FA54-2C8C-BEFB-B670-1DB1244581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0734871"/>
              </p:ext>
            </p:extLst>
          </p:nvPr>
        </p:nvGraphicFramePr>
        <p:xfrm>
          <a:off x="3275856" y="1628800"/>
          <a:ext cx="5868144" cy="4849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4029175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Graphic spid="3" grpId="0">
        <p:bldAsOne/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25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C5AEE4A1-2B2D-4DFD-A015-5FE70E55D119}" type="datetime10">
              <a:rPr lang="fr-FR" smtClean="0"/>
              <a:t>13:29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0" y="501077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Les graphes synthétiques</a:t>
            </a:r>
          </a:p>
        </p:txBody>
      </p:sp>
      <p:sp>
        <p:nvSpPr>
          <p:cNvPr id="10" name="Rectangle 9"/>
          <p:cNvSpPr/>
          <p:nvPr>
            <p:custDataLst>
              <p:tags r:id="rId4"/>
            </p:custDataLst>
          </p:nvPr>
        </p:nvSpPr>
        <p:spPr>
          <a:xfrm>
            <a:off x="0" y="1264511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spc="-15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Graphe compact portant sur une catégorie (%) </a:t>
            </a:r>
          </a:p>
        </p:txBody>
      </p:sp>
      <p:cxnSp>
        <p:nvCxnSpPr>
          <p:cNvPr id="11" name="Connecteur droit 10"/>
          <p:cNvCxnSpPr/>
          <p:nvPr>
            <p:custDataLst>
              <p:tags r:id="rId5"/>
            </p:custDataLst>
          </p:nvPr>
        </p:nvCxnSpPr>
        <p:spPr>
          <a:xfrm>
            <a:off x="0" y="1234061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>
            <p:custDataLst>
              <p:tags r:id="rId6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Espace réservé du texte 2">
            <a:extLst>
              <a:ext uri="{FF2B5EF4-FFF2-40B4-BE49-F238E27FC236}">
                <a16:creationId xmlns:a16="http://schemas.microsoft.com/office/drawing/2014/main" id="{17D7DC86-9789-2616-E101-E342295CD99B}"/>
              </a:ext>
            </a:extLst>
          </p:cNvPr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0" y="2060848"/>
            <a:ext cx="2843808" cy="458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Changement dans </a:t>
            </a:r>
          </a:p>
          <a:p>
            <a:pPr marL="0" indent="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l’activité économique</a:t>
            </a:r>
          </a:p>
          <a:p>
            <a:pPr marL="0" indent="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des sinistrés (en %)</a:t>
            </a:r>
          </a:p>
          <a:p>
            <a:pPr marL="648000"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 variables </a:t>
            </a:r>
          </a:p>
          <a:p>
            <a:pPr marL="362250" lvl="1" indent="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dichotomiques </a:t>
            </a:r>
          </a:p>
          <a:p>
            <a:pPr marL="362250" lvl="1" indent="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(oui/non)</a:t>
            </a:r>
          </a:p>
          <a:p>
            <a:pPr marL="0" indent="0"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Source. Étude de cas,</a:t>
            </a:r>
          </a:p>
          <a:p>
            <a:pPr marL="0" indent="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Paule Evelyne </a:t>
            </a:r>
            <a:r>
              <a:rPr lang="fr-FR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Tendeng</a:t>
            </a:r>
            <a:r>
              <a:rPr lang="fr-F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(2022)</a:t>
            </a: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30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BDA58068-2ECB-DD61-E7B1-C3A99136B2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6253238"/>
              </p:ext>
            </p:extLst>
          </p:nvPr>
        </p:nvGraphicFramePr>
        <p:xfrm>
          <a:off x="2843808" y="2227472"/>
          <a:ext cx="6480720" cy="4065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66350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Graphic spid="4" grpId="0">
        <p:bldAsOne/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1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26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C5AEE4A1-2B2D-4DFD-A015-5FE70E55D119}" type="datetime10">
              <a:rPr lang="fr-FR" smtClean="0"/>
              <a:t>13:29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0" y="501077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Les graphes synthétiques</a:t>
            </a:r>
          </a:p>
        </p:txBody>
      </p:sp>
      <p:sp>
        <p:nvSpPr>
          <p:cNvPr id="10" name="Rectangle 9"/>
          <p:cNvSpPr/>
          <p:nvPr>
            <p:custDataLst>
              <p:tags r:id="rId4"/>
            </p:custDataLst>
          </p:nvPr>
        </p:nvSpPr>
        <p:spPr>
          <a:xfrm>
            <a:off x="0" y="1264511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spc="-15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Graphe compact pour évaluer au moyen de plusieurs variables</a:t>
            </a:r>
          </a:p>
        </p:txBody>
      </p:sp>
      <p:cxnSp>
        <p:nvCxnSpPr>
          <p:cNvPr id="11" name="Connecteur droit 10"/>
          <p:cNvCxnSpPr/>
          <p:nvPr>
            <p:custDataLst>
              <p:tags r:id="rId5"/>
            </p:custDataLst>
          </p:nvPr>
        </p:nvCxnSpPr>
        <p:spPr>
          <a:xfrm>
            <a:off x="0" y="1234061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>
            <p:custDataLst>
              <p:tags r:id="rId6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" name="Espace réservé du texte 2">
            <a:extLst>
              <a:ext uri="{FF2B5EF4-FFF2-40B4-BE49-F238E27FC236}">
                <a16:creationId xmlns:a16="http://schemas.microsoft.com/office/drawing/2014/main" id="{5648F4B5-3E15-DE3C-1FBA-58B72794A764}"/>
              </a:ext>
            </a:extLst>
          </p:cNvPr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0" y="2060848"/>
            <a:ext cx="2133600" cy="458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Évaluation des effets du POAS par les villageois (en %)</a:t>
            </a:r>
          </a:p>
          <a:p>
            <a:pPr marL="576000" lvl="1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10 variables d’évaluation du plan</a:t>
            </a: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lvl="1" indent="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Source. Étude de cas,</a:t>
            </a:r>
          </a:p>
          <a:p>
            <a:pPr marL="0" indent="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Fatou </a:t>
            </a:r>
            <a:r>
              <a:rPr lang="fr-FR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Gning</a:t>
            </a:r>
            <a:r>
              <a:rPr lang="fr-F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(2022)</a:t>
            </a:r>
          </a:p>
          <a:p>
            <a:pPr marL="457200" lvl="1" indent="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lvl="1" indent="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30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Graphique 2">
            <a:extLst>
              <a:ext uri="{FF2B5EF4-FFF2-40B4-BE49-F238E27FC236}">
                <a16:creationId xmlns:a16="http://schemas.microsoft.com/office/drawing/2014/main" id="{D0229D31-62DE-CF35-1ED9-C3B3C66E0F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69774392"/>
              </p:ext>
            </p:extLst>
          </p:nvPr>
        </p:nvGraphicFramePr>
        <p:xfrm>
          <a:off x="1619672" y="2002523"/>
          <a:ext cx="7704856" cy="4855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100229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Graphic spid="3" grpId="0">
        <p:bldAsOne/>
      </p:bldGraphic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17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0" y="430727"/>
            <a:ext cx="9140928" cy="714380"/>
          </a:xfrm>
          <a:noFill/>
          <a:ln/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/>
          <a:p>
            <a:pPr algn="ctr"/>
            <a:r>
              <a:rPr lang="fr-CA" sz="3600" b="0" spc="-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Tout prochainement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9A60C-2E41-47DB-9CFF-7B02A80A4B65}" type="datetime10">
              <a:rPr lang="fr-FR" sz="2000"/>
              <a:t>13:29</a:t>
            </a:fld>
            <a:endParaRPr lang="fr-FR" sz="2000" dirty="0"/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>
                <a:solidFill>
                  <a:srgbClr val="DBF5F9">
                    <a:shade val="90000"/>
                  </a:srgbClr>
                </a:solidFill>
              </a:rPr>
              <a:pPr/>
              <a:t>27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Espace réservé du texte 2"/>
          <p:cNvSpPr>
            <a:spLocks noGrp="1"/>
          </p:cNvSpPr>
          <p:nvPr>
            <p:custDataLst>
              <p:tags r:id="rId3"/>
            </p:custDataLst>
          </p:nvPr>
        </p:nvSpPr>
        <p:spPr bwMode="auto">
          <a:xfrm>
            <a:off x="685800" y="1785932"/>
            <a:ext cx="7772400" cy="4286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rgbClr val="04617B">
                  <a:lumMod val="40000"/>
                  <a:lumOff val="60000"/>
                </a:srgbClr>
              </a:buClr>
            </a:pPr>
            <a:endParaRPr lang="en-CA" sz="3199" dirty="0">
              <a:solidFill>
                <a:prstClr val="white"/>
              </a:solidFill>
            </a:endParaRPr>
          </a:p>
          <a:p>
            <a:pPr lvl="1">
              <a:buClr>
                <a:srgbClr val="04617B">
                  <a:lumMod val="40000"/>
                  <a:lumOff val="60000"/>
                </a:srgbClr>
              </a:buClr>
            </a:pPr>
            <a:endParaRPr lang="en-CA" sz="3199" dirty="0">
              <a:solidFill>
                <a:prstClr val="white"/>
              </a:solidFill>
            </a:endParaRPr>
          </a:p>
          <a:p>
            <a:pPr lvl="1">
              <a:buClr>
                <a:srgbClr val="04617B">
                  <a:lumMod val="40000"/>
                  <a:lumOff val="60000"/>
                </a:srgbClr>
              </a:buClr>
            </a:pPr>
            <a:endParaRPr lang="en-CA" sz="3199" dirty="0">
              <a:solidFill>
                <a:prstClr val="white"/>
              </a:solidFill>
            </a:endParaRPr>
          </a:p>
          <a:p>
            <a:pPr>
              <a:buClr>
                <a:srgbClr val="04617B">
                  <a:lumMod val="40000"/>
                  <a:lumOff val="60000"/>
                </a:srgbClr>
              </a:buClr>
            </a:pPr>
            <a:endParaRPr lang="en-CA" sz="3199" dirty="0">
              <a:solidFill>
                <a:prstClr val="white"/>
              </a:solidFill>
            </a:endParaRPr>
          </a:p>
          <a:p>
            <a:pPr lvl="1">
              <a:buClr>
                <a:srgbClr val="04617B">
                  <a:lumMod val="40000"/>
                  <a:lumOff val="60000"/>
                </a:srgbClr>
              </a:buClr>
            </a:pPr>
            <a:endParaRPr lang="en-CA" sz="3199" dirty="0">
              <a:solidFill>
                <a:prstClr val="white"/>
              </a:solidFill>
            </a:endParaRPr>
          </a:p>
        </p:txBody>
      </p:sp>
      <p:sp>
        <p:nvSpPr>
          <p:cNvPr id="11" name="Espace réservé du texte 2"/>
          <p:cNvSpPr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539552" y="1700808"/>
            <a:ext cx="8352928" cy="465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CA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Prochaine leçon</a:t>
            </a:r>
          </a:p>
          <a:p>
            <a:pPr lvl="1">
              <a:spcBef>
                <a:spcPts val="300"/>
              </a:spcBef>
              <a:spcAft>
                <a:spcPts val="60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FR" sz="2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 l’analyse bivariée. Régression linéaire avec prédicteur qualitatif</a:t>
            </a:r>
          </a:p>
          <a:p>
            <a:pPr>
              <a:spcBef>
                <a:spcPts val="1800"/>
              </a:spcBef>
              <a:spcAft>
                <a:spcPts val="120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FR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 labo SPSS d’aujourd’hui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CA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Recoder des variables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CA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Créer des variables synthétiques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CA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Créer des graphes synthétiques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CA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Créer des tableaux synthétiques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CA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Quelques analyses bivariées en guise de révision</a:t>
            </a:r>
          </a:p>
          <a:p>
            <a:pPr marL="457200" lvl="1" indent="0">
              <a:spcBef>
                <a:spcPts val="0"/>
              </a:spcBef>
              <a:spcAft>
                <a:spcPts val="600"/>
              </a:spcAft>
              <a:buClr>
                <a:srgbClr val="04617B">
                  <a:lumMod val="40000"/>
                  <a:lumOff val="60000"/>
                </a:srgbClr>
              </a:buClr>
              <a:buNone/>
            </a:pPr>
            <a:endParaRPr lang="fr-CA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914400" lvl="2" indent="0">
              <a:spcBef>
                <a:spcPts val="60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  <a:buNone/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spcBef>
                <a:spcPts val="120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</a:pPr>
            <a:endParaRPr lang="fr-FR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Connecteur droit 9"/>
          <p:cNvCxnSpPr/>
          <p:nvPr>
            <p:custDataLst>
              <p:tags r:id="rId5"/>
            </p:custDataLst>
          </p:nvPr>
        </p:nvCxnSpPr>
        <p:spPr>
          <a:xfrm>
            <a:off x="1" y="1232346"/>
            <a:ext cx="9140928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>
            <p:custDataLst>
              <p:tags r:id="rId6"/>
            </p:custDataLst>
          </p:nvPr>
        </p:nvCxnSpPr>
        <p:spPr>
          <a:xfrm>
            <a:off x="1" y="1303784"/>
            <a:ext cx="9140928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4221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17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1" y="450235"/>
            <a:ext cx="9140928" cy="714380"/>
          </a:xfrm>
          <a:noFill/>
          <a:ln/>
          <a:effectLst>
            <a:outerShdw dist="50800" sx="99000" sy="99000" algn="ctr" rotWithShape="0">
              <a:srgbClr val="000000"/>
            </a:outerShdw>
          </a:effectLst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/>
          <a:p>
            <a:pPr algn="ctr"/>
            <a:r>
              <a:rPr lang="fr-CA" sz="3600" b="0" spc="-150" dirty="0">
                <a:effectLst>
                  <a:outerShdw blurRad="673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Au programme</a:t>
            </a: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3</a:t>
            </a:fld>
            <a:endParaRPr lang="fr-FR" dirty="0"/>
          </a:p>
        </p:txBody>
      </p:sp>
      <p:cxnSp>
        <p:nvCxnSpPr>
          <p:cNvPr id="9" name="Connecteur droit 8"/>
          <p:cNvCxnSpPr/>
          <p:nvPr>
            <p:custDataLst>
              <p:tags r:id="rId3"/>
            </p:custDataLst>
          </p:nvPr>
        </p:nvCxnSpPr>
        <p:spPr>
          <a:xfrm>
            <a:off x="1" y="1232346"/>
            <a:ext cx="9140928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>
            <p:custDataLst>
              <p:tags r:id="rId4"/>
            </p:custDataLst>
          </p:nvPr>
        </p:nvCxnSpPr>
        <p:spPr>
          <a:xfrm>
            <a:off x="1" y="1303784"/>
            <a:ext cx="9140928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D3B3A72E-8C63-469F-95D2-63610BB79331}"/>
              </a:ext>
            </a:extLst>
          </p:cNvPr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288032" y="1804617"/>
            <a:ext cx="4355976" cy="198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 la nécessité du recodage de variables</a:t>
            </a:r>
            <a:endParaRPr lang="fr-FR" sz="2000" baseline="3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54300" lvl="2" indent="-342900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 stratégies de recodage de variables pour des raisons technico-pratiques et théoriques</a:t>
            </a:r>
            <a:endParaRPr lang="fr-FR" sz="26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Espace réservé du texte 2">
            <a:extLst>
              <a:ext uri="{FF2B5EF4-FFF2-40B4-BE49-F238E27FC236}">
                <a16:creationId xmlns:a16="http://schemas.microsoft.com/office/drawing/2014/main" id="{6DBD3E8D-5D38-E680-2057-37EA1255460B}"/>
              </a:ext>
            </a:extLst>
          </p:cNvPr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228285" y="4149080"/>
            <a:ext cx="4355976" cy="198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F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Création de variables synthétiques</a:t>
            </a:r>
            <a:endParaRPr lang="fr-FR" sz="2000" baseline="300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54300" lvl="2" indent="-342900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FR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7 stratégies pour passer des indicateurs empiriques à l’indice statistique ou à une seule variable composite</a:t>
            </a:r>
            <a:endParaRPr lang="fr-FR" sz="26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D50FF5D-B203-E35F-C0A6-404E8D562186}"/>
              </a:ext>
            </a:extLst>
          </p:cNvPr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4661761" y="1804616"/>
            <a:ext cx="4355976" cy="198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F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Création de tableaux synthétiques</a:t>
            </a:r>
            <a:endParaRPr lang="fr-FR" sz="2000" baseline="300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54300" lvl="2" indent="-342900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FR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Synthétiser </a:t>
            </a:r>
            <a:r>
              <a:rPr lang="fr-CA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les résultats d’une analyse statistique de plusieurs variables dans un seul tableau compact</a:t>
            </a:r>
            <a:endParaRPr lang="fr-FR" sz="26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u texte 2">
            <a:extLst>
              <a:ext uri="{FF2B5EF4-FFF2-40B4-BE49-F238E27FC236}">
                <a16:creationId xmlns:a16="http://schemas.microsoft.com/office/drawing/2014/main" id="{78DE4554-586F-168F-817F-98F9105260C9}"/>
              </a:ext>
            </a:extLst>
          </p:cNvPr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4644008" y="4149080"/>
            <a:ext cx="4355976" cy="1984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240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FR" sz="24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Création de graphes synthétiques</a:t>
            </a:r>
            <a:endParaRPr lang="fr-FR" sz="2000" baseline="300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54300" lvl="2" indent="-342900">
              <a:spcBef>
                <a:spcPts val="0"/>
              </a:spcBef>
              <a:spcAft>
                <a:spcPts val="600"/>
              </a:spcAft>
              <a:buClr>
                <a:schemeClr val="bg2">
                  <a:lumMod val="60000"/>
                  <a:lumOff val="40000"/>
                </a:schemeClr>
              </a:buClr>
            </a:pPr>
            <a:r>
              <a:rPr lang="fr-CA" sz="20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Synthétiser les résultats d’une analyse statistique de plusieurs variables dans un seul graphe compact </a:t>
            </a:r>
          </a:p>
        </p:txBody>
      </p:sp>
    </p:spTree>
    <p:extLst>
      <p:ext uri="{BB962C8B-B14F-4D97-AF65-F5344CB8AC3E}">
        <p14:creationId xmlns:p14="http://schemas.microsoft.com/office/powerpoint/2010/main" val="2065472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642910" y="2060848"/>
            <a:ext cx="8286808" cy="458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Nécessite de recoder les variables avant d’être en mesure de synthétiser l’information statistique</a:t>
            </a:r>
            <a:endParaRPr lang="fr-FR" sz="2400" u="sng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8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Recoder une variable, c’est préparer les données 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 façon à les rendre adéquates à certaines techniques statistiques (raison technico-pratique)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et à la problématique (raison théorique)</a:t>
            </a:r>
          </a:p>
          <a:p>
            <a:pPr>
              <a:spcBef>
                <a:spcPts val="18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 recodage est une opération de traitement statistique des données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 le traitement statistique précède l’analyse statistique des données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1257300" lvl="2" indent="-45720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C5AEE4A1-2B2D-4DFD-A015-5FE70E55D119}" type="datetime10">
              <a:rPr lang="fr-FR" smtClean="0"/>
              <a:t>13:29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0" y="501077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De la nécessité de recoder les variables…</a:t>
            </a:r>
          </a:p>
        </p:txBody>
      </p:sp>
      <p:sp>
        <p:nvSpPr>
          <p:cNvPr id="10" name="Rectangle 9"/>
          <p:cNvSpPr/>
          <p:nvPr>
            <p:custDataLst>
              <p:tags r:id="rId5"/>
            </p:custDataLst>
          </p:nvPr>
        </p:nvSpPr>
        <p:spPr>
          <a:xfrm>
            <a:off x="0" y="1264511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…pour des raisons technico-pratiques et théoriques</a:t>
            </a:r>
          </a:p>
        </p:txBody>
      </p:sp>
      <p:cxnSp>
        <p:nvCxnSpPr>
          <p:cNvPr id="11" name="Connecteur droit 10"/>
          <p:cNvCxnSpPr/>
          <p:nvPr>
            <p:custDataLst>
              <p:tags r:id="rId6"/>
            </p:custDataLst>
          </p:nvPr>
        </p:nvCxnSpPr>
        <p:spPr>
          <a:xfrm>
            <a:off x="0" y="1234061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>
            <p:custDataLst>
              <p:tags r:id="rId7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431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642910" y="2060848"/>
            <a:ext cx="8286808" cy="458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+mj-lt"/>
              <a:buAutoNum type="arabicPeriod"/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Variable </a:t>
            </a:r>
            <a:r>
              <a:rPr lang="fr-FR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quali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avec de multiples catégories à </a:t>
            </a: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regrouper</a:t>
            </a:r>
          </a:p>
          <a:p>
            <a:pPr lvl="1" indent="-34290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Niveau de scolarité désiré</a:t>
            </a:r>
          </a:p>
          <a:p>
            <a:pPr lvl="2" indent="-34290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F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1.L3 socio</a:t>
            </a:r>
          </a:p>
          <a:p>
            <a:pPr lvl="2" indent="-34290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F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2.L3 autre </a:t>
            </a:r>
          </a:p>
          <a:p>
            <a:pPr lvl="2" indent="-34290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F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3.M2 socio </a:t>
            </a:r>
          </a:p>
          <a:p>
            <a:pPr lvl="2" indent="-34290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F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4.M2 autre</a:t>
            </a:r>
          </a:p>
          <a:p>
            <a:pPr lvl="2" indent="-34290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F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5.Doctorat socio </a:t>
            </a:r>
          </a:p>
          <a:p>
            <a:pPr lvl="2" indent="-34290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F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6.Doctorat autre</a:t>
            </a:r>
          </a:p>
          <a:p>
            <a:pPr lvl="1" indent="-34290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On peut regrouper les catégories selon les 3 niveaux</a:t>
            </a:r>
          </a:p>
          <a:p>
            <a:pPr lvl="2" indent="-34290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C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L3</a:t>
            </a:r>
          </a:p>
          <a:p>
            <a:pPr lvl="2" indent="-34290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C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M2</a:t>
            </a:r>
          </a:p>
          <a:p>
            <a:pPr lvl="2" indent="-34290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C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3. Doctorat</a:t>
            </a:r>
            <a:endParaRPr lang="fr-F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 indent="-34290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 dichotomiser en termes de: 1.Doctorat; 0.Autrement</a:t>
            </a:r>
          </a:p>
          <a:p>
            <a:pPr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Autres exemples: religion, région, etc.</a:t>
            </a:r>
            <a:endParaRPr lang="fr-F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1257300" lvl="2" indent="-45720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C5AEE4A1-2B2D-4DFD-A015-5FE70E55D119}" type="datetime10">
              <a:rPr lang="fr-FR" smtClean="0"/>
              <a:t>13:29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0" y="501077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De la nécessité de recoder les variables…</a:t>
            </a:r>
          </a:p>
        </p:txBody>
      </p:sp>
      <p:sp>
        <p:nvSpPr>
          <p:cNvPr id="10" name="Rectangle 9"/>
          <p:cNvSpPr/>
          <p:nvPr>
            <p:custDataLst>
              <p:tags r:id="rId5"/>
            </p:custDataLst>
          </p:nvPr>
        </p:nvSpPr>
        <p:spPr>
          <a:xfrm>
            <a:off x="0" y="1264511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…</a:t>
            </a:r>
            <a:r>
              <a:rPr lang="fr-CA" sz="3000" dirty="0" err="1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quali</a:t>
            </a:r>
            <a:endParaRPr lang="fr-CA" sz="3000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  <p:cxnSp>
        <p:nvCxnSpPr>
          <p:cNvPr id="11" name="Connecteur droit 10"/>
          <p:cNvCxnSpPr/>
          <p:nvPr>
            <p:custDataLst>
              <p:tags r:id="rId6"/>
            </p:custDataLst>
          </p:nvPr>
        </p:nvCxnSpPr>
        <p:spPr>
          <a:xfrm>
            <a:off x="0" y="1234061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>
            <p:custDataLst>
              <p:tags r:id="rId7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034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642910" y="2060848"/>
            <a:ext cx="8286808" cy="458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  <a:buFont typeface="+mj-lt"/>
              <a:buAutoNum type="arabicPeriod" startAt="2"/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Variable quanti avec des valeurs métriques à </a:t>
            </a: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fusionner</a:t>
            </a:r>
          </a:p>
          <a:p>
            <a:pPr lvl="1" indent="-34290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Revenu mensuel en Fcfa</a:t>
            </a:r>
          </a:p>
          <a:p>
            <a:pPr lvl="2" indent="-34290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0; 20000; 50000; 100000; 120000; 130000; 135000, etc.</a:t>
            </a:r>
          </a:p>
          <a:p>
            <a:pPr lvl="1" indent="-34290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On peut fusionner les valeurs en classes comme ceci:</a:t>
            </a:r>
          </a:p>
          <a:p>
            <a:pPr marL="1085850" lvl="2" indent="-28575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C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Moins de 50000 </a:t>
            </a:r>
            <a:r>
              <a:rPr lang="fr-CA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fcfa</a:t>
            </a:r>
            <a:endParaRPr lang="fr-CA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1085850" lvl="2" indent="-28575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C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50000-99999 </a:t>
            </a:r>
            <a:r>
              <a:rPr lang="fr-CA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fcfa</a:t>
            </a:r>
            <a:endParaRPr lang="fr-CA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1085850" lvl="2" indent="-28575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C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3. 100000 </a:t>
            </a:r>
            <a:r>
              <a:rPr lang="fr-CA" sz="1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fcfa</a:t>
            </a:r>
            <a:r>
              <a:rPr lang="fr-C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et plus</a:t>
            </a:r>
            <a:endParaRPr lang="fr-F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 indent="-34290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 dichotomiser ainsi: 1.100000 et plus; 0.Autrement</a:t>
            </a:r>
          </a:p>
          <a:p>
            <a:pPr lvl="1" indent="-34290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On peut utiliser des seuils statistiques </a:t>
            </a:r>
          </a:p>
          <a:p>
            <a:pPr lvl="2" indent="-34290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médiane, terciles, un écart-type au-dessus de la moyenne…</a:t>
            </a:r>
          </a:p>
          <a:p>
            <a:pPr>
              <a:spcBef>
                <a:spcPts val="18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Autres exemples: âge, nombre d’heures sur le Net, etc.</a:t>
            </a: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1257300" lvl="2" indent="-45720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C5AEE4A1-2B2D-4DFD-A015-5FE70E55D119}" type="datetime10">
              <a:rPr lang="fr-FR" smtClean="0"/>
              <a:t>13:29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0" y="501077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De la nécessité de recoder les variables…</a:t>
            </a:r>
          </a:p>
        </p:txBody>
      </p:sp>
      <p:sp>
        <p:nvSpPr>
          <p:cNvPr id="10" name="Rectangle 9"/>
          <p:cNvSpPr/>
          <p:nvPr>
            <p:custDataLst>
              <p:tags r:id="rId5"/>
            </p:custDataLst>
          </p:nvPr>
        </p:nvSpPr>
        <p:spPr>
          <a:xfrm>
            <a:off x="0" y="1264511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…quanti</a:t>
            </a:r>
          </a:p>
        </p:txBody>
      </p:sp>
      <p:cxnSp>
        <p:nvCxnSpPr>
          <p:cNvPr id="11" name="Connecteur droit 10"/>
          <p:cNvCxnSpPr/>
          <p:nvPr>
            <p:custDataLst>
              <p:tags r:id="rId6"/>
            </p:custDataLst>
          </p:nvPr>
        </p:nvCxnSpPr>
        <p:spPr>
          <a:xfrm>
            <a:off x="0" y="1234061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>
            <p:custDataLst>
              <p:tags r:id="rId7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1123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642910" y="2060848"/>
            <a:ext cx="8286808" cy="458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  <a:buFont typeface="+mj-lt"/>
              <a:buAutoNum type="arabicPeriod" startAt="3"/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Variable </a:t>
            </a:r>
            <a:r>
              <a:rPr lang="fr-FR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quali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à réponses multiples à </a:t>
            </a: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dichotomiser</a:t>
            </a:r>
          </a:p>
          <a:p>
            <a:pPr marL="857250" lvl="1" indent="-45720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Quel(s) usage(s) faites-vous du téléphone?</a:t>
            </a:r>
          </a:p>
          <a:p>
            <a:pPr marL="1257300" lvl="2" indent="-45720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1.Appels; 2.Textos; 3.Internet; 4.Jeux; 5.Musique; 6.Photos..</a:t>
            </a:r>
          </a:p>
          <a:p>
            <a:pPr marL="1714500" lvl="3" indent="-45720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fr-CA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Les répondants peuvent cocher plusieurs usages</a:t>
            </a:r>
            <a:endParaRPr lang="fr-F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857250" lvl="1" indent="-45720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Respecter le principe suivant: les catégories d’une variable doivent être mutuellement exclusives</a:t>
            </a:r>
          </a:p>
          <a:p>
            <a:pPr marL="1257300" lvl="2" indent="-45720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Pour chaque usage, on crée une variable dichotomique: ‘a choisi’/’n’a pas choisi’ (1.Usage; 0.Non usage)</a:t>
            </a:r>
          </a:p>
          <a:p>
            <a:pPr marL="1257300" lvl="2" indent="-45720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Donc autant de modalités (usages) que de variables </a:t>
            </a:r>
            <a:r>
              <a:rPr lang="fr-F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dicho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  <a:p>
            <a:pPr marL="800100" lvl="2" indent="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1257300" lvl="2" indent="-45720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C5AEE4A1-2B2D-4DFD-A015-5FE70E55D119}" type="datetime10">
              <a:rPr lang="fr-FR" smtClean="0"/>
              <a:t>13:29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0" y="501077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De la nécessité de recoder les variables…</a:t>
            </a:r>
          </a:p>
        </p:txBody>
      </p:sp>
      <p:sp>
        <p:nvSpPr>
          <p:cNvPr id="10" name="Rectangle 9"/>
          <p:cNvSpPr/>
          <p:nvPr>
            <p:custDataLst>
              <p:tags r:id="rId5"/>
            </p:custDataLst>
          </p:nvPr>
        </p:nvSpPr>
        <p:spPr>
          <a:xfrm>
            <a:off x="0" y="1264511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…</a:t>
            </a:r>
            <a:r>
              <a:rPr lang="fr-CA" sz="3000" dirty="0" err="1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quali</a:t>
            </a: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à réponses multiples</a:t>
            </a:r>
          </a:p>
        </p:txBody>
      </p:sp>
      <p:cxnSp>
        <p:nvCxnSpPr>
          <p:cNvPr id="11" name="Connecteur droit 10"/>
          <p:cNvCxnSpPr/>
          <p:nvPr>
            <p:custDataLst>
              <p:tags r:id="rId6"/>
            </p:custDataLst>
          </p:nvPr>
        </p:nvCxnSpPr>
        <p:spPr>
          <a:xfrm>
            <a:off x="0" y="1234061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>
            <p:custDataLst>
              <p:tags r:id="rId7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2B2CAA7B-D361-4989-45D9-44CF3C1616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959302"/>
              </p:ext>
            </p:extLst>
          </p:nvPr>
        </p:nvGraphicFramePr>
        <p:xfrm>
          <a:off x="53570" y="5564670"/>
          <a:ext cx="9036859" cy="9372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0678">
                  <a:extLst>
                    <a:ext uri="{9D8B030D-6E8A-4147-A177-3AD203B41FA5}">
                      <a16:colId xmlns:a16="http://schemas.microsoft.com/office/drawing/2014/main" val="1050375921"/>
                    </a:ext>
                  </a:extLst>
                </a:gridCol>
                <a:gridCol w="1530312">
                  <a:extLst>
                    <a:ext uri="{9D8B030D-6E8A-4147-A177-3AD203B41FA5}">
                      <a16:colId xmlns:a16="http://schemas.microsoft.com/office/drawing/2014/main" val="507032458"/>
                    </a:ext>
                  </a:extLst>
                </a:gridCol>
                <a:gridCol w="1530312">
                  <a:extLst>
                    <a:ext uri="{9D8B030D-6E8A-4147-A177-3AD203B41FA5}">
                      <a16:colId xmlns:a16="http://schemas.microsoft.com/office/drawing/2014/main" val="2860755413"/>
                    </a:ext>
                  </a:extLst>
                </a:gridCol>
                <a:gridCol w="1457440">
                  <a:extLst>
                    <a:ext uri="{9D8B030D-6E8A-4147-A177-3AD203B41FA5}">
                      <a16:colId xmlns:a16="http://schemas.microsoft.com/office/drawing/2014/main" val="3018623636"/>
                    </a:ext>
                  </a:extLst>
                </a:gridCol>
                <a:gridCol w="1587404">
                  <a:extLst>
                    <a:ext uri="{9D8B030D-6E8A-4147-A177-3AD203B41FA5}">
                      <a16:colId xmlns:a16="http://schemas.microsoft.com/office/drawing/2014/main" val="2148828315"/>
                    </a:ext>
                  </a:extLst>
                </a:gridCol>
                <a:gridCol w="1400713">
                  <a:extLst>
                    <a:ext uri="{9D8B030D-6E8A-4147-A177-3AD203B41FA5}">
                      <a16:colId xmlns:a16="http://schemas.microsoft.com/office/drawing/2014/main" val="4237291503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fr-CA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Appels</a:t>
                      </a:r>
                      <a:endParaRPr lang="fr-CA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Textos</a:t>
                      </a:r>
                      <a:endParaRPr lang="fr-CA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Internet</a:t>
                      </a:r>
                      <a:endParaRPr lang="fr-CA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Jeux</a:t>
                      </a:r>
                      <a:endParaRPr lang="fr-CA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Musique</a:t>
                      </a:r>
                      <a:endParaRPr lang="fr-CA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Photos</a:t>
                      </a:r>
                      <a:endParaRPr lang="fr-CA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2911362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fr-CA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oui/usage</a:t>
                      </a:r>
                      <a:endParaRPr lang="fr-CA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oui/usage</a:t>
                      </a:r>
                      <a:endParaRPr lang="fr-CA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oui/usage</a:t>
                      </a:r>
                      <a:endParaRPr lang="fr-CA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oui/usage</a:t>
                      </a:r>
                      <a:endParaRPr lang="fr-CA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oui/usage</a:t>
                      </a:r>
                      <a:endParaRPr lang="fr-CA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oui/usage</a:t>
                      </a:r>
                      <a:endParaRPr lang="fr-CA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7698387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fr-CA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 Non</a:t>
                      </a:r>
                      <a:endParaRPr lang="fr-CA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 Non</a:t>
                      </a:r>
                      <a:endParaRPr lang="fr-CA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 Non</a:t>
                      </a:r>
                      <a:endParaRPr lang="fr-CA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 Non</a:t>
                      </a:r>
                      <a:endParaRPr lang="fr-CA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 Non</a:t>
                      </a:r>
                      <a:endParaRPr lang="fr-CA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A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 Non</a:t>
                      </a:r>
                      <a:endParaRPr lang="fr-CA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135652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5207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642910" y="2060848"/>
            <a:ext cx="8286808" cy="458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+mj-lt"/>
              <a:buAutoNum type="arabicPeriod" startAt="4"/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Données </a:t>
            </a:r>
            <a:r>
              <a:rPr lang="fr-FR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quali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d’une question ouverte à </a:t>
            </a: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coder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857250" lvl="1" indent="-45720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Qu’est-ce qui vous motive à allier études et travail?</a:t>
            </a:r>
          </a:p>
          <a:p>
            <a:pPr marL="1257300" lvl="2" indent="-45720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CA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P1: Je dois travailler pour payer mes frais de scolarité…</a:t>
            </a:r>
          </a:p>
          <a:p>
            <a:pPr marL="1257300" lvl="2" indent="-45720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CA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P2: Ma famille n’a pas les moyens. Je dois l’aider…</a:t>
            </a:r>
          </a:p>
          <a:p>
            <a:pPr marL="1257300" lvl="2" indent="-45720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CA" sz="2000" dirty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P3: Je ne peux pas dépendre de mes parents… </a:t>
            </a:r>
          </a:p>
          <a:p>
            <a:pPr marL="1257300" lvl="2" indent="-45720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CA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P4: J’aime entreprendre, créer des affaires…</a:t>
            </a:r>
          </a:p>
          <a:p>
            <a:pPr marL="1257300" lvl="2" indent="-45720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CA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P4: Je travaille car la vie est une compétition même pour…</a:t>
            </a:r>
            <a:endParaRPr lang="fr-FR" sz="2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857250" lvl="1" indent="-45720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Lire les données pour déterminer les catégories à retenir et les coder selon ces catégories, le nbre pouvant évoluer </a:t>
            </a:r>
          </a:p>
          <a:p>
            <a:pPr marL="857250" lvl="1" indent="-45720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 moins trois catégories à retenir</a:t>
            </a:r>
          </a:p>
          <a:p>
            <a:pPr marL="1714500" lvl="3" indent="-45720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fr-FR" sz="1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Adversité familiale</a:t>
            </a:r>
          </a:p>
          <a:p>
            <a:pPr marL="1714500" lvl="3" indent="-45720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fr-FR" sz="1800" dirty="0"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Autonomie financière/sociale</a:t>
            </a:r>
          </a:p>
          <a:p>
            <a:pPr marL="1714500" lvl="3" indent="-45720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fr-FR" sz="1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3. Esprit d’entrepreneuriat/d’émulation</a:t>
            </a:r>
          </a:p>
          <a:p>
            <a:pPr marL="457200" indent="-45720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C5AEE4A1-2B2D-4DFD-A015-5FE70E55D119}" type="datetime10">
              <a:rPr lang="fr-FR" smtClean="0"/>
              <a:t>13:29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0" y="501077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De la nécessité de recoder les variables…</a:t>
            </a:r>
          </a:p>
        </p:txBody>
      </p:sp>
      <p:sp>
        <p:nvSpPr>
          <p:cNvPr id="10" name="Rectangle 9"/>
          <p:cNvSpPr/>
          <p:nvPr>
            <p:custDataLst>
              <p:tags r:id="rId5"/>
            </p:custDataLst>
          </p:nvPr>
        </p:nvSpPr>
        <p:spPr>
          <a:xfrm>
            <a:off x="0" y="1264511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…</a:t>
            </a:r>
            <a:r>
              <a:rPr lang="fr-CA" sz="3000" dirty="0" err="1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quali</a:t>
            </a: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à réponses ouvertes</a:t>
            </a:r>
          </a:p>
        </p:txBody>
      </p:sp>
      <p:cxnSp>
        <p:nvCxnSpPr>
          <p:cNvPr id="11" name="Connecteur droit 10"/>
          <p:cNvCxnSpPr/>
          <p:nvPr>
            <p:custDataLst>
              <p:tags r:id="rId6"/>
            </p:custDataLst>
          </p:nvPr>
        </p:nvCxnSpPr>
        <p:spPr>
          <a:xfrm>
            <a:off x="0" y="1234061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>
            <p:custDataLst>
              <p:tags r:id="rId7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335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2"/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642910" y="2060848"/>
            <a:ext cx="8286808" cy="458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bg2">
                  <a:lumMod val="40000"/>
                  <a:lumOff val="60000"/>
                </a:schemeClr>
              </a:buClr>
              <a:buFont typeface="+mj-lt"/>
              <a:buAutoNum type="arabicPeriod" startAt="5"/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Autres matériaux </a:t>
            </a:r>
            <a:r>
              <a:rPr lang="fr-FR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quali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(texte, audio, vidéo…) à </a:t>
            </a:r>
            <a:r>
              <a:rPr lang="fr-FR" sz="2400" u="sng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coder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857250" lvl="1" indent="-45720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fr-F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Annonces matrimoniales (De Singly, cité par Martin, 2009)</a:t>
            </a:r>
          </a:p>
          <a:p>
            <a:pPr marL="1257300" lvl="2" indent="-45720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Coder les annonces: ressortir les manœuvres de séduction  </a:t>
            </a:r>
          </a:p>
          <a:p>
            <a:pPr marL="1714500" lvl="3" indent="-45720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fr-F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Outre le sexe, l’âge, le statut </a:t>
            </a:r>
            <a:r>
              <a:rPr lang="fr-FR" sz="1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socioéco</a:t>
            </a:r>
            <a:r>
              <a:rPr lang="fr-F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de l’annonceur, </a:t>
            </a:r>
          </a:p>
          <a:p>
            <a:pPr marL="1714500" lvl="3" indent="-45720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r>
              <a:rPr lang="fr-F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il y a: nbre de mots, présence d’enfants, référence économique, morale, physique...</a:t>
            </a:r>
          </a:p>
          <a:p>
            <a:pPr marL="857250" lvl="1" indent="-457200">
              <a:spcBef>
                <a:spcPts val="18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Autre ex: L’affaire </a:t>
            </a:r>
            <a:r>
              <a:rPr lang="fr-CA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Sonko-Adji</a:t>
            </a: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le traitement de l’information dans les journaux sénégalais</a:t>
            </a:r>
          </a:p>
          <a:p>
            <a:pPr marL="1257300" lvl="2" indent="-45720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Arial" panose="020B0604020202020204" pitchFamily="34" charset="0"/>
              <a:buChar char="•"/>
            </a:pPr>
            <a:r>
              <a:rPr lang="fr-C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Ancienneté, région, idéologie, pro-pouvoir vs pro-opposition</a:t>
            </a:r>
          </a:p>
          <a:p>
            <a:pPr marL="857250" lvl="1" indent="-45720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§"/>
            </a:pPr>
            <a:r>
              <a:rPr lang="fr-CA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Autre ex: La recherche sociologique chez les étudiants. Méta-analyse des mémoires soutenus au dpt. de socio</a:t>
            </a:r>
          </a:p>
          <a:p>
            <a:pPr marL="0" indent="0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0"/>
              </a:spcBef>
              <a:buClr>
                <a:schemeClr val="bg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ü"/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C5AEE4A1-2B2D-4DFD-A015-5FE70E55D119}" type="datetime10">
              <a:rPr lang="fr-FR" smtClean="0"/>
              <a:t>13:29</a:t>
            </a:fld>
            <a:endParaRPr lang="fr-FR" dirty="0"/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4"/>
            </p:custDataLst>
          </p:nvPr>
        </p:nvSpPr>
        <p:spPr>
          <a:xfrm>
            <a:off x="0" y="501077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De la nécessité de recoder les variables…</a:t>
            </a:r>
          </a:p>
        </p:txBody>
      </p:sp>
      <p:sp>
        <p:nvSpPr>
          <p:cNvPr id="10" name="Rectangle 9"/>
          <p:cNvSpPr/>
          <p:nvPr>
            <p:custDataLst>
              <p:tags r:id="rId5"/>
            </p:custDataLst>
          </p:nvPr>
        </p:nvSpPr>
        <p:spPr>
          <a:xfrm>
            <a:off x="0" y="1264511"/>
            <a:ext cx="9144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Clr>
                <a:schemeClr val="bg2">
                  <a:lumMod val="40000"/>
                  <a:lumOff val="60000"/>
                </a:schemeClr>
              </a:buClr>
              <a:buNone/>
            </a:pP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…</a:t>
            </a:r>
            <a:r>
              <a:rPr lang="fr-CA" sz="3000" dirty="0" err="1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quali</a:t>
            </a:r>
            <a:r>
              <a:rPr lang="fr-CA" sz="3000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à données atypiques</a:t>
            </a:r>
          </a:p>
        </p:txBody>
      </p:sp>
      <p:cxnSp>
        <p:nvCxnSpPr>
          <p:cNvPr id="11" name="Connecteur droit 10"/>
          <p:cNvCxnSpPr/>
          <p:nvPr>
            <p:custDataLst>
              <p:tags r:id="rId6"/>
            </p:custDataLst>
          </p:nvPr>
        </p:nvCxnSpPr>
        <p:spPr>
          <a:xfrm>
            <a:off x="0" y="1234061"/>
            <a:ext cx="9144000" cy="1588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>
            <p:custDataLst>
              <p:tags r:id="rId7"/>
            </p:custDataLst>
          </p:nvPr>
        </p:nvCxnSpPr>
        <p:spPr>
          <a:xfrm>
            <a:off x="0" y="1293330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486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/>
      <a:bodyPr/>
      <a:lstStyle/>
      <a:style>
        <a:lnRef idx="3">
          <a:schemeClr val="accent3"/>
        </a:lnRef>
        <a:fillRef idx="0">
          <a:schemeClr val="accent3"/>
        </a:fillRef>
        <a:effectRef idx="2">
          <a:schemeClr val="accent3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  <a:fontScheme name="Origin">
    <a:majorFont>
      <a:latin typeface="Bookman Old Style"/>
      <a:ea typeface=""/>
      <a:cs typeface=""/>
      <a:font script="Grek" typeface="Cambria"/>
      <a:font script="Cyrl" typeface="Cambria"/>
      <a:font script="Jpan" typeface="HG明朝E"/>
      <a:font script="Hang" typeface="돋움"/>
      <a:font script="Hans" typeface="宋体"/>
      <a:font script="Hant" typeface="標楷體"/>
      <a:font script="Arab" typeface="Times New Roman"/>
      <a:font script="Hebr" typeface="Times New Roman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Gill Sans MT"/>
      <a:ea typeface=""/>
      <a:cs typeface=""/>
      <a:font script="Grek" typeface="Calibri"/>
      <a:font script="Cyrl" typeface="Calibri"/>
      <a:font script="Jpan" typeface="ＭＳ Ｐゴシック"/>
      <a:font script="Hang" typeface="맑은 고딕"/>
      <a:font script="Hans" typeface="华文新魏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rigin">
    <a:fillStyleLst>
      <a:solidFill>
        <a:schemeClr val="phClr"/>
      </a:solidFill>
      <a:gradFill rotWithShape="1">
        <a:gsLst>
          <a:gs pos="0">
            <a:schemeClr val="phClr">
              <a:tint val="45000"/>
              <a:satMod val="200000"/>
            </a:schemeClr>
          </a:gs>
          <a:gs pos="30000">
            <a:schemeClr val="phClr">
              <a:tint val="61000"/>
              <a:satMod val="200000"/>
            </a:schemeClr>
          </a:gs>
          <a:gs pos="45000">
            <a:schemeClr val="phClr">
              <a:tint val="66000"/>
              <a:satMod val="200000"/>
            </a:schemeClr>
          </a:gs>
          <a:gs pos="55000">
            <a:schemeClr val="phClr">
              <a:tint val="66000"/>
              <a:satMod val="200000"/>
            </a:schemeClr>
          </a:gs>
          <a:gs pos="73000">
            <a:schemeClr val="phClr">
              <a:tint val="61000"/>
              <a:satMod val="200000"/>
            </a:schemeClr>
          </a:gs>
          <a:gs pos="100000">
            <a:schemeClr val="phClr">
              <a:tint val="45000"/>
              <a:satMod val="200000"/>
            </a:schemeClr>
          </a:gs>
        </a:gsLst>
        <a:lin ang="950000" scaled="1"/>
      </a:gradFill>
      <a:gradFill rotWithShape="1">
        <a:gsLst>
          <a:gs pos="0">
            <a:schemeClr val="phClr">
              <a:shade val="63000"/>
            </a:schemeClr>
          </a:gs>
          <a:gs pos="30000">
            <a:schemeClr val="phClr">
              <a:shade val="90000"/>
              <a:satMod val="110000"/>
            </a:schemeClr>
          </a:gs>
          <a:gs pos="45000">
            <a:schemeClr val="phClr">
              <a:shade val="100000"/>
              <a:satMod val="118000"/>
            </a:schemeClr>
          </a:gs>
          <a:gs pos="55000">
            <a:schemeClr val="phClr">
              <a:shade val="100000"/>
              <a:satMod val="118000"/>
            </a:schemeClr>
          </a:gs>
          <a:gs pos="73000">
            <a:schemeClr val="phClr">
              <a:shade val="90000"/>
              <a:satMod val="110000"/>
            </a:schemeClr>
          </a:gs>
          <a:gs pos="100000">
            <a:schemeClr val="phClr">
              <a:shade val="63000"/>
            </a:schemeClr>
          </a:gs>
        </a:gsLst>
        <a:lin ang="950000" scaled="1"/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phClr">
              <a:tint val="100000"/>
              <a:shade val="100000"/>
              <a:hueMod val="100000"/>
              <a:satMod val="100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60000"/>
              <a:satMod val="300000"/>
            </a:schemeClr>
          </a:gs>
          <a:gs pos="30000">
            <a:schemeClr val="phClr">
              <a:shade val="80000"/>
              <a:satMod val="230000"/>
            </a:schemeClr>
          </a:gs>
          <a:gs pos="100000">
            <a:schemeClr val="phClr">
              <a:tint val="97000"/>
              <a:satMod val="22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6000"/>
              <a:satMod val="120000"/>
            </a:schemeClr>
            <a:schemeClr val="phClr">
              <a:tint val="90000"/>
            </a:schemeClr>
          </a:duotone>
        </a:blip>
        <a:tile tx="0" ty="0" sx="35000" sy="40000" flip="x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Origin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  <a:fontScheme name="Origin">
    <a:majorFont>
      <a:latin typeface="Bookman Old Style"/>
      <a:ea typeface=""/>
      <a:cs typeface=""/>
      <a:font script="Grek" typeface="Cambria"/>
      <a:font script="Cyrl" typeface="Cambria"/>
      <a:font script="Jpan" typeface="HG明朝E"/>
      <a:font script="Hang" typeface="돋움"/>
      <a:font script="Hans" typeface="宋体"/>
      <a:font script="Hant" typeface="標楷體"/>
      <a:font script="Arab" typeface="Times New Roman"/>
      <a:font script="Hebr" typeface="Times New Roman"/>
      <a:font script="Thai" typeface="Browalli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Gill Sans MT"/>
      <a:ea typeface=""/>
      <a:cs typeface=""/>
      <a:font script="Grek" typeface="Calibri"/>
      <a:font script="Cyrl" typeface="Calibri"/>
      <a:font script="Jpan" typeface="ＭＳ Ｐゴシック"/>
      <a:font script="Hang" typeface="맑은 고딕"/>
      <a:font script="Hans" typeface="华文新魏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rigin">
    <a:fillStyleLst>
      <a:solidFill>
        <a:schemeClr val="phClr"/>
      </a:solidFill>
      <a:gradFill rotWithShape="1">
        <a:gsLst>
          <a:gs pos="0">
            <a:schemeClr val="phClr">
              <a:tint val="45000"/>
              <a:satMod val="200000"/>
            </a:schemeClr>
          </a:gs>
          <a:gs pos="30000">
            <a:schemeClr val="phClr">
              <a:tint val="61000"/>
              <a:satMod val="200000"/>
            </a:schemeClr>
          </a:gs>
          <a:gs pos="45000">
            <a:schemeClr val="phClr">
              <a:tint val="66000"/>
              <a:satMod val="200000"/>
            </a:schemeClr>
          </a:gs>
          <a:gs pos="55000">
            <a:schemeClr val="phClr">
              <a:tint val="66000"/>
              <a:satMod val="200000"/>
            </a:schemeClr>
          </a:gs>
          <a:gs pos="73000">
            <a:schemeClr val="phClr">
              <a:tint val="61000"/>
              <a:satMod val="200000"/>
            </a:schemeClr>
          </a:gs>
          <a:gs pos="100000">
            <a:schemeClr val="phClr">
              <a:tint val="45000"/>
              <a:satMod val="200000"/>
            </a:schemeClr>
          </a:gs>
        </a:gsLst>
        <a:lin ang="950000" scaled="1"/>
      </a:gradFill>
      <a:gradFill rotWithShape="1">
        <a:gsLst>
          <a:gs pos="0">
            <a:schemeClr val="phClr">
              <a:shade val="63000"/>
            </a:schemeClr>
          </a:gs>
          <a:gs pos="30000">
            <a:schemeClr val="phClr">
              <a:shade val="90000"/>
              <a:satMod val="110000"/>
            </a:schemeClr>
          </a:gs>
          <a:gs pos="45000">
            <a:schemeClr val="phClr">
              <a:shade val="100000"/>
              <a:satMod val="118000"/>
            </a:schemeClr>
          </a:gs>
          <a:gs pos="55000">
            <a:schemeClr val="phClr">
              <a:shade val="100000"/>
              <a:satMod val="118000"/>
            </a:schemeClr>
          </a:gs>
          <a:gs pos="73000">
            <a:schemeClr val="phClr">
              <a:shade val="90000"/>
              <a:satMod val="110000"/>
            </a:schemeClr>
          </a:gs>
          <a:gs pos="100000">
            <a:schemeClr val="phClr">
              <a:shade val="63000"/>
            </a:schemeClr>
          </a:gs>
        </a:gsLst>
        <a:lin ang="950000" scaled="1"/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balanced" dir="t">
            <a:rot lat="0" lon="0" rev="0"/>
          </a:lightRig>
        </a:scene3d>
        <a:sp3d prstMaterial="matte">
          <a:bevelT w="0" h="0"/>
          <a:contourClr>
            <a:schemeClr val="phClr">
              <a:tint val="100000"/>
              <a:shade val="100000"/>
              <a:hueMod val="100000"/>
              <a:satMod val="100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50000"/>
            </a:srgbClr>
          </a:outerShdw>
        </a:effectLst>
        <a:scene3d>
          <a:camera prst="orthographicFront" fov="0">
            <a:rot lat="0" lon="0" rev="0"/>
          </a:camera>
          <a:lightRig rig="soft" dir="t">
            <a:rot lat="0" lon="0" rev="2700000"/>
          </a:lightRig>
        </a:scene3d>
        <a:sp3d prstMaterial="matte">
          <a:bevelT w="50800" h="50800"/>
          <a:contourClr>
            <a:schemeClr val="phClr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60000"/>
              <a:satMod val="300000"/>
            </a:schemeClr>
          </a:gs>
          <a:gs pos="30000">
            <a:schemeClr val="phClr">
              <a:shade val="80000"/>
              <a:satMod val="230000"/>
            </a:schemeClr>
          </a:gs>
          <a:gs pos="100000">
            <a:schemeClr val="phClr">
              <a:tint val="97000"/>
              <a:satMod val="22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6000"/>
              <a:satMod val="120000"/>
            </a:schemeClr>
            <a:schemeClr val="phClr">
              <a:tint val="90000"/>
            </a:schemeClr>
          </a:duotone>
        </a:blip>
        <a:tile tx="0" ty="0" sx="35000" sy="40000" flip="x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36305</TotalTime>
  <Words>2834</Words>
  <Application>Microsoft Office PowerPoint</Application>
  <PresentationFormat>Affichage à l'écran (4:3)</PresentationFormat>
  <Paragraphs>686</Paragraphs>
  <Slides>27</Slides>
  <Notes>27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34" baseType="lpstr">
      <vt:lpstr>Arial</vt:lpstr>
      <vt:lpstr>Calibri</vt:lpstr>
      <vt:lpstr>Constantia</vt:lpstr>
      <vt:lpstr>Gill Sans MT</vt:lpstr>
      <vt:lpstr>Wingdings</vt:lpstr>
      <vt:lpstr>Wingdings 2</vt:lpstr>
      <vt:lpstr>Débit</vt:lpstr>
      <vt:lpstr>Leçon 2</vt:lpstr>
      <vt:lpstr>Présentation PowerPoint</vt:lpstr>
      <vt:lpstr>Au programme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Au programme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Au programme</vt:lpstr>
      <vt:lpstr>Présentation PowerPoint</vt:lpstr>
      <vt:lpstr>Présentation PowerPoint</vt:lpstr>
      <vt:lpstr>Présentation PowerPoint</vt:lpstr>
      <vt:lpstr>Présentation PowerPoint</vt:lpstr>
      <vt:lpstr>Au programme</vt:lpstr>
      <vt:lpstr>Présentation PowerPoint</vt:lpstr>
      <vt:lpstr>Présentation PowerPoint</vt:lpstr>
      <vt:lpstr>Présentation PowerPoint</vt:lpstr>
      <vt:lpstr>Tout prochainement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3</dc:title>
  <dc:creator>El Hadj TOURE</dc:creator>
  <cp:lastModifiedBy>Khadijatou Ibrahima Dia</cp:lastModifiedBy>
  <cp:revision>5215</cp:revision>
  <cp:lastPrinted>2024-03-08T18:14:55Z</cp:lastPrinted>
  <dcterms:created xsi:type="dcterms:W3CDTF">2010-07-12T19:00:43Z</dcterms:created>
  <dcterms:modified xsi:type="dcterms:W3CDTF">2024-03-08T18:30:00Z</dcterms:modified>
</cp:coreProperties>
</file>