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3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4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5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6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7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8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9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notesSlides/notesSlide10.xml" ContentType="application/vnd.openxmlformats-officedocument.presentationml.notesSlide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11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12.xml" ContentType="application/vnd.openxmlformats-officedocument.presentationml.notesSlide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13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notesSlides/notesSlide14.xml" ContentType="application/vnd.openxmlformats-officedocument.presentationml.notesSlide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notesSlides/notesSlide15.xml" ContentType="application/vnd.openxmlformats-officedocument.presentationml.notesSlide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16.xml" ContentType="application/vnd.openxmlformats-officedocument.presentationml.notesSlide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notesSlides/notesSlide17.xml" ContentType="application/vnd.openxmlformats-officedocument.presentationml.notesSlide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notesSlides/notesSlide18.xml" ContentType="application/vnd.openxmlformats-officedocument.presentationml.notesSlid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19.xml" ContentType="application/vnd.openxmlformats-officedocument.presentationml.notesSl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20.xml" ContentType="application/vnd.openxmlformats-officedocument.presentationml.notesSl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notesSlides/notesSlide21.xml" ContentType="application/vnd.openxmlformats-officedocument.presentationml.notesSlide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notesSlides/notesSlide22.xml" ContentType="application/vnd.openxmlformats-officedocument.presentationml.notesSlid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23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notesSlides/notesSlide24.xml" ContentType="application/vnd.openxmlformats-officedocument.presentationml.notesSlide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notesSlides/notesSlide25.xml" ContentType="application/vnd.openxmlformats-officedocument.presentationml.notesSlide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notesSlides/notesSlide26.xml" ContentType="application/vnd.openxmlformats-officedocument.presentationml.notesSlide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9"/>
  </p:notesMasterIdLst>
  <p:handoutMasterIdLst>
    <p:handoutMasterId r:id="rId30"/>
  </p:handoutMasterIdLst>
  <p:sldIdLst>
    <p:sldId id="942" r:id="rId2"/>
    <p:sldId id="1004" r:id="rId3"/>
    <p:sldId id="944" r:id="rId4"/>
    <p:sldId id="1007" r:id="rId5"/>
    <p:sldId id="981" r:id="rId6"/>
    <p:sldId id="1010" r:id="rId7"/>
    <p:sldId id="913" r:id="rId8"/>
    <p:sldId id="1013" r:id="rId9"/>
    <p:sldId id="959" r:id="rId10"/>
    <p:sldId id="980" r:id="rId11"/>
    <p:sldId id="960" r:id="rId12"/>
    <p:sldId id="1017" r:id="rId13"/>
    <p:sldId id="1018" r:id="rId14"/>
    <p:sldId id="1000" r:id="rId15"/>
    <p:sldId id="962" r:id="rId16"/>
    <p:sldId id="977" r:id="rId17"/>
    <p:sldId id="1003" r:id="rId18"/>
    <p:sldId id="1011" r:id="rId19"/>
    <p:sldId id="965" r:id="rId20"/>
    <p:sldId id="968" r:id="rId21"/>
    <p:sldId id="976" r:id="rId22"/>
    <p:sldId id="969" r:id="rId23"/>
    <p:sldId id="970" r:id="rId24"/>
    <p:sldId id="1012" r:id="rId25"/>
    <p:sldId id="973" r:id="rId26"/>
    <p:sldId id="1019" r:id="rId27"/>
    <p:sldId id="940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avard" initials="" lastIdx="2" clrIdx="0"/>
  <p:cmAuthor id="1" name="El Hadj TOURE" initials="EH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6FFFF"/>
    <a:srgbClr val="99CC00"/>
    <a:srgbClr val="000000"/>
    <a:srgbClr val="B2B2B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8" autoAdjust="0"/>
    <p:restoredTop sz="91834" autoAdjust="0"/>
  </p:normalViewPr>
  <p:slideViewPr>
    <p:cSldViewPr>
      <p:cViewPr varScale="1">
        <p:scale>
          <a:sx n="78" d="100"/>
          <a:sy n="78" d="100"/>
        </p:scale>
        <p:origin x="85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2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B459A96-B91C-4FA7-9347-EC75B3E334BC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942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4F03315-2FA4-4EC1-B288-889F4DD0CAAB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9519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5526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10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4063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0666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72082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13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8615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9187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002280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4944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2575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6594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3700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667854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20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4344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50400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6035775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23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fr-CA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C’est ce que</a:t>
            </a:r>
            <a:r>
              <a:rPr kumimoji="1" lang="fr-CA" sz="120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je viens d’expliquer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55193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38412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33773579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23283032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27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67" indent="-239367"/>
            <a:endParaRPr lang="fr-CA" baseline="0" dirty="0"/>
          </a:p>
        </p:txBody>
      </p:sp>
    </p:spTree>
    <p:extLst>
      <p:ext uri="{BB962C8B-B14F-4D97-AF65-F5344CB8AC3E}">
        <p14:creationId xmlns:p14="http://schemas.microsoft.com/office/powerpoint/2010/main" val="290416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3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8752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33450" lvl="1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461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2948237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4309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362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8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396685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438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F80-BA30-4E2C-B5A4-99B4F5EF4FD2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6ABD-C59A-4EF8-B15A-756A809F44A5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02A-6188-411D-83B6-99420884AAC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DE95-81B1-4607-9B77-628D960EC874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9F0E-8BFC-4B7F-991E-DDD7DB0EE0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2904-6DA4-45E7-BA35-1485D055E2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B04-DEBA-4F5A-AE75-2C003DA010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CCD9-A82B-46D5-8A36-619693D06E3B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968C-EBCE-4711-A4F4-483E0592987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DAB5-0724-4A6A-8556-1744CAF14DC2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5E08-600B-47DA-843E-E0DE75C846B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DFD0-BBCF-4E72-B86E-A879480C4497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2A94-6BA6-493E-9843-DD5DAE58B76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A36-93DE-48BD-A2F6-D0BD3A5A549A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AF9E-3612-41DF-8193-6ED3637A5BA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A281-57E2-4DDF-98B9-044C1F0E2ED8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B794-3061-42C8-B679-CD80AD95A40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B457-D0E8-4287-ACBA-E69102A684A2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F8FC-C7C6-44ED-B168-254C35482A0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DA83-DE43-4ED6-98AF-B4993F7F9C7C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77623-ABF3-40FC-BCFC-35E815F0DB9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710C33-9F42-496D-AC73-C49CCB2AD9F8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D3AB32-615F-4643-BEB0-A8AE57DDBE8D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9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12" Type="http://schemas.openxmlformats.org/officeDocument/2006/relationships/image" Target="../media/image8.jpg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11" Type="http://schemas.openxmlformats.org/officeDocument/2006/relationships/image" Target="../media/image7.jpg"/><Relationship Id="rId5" Type="http://schemas.openxmlformats.org/officeDocument/2006/relationships/tags" Target="../tags/tag120.xml"/><Relationship Id="rId10" Type="http://schemas.openxmlformats.org/officeDocument/2006/relationships/notesSlide" Target="../notesSlides/notesSlide11.xml"/><Relationship Id="rId4" Type="http://schemas.openxmlformats.org/officeDocument/2006/relationships/tags" Target="../tags/tag119.xml"/><Relationship Id="rId9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2" Type="http://schemas.openxmlformats.org/officeDocument/2006/relationships/tags" Target="../tags/tag125.xml"/><Relationship Id="rId1" Type="http://schemas.openxmlformats.org/officeDocument/2006/relationships/tags" Target="../tags/tag124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10" Type="http://schemas.openxmlformats.org/officeDocument/2006/relationships/image" Target="../media/image9.png"/><Relationship Id="rId4" Type="http://schemas.openxmlformats.org/officeDocument/2006/relationships/tags" Target="../tags/tag127.xml"/><Relationship Id="rId9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33.xml"/><Relationship Id="rId7" Type="http://schemas.openxmlformats.org/officeDocument/2006/relationships/tags" Target="../tags/tag137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10" Type="http://schemas.openxmlformats.org/officeDocument/2006/relationships/image" Target="../media/image10.png"/><Relationship Id="rId4" Type="http://schemas.openxmlformats.org/officeDocument/2006/relationships/tags" Target="../tags/tag134.xml"/><Relationship Id="rId9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45.xml"/><Relationship Id="rId3" Type="http://schemas.openxmlformats.org/officeDocument/2006/relationships/tags" Target="../tags/tag140.xml"/><Relationship Id="rId7" Type="http://schemas.openxmlformats.org/officeDocument/2006/relationships/tags" Target="../tags/tag144.xml"/><Relationship Id="rId12" Type="http://schemas.openxmlformats.org/officeDocument/2006/relationships/image" Target="../media/image11.png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tags" Target="../tags/tag143.xml"/><Relationship Id="rId11" Type="http://schemas.openxmlformats.org/officeDocument/2006/relationships/image" Target="../media/image8.jpg"/><Relationship Id="rId5" Type="http://schemas.openxmlformats.org/officeDocument/2006/relationships/tags" Target="../tags/tag142.xml"/><Relationship Id="rId10" Type="http://schemas.openxmlformats.org/officeDocument/2006/relationships/notesSlide" Target="../notesSlides/notesSlide14.xml"/><Relationship Id="rId4" Type="http://schemas.openxmlformats.org/officeDocument/2006/relationships/tags" Target="../tags/tag141.xml"/><Relationship Id="rId9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48.xml"/><Relationship Id="rId7" Type="http://schemas.openxmlformats.org/officeDocument/2006/relationships/tags" Target="../tags/tag152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6" Type="http://schemas.openxmlformats.org/officeDocument/2006/relationships/tags" Target="../tags/tag151.xml"/><Relationship Id="rId5" Type="http://schemas.openxmlformats.org/officeDocument/2006/relationships/tags" Target="../tags/tag150.xml"/><Relationship Id="rId4" Type="http://schemas.openxmlformats.org/officeDocument/2006/relationships/tags" Target="../tags/tag149.xml"/><Relationship Id="rId9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55.xml"/><Relationship Id="rId7" Type="http://schemas.openxmlformats.org/officeDocument/2006/relationships/tags" Target="../tags/tag159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9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2.xml"/><Relationship Id="rId7" Type="http://schemas.openxmlformats.org/officeDocument/2006/relationships/tags" Target="../tags/tag166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10" Type="http://schemas.openxmlformats.org/officeDocument/2006/relationships/image" Target="../media/image12.png"/><Relationship Id="rId4" Type="http://schemas.openxmlformats.org/officeDocument/2006/relationships/tags" Target="../tags/tag163.xml"/><Relationship Id="rId9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9.xml"/><Relationship Id="rId7" Type="http://schemas.openxmlformats.org/officeDocument/2006/relationships/tags" Target="../tags/tag173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4" Type="http://schemas.openxmlformats.org/officeDocument/2006/relationships/tags" Target="../tags/tag170.xml"/><Relationship Id="rId9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76.xml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9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11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9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195.xml"/><Relationship Id="rId13" Type="http://schemas.openxmlformats.org/officeDocument/2006/relationships/image" Target="../media/image13.wmf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12" Type="http://schemas.openxmlformats.org/officeDocument/2006/relationships/oleObject" Target="../embeddings/oleObject1.bin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11" Type="http://schemas.openxmlformats.org/officeDocument/2006/relationships/notesSlide" Target="../notesSlides/notesSlide21.xml"/><Relationship Id="rId5" Type="http://schemas.openxmlformats.org/officeDocument/2006/relationships/tags" Target="../tags/tag192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91.xml"/><Relationship Id="rId9" Type="http://schemas.openxmlformats.org/officeDocument/2006/relationships/tags" Target="../tags/tag196.xml"/><Relationship Id="rId1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204.xml"/><Relationship Id="rId3" Type="http://schemas.openxmlformats.org/officeDocument/2006/relationships/tags" Target="../tags/tag199.xml"/><Relationship Id="rId7" Type="http://schemas.openxmlformats.org/officeDocument/2006/relationships/tags" Target="../tags/tag203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5" Type="http://schemas.openxmlformats.org/officeDocument/2006/relationships/tags" Target="../tags/tag201.xml"/><Relationship Id="rId10" Type="http://schemas.openxmlformats.org/officeDocument/2006/relationships/notesSlide" Target="../notesSlides/notesSlide22.xml"/><Relationship Id="rId4" Type="http://schemas.openxmlformats.org/officeDocument/2006/relationships/tags" Target="../tags/tag200.xml"/><Relationship Id="rId9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3.xml"/><Relationship Id="rId3" Type="http://schemas.openxmlformats.org/officeDocument/2006/relationships/tags" Target="../tags/tag207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06.xml"/><Relationship Id="rId1" Type="http://schemas.openxmlformats.org/officeDocument/2006/relationships/tags" Target="../tags/tag205.xml"/><Relationship Id="rId6" Type="http://schemas.openxmlformats.org/officeDocument/2006/relationships/tags" Target="../tags/tag210.xml"/><Relationship Id="rId5" Type="http://schemas.openxmlformats.org/officeDocument/2006/relationships/tags" Target="../tags/tag209.xml"/><Relationship Id="rId4" Type="http://schemas.openxmlformats.org/officeDocument/2006/relationships/tags" Target="../tags/tag20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13.xml"/><Relationship Id="rId7" Type="http://schemas.openxmlformats.org/officeDocument/2006/relationships/tags" Target="../tags/tag217.xml"/><Relationship Id="rId2" Type="http://schemas.openxmlformats.org/officeDocument/2006/relationships/tags" Target="../tags/tag212.xml"/><Relationship Id="rId1" Type="http://schemas.openxmlformats.org/officeDocument/2006/relationships/tags" Target="../tags/tag211.xml"/><Relationship Id="rId6" Type="http://schemas.openxmlformats.org/officeDocument/2006/relationships/tags" Target="../tags/tag216.xml"/><Relationship Id="rId5" Type="http://schemas.openxmlformats.org/officeDocument/2006/relationships/tags" Target="../tags/tag215.xml"/><Relationship Id="rId4" Type="http://schemas.openxmlformats.org/officeDocument/2006/relationships/tags" Target="../tags/tag214.xml"/><Relationship Id="rId9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20.xml"/><Relationship Id="rId7" Type="http://schemas.openxmlformats.org/officeDocument/2006/relationships/tags" Target="../tags/tag224.xml"/><Relationship Id="rId2" Type="http://schemas.openxmlformats.org/officeDocument/2006/relationships/tags" Target="../tags/tag219.xml"/><Relationship Id="rId1" Type="http://schemas.openxmlformats.org/officeDocument/2006/relationships/tags" Target="../tags/tag218.xml"/><Relationship Id="rId6" Type="http://schemas.openxmlformats.org/officeDocument/2006/relationships/tags" Target="../tags/tag223.xml"/><Relationship Id="rId5" Type="http://schemas.openxmlformats.org/officeDocument/2006/relationships/tags" Target="../tags/tag222.xml"/><Relationship Id="rId4" Type="http://schemas.openxmlformats.org/officeDocument/2006/relationships/tags" Target="../tags/tag221.xml"/><Relationship Id="rId9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27.xml"/><Relationship Id="rId7" Type="http://schemas.openxmlformats.org/officeDocument/2006/relationships/tags" Target="../tags/tag231.xml"/><Relationship Id="rId2" Type="http://schemas.openxmlformats.org/officeDocument/2006/relationships/tags" Target="../tags/tag226.xml"/><Relationship Id="rId1" Type="http://schemas.openxmlformats.org/officeDocument/2006/relationships/tags" Target="../tags/tag225.xml"/><Relationship Id="rId6" Type="http://schemas.openxmlformats.org/officeDocument/2006/relationships/tags" Target="../tags/tag230.xml"/><Relationship Id="rId5" Type="http://schemas.openxmlformats.org/officeDocument/2006/relationships/tags" Target="../tags/tag229.xml"/><Relationship Id="rId4" Type="http://schemas.openxmlformats.org/officeDocument/2006/relationships/tags" Target="../tags/tag228.xml"/><Relationship Id="rId9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7.xml"/><Relationship Id="rId3" Type="http://schemas.openxmlformats.org/officeDocument/2006/relationships/tags" Target="../tags/tag234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5" Type="http://schemas.openxmlformats.org/officeDocument/2006/relationships/tags" Target="../tags/tag236.xml"/><Relationship Id="rId4" Type="http://schemas.openxmlformats.org/officeDocument/2006/relationships/tags" Target="../tags/tag23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notesSlide" Target="../notesSlides/notesSlide3.xml"/><Relationship Id="rId2" Type="http://schemas.openxmlformats.org/officeDocument/2006/relationships/tags" Target="../tags/tag16.xml"/><Relationship Id="rId16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13" Type="http://schemas.openxmlformats.org/officeDocument/2006/relationships/tags" Target="../tags/tag42.xml"/><Relationship Id="rId18" Type="http://schemas.openxmlformats.org/officeDocument/2006/relationships/notesSlide" Target="../notesSlides/notesSlide4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tags" Target="../tags/tag41.xml"/><Relationship Id="rId17" Type="http://schemas.openxmlformats.org/officeDocument/2006/relationships/slideLayout" Target="../slideLayouts/slideLayout1.xml"/><Relationship Id="rId2" Type="http://schemas.openxmlformats.org/officeDocument/2006/relationships/tags" Target="../tags/tag31.xml"/><Relationship Id="rId16" Type="http://schemas.openxmlformats.org/officeDocument/2006/relationships/tags" Target="../tags/tag45.xml"/><Relationship Id="rId20" Type="http://schemas.openxmlformats.org/officeDocument/2006/relationships/image" Target="../media/image3.jpeg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tags" Target="../tags/tag40.xml"/><Relationship Id="rId5" Type="http://schemas.openxmlformats.org/officeDocument/2006/relationships/tags" Target="../tags/tag34.xml"/><Relationship Id="rId15" Type="http://schemas.openxmlformats.org/officeDocument/2006/relationships/tags" Target="../tags/tag44.xml"/><Relationship Id="rId10" Type="http://schemas.openxmlformats.org/officeDocument/2006/relationships/tags" Target="../tags/tag39.xml"/><Relationship Id="rId19" Type="http://schemas.openxmlformats.org/officeDocument/2006/relationships/image" Target="../media/image2.jpeg"/><Relationship Id="rId4" Type="http://schemas.openxmlformats.org/officeDocument/2006/relationships/tags" Target="../tags/tag33.xml"/><Relationship Id="rId9" Type="http://schemas.openxmlformats.org/officeDocument/2006/relationships/tags" Target="../tags/tag38.xml"/><Relationship Id="rId14" Type="http://schemas.openxmlformats.org/officeDocument/2006/relationships/tags" Target="../tags/tag4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10" Type="http://schemas.openxmlformats.org/officeDocument/2006/relationships/image" Target="../media/image4.png"/><Relationship Id="rId4" Type="http://schemas.openxmlformats.org/officeDocument/2006/relationships/tags" Target="../tags/tag49.xml"/><Relationship Id="rId9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13" Type="http://schemas.openxmlformats.org/officeDocument/2006/relationships/tags" Target="../tags/tag65.xml"/><Relationship Id="rId18" Type="http://schemas.openxmlformats.org/officeDocument/2006/relationships/tags" Target="../tags/tag70.xml"/><Relationship Id="rId3" Type="http://schemas.openxmlformats.org/officeDocument/2006/relationships/tags" Target="../tags/tag55.xml"/><Relationship Id="rId21" Type="http://schemas.openxmlformats.org/officeDocument/2006/relationships/tags" Target="../tags/tag73.xml"/><Relationship Id="rId7" Type="http://schemas.openxmlformats.org/officeDocument/2006/relationships/tags" Target="../tags/tag59.xml"/><Relationship Id="rId12" Type="http://schemas.openxmlformats.org/officeDocument/2006/relationships/tags" Target="../tags/tag64.xml"/><Relationship Id="rId17" Type="http://schemas.openxmlformats.org/officeDocument/2006/relationships/tags" Target="../tags/tag69.xml"/><Relationship Id="rId25" Type="http://schemas.openxmlformats.org/officeDocument/2006/relationships/notesSlide" Target="../notesSlides/notesSlide6.xml"/><Relationship Id="rId2" Type="http://schemas.openxmlformats.org/officeDocument/2006/relationships/tags" Target="../tags/tag54.xml"/><Relationship Id="rId16" Type="http://schemas.openxmlformats.org/officeDocument/2006/relationships/tags" Target="../tags/tag68.xml"/><Relationship Id="rId20" Type="http://schemas.openxmlformats.org/officeDocument/2006/relationships/tags" Target="../tags/tag72.xml"/><Relationship Id="rId1" Type="http://schemas.openxmlformats.org/officeDocument/2006/relationships/tags" Target="../tags/tag53.xml"/><Relationship Id="rId6" Type="http://schemas.openxmlformats.org/officeDocument/2006/relationships/tags" Target="../tags/tag58.xml"/><Relationship Id="rId11" Type="http://schemas.openxmlformats.org/officeDocument/2006/relationships/tags" Target="../tags/tag63.xml"/><Relationship Id="rId24" Type="http://schemas.openxmlformats.org/officeDocument/2006/relationships/slideLayout" Target="../slideLayouts/slideLayout1.xml"/><Relationship Id="rId5" Type="http://schemas.openxmlformats.org/officeDocument/2006/relationships/tags" Target="../tags/tag57.xml"/><Relationship Id="rId15" Type="http://schemas.openxmlformats.org/officeDocument/2006/relationships/tags" Target="../tags/tag67.xml"/><Relationship Id="rId23" Type="http://schemas.openxmlformats.org/officeDocument/2006/relationships/tags" Target="../tags/tag75.xml"/><Relationship Id="rId10" Type="http://schemas.openxmlformats.org/officeDocument/2006/relationships/tags" Target="../tags/tag62.xml"/><Relationship Id="rId19" Type="http://schemas.openxmlformats.org/officeDocument/2006/relationships/tags" Target="../tags/tag71.xml"/><Relationship Id="rId4" Type="http://schemas.openxmlformats.org/officeDocument/2006/relationships/tags" Target="../tags/tag56.xml"/><Relationship Id="rId9" Type="http://schemas.openxmlformats.org/officeDocument/2006/relationships/tags" Target="../tags/tag61.xml"/><Relationship Id="rId14" Type="http://schemas.openxmlformats.org/officeDocument/2006/relationships/tags" Target="../tags/tag66.xml"/><Relationship Id="rId22" Type="http://schemas.openxmlformats.org/officeDocument/2006/relationships/tags" Target="../tags/tag7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78.xml"/><Relationship Id="rId7" Type="http://schemas.openxmlformats.org/officeDocument/2006/relationships/tags" Target="../tags/tag8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image" Target="../media/image6.png"/><Relationship Id="rId5" Type="http://schemas.openxmlformats.org/officeDocument/2006/relationships/tags" Target="../tags/tag80.xml"/><Relationship Id="rId10" Type="http://schemas.openxmlformats.org/officeDocument/2006/relationships/image" Target="../media/image5.png"/><Relationship Id="rId4" Type="http://schemas.openxmlformats.org/officeDocument/2006/relationships/tags" Target="../tags/tag79.xml"/><Relationship Id="rId9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8.xml"/><Relationship Id="rId3" Type="http://schemas.openxmlformats.org/officeDocument/2006/relationships/tags" Target="../tags/tag85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tags" Target="../tags/tag101.xml"/><Relationship Id="rId18" Type="http://schemas.openxmlformats.org/officeDocument/2006/relationships/tags" Target="../tags/tag106.xml"/><Relationship Id="rId3" Type="http://schemas.openxmlformats.org/officeDocument/2006/relationships/tags" Target="../tags/tag91.xml"/><Relationship Id="rId21" Type="http://schemas.openxmlformats.org/officeDocument/2006/relationships/slideLayout" Target="../slideLayouts/slideLayout1.xml"/><Relationship Id="rId7" Type="http://schemas.openxmlformats.org/officeDocument/2006/relationships/tags" Target="../tags/tag95.xml"/><Relationship Id="rId12" Type="http://schemas.openxmlformats.org/officeDocument/2006/relationships/tags" Target="../tags/tag100.xml"/><Relationship Id="rId17" Type="http://schemas.openxmlformats.org/officeDocument/2006/relationships/tags" Target="../tags/tag105.xml"/><Relationship Id="rId2" Type="http://schemas.openxmlformats.org/officeDocument/2006/relationships/tags" Target="../tags/tag90.xml"/><Relationship Id="rId16" Type="http://schemas.openxmlformats.org/officeDocument/2006/relationships/tags" Target="../tags/tag104.xml"/><Relationship Id="rId20" Type="http://schemas.openxmlformats.org/officeDocument/2006/relationships/tags" Target="../tags/tag108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5" Type="http://schemas.openxmlformats.org/officeDocument/2006/relationships/tags" Target="../tags/tag93.xml"/><Relationship Id="rId15" Type="http://schemas.openxmlformats.org/officeDocument/2006/relationships/tags" Target="../tags/tag103.xml"/><Relationship Id="rId10" Type="http://schemas.openxmlformats.org/officeDocument/2006/relationships/tags" Target="../tags/tag98.xml"/><Relationship Id="rId19" Type="http://schemas.openxmlformats.org/officeDocument/2006/relationships/tags" Target="../tags/tag107.xml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tags" Target="../tags/tag102.xml"/><Relationship Id="rId2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46176" y="3603830"/>
            <a:ext cx="7851648" cy="719553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FR" sz="4000" b="0" dirty="0"/>
              <a:t>Leçon 6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4467398"/>
            <a:ext cx="9144000" cy="1553889"/>
          </a:xfrm>
          <a:noFill/>
          <a:ln/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fr-C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Régression linéaire multiple</a:t>
            </a:r>
          </a:p>
        </p:txBody>
      </p:sp>
      <p:cxnSp>
        <p:nvCxnSpPr>
          <p:cNvPr id="8" name="Connecteur droit 7"/>
          <p:cNvCxnSpPr/>
          <p:nvPr>
            <p:custDataLst>
              <p:tags r:id="rId3"/>
            </p:custDataLst>
          </p:nvPr>
        </p:nvCxnSpPr>
        <p:spPr>
          <a:xfrm>
            <a:off x="0" y="3459287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3530725"/>
            <a:ext cx="91440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e la date 10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09B1EA93-7181-4E24-928E-D16F8FA89D53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4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785786" y="764704"/>
            <a:ext cx="7602638" cy="105726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rmAutofit fontScale="70000" lnSpcReduction="20000"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b="0" dirty="0"/>
              <a:t>SOCIO532.2</a:t>
            </a:r>
          </a:p>
          <a:p>
            <a:pPr algn="l"/>
            <a:r>
              <a:rPr lang="en-CA" sz="4000" b="0" dirty="0"/>
              <a:t>STATISTIQUES &amp; INFORMATIQUE APPLIQUÉES AUX SCIENCES SOCIALES</a:t>
            </a:r>
            <a:endParaRPr lang="fr-FR" sz="4000" b="0" dirty="0"/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1547664" y="2171425"/>
            <a:ext cx="6929486" cy="1113559"/>
          </a:xfrm>
          <a:prstGeom prst="rect">
            <a:avLst/>
          </a:prstGeom>
          <a:noFill/>
          <a:ln/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El Hadj Touré, Ph D. Sociologie</a:t>
            </a:r>
          </a:p>
          <a:p>
            <a:pPr>
              <a:spcBef>
                <a:spcPts val="6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Département de sociologie</a:t>
            </a:r>
          </a:p>
          <a:p>
            <a:pPr>
              <a:spcBef>
                <a:spcPts val="6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Université Gaston Berger de Saint-Louis </a:t>
            </a:r>
          </a:p>
        </p:txBody>
      </p:sp>
    </p:spTree>
    <p:extLst>
      <p:ext uri="{BB962C8B-B14F-4D97-AF65-F5344CB8AC3E}">
        <p14:creationId xmlns:p14="http://schemas.microsoft.com/office/powerpoint/2010/main" val="1156650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28597" y="1916832"/>
            <a:ext cx="8497472" cy="444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Investiguer si une VI prédit une VD quantitative, après avoir contrôlé l’effet d’autres prédicteurs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Équation de régression (constante et coefficients de régression)</a:t>
            </a: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Investiguer de quelle manière un ensemble de </a:t>
            </a:r>
            <a:r>
              <a:rPr lang="fr-C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est associé à une VD, en augmentant la proportion expliquée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Force et variance expliquée par le modèle (r-deux, r-deux multiple, variation du r-deux) et </a:t>
            </a:r>
            <a:r>
              <a:rPr lang="fr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qui y contribuent de façon significative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Investiguer laquelle des </a:t>
            </a:r>
            <a:r>
              <a:rPr lang="fr-C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est la plus importante, i.e. a un pouvoir prédictif plus important, toutes choses étant égales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Coefficients de régression bêta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D52B1E4-1E0C-4583-BCC6-C29E95D0A3D4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7667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 linéaire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multiple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14726" y="120773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Trois types majeurs de questions</a:t>
            </a:r>
          </a:p>
        </p:txBody>
      </p: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64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4205DDCC-BBFB-4EA5-80D4-025B0AF8F7C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2809"/>
            <a:ext cx="913788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0" y="1201368"/>
            <a:ext cx="9137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Diagramme de dispersion &amp; plan de régression (Fox:321-322)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25" t="11840" r="18500" b="10884"/>
          <a:stretch/>
        </p:blipFill>
        <p:spPr>
          <a:xfrm>
            <a:off x="0" y="2420888"/>
            <a:ext cx="4392488" cy="4437112"/>
          </a:xfrm>
          <a:prstGeom prst="rect">
            <a:avLst/>
          </a:prstGeom>
        </p:spPr>
      </p:pic>
      <p:sp>
        <p:nvSpPr>
          <p:cNvPr id="27" name="Espace réservé du texte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-108520" y="1916832"/>
            <a:ext cx="46805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Diagramme de dispersion à 3D</a:t>
            </a: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486" y="2420888"/>
            <a:ext cx="4745402" cy="4437112"/>
          </a:xfrm>
          <a:prstGeom prst="rect">
            <a:avLst/>
          </a:prstGeom>
        </p:spPr>
      </p:pic>
      <p:sp>
        <p:nvSpPr>
          <p:cNvPr id="28" name="Espace réservé du texte 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392486" y="1916832"/>
            <a:ext cx="45372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Plan de régression   </a:t>
            </a: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-101696" y="6164133"/>
            <a:ext cx="640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899592" y="236118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851167" y="4673552"/>
            <a:ext cx="712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979712" y="4673552"/>
            <a:ext cx="504056" cy="1131712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759278" y="5536784"/>
            <a:ext cx="1144724" cy="3080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1979712" y="5864966"/>
            <a:ext cx="0" cy="8565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785866" y="4938594"/>
            <a:ext cx="70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163452" y="5331894"/>
            <a:ext cx="70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429033" y="6125517"/>
            <a:ext cx="70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4,3</a:t>
            </a:r>
          </a:p>
        </p:txBody>
      </p:sp>
    </p:spTree>
    <p:extLst>
      <p:ext uri="{BB962C8B-B14F-4D97-AF65-F5344CB8AC3E}">
        <p14:creationId xmlns:p14="http://schemas.microsoft.com/office/powerpoint/2010/main" val="69536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2" grpId="0"/>
      <p:bldP spid="13" grpId="0"/>
      <p:bldP spid="17" grpId="0"/>
      <p:bldP spid="11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4205DDCC-BBFB-4EA5-80D4-025B0AF8F7C1}" type="datetime10">
              <a:rPr lang="fr-FR" smtClean="0"/>
              <a:t>08:08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2809"/>
            <a:ext cx="913788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0" y="1201368"/>
            <a:ext cx="9137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Modèles de plans de régression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Espace réservé du texte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 rot="16200000">
            <a:off x="-1687025" y="4055859"/>
            <a:ext cx="438114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 algn="ctr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 de régression avec effets négatifs   </a:t>
            </a: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6128C2F-AAAD-2D72-359E-99F07E2317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15616" y="1755366"/>
            <a:ext cx="7776863" cy="510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6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4205DDCC-BBFB-4EA5-80D4-025B0AF8F7C1}" type="datetime10">
              <a:rPr lang="fr-FR" smtClean="0"/>
              <a:t>08:20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2809"/>
            <a:ext cx="913788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0" y="1201368"/>
            <a:ext cx="9137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Modèles de plans de régression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8" name="Espace réservé du texte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 rot="16200000">
            <a:off x="-1687025" y="4055859"/>
            <a:ext cx="438114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 algn="ctr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 de régression avec effets positifs   </a:t>
            </a: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E4A2EE-1C14-0A79-7937-CF9B827555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8" r="51084" b="25369"/>
          <a:stretch/>
        </p:blipFill>
        <p:spPr bwMode="auto">
          <a:xfrm>
            <a:off x="1187624" y="1755367"/>
            <a:ext cx="7776864" cy="510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441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4205DDCC-BBFB-4EA5-80D4-025B0AF8F7C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82809"/>
            <a:ext cx="913788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0" y="1201368"/>
            <a:ext cx="9137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Diagramme de dispersion &amp; plan de régression (Fox:321-322)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" name="Espace réservé du texte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-108520" y="1916832"/>
            <a:ext cx="468052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Droite de régression</a:t>
            </a: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486" y="2420888"/>
            <a:ext cx="4745402" cy="4437112"/>
          </a:xfrm>
          <a:prstGeom prst="rect">
            <a:avLst/>
          </a:prstGeom>
        </p:spPr>
      </p:pic>
      <p:sp>
        <p:nvSpPr>
          <p:cNvPr id="28" name="Espace réservé du texte 2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392486" y="1916832"/>
            <a:ext cx="45372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Plan de régression   </a:t>
            </a: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482006" y="6387127"/>
            <a:ext cx="666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341573" y="234134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8089776" y="4979409"/>
            <a:ext cx="730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X2</a:t>
            </a:r>
          </a:p>
        </p:txBody>
      </p:sp>
      <p:sp>
        <p:nvSpPr>
          <p:cNvPr id="21" name="Croix 20"/>
          <p:cNvSpPr/>
          <p:nvPr/>
        </p:nvSpPr>
        <p:spPr>
          <a:xfrm>
            <a:off x="5638278" y="2907490"/>
            <a:ext cx="127252" cy="124124"/>
          </a:xfrm>
          <a:prstGeom prst="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ZoneTexte 31"/>
          <p:cNvSpPr txBox="1"/>
          <p:nvPr/>
        </p:nvSpPr>
        <p:spPr>
          <a:xfrm>
            <a:off x="5778398" y="264588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942760" y="4074987"/>
            <a:ext cx="606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</a:t>
            </a:r>
          </a:p>
        </p:txBody>
      </p:sp>
      <p:cxnSp>
        <p:nvCxnSpPr>
          <p:cNvPr id="34" name="Connecteur droit avec flèche 33"/>
          <p:cNvCxnSpPr/>
          <p:nvPr/>
        </p:nvCxnSpPr>
        <p:spPr>
          <a:xfrm flipH="1">
            <a:off x="5142513" y="3912967"/>
            <a:ext cx="134156" cy="261653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475902" y="3631324"/>
            <a:ext cx="60699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CA" sz="2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b2</a:t>
            </a: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7354564" y="3592270"/>
            <a:ext cx="264260" cy="138731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>
            <a:off x="6981115" y="2624685"/>
            <a:ext cx="442511" cy="6113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7363079" y="2386887"/>
            <a:ext cx="1156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Résidu</a:t>
            </a:r>
            <a:endParaRPr lang="fr-CA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824EB1C-2DD8-400F-BF19-9045C6F8FAA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10946"/>
          <a:stretch/>
        </p:blipFill>
        <p:spPr>
          <a:xfrm>
            <a:off x="-89794" y="2405715"/>
            <a:ext cx="4558931" cy="463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5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21" grpId="0" animBg="1"/>
      <p:bldP spid="32" grpId="0"/>
      <p:bldP spid="33" grpId="0"/>
      <p:bldP spid="3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16832"/>
            <a:ext cx="8715436" cy="45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6666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Autant dans une relation bivariée, la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droite de régression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traverse le diagramme de dispersion à 2 D et permet de minimiser la SC des résidus ou erreurs de prédiction</a:t>
            </a:r>
          </a:p>
          <a:p>
            <a:pPr marL="1066650" lvl="1" indent="-4572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droite est représentée par l’équation : Y = a + </a:t>
            </a:r>
            <a:r>
              <a:rPr lang="fr-F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bX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466700" lvl="2" indent="-4572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Fertilité =</a:t>
            </a: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(Urbanisation)</a:t>
            </a:r>
          </a:p>
          <a:p>
            <a:pPr marL="6666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même façon dans une relation multivariée, un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plan de régression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traverse l’espace tridimensionnel et permet de minimiser la SC des résidus ou erreurs de prédiction</a:t>
            </a:r>
          </a:p>
          <a:p>
            <a:pPr marL="1066650" lvl="1" indent="-4572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plan est représenté par l’équation : Y = a + b</a:t>
            </a:r>
            <a:r>
              <a:rPr lang="fr-FR" sz="2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FR" sz="2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1466700" lvl="2" indent="-4572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Fertilité = </a:t>
            </a: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fr-FR" sz="22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(Urbanisation)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205DDCC-BBFB-4EA5-80D4-025B0AF8F7C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82809"/>
            <a:ext cx="913788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Régressions linéaires simple &amp;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0" y="1201368"/>
            <a:ext cx="9137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Équations linéaires</a:t>
            </a:r>
          </a:p>
        </p:txBody>
      </p: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568944" y="5985181"/>
            <a:ext cx="35283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66700" lvl="2" indent="-4572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fr-FR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fr-FR" sz="2200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(Radios)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987109" y="5469529"/>
            <a:ext cx="18753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66650" lvl="1" indent="-4572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b</a:t>
            </a:r>
            <a:r>
              <a:rPr lang="fr-FR" sz="2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</a:t>
            </a:r>
            <a:r>
              <a:rPr lang="fr-FR" sz="22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168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196387" y="5410370"/>
            <a:ext cx="8715436" cy="1255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209400" indent="0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Chacun des coefficients de régression se calcule à partir de la relation entre un prédicteur et la VD, après avoir contrôlé, supprimé l’effet de l’autre prédicteur</a:t>
            </a: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 marL="533400" indent="-324000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D044D68-9632-4FFB-A2AE-05F1E9A90A1B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9069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Équation de 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-33703" y="126648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Estimation des paramètres: illustration</a:t>
            </a:r>
          </a:p>
        </p:txBody>
      </p: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500725" y="1858834"/>
            <a:ext cx="2304256" cy="2157492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529325" y="3096094"/>
            <a:ext cx="2304256" cy="2144368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1652853" y="2451850"/>
            <a:ext cx="2304256" cy="2140539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ZoneTexte 19"/>
          <p:cNvSpPr txBox="1"/>
          <p:nvPr/>
        </p:nvSpPr>
        <p:spPr>
          <a:xfrm>
            <a:off x="3148700" y="3290329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-100227" y="2196094"/>
            <a:ext cx="1994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Urbanisation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-122986" y="4175091"/>
            <a:ext cx="2075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Nbre radios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884428" y="2814301"/>
            <a:ext cx="1723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Fécondité</a:t>
            </a:r>
          </a:p>
        </p:txBody>
      </p:sp>
      <p:sp>
        <p:nvSpPr>
          <p:cNvPr id="33" name="Forme libre 32"/>
          <p:cNvSpPr/>
          <p:nvPr/>
        </p:nvSpPr>
        <p:spPr>
          <a:xfrm>
            <a:off x="1793056" y="2442789"/>
            <a:ext cx="948905" cy="1054424"/>
          </a:xfrm>
          <a:custGeom>
            <a:avLst/>
            <a:gdLst>
              <a:gd name="connsiteX0" fmla="*/ 862641 w 948905"/>
              <a:gd name="connsiteY0" fmla="*/ 2002 h 1054424"/>
              <a:gd name="connsiteX1" fmla="*/ 897147 w 948905"/>
              <a:gd name="connsiteY1" fmla="*/ 105519 h 1054424"/>
              <a:gd name="connsiteX2" fmla="*/ 914400 w 948905"/>
              <a:gd name="connsiteY2" fmla="*/ 191783 h 1054424"/>
              <a:gd name="connsiteX3" fmla="*/ 948905 w 948905"/>
              <a:gd name="connsiteY3" fmla="*/ 312553 h 1054424"/>
              <a:gd name="connsiteX4" fmla="*/ 914400 w 948905"/>
              <a:gd name="connsiteY4" fmla="*/ 847390 h 1054424"/>
              <a:gd name="connsiteX5" fmla="*/ 879894 w 948905"/>
              <a:gd name="connsiteY5" fmla="*/ 950907 h 1054424"/>
              <a:gd name="connsiteX6" fmla="*/ 810883 w 948905"/>
              <a:gd name="connsiteY6" fmla="*/ 1054424 h 1054424"/>
              <a:gd name="connsiteX7" fmla="*/ 741871 w 948905"/>
              <a:gd name="connsiteY7" fmla="*/ 933655 h 1054424"/>
              <a:gd name="connsiteX8" fmla="*/ 690113 w 948905"/>
              <a:gd name="connsiteY8" fmla="*/ 916402 h 1054424"/>
              <a:gd name="connsiteX9" fmla="*/ 586596 w 948905"/>
              <a:gd name="connsiteY9" fmla="*/ 847390 h 1054424"/>
              <a:gd name="connsiteX10" fmla="*/ 431320 w 948905"/>
              <a:gd name="connsiteY10" fmla="*/ 795632 h 1054424"/>
              <a:gd name="connsiteX11" fmla="*/ 379562 w 948905"/>
              <a:gd name="connsiteY11" fmla="*/ 778379 h 1054424"/>
              <a:gd name="connsiteX12" fmla="*/ 327803 w 948905"/>
              <a:gd name="connsiteY12" fmla="*/ 761126 h 1054424"/>
              <a:gd name="connsiteX13" fmla="*/ 224286 w 948905"/>
              <a:gd name="connsiteY13" fmla="*/ 692115 h 1054424"/>
              <a:gd name="connsiteX14" fmla="*/ 189781 w 948905"/>
              <a:gd name="connsiteY14" fmla="*/ 640356 h 1054424"/>
              <a:gd name="connsiteX15" fmla="*/ 0 w 948905"/>
              <a:gd name="connsiteY15" fmla="*/ 588598 h 1054424"/>
              <a:gd name="connsiteX16" fmla="*/ 103517 w 948905"/>
              <a:gd name="connsiteY16" fmla="*/ 467828 h 1054424"/>
              <a:gd name="connsiteX17" fmla="*/ 155275 w 948905"/>
              <a:gd name="connsiteY17" fmla="*/ 433322 h 1054424"/>
              <a:gd name="connsiteX18" fmla="*/ 172528 w 948905"/>
              <a:gd name="connsiteY18" fmla="*/ 381564 h 1054424"/>
              <a:gd name="connsiteX19" fmla="*/ 224286 w 948905"/>
              <a:gd name="connsiteY19" fmla="*/ 364311 h 1054424"/>
              <a:gd name="connsiteX20" fmla="*/ 276045 w 948905"/>
              <a:gd name="connsiteY20" fmla="*/ 329805 h 1054424"/>
              <a:gd name="connsiteX21" fmla="*/ 431320 w 948905"/>
              <a:gd name="connsiteY21" fmla="*/ 209036 h 1054424"/>
              <a:gd name="connsiteX22" fmla="*/ 500332 w 948905"/>
              <a:gd name="connsiteY22" fmla="*/ 191783 h 1054424"/>
              <a:gd name="connsiteX23" fmla="*/ 534837 w 948905"/>
              <a:gd name="connsiteY23" fmla="*/ 122772 h 1054424"/>
              <a:gd name="connsiteX24" fmla="*/ 690113 w 948905"/>
              <a:gd name="connsiteY24" fmla="*/ 36507 h 1054424"/>
              <a:gd name="connsiteX25" fmla="*/ 862641 w 948905"/>
              <a:gd name="connsiteY25" fmla="*/ 2002 h 105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48905" h="1054424">
                <a:moveTo>
                  <a:pt x="862641" y="2002"/>
                </a:moveTo>
                <a:cubicBezTo>
                  <a:pt x="897147" y="13504"/>
                  <a:pt x="887577" y="70428"/>
                  <a:pt x="897147" y="105519"/>
                </a:cubicBezTo>
                <a:cubicBezTo>
                  <a:pt x="904863" y="133810"/>
                  <a:pt x="908039" y="163157"/>
                  <a:pt x="914400" y="191783"/>
                </a:cubicBezTo>
                <a:cubicBezTo>
                  <a:pt x="928844" y="256780"/>
                  <a:pt x="929691" y="254910"/>
                  <a:pt x="948905" y="312553"/>
                </a:cubicBezTo>
                <a:cubicBezTo>
                  <a:pt x="937403" y="490832"/>
                  <a:pt x="933602" y="669775"/>
                  <a:pt x="914400" y="847390"/>
                </a:cubicBezTo>
                <a:cubicBezTo>
                  <a:pt x="910491" y="883552"/>
                  <a:pt x="900070" y="920643"/>
                  <a:pt x="879894" y="950907"/>
                </a:cubicBezTo>
                <a:lnTo>
                  <a:pt x="810883" y="1054424"/>
                </a:lnTo>
                <a:cubicBezTo>
                  <a:pt x="794372" y="988379"/>
                  <a:pt x="803544" y="974770"/>
                  <a:pt x="741871" y="933655"/>
                </a:cubicBezTo>
                <a:cubicBezTo>
                  <a:pt x="726739" y="923567"/>
                  <a:pt x="706010" y="925234"/>
                  <a:pt x="690113" y="916402"/>
                </a:cubicBezTo>
                <a:cubicBezTo>
                  <a:pt x="653861" y="896262"/>
                  <a:pt x="625939" y="860504"/>
                  <a:pt x="586596" y="847390"/>
                </a:cubicBezTo>
                <a:lnTo>
                  <a:pt x="431320" y="795632"/>
                </a:lnTo>
                <a:lnTo>
                  <a:pt x="379562" y="778379"/>
                </a:lnTo>
                <a:cubicBezTo>
                  <a:pt x="362309" y="772628"/>
                  <a:pt x="342935" y="771214"/>
                  <a:pt x="327803" y="761126"/>
                </a:cubicBezTo>
                <a:lnTo>
                  <a:pt x="224286" y="692115"/>
                </a:lnTo>
                <a:cubicBezTo>
                  <a:pt x="212784" y="674862"/>
                  <a:pt x="207365" y="651346"/>
                  <a:pt x="189781" y="640356"/>
                </a:cubicBezTo>
                <a:cubicBezTo>
                  <a:pt x="148580" y="614605"/>
                  <a:pt x="49260" y="598450"/>
                  <a:pt x="0" y="588598"/>
                </a:cubicBezTo>
                <a:cubicBezTo>
                  <a:pt x="38079" y="537826"/>
                  <a:pt x="55455" y="507880"/>
                  <a:pt x="103517" y="467828"/>
                </a:cubicBezTo>
                <a:cubicBezTo>
                  <a:pt x="119446" y="454554"/>
                  <a:pt x="138022" y="444824"/>
                  <a:pt x="155275" y="433322"/>
                </a:cubicBezTo>
                <a:cubicBezTo>
                  <a:pt x="161026" y="416069"/>
                  <a:pt x="159669" y="394423"/>
                  <a:pt x="172528" y="381564"/>
                </a:cubicBezTo>
                <a:cubicBezTo>
                  <a:pt x="185387" y="368705"/>
                  <a:pt x="208020" y="372444"/>
                  <a:pt x="224286" y="364311"/>
                </a:cubicBezTo>
                <a:cubicBezTo>
                  <a:pt x="242832" y="355038"/>
                  <a:pt x="260116" y="343080"/>
                  <a:pt x="276045" y="329805"/>
                </a:cubicBezTo>
                <a:cubicBezTo>
                  <a:pt x="328260" y="286293"/>
                  <a:pt x="356567" y="227724"/>
                  <a:pt x="431320" y="209036"/>
                </a:cubicBezTo>
                <a:lnTo>
                  <a:pt x="500332" y="191783"/>
                </a:lnTo>
                <a:cubicBezTo>
                  <a:pt x="511834" y="168779"/>
                  <a:pt x="516651" y="140958"/>
                  <a:pt x="534837" y="122772"/>
                </a:cubicBezTo>
                <a:cubicBezTo>
                  <a:pt x="552935" y="104674"/>
                  <a:pt x="643106" y="40123"/>
                  <a:pt x="690113" y="36507"/>
                </a:cubicBezTo>
                <a:cubicBezTo>
                  <a:pt x="747453" y="32096"/>
                  <a:pt x="828135" y="-9500"/>
                  <a:pt x="862641" y="2002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/>
          <p:cNvSpPr txBox="1"/>
          <p:nvPr/>
        </p:nvSpPr>
        <p:spPr>
          <a:xfrm>
            <a:off x="2280344" y="2654169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898190" y="3251006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2330045" y="3875058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cxnSp>
        <p:nvCxnSpPr>
          <p:cNvPr id="8" name="Connecteur droit 7"/>
          <p:cNvCxnSpPr/>
          <p:nvPr/>
        </p:nvCxnSpPr>
        <p:spPr>
          <a:xfrm flipH="1">
            <a:off x="1704595" y="3146287"/>
            <a:ext cx="252801" cy="67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1927928" y="3288992"/>
            <a:ext cx="358376" cy="87003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2187943" y="3480220"/>
            <a:ext cx="335620" cy="8913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2492809" y="3816119"/>
            <a:ext cx="252801" cy="6724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411257" y="5589240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Rectangle 69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sp>
        <p:nvSpPr>
          <p:cNvPr id="30" name="Ellipse 29"/>
          <p:cNvSpPr/>
          <p:nvPr/>
        </p:nvSpPr>
        <p:spPr>
          <a:xfrm>
            <a:off x="5179843" y="1928735"/>
            <a:ext cx="2304256" cy="2157492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1" name="Ellipse 30"/>
          <p:cNvSpPr/>
          <p:nvPr/>
        </p:nvSpPr>
        <p:spPr>
          <a:xfrm>
            <a:off x="5208443" y="3165995"/>
            <a:ext cx="2304256" cy="2144368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Ellipse 31"/>
          <p:cNvSpPr/>
          <p:nvPr/>
        </p:nvSpPr>
        <p:spPr>
          <a:xfrm>
            <a:off x="6331971" y="2521751"/>
            <a:ext cx="2304256" cy="2140539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5" name="ZoneTexte 34"/>
          <p:cNvSpPr txBox="1"/>
          <p:nvPr/>
        </p:nvSpPr>
        <p:spPr>
          <a:xfrm>
            <a:off x="7827818" y="3360230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514253" y="2201715"/>
            <a:ext cx="2049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Urbanisation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4441931" y="4241568"/>
            <a:ext cx="2009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Nbre radios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7631087" y="2833522"/>
            <a:ext cx="1777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Fécondité</a:t>
            </a:r>
          </a:p>
        </p:txBody>
      </p:sp>
      <p:sp>
        <p:nvSpPr>
          <p:cNvPr id="44" name="Forme libre 43"/>
          <p:cNvSpPr/>
          <p:nvPr/>
        </p:nvSpPr>
        <p:spPr>
          <a:xfrm rot="6751731">
            <a:off x="6669153" y="3534577"/>
            <a:ext cx="948905" cy="1054424"/>
          </a:xfrm>
          <a:custGeom>
            <a:avLst/>
            <a:gdLst>
              <a:gd name="connsiteX0" fmla="*/ 862641 w 948905"/>
              <a:gd name="connsiteY0" fmla="*/ 2002 h 1054424"/>
              <a:gd name="connsiteX1" fmla="*/ 897147 w 948905"/>
              <a:gd name="connsiteY1" fmla="*/ 105519 h 1054424"/>
              <a:gd name="connsiteX2" fmla="*/ 914400 w 948905"/>
              <a:gd name="connsiteY2" fmla="*/ 191783 h 1054424"/>
              <a:gd name="connsiteX3" fmla="*/ 948905 w 948905"/>
              <a:gd name="connsiteY3" fmla="*/ 312553 h 1054424"/>
              <a:gd name="connsiteX4" fmla="*/ 914400 w 948905"/>
              <a:gd name="connsiteY4" fmla="*/ 847390 h 1054424"/>
              <a:gd name="connsiteX5" fmla="*/ 879894 w 948905"/>
              <a:gd name="connsiteY5" fmla="*/ 950907 h 1054424"/>
              <a:gd name="connsiteX6" fmla="*/ 810883 w 948905"/>
              <a:gd name="connsiteY6" fmla="*/ 1054424 h 1054424"/>
              <a:gd name="connsiteX7" fmla="*/ 741871 w 948905"/>
              <a:gd name="connsiteY7" fmla="*/ 933655 h 1054424"/>
              <a:gd name="connsiteX8" fmla="*/ 690113 w 948905"/>
              <a:gd name="connsiteY8" fmla="*/ 916402 h 1054424"/>
              <a:gd name="connsiteX9" fmla="*/ 586596 w 948905"/>
              <a:gd name="connsiteY9" fmla="*/ 847390 h 1054424"/>
              <a:gd name="connsiteX10" fmla="*/ 431320 w 948905"/>
              <a:gd name="connsiteY10" fmla="*/ 795632 h 1054424"/>
              <a:gd name="connsiteX11" fmla="*/ 379562 w 948905"/>
              <a:gd name="connsiteY11" fmla="*/ 778379 h 1054424"/>
              <a:gd name="connsiteX12" fmla="*/ 327803 w 948905"/>
              <a:gd name="connsiteY12" fmla="*/ 761126 h 1054424"/>
              <a:gd name="connsiteX13" fmla="*/ 224286 w 948905"/>
              <a:gd name="connsiteY13" fmla="*/ 692115 h 1054424"/>
              <a:gd name="connsiteX14" fmla="*/ 189781 w 948905"/>
              <a:gd name="connsiteY14" fmla="*/ 640356 h 1054424"/>
              <a:gd name="connsiteX15" fmla="*/ 0 w 948905"/>
              <a:gd name="connsiteY15" fmla="*/ 588598 h 1054424"/>
              <a:gd name="connsiteX16" fmla="*/ 103517 w 948905"/>
              <a:gd name="connsiteY16" fmla="*/ 467828 h 1054424"/>
              <a:gd name="connsiteX17" fmla="*/ 155275 w 948905"/>
              <a:gd name="connsiteY17" fmla="*/ 433322 h 1054424"/>
              <a:gd name="connsiteX18" fmla="*/ 172528 w 948905"/>
              <a:gd name="connsiteY18" fmla="*/ 381564 h 1054424"/>
              <a:gd name="connsiteX19" fmla="*/ 224286 w 948905"/>
              <a:gd name="connsiteY19" fmla="*/ 364311 h 1054424"/>
              <a:gd name="connsiteX20" fmla="*/ 276045 w 948905"/>
              <a:gd name="connsiteY20" fmla="*/ 329805 h 1054424"/>
              <a:gd name="connsiteX21" fmla="*/ 431320 w 948905"/>
              <a:gd name="connsiteY21" fmla="*/ 209036 h 1054424"/>
              <a:gd name="connsiteX22" fmla="*/ 500332 w 948905"/>
              <a:gd name="connsiteY22" fmla="*/ 191783 h 1054424"/>
              <a:gd name="connsiteX23" fmla="*/ 534837 w 948905"/>
              <a:gd name="connsiteY23" fmla="*/ 122772 h 1054424"/>
              <a:gd name="connsiteX24" fmla="*/ 690113 w 948905"/>
              <a:gd name="connsiteY24" fmla="*/ 36507 h 1054424"/>
              <a:gd name="connsiteX25" fmla="*/ 862641 w 948905"/>
              <a:gd name="connsiteY25" fmla="*/ 2002 h 105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48905" h="1054424">
                <a:moveTo>
                  <a:pt x="862641" y="2002"/>
                </a:moveTo>
                <a:cubicBezTo>
                  <a:pt x="897147" y="13504"/>
                  <a:pt x="887577" y="70428"/>
                  <a:pt x="897147" y="105519"/>
                </a:cubicBezTo>
                <a:cubicBezTo>
                  <a:pt x="904863" y="133810"/>
                  <a:pt x="908039" y="163157"/>
                  <a:pt x="914400" y="191783"/>
                </a:cubicBezTo>
                <a:cubicBezTo>
                  <a:pt x="928844" y="256780"/>
                  <a:pt x="929691" y="254910"/>
                  <a:pt x="948905" y="312553"/>
                </a:cubicBezTo>
                <a:cubicBezTo>
                  <a:pt x="937403" y="490832"/>
                  <a:pt x="933602" y="669775"/>
                  <a:pt x="914400" y="847390"/>
                </a:cubicBezTo>
                <a:cubicBezTo>
                  <a:pt x="910491" y="883552"/>
                  <a:pt x="900070" y="920643"/>
                  <a:pt x="879894" y="950907"/>
                </a:cubicBezTo>
                <a:lnTo>
                  <a:pt x="810883" y="1054424"/>
                </a:lnTo>
                <a:cubicBezTo>
                  <a:pt x="794372" y="988379"/>
                  <a:pt x="803544" y="974770"/>
                  <a:pt x="741871" y="933655"/>
                </a:cubicBezTo>
                <a:cubicBezTo>
                  <a:pt x="726739" y="923567"/>
                  <a:pt x="706010" y="925234"/>
                  <a:pt x="690113" y="916402"/>
                </a:cubicBezTo>
                <a:cubicBezTo>
                  <a:pt x="653861" y="896262"/>
                  <a:pt x="625939" y="860504"/>
                  <a:pt x="586596" y="847390"/>
                </a:cubicBezTo>
                <a:lnTo>
                  <a:pt x="431320" y="795632"/>
                </a:lnTo>
                <a:lnTo>
                  <a:pt x="379562" y="778379"/>
                </a:lnTo>
                <a:cubicBezTo>
                  <a:pt x="362309" y="772628"/>
                  <a:pt x="342935" y="771214"/>
                  <a:pt x="327803" y="761126"/>
                </a:cubicBezTo>
                <a:lnTo>
                  <a:pt x="224286" y="692115"/>
                </a:lnTo>
                <a:cubicBezTo>
                  <a:pt x="212784" y="674862"/>
                  <a:pt x="207365" y="651346"/>
                  <a:pt x="189781" y="640356"/>
                </a:cubicBezTo>
                <a:cubicBezTo>
                  <a:pt x="148580" y="614605"/>
                  <a:pt x="49260" y="598450"/>
                  <a:pt x="0" y="588598"/>
                </a:cubicBezTo>
                <a:cubicBezTo>
                  <a:pt x="38079" y="537826"/>
                  <a:pt x="55455" y="507880"/>
                  <a:pt x="103517" y="467828"/>
                </a:cubicBezTo>
                <a:cubicBezTo>
                  <a:pt x="119446" y="454554"/>
                  <a:pt x="138022" y="444824"/>
                  <a:pt x="155275" y="433322"/>
                </a:cubicBezTo>
                <a:cubicBezTo>
                  <a:pt x="161026" y="416069"/>
                  <a:pt x="159669" y="394423"/>
                  <a:pt x="172528" y="381564"/>
                </a:cubicBezTo>
                <a:cubicBezTo>
                  <a:pt x="185387" y="368705"/>
                  <a:pt x="208020" y="372444"/>
                  <a:pt x="224286" y="364311"/>
                </a:cubicBezTo>
                <a:cubicBezTo>
                  <a:pt x="242832" y="355038"/>
                  <a:pt x="260116" y="343080"/>
                  <a:pt x="276045" y="329805"/>
                </a:cubicBezTo>
                <a:cubicBezTo>
                  <a:pt x="328260" y="286293"/>
                  <a:pt x="356567" y="227724"/>
                  <a:pt x="431320" y="209036"/>
                </a:cubicBezTo>
                <a:lnTo>
                  <a:pt x="500332" y="191783"/>
                </a:lnTo>
                <a:cubicBezTo>
                  <a:pt x="511834" y="168779"/>
                  <a:pt x="516651" y="140958"/>
                  <a:pt x="534837" y="122772"/>
                </a:cubicBezTo>
                <a:cubicBezTo>
                  <a:pt x="552935" y="104674"/>
                  <a:pt x="643106" y="40123"/>
                  <a:pt x="690113" y="36507"/>
                </a:cubicBezTo>
                <a:cubicBezTo>
                  <a:pt x="747453" y="32096"/>
                  <a:pt x="828135" y="-9500"/>
                  <a:pt x="862641" y="2002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ZoneTexte 44"/>
          <p:cNvSpPr txBox="1"/>
          <p:nvPr/>
        </p:nvSpPr>
        <p:spPr>
          <a:xfrm>
            <a:off x="6959462" y="2724070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625914" y="3322606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7013580" y="3961830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cxnSp>
        <p:nvCxnSpPr>
          <p:cNvPr id="48" name="Connecteur droit 47"/>
          <p:cNvCxnSpPr/>
          <p:nvPr/>
        </p:nvCxnSpPr>
        <p:spPr>
          <a:xfrm>
            <a:off x="6359058" y="3387336"/>
            <a:ext cx="444053" cy="53288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6534085" y="2950291"/>
            <a:ext cx="649777" cy="7302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endCxn id="30" idx="6"/>
          </p:cNvCxnSpPr>
          <p:nvPr/>
        </p:nvCxnSpPr>
        <p:spPr>
          <a:xfrm>
            <a:off x="7033549" y="2548769"/>
            <a:ext cx="450550" cy="4587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6744302" y="2734010"/>
            <a:ext cx="604411" cy="65332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75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11" grpId="0" animBg="1"/>
      <p:bldP spid="12" grpId="0" animBg="1"/>
      <p:bldP spid="20" grpId="0"/>
      <p:bldP spid="20" grpId="1"/>
      <p:bldP spid="21" grpId="0"/>
      <p:bldP spid="23" grpId="0"/>
      <p:bldP spid="24" grpId="0"/>
      <p:bldP spid="33" grpId="0" animBg="1"/>
      <p:bldP spid="34" grpId="0"/>
      <p:bldP spid="34" grpId="1"/>
      <p:bldP spid="36" grpId="0"/>
      <p:bldP spid="36" grpId="1"/>
      <p:bldP spid="38" grpId="0"/>
      <p:bldP spid="38" grpId="1"/>
      <p:bldP spid="30" grpId="0" animBg="1"/>
      <p:bldP spid="31" grpId="0" animBg="1"/>
      <p:bldP spid="32" grpId="0" animBg="1"/>
      <p:bldP spid="35" grpId="0"/>
      <p:bldP spid="35" grpId="1"/>
      <p:bldP spid="37" grpId="0"/>
      <p:bldP spid="42" grpId="0"/>
      <p:bldP spid="43" grpId="0"/>
      <p:bldP spid="44" grpId="0" animBg="1"/>
      <p:bldP spid="45" grpId="0"/>
      <p:bldP spid="45" grpId="1"/>
      <p:bldP spid="46" grpId="0"/>
      <p:bldP spid="46" grpId="1"/>
      <p:bldP spid="47" grpId="0"/>
      <p:bldP spid="4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88840"/>
            <a:ext cx="8715436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Récapitulatif des estimés des paramètres de l’équation de régression sous forme tabulaire (n=49)</a:t>
            </a:r>
          </a:p>
          <a:p>
            <a:pPr marL="209400" indent="0">
              <a:spcBef>
                <a:spcPts val="1200"/>
              </a:spcBef>
              <a:spcAft>
                <a:spcPts val="24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 selon le taux d’urbanisation et le nbre de radios</a:t>
            </a:r>
          </a:p>
          <a:p>
            <a:pPr marL="209400" indent="0">
              <a:spcBef>
                <a:spcPts val="1200"/>
              </a:spcBef>
              <a:spcAft>
                <a:spcPts val="24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 algn="ctr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dépendante: Taux de fertilité</a:t>
            </a:r>
          </a:p>
          <a:p>
            <a:pPr marL="552300">
              <a:buClr>
                <a:schemeClr val="accent3">
                  <a:lumMod val="60000"/>
                  <a:lumOff val="40000"/>
                </a:schemeClr>
              </a:buClr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7901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Équation de régression linéaire multiple</a:t>
            </a:r>
            <a:endParaRPr kumimoji="0" lang="fr-FR" sz="3600" b="1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en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Estimation des </a:t>
            </a:r>
            <a:r>
              <a:rPr lang="en-CA" sz="3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paramètres</a:t>
            </a:r>
            <a:r>
              <a:rPr lang="en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: coefficients</a:t>
            </a:r>
            <a:endParaRPr lang="fr-CA" sz="3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B44FCDC2-8681-8666-B4E6-FA074A68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268532"/>
              </p:ext>
            </p:extLst>
          </p:nvPr>
        </p:nvGraphicFramePr>
        <p:xfrm>
          <a:off x="704988" y="3429000"/>
          <a:ext cx="776347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7825">
                  <a:extLst>
                    <a:ext uri="{9D8B030D-6E8A-4147-A177-3AD203B41FA5}">
                      <a16:colId xmlns:a16="http://schemas.microsoft.com/office/drawing/2014/main" val="1109541721"/>
                    </a:ext>
                  </a:extLst>
                </a:gridCol>
                <a:gridCol w="2587825">
                  <a:extLst>
                    <a:ext uri="{9D8B030D-6E8A-4147-A177-3AD203B41FA5}">
                      <a16:colId xmlns:a16="http://schemas.microsoft.com/office/drawing/2014/main" val="3738269356"/>
                    </a:ext>
                  </a:extLst>
                </a:gridCol>
                <a:gridCol w="2587825">
                  <a:extLst>
                    <a:ext uri="{9D8B030D-6E8A-4147-A177-3AD203B41FA5}">
                      <a16:colId xmlns:a16="http://schemas.microsoft.com/office/drawing/2014/main" val="3643159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A" sz="2200" dirty="0">
                          <a:latin typeface="Gill Sans MT" panose="020B0502020104020203" pitchFamily="34" charset="0"/>
                        </a:rPr>
                        <a:t>Modèle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Coefficients non standardisés</a:t>
                      </a:r>
                    </a:p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Coefficients standardisés</a:t>
                      </a:r>
                    </a:p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Bêta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850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2200" dirty="0">
                          <a:latin typeface="Gill Sans MT" panose="020B0502020104020203" pitchFamily="34" charset="0"/>
                        </a:rPr>
                        <a:t>Constante 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5,59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CA" sz="2200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384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2200" dirty="0">
                          <a:latin typeface="Gill Sans MT" panose="020B0502020104020203" pitchFamily="34" charset="0"/>
                        </a:rPr>
                        <a:t>Taux d’urbanisation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-0,032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-0,428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7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sz="2200" dirty="0">
                          <a:latin typeface="Gill Sans MT" panose="020B0502020104020203" pitchFamily="34" charset="0"/>
                        </a:rPr>
                        <a:t>Nbre de radios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-0,010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200" dirty="0">
                          <a:latin typeface="Gill Sans MT" panose="020B0502020104020203" pitchFamily="34" charset="0"/>
                        </a:rPr>
                        <a:t>-0,207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838943"/>
                  </a:ext>
                </a:extLst>
              </a:tr>
            </a:tbl>
          </a:graphicData>
        </a:graphic>
      </p:graphicFrame>
      <p:sp>
        <p:nvSpPr>
          <p:cNvPr id="3" name="Ellipse 2">
            <a:extLst>
              <a:ext uri="{FF2B5EF4-FFF2-40B4-BE49-F238E27FC236}">
                <a16:creationId xmlns:a16="http://schemas.microsoft.com/office/drawing/2014/main" id="{5A16810F-D498-DF2E-7E86-3F904958F9C0}"/>
              </a:ext>
            </a:extLst>
          </p:cNvPr>
          <p:cNvSpPr/>
          <p:nvPr/>
        </p:nvSpPr>
        <p:spPr>
          <a:xfrm>
            <a:off x="4258457" y="4509120"/>
            <a:ext cx="627085" cy="3980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9C40DA3E-D479-A4C3-EF26-9FE915CCC225}"/>
              </a:ext>
            </a:extLst>
          </p:cNvPr>
          <p:cNvSpPr/>
          <p:nvPr/>
        </p:nvSpPr>
        <p:spPr>
          <a:xfrm>
            <a:off x="4046665" y="4958746"/>
            <a:ext cx="1080120" cy="3980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424EB3ED-36DC-FBA4-04E9-AC52CD6646D4}"/>
              </a:ext>
            </a:extLst>
          </p:cNvPr>
          <p:cNvSpPr/>
          <p:nvPr/>
        </p:nvSpPr>
        <p:spPr>
          <a:xfrm>
            <a:off x="4049505" y="5386745"/>
            <a:ext cx="1080120" cy="3980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E42F1AD-626D-1469-CD66-78608FE5F84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60232" y="4973321"/>
            <a:ext cx="1103472" cy="42675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1D4CB8-CF11-9128-AB32-DAADDB64393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60232" y="5386745"/>
            <a:ext cx="1103472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3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88840"/>
            <a:ext cx="8715436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Strictement parlant, les coefficients de régression multiple (pentes) décrivent le changement dans la VD lorsque la VI augmente d’une unité, tout en contrôlant l’effet de l’autre VI</a:t>
            </a:r>
          </a:p>
          <a:p>
            <a:pPr marL="952350" lvl="1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les appelle ainsi des 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pentes partielles</a:t>
            </a:r>
          </a:p>
          <a:p>
            <a:pPr marL="5523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Voici l’équation de régression du taux de fertilité selon le  taux d’urbanisation et le nombre de radios (Fox, p.324)</a:t>
            </a: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fr-CA" sz="2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Fertilité= </a:t>
            </a:r>
            <a:r>
              <a:rPr lang="fr-CA" sz="22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5,59 </a:t>
            </a:r>
            <a:r>
              <a:rPr lang="fr-CA" sz="2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fr-CA" sz="22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0,032</a:t>
            </a:r>
            <a:r>
              <a:rPr lang="fr-CA" sz="2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Urbanisation – </a:t>
            </a:r>
            <a:r>
              <a:rPr lang="fr-CA" sz="2200" i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0,01</a:t>
            </a:r>
            <a:r>
              <a:rPr lang="fr-CA" sz="2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0Radios</a:t>
            </a: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52300">
              <a:spcBef>
                <a:spcPts val="6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 prédit de l’Égypte, connaissant son taux d’urbanisation (45) et le nombre de radios (25)</a:t>
            </a:r>
          </a:p>
          <a:p>
            <a:pPr marL="209400" indent="0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2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</a:t>
            </a:r>
            <a:r>
              <a:rPr lang="fr-CA" sz="22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Ŷ = 5,59 – 0,032(45) – 0,010(25) = 3,90 enfants/femme</a:t>
            </a:r>
            <a:endParaRPr lang="fr-CA" sz="2200" baseline="-25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52300">
              <a:buClr>
                <a:schemeClr val="accent3">
                  <a:lumMod val="60000"/>
                  <a:lumOff val="40000"/>
                </a:schemeClr>
              </a:buClr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7901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Équation de régression linéaire multiple</a:t>
            </a:r>
            <a:endParaRPr kumimoji="0" lang="fr-FR" sz="3600" b="1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en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Estimation des paramètres &amp; prédiction</a:t>
            </a:r>
            <a:endParaRPr lang="fr-CA" sz="3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6ECFDD57-CEC4-4FEC-A983-4C8DAE9B93CE}"/>
              </a:ext>
            </a:extLst>
          </p:cNvPr>
          <p:cNvSpPr/>
          <p:nvPr/>
        </p:nvSpPr>
        <p:spPr>
          <a:xfrm>
            <a:off x="2353760" y="4617131"/>
            <a:ext cx="627085" cy="504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F344C8E-9F9F-4FDC-B967-144F0BBC5CFB}"/>
              </a:ext>
            </a:extLst>
          </p:cNvPr>
          <p:cNvSpPr/>
          <p:nvPr/>
        </p:nvSpPr>
        <p:spPr>
          <a:xfrm>
            <a:off x="3203848" y="4581128"/>
            <a:ext cx="2376264" cy="576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B917518-3B0D-462F-9482-524068BF257C}"/>
              </a:ext>
            </a:extLst>
          </p:cNvPr>
          <p:cNvSpPr/>
          <p:nvPr/>
        </p:nvSpPr>
        <p:spPr>
          <a:xfrm>
            <a:off x="5781741" y="4581127"/>
            <a:ext cx="1800199" cy="5760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239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88840"/>
            <a:ext cx="8715436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constante est égale à 5,59, ce qui signifie que lorsque le taux d’urbanisation et le nombre de radios sont nuls, le taux de fertilité est de 5,59 enfants/femme</a:t>
            </a:r>
          </a:p>
          <a:p>
            <a:pPr marL="5523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pente en X</a:t>
            </a:r>
            <a:r>
              <a:rPr lang="fr-CA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est égale à -0,032. Une augmentation d’une unité (%) du taux d’urbanisation entraîne une diminution du taux de fertilité de 0,032 enfant/femme, en contrôlant l’effet du nombre de radios</a:t>
            </a:r>
          </a:p>
          <a:p>
            <a:pPr marL="5523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pente en X</a:t>
            </a:r>
            <a:r>
              <a:rPr lang="fr-CA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est égale à -0,010. Une augmentation d’une unité du nombre de radios entraîne une diminution du taux de fertilité de 0,010 enfant/femme, en contrôlant l’effet de l’urbanisation</a:t>
            </a:r>
            <a:endParaRPr lang="fr-CA" sz="24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523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CA" sz="22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7901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Équation de régression linéaire multiple</a:t>
            </a:r>
            <a:endParaRPr kumimoji="0" lang="fr-FR" sz="3600" b="1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Interprétation des paramètres estimés</a:t>
            </a: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11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</a:t>
            </a:fld>
            <a:endParaRPr lang="fr-FR" dirty="0"/>
          </a:p>
        </p:txBody>
      </p:sp>
      <p:cxnSp>
        <p:nvCxnSpPr>
          <p:cNvPr id="9" name="Connecteur droit 8"/>
          <p:cNvCxnSpPr/>
          <p:nvPr>
            <p:custDataLst>
              <p:tags r:id="rId3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4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07504" y="1835733"/>
            <a:ext cx="42839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linéaire simple approfondie: quelques éléments de rappel</a:t>
            </a: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Diagramme de dispersion &amp; équation de la droite de régression</a:t>
            </a: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coefficients de régression standardisés bêta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F8E4B157-A87C-465E-BBB0-07F7C041A938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572000" y="1784318"/>
            <a:ext cx="42839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linéaire multiple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Diagramme de dispersion d’une relation entre 3 variables quant.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Prédiction à l’aide du plan de l’équation de régression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Force d’une relation et variance expliquée: bêta, r et r</a:t>
            </a:r>
            <a:r>
              <a:rPr lang="en-CA" sz="2000" baseline="30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multiples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Conditions </a:t>
            </a:r>
            <a:r>
              <a:rPr lang="en-CA" sz="20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d’application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 </a:t>
            </a:r>
            <a:r>
              <a:rPr lang="en-CA" sz="20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modèle</a:t>
            </a:r>
            <a:r>
              <a:rPr lang="en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CA" sz="20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multivarié</a:t>
            </a:r>
            <a:endParaRPr lang="en-CA" sz="2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472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88840"/>
            <a:ext cx="8715436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coefficient bêta de l’effet de l'urbanisation est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Arial" pitchFamily="34" charset="0"/>
              </a:rPr>
              <a:t>b=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-0.428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Il indique que lorsque le taux d’urbanisation augmente d’un écart-type (25.1), le taux de fertilité diminue en moyenne de 0,428 écart-type, en contrôlant l’effet du nbre de radios</a:t>
            </a:r>
          </a:p>
          <a:p>
            <a:pPr marL="933450" lvl="1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0,428 écart-type représente 0,80 enfant/femme (0,428*1,87) </a:t>
            </a:r>
          </a:p>
          <a:p>
            <a:pPr marL="533400" indent="-3240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coefficient bêta pour le </a:t>
            </a:r>
            <a:r>
              <a:rPr lang="fr-C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nbre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radios est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Arial" pitchFamily="34" charset="0"/>
              </a:rPr>
              <a:t>b=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-0.207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Il indique que lorsque le </a:t>
            </a:r>
            <a:r>
              <a:rPr lang="fr-C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nbre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 radios augmente d’un écart-type (38,99), le taux de fertilité décroît en moyenne de 0,207 écart-type, en contrôlant l’effet de l’urbanisation</a:t>
            </a:r>
          </a:p>
          <a:p>
            <a:pPr marL="933450" lvl="1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0,207 écart-type représente 0,39 enfant/femme (0,207*1,87) </a:t>
            </a:r>
          </a:p>
          <a:p>
            <a:pPr marL="533400" indent="-3240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L’urbanisation affecte 2 fois+ la fertilité que le nb. de radios</a:t>
            </a:r>
          </a:p>
          <a:p>
            <a:pPr marL="533400" indent="-324000"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85269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Coefficients de régression standardisés (bêta)</a:t>
            </a:r>
            <a:endParaRPr kumimoji="0" lang="fr-FR" sz="3600" b="1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Interprétation statistique</a:t>
            </a: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361833" y="5465853"/>
            <a:ext cx="8352928" cy="80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40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R</a:t>
            </a:r>
            <a:r>
              <a:rPr lang="fr-FR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multiple est la proportion de la variation expliquée par les 2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X (</a:t>
            </a:r>
            <a:r>
              <a:rPr lang="fr-FR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a+b+c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par rapport à la variation totale dans Y (</a:t>
            </a:r>
            <a:r>
              <a:rPr lang="fr-FR" sz="2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a+b+c+e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</a:p>
          <a:p>
            <a:pPr marL="533400" indent="-324000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9069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Corrélation linéaire multiple 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-33703" y="1266482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Illustration &amp; calcul du r-deux, test de signification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280628" y="1886592"/>
            <a:ext cx="2304256" cy="2157492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Ellipse 10"/>
          <p:cNvSpPr/>
          <p:nvPr/>
        </p:nvSpPr>
        <p:spPr>
          <a:xfrm>
            <a:off x="309228" y="3123852"/>
            <a:ext cx="2304256" cy="2144368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llipse 11"/>
          <p:cNvSpPr/>
          <p:nvPr/>
        </p:nvSpPr>
        <p:spPr>
          <a:xfrm>
            <a:off x="1432756" y="2479608"/>
            <a:ext cx="2304256" cy="2140539"/>
          </a:xfrm>
          <a:prstGeom prst="ellipse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ZoneTexte 19"/>
          <p:cNvSpPr txBox="1"/>
          <p:nvPr/>
        </p:nvSpPr>
        <p:spPr>
          <a:xfrm>
            <a:off x="2928603" y="3318087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0" y="2060034"/>
            <a:ext cx="1835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Urbanisation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-65590" y="4420092"/>
            <a:ext cx="1638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Nbre radios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602317" y="2515768"/>
            <a:ext cx="1672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Fécondité</a:t>
            </a:r>
          </a:p>
        </p:txBody>
      </p:sp>
      <p:sp>
        <p:nvSpPr>
          <p:cNvPr id="33" name="Forme libre 32"/>
          <p:cNvSpPr/>
          <p:nvPr/>
        </p:nvSpPr>
        <p:spPr>
          <a:xfrm>
            <a:off x="1572959" y="2470547"/>
            <a:ext cx="948905" cy="1054424"/>
          </a:xfrm>
          <a:custGeom>
            <a:avLst/>
            <a:gdLst>
              <a:gd name="connsiteX0" fmla="*/ 862641 w 948905"/>
              <a:gd name="connsiteY0" fmla="*/ 2002 h 1054424"/>
              <a:gd name="connsiteX1" fmla="*/ 897147 w 948905"/>
              <a:gd name="connsiteY1" fmla="*/ 105519 h 1054424"/>
              <a:gd name="connsiteX2" fmla="*/ 914400 w 948905"/>
              <a:gd name="connsiteY2" fmla="*/ 191783 h 1054424"/>
              <a:gd name="connsiteX3" fmla="*/ 948905 w 948905"/>
              <a:gd name="connsiteY3" fmla="*/ 312553 h 1054424"/>
              <a:gd name="connsiteX4" fmla="*/ 914400 w 948905"/>
              <a:gd name="connsiteY4" fmla="*/ 847390 h 1054424"/>
              <a:gd name="connsiteX5" fmla="*/ 879894 w 948905"/>
              <a:gd name="connsiteY5" fmla="*/ 950907 h 1054424"/>
              <a:gd name="connsiteX6" fmla="*/ 810883 w 948905"/>
              <a:gd name="connsiteY6" fmla="*/ 1054424 h 1054424"/>
              <a:gd name="connsiteX7" fmla="*/ 741871 w 948905"/>
              <a:gd name="connsiteY7" fmla="*/ 933655 h 1054424"/>
              <a:gd name="connsiteX8" fmla="*/ 690113 w 948905"/>
              <a:gd name="connsiteY8" fmla="*/ 916402 h 1054424"/>
              <a:gd name="connsiteX9" fmla="*/ 586596 w 948905"/>
              <a:gd name="connsiteY9" fmla="*/ 847390 h 1054424"/>
              <a:gd name="connsiteX10" fmla="*/ 431320 w 948905"/>
              <a:gd name="connsiteY10" fmla="*/ 795632 h 1054424"/>
              <a:gd name="connsiteX11" fmla="*/ 379562 w 948905"/>
              <a:gd name="connsiteY11" fmla="*/ 778379 h 1054424"/>
              <a:gd name="connsiteX12" fmla="*/ 327803 w 948905"/>
              <a:gd name="connsiteY12" fmla="*/ 761126 h 1054424"/>
              <a:gd name="connsiteX13" fmla="*/ 224286 w 948905"/>
              <a:gd name="connsiteY13" fmla="*/ 692115 h 1054424"/>
              <a:gd name="connsiteX14" fmla="*/ 189781 w 948905"/>
              <a:gd name="connsiteY14" fmla="*/ 640356 h 1054424"/>
              <a:gd name="connsiteX15" fmla="*/ 0 w 948905"/>
              <a:gd name="connsiteY15" fmla="*/ 588598 h 1054424"/>
              <a:gd name="connsiteX16" fmla="*/ 103517 w 948905"/>
              <a:gd name="connsiteY16" fmla="*/ 467828 h 1054424"/>
              <a:gd name="connsiteX17" fmla="*/ 155275 w 948905"/>
              <a:gd name="connsiteY17" fmla="*/ 433322 h 1054424"/>
              <a:gd name="connsiteX18" fmla="*/ 172528 w 948905"/>
              <a:gd name="connsiteY18" fmla="*/ 381564 h 1054424"/>
              <a:gd name="connsiteX19" fmla="*/ 224286 w 948905"/>
              <a:gd name="connsiteY19" fmla="*/ 364311 h 1054424"/>
              <a:gd name="connsiteX20" fmla="*/ 276045 w 948905"/>
              <a:gd name="connsiteY20" fmla="*/ 329805 h 1054424"/>
              <a:gd name="connsiteX21" fmla="*/ 431320 w 948905"/>
              <a:gd name="connsiteY21" fmla="*/ 209036 h 1054424"/>
              <a:gd name="connsiteX22" fmla="*/ 500332 w 948905"/>
              <a:gd name="connsiteY22" fmla="*/ 191783 h 1054424"/>
              <a:gd name="connsiteX23" fmla="*/ 534837 w 948905"/>
              <a:gd name="connsiteY23" fmla="*/ 122772 h 1054424"/>
              <a:gd name="connsiteX24" fmla="*/ 690113 w 948905"/>
              <a:gd name="connsiteY24" fmla="*/ 36507 h 1054424"/>
              <a:gd name="connsiteX25" fmla="*/ 862641 w 948905"/>
              <a:gd name="connsiteY25" fmla="*/ 2002 h 105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48905" h="1054424">
                <a:moveTo>
                  <a:pt x="862641" y="2002"/>
                </a:moveTo>
                <a:cubicBezTo>
                  <a:pt x="897147" y="13504"/>
                  <a:pt x="887577" y="70428"/>
                  <a:pt x="897147" y="105519"/>
                </a:cubicBezTo>
                <a:cubicBezTo>
                  <a:pt x="904863" y="133810"/>
                  <a:pt x="908039" y="163157"/>
                  <a:pt x="914400" y="191783"/>
                </a:cubicBezTo>
                <a:cubicBezTo>
                  <a:pt x="928844" y="256780"/>
                  <a:pt x="929691" y="254910"/>
                  <a:pt x="948905" y="312553"/>
                </a:cubicBezTo>
                <a:cubicBezTo>
                  <a:pt x="937403" y="490832"/>
                  <a:pt x="933602" y="669775"/>
                  <a:pt x="914400" y="847390"/>
                </a:cubicBezTo>
                <a:cubicBezTo>
                  <a:pt x="910491" y="883552"/>
                  <a:pt x="900070" y="920643"/>
                  <a:pt x="879894" y="950907"/>
                </a:cubicBezTo>
                <a:lnTo>
                  <a:pt x="810883" y="1054424"/>
                </a:lnTo>
                <a:cubicBezTo>
                  <a:pt x="794372" y="988379"/>
                  <a:pt x="803544" y="974770"/>
                  <a:pt x="741871" y="933655"/>
                </a:cubicBezTo>
                <a:cubicBezTo>
                  <a:pt x="726739" y="923567"/>
                  <a:pt x="706010" y="925234"/>
                  <a:pt x="690113" y="916402"/>
                </a:cubicBezTo>
                <a:cubicBezTo>
                  <a:pt x="653861" y="896262"/>
                  <a:pt x="625939" y="860504"/>
                  <a:pt x="586596" y="847390"/>
                </a:cubicBezTo>
                <a:lnTo>
                  <a:pt x="431320" y="795632"/>
                </a:lnTo>
                <a:lnTo>
                  <a:pt x="379562" y="778379"/>
                </a:lnTo>
                <a:cubicBezTo>
                  <a:pt x="362309" y="772628"/>
                  <a:pt x="342935" y="771214"/>
                  <a:pt x="327803" y="761126"/>
                </a:cubicBezTo>
                <a:lnTo>
                  <a:pt x="224286" y="692115"/>
                </a:lnTo>
                <a:cubicBezTo>
                  <a:pt x="212784" y="674862"/>
                  <a:pt x="207365" y="651346"/>
                  <a:pt x="189781" y="640356"/>
                </a:cubicBezTo>
                <a:cubicBezTo>
                  <a:pt x="148580" y="614605"/>
                  <a:pt x="49260" y="598450"/>
                  <a:pt x="0" y="588598"/>
                </a:cubicBezTo>
                <a:cubicBezTo>
                  <a:pt x="38079" y="537826"/>
                  <a:pt x="55455" y="507880"/>
                  <a:pt x="103517" y="467828"/>
                </a:cubicBezTo>
                <a:cubicBezTo>
                  <a:pt x="119446" y="454554"/>
                  <a:pt x="138022" y="444824"/>
                  <a:pt x="155275" y="433322"/>
                </a:cubicBezTo>
                <a:cubicBezTo>
                  <a:pt x="161026" y="416069"/>
                  <a:pt x="159669" y="394423"/>
                  <a:pt x="172528" y="381564"/>
                </a:cubicBezTo>
                <a:cubicBezTo>
                  <a:pt x="185387" y="368705"/>
                  <a:pt x="208020" y="372444"/>
                  <a:pt x="224286" y="364311"/>
                </a:cubicBezTo>
                <a:cubicBezTo>
                  <a:pt x="242832" y="355038"/>
                  <a:pt x="260116" y="343080"/>
                  <a:pt x="276045" y="329805"/>
                </a:cubicBezTo>
                <a:cubicBezTo>
                  <a:pt x="328260" y="286293"/>
                  <a:pt x="356567" y="227724"/>
                  <a:pt x="431320" y="209036"/>
                </a:cubicBezTo>
                <a:lnTo>
                  <a:pt x="500332" y="191783"/>
                </a:lnTo>
                <a:cubicBezTo>
                  <a:pt x="511834" y="168779"/>
                  <a:pt x="516651" y="140958"/>
                  <a:pt x="534837" y="122772"/>
                </a:cubicBezTo>
                <a:cubicBezTo>
                  <a:pt x="552935" y="104674"/>
                  <a:pt x="643106" y="40123"/>
                  <a:pt x="690113" y="36507"/>
                </a:cubicBezTo>
                <a:cubicBezTo>
                  <a:pt x="747453" y="32096"/>
                  <a:pt x="828135" y="-9500"/>
                  <a:pt x="862641" y="2002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/>
          <p:cNvSpPr txBox="1"/>
          <p:nvPr/>
        </p:nvSpPr>
        <p:spPr>
          <a:xfrm>
            <a:off x="2060247" y="2681927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35" name="Forme libre 34"/>
          <p:cNvSpPr/>
          <p:nvPr/>
        </p:nvSpPr>
        <p:spPr>
          <a:xfrm>
            <a:off x="1506479" y="3150928"/>
            <a:ext cx="863457" cy="864120"/>
          </a:xfrm>
          <a:custGeom>
            <a:avLst/>
            <a:gdLst>
              <a:gd name="connsiteX0" fmla="*/ 862641 w 863457"/>
              <a:gd name="connsiteY0" fmla="*/ 432799 h 864120"/>
              <a:gd name="connsiteX1" fmla="*/ 845388 w 863457"/>
              <a:gd name="connsiteY1" fmla="*/ 329282 h 864120"/>
              <a:gd name="connsiteX2" fmla="*/ 741871 w 863457"/>
              <a:gd name="connsiteY2" fmla="*/ 277523 h 864120"/>
              <a:gd name="connsiteX3" fmla="*/ 690113 w 863457"/>
              <a:gd name="connsiteY3" fmla="*/ 208512 h 864120"/>
              <a:gd name="connsiteX4" fmla="*/ 655607 w 863457"/>
              <a:gd name="connsiteY4" fmla="*/ 156754 h 864120"/>
              <a:gd name="connsiteX5" fmla="*/ 517585 w 863457"/>
              <a:gd name="connsiteY5" fmla="*/ 104995 h 864120"/>
              <a:gd name="connsiteX6" fmla="*/ 448573 w 863457"/>
              <a:gd name="connsiteY6" fmla="*/ 87742 h 864120"/>
              <a:gd name="connsiteX7" fmla="*/ 293298 w 863457"/>
              <a:gd name="connsiteY7" fmla="*/ 35984 h 864120"/>
              <a:gd name="connsiteX8" fmla="*/ 120770 w 863457"/>
              <a:gd name="connsiteY8" fmla="*/ 18731 h 864120"/>
              <a:gd name="connsiteX9" fmla="*/ 69011 w 863457"/>
              <a:gd name="connsiteY9" fmla="*/ 1478 h 864120"/>
              <a:gd name="connsiteX10" fmla="*/ 34505 w 863457"/>
              <a:gd name="connsiteY10" fmla="*/ 53237 h 864120"/>
              <a:gd name="connsiteX11" fmla="*/ 17253 w 863457"/>
              <a:gd name="connsiteY11" fmla="*/ 243018 h 864120"/>
              <a:gd name="connsiteX12" fmla="*/ 0 w 863457"/>
              <a:gd name="connsiteY12" fmla="*/ 294776 h 864120"/>
              <a:gd name="connsiteX13" fmla="*/ 34505 w 863457"/>
              <a:gd name="connsiteY13" fmla="*/ 657086 h 864120"/>
              <a:gd name="connsiteX14" fmla="*/ 69011 w 863457"/>
              <a:gd name="connsiteY14" fmla="*/ 743350 h 864120"/>
              <a:gd name="connsiteX15" fmla="*/ 86264 w 863457"/>
              <a:gd name="connsiteY15" fmla="*/ 829614 h 864120"/>
              <a:gd name="connsiteX16" fmla="*/ 138022 w 863457"/>
              <a:gd name="connsiteY16" fmla="*/ 864120 h 864120"/>
              <a:gd name="connsiteX17" fmla="*/ 345056 w 863457"/>
              <a:gd name="connsiteY17" fmla="*/ 777855 h 864120"/>
              <a:gd name="connsiteX18" fmla="*/ 448573 w 863457"/>
              <a:gd name="connsiteY18" fmla="*/ 691591 h 864120"/>
              <a:gd name="connsiteX19" fmla="*/ 586596 w 863457"/>
              <a:gd name="connsiteY19" fmla="*/ 674338 h 864120"/>
              <a:gd name="connsiteX20" fmla="*/ 690113 w 863457"/>
              <a:gd name="connsiteY20" fmla="*/ 588074 h 864120"/>
              <a:gd name="connsiteX21" fmla="*/ 741871 w 863457"/>
              <a:gd name="connsiteY21" fmla="*/ 570821 h 864120"/>
              <a:gd name="connsiteX22" fmla="*/ 828136 w 863457"/>
              <a:gd name="connsiteY22" fmla="*/ 467305 h 864120"/>
              <a:gd name="connsiteX23" fmla="*/ 862641 w 863457"/>
              <a:gd name="connsiteY23" fmla="*/ 432799 h 864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63457" h="864120">
                <a:moveTo>
                  <a:pt x="862641" y="432799"/>
                </a:moveTo>
                <a:cubicBezTo>
                  <a:pt x="865516" y="409795"/>
                  <a:pt x="861032" y="360571"/>
                  <a:pt x="845388" y="329282"/>
                </a:cubicBezTo>
                <a:cubicBezTo>
                  <a:pt x="832010" y="302525"/>
                  <a:pt x="766368" y="285689"/>
                  <a:pt x="741871" y="277523"/>
                </a:cubicBezTo>
                <a:cubicBezTo>
                  <a:pt x="724618" y="254519"/>
                  <a:pt x="706826" y="231910"/>
                  <a:pt x="690113" y="208512"/>
                </a:cubicBezTo>
                <a:cubicBezTo>
                  <a:pt x="678061" y="191639"/>
                  <a:pt x="670269" y="171416"/>
                  <a:pt x="655607" y="156754"/>
                </a:cubicBezTo>
                <a:cubicBezTo>
                  <a:pt x="609934" y="111081"/>
                  <a:pt x="581071" y="119103"/>
                  <a:pt x="517585" y="104995"/>
                </a:cubicBezTo>
                <a:cubicBezTo>
                  <a:pt x="494438" y="99851"/>
                  <a:pt x="471068" y="95240"/>
                  <a:pt x="448573" y="87742"/>
                </a:cubicBezTo>
                <a:cubicBezTo>
                  <a:pt x="375173" y="63276"/>
                  <a:pt x="365648" y="46320"/>
                  <a:pt x="293298" y="35984"/>
                </a:cubicBezTo>
                <a:cubicBezTo>
                  <a:pt x="236083" y="27810"/>
                  <a:pt x="178279" y="24482"/>
                  <a:pt x="120770" y="18731"/>
                </a:cubicBezTo>
                <a:cubicBezTo>
                  <a:pt x="103517" y="12980"/>
                  <a:pt x="85897" y="-5276"/>
                  <a:pt x="69011" y="1478"/>
                </a:cubicBezTo>
                <a:cubicBezTo>
                  <a:pt x="49759" y="9179"/>
                  <a:pt x="38850" y="32962"/>
                  <a:pt x="34505" y="53237"/>
                </a:cubicBezTo>
                <a:cubicBezTo>
                  <a:pt x="21196" y="115348"/>
                  <a:pt x="26236" y="180135"/>
                  <a:pt x="17253" y="243018"/>
                </a:cubicBezTo>
                <a:cubicBezTo>
                  <a:pt x="14681" y="261021"/>
                  <a:pt x="5751" y="277523"/>
                  <a:pt x="0" y="294776"/>
                </a:cubicBezTo>
                <a:cubicBezTo>
                  <a:pt x="11502" y="415546"/>
                  <a:pt x="16058" y="537180"/>
                  <a:pt x="34505" y="657086"/>
                </a:cubicBezTo>
                <a:cubicBezTo>
                  <a:pt x="39214" y="687696"/>
                  <a:pt x="60112" y="713686"/>
                  <a:pt x="69011" y="743350"/>
                </a:cubicBezTo>
                <a:cubicBezTo>
                  <a:pt x="77437" y="771437"/>
                  <a:pt x="71715" y="804153"/>
                  <a:pt x="86264" y="829614"/>
                </a:cubicBezTo>
                <a:cubicBezTo>
                  <a:pt x="96552" y="847617"/>
                  <a:pt x="120769" y="852618"/>
                  <a:pt x="138022" y="864120"/>
                </a:cubicBezTo>
                <a:cubicBezTo>
                  <a:pt x="270645" y="775704"/>
                  <a:pt x="200632" y="801926"/>
                  <a:pt x="345056" y="777855"/>
                </a:cubicBezTo>
                <a:cubicBezTo>
                  <a:pt x="365546" y="757366"/>
                  <a:pt x="415548" y="700598"/>
                  <a:pt x="448573" y="691591"/>
                </a:cubicBezTo>
                <a:cubicBezTo>
                  <a:pt x="493305" y="679391"/>
                  <a:pt x="540588" y="680089"/>
                  <a:pt x="586596" y="674338"/>
                </a:cubicBezTo>
                <a:cubicBezTo>
                  <a:pt x="624753" y="636181"/>
                  <a:pt x="642072" y="612095"/>
                  <a:pt x="690113" y="588074"/>
                </a:cubicBezTo>
                <a:cubicBezTo>
                  <a:pt x="706379" y="579941"/>
                  <a:pt x="724618" y="576572"/>
                  <a:pt x="741871" y="570821"/>
                </a:cubicBezTo>
                <a:cubicBezTo>
                  <a:pt x="765895" y="546797"/>
                  <a:pt x="816126" y="503334"/>
                  <a:pt x="828136" y="467305"/>
                </a:cubicBezTo>
                <a:cubicBezTo>
                  <a:pt x="833592" y="450937"/>
                  <a:pt x="859766" y="455803"/>
                  <a:pt x="862641" y="432799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ZoneTexte 35"/>
          <p:cNvSpPr txBox="1"/>
          <p:nvPr/>
        </p:nvSpPr>
        <p:spPr>
          <a:xfrm>
            <a:off x="1648085" y="3305517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37" name="Forme libre 36"/>
          <p:cNvSpPr/>
          <p:nvPr/>
        </p:nvSpPr>
        <p:spPr>
          <a:xfrm rot="7186437">
            <a:off x="1774293" y="3515668"/>
            <a:ext cx="948905" cy="1054424"/>
          </a:xfrm>
          <a:custGeom>
            <a:avLst/>
            <a:gdLst>
              <a:gd name="connsiteX0" fmla="*/ 862641 w 948905"/>
              <a:gd name="connsiteY0" fmla="*/ 2002 h 1054424"/>
              <a:gd name="connsiteX1" fmla="*/ 897147 w 948905"/>
              <a:gd name="connsiteY1" fmla="*/ 105519 h 1054424"/>
              <a:gd name="connsiteX2" fmla="*/ 914400 w 948905"/>
              <a:gd name="connsiteY2" fmla="*/ 191783 h 1054424"/>
              <a:gd name="connsiteX3" fmla="*/ 948905 w 948905"/>
              <a:gd name="connsiteY3" fmla="*/ 312553 h 1054424"/>
              <a:gd name="connsiteX4" fmla="*/ 914400 w 948905"/>
              <a:gd name="connsiteY4" fmla="*/ 847390 h 1054424"/>
              <a:gd name="connsiteX5" fmla="*/ 879894 w 948905"/>
              <a:gd name="connsiteY5" fmla="*/ 950907 h 1054424"/>
              <a:gd name="connsiteX6" fmla="*/ 810883 w 948905"/>
              <a:gd name="connsiteY6" fmla="*/ 1054424 h 1054424"/>
              <a:gd name="connsiteX7" fmla="*/ 741871 w 948905"/>
              <a:gd name="connsiteY7" fmla="*/ 933655 h 1054424"/>
              <a:gd name="connsiteX8" fmla="*/ 690113 w 948905"/>
              <a:gd name="connsiteY8" fmla="*/ 916402 h 1054424"/>
              <a:gd name="connsiteX9" fmla="*/ 586596 w 948905"/>
              <a:gd name="connsiteY9" fmla="*/ 847390 h 1054424"/>
              <a:gd name="connsiteX10" fmla="*/ 431320 w 948905"/>
              <a:gd name="connsiteY10" fmla="*/ 795632 h 1054424"/>
              <a:gd name="connsiteX11" fmla="*/ 379562 w 948905"/>
              <a:gd name="connsiteY11" fmla="*/ 778379 h 1054424"/>
              <a:gd name="connsiteX12" fmla="*/ 327803 w 948905"/>
              <a:gd name="connsiteY12" fmla="*/ 761126 h 1054424"/>
              <a:gd name="connsiteX13" fmla="*/ 224286 w 948905"/>
              <a:gd name="connsiteY13" fmla="*/ 692115 h 1054424"/>
              <a:gd name="connsiteX14" fmla="*/ 189781 w 948905"/>
              <a:gd name="connsiteY14" fmla="*/ 640356 h 1054424"/>
              <a:gd name="connsiteX15" fmla="*/ 0 w 948905"/>
              <a:gd name="connsiteY15" fmla="*/ 588598 h 1054424"/>
              <a:gd name="connsiteX16" fmla="*/ 103517 w 948905"/>
              <a:gd name="connsiteY16" fmla="*/ 467828 h 1054424"/>
              <a:gd name="connsiteX17" fmla="*/ 155275 w 948905"/>
              <a:gd name="connsiteY17" fmla="*/ 433322 h 1054424"/>
              <a:gd name="connsiteX18" fmla="*/ 172528 w 948905"/>
              <a:gd name="connsiteY18" fmla="*/ 381564 h 1054424"/>
              <a:gd name="connsiteX19" fmla="*/ 224286 w 948905"/>
              <a:gd name="connsiteY19" fmla="*/ 364311 h 1054424"/>
              <a:gd name="connsiteX20" fmla="*/ 276045 w 948905"/>
              <a:gd name="connsiteY20" fmla="*/ 329805 h 1054424"/>
              <a:gd name="connsiteX21" fmla="*/ 431320 w 948905"/>
              <a:gd name="connsiteY21" fmla="*/ 209036 h 1054424"/>
              <a:gd name="connsiteX22" fmla="*/ 500332 w 948905"/>
              <a:gd name="connsiteY22" fmla="*/ 191783 h 1054424"/>
              <a:gd name="connsiteX23" fmla="*/ 534837 w 948905"/>
              <a:gd name="connsiteY23" fmla="*/ 122772 h 1054424"/>
              <a:gd name="connsiteX24" fmla="*/ 690113 w 948905"/>
              <a:gd name="connsiteY24" fmla="*/ 36507 h 1054424"/>
              <a:gd name="connsiteX25" fmla="*/ 862641 w 948905"/>
              <a:gd name="connsiteY25" fmla="*/ 2002 h 1054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48905" h="1054424">
                <a:moveTo>
                  <a:pt x="862641" y="2002"/>
                </a:moveTo>
                <a:cubicBezTo>
                  <a:pt x="897147" y="13504"/>
                  <a:pt x="887577" y="70428"/>
                  <a:pt x="897147" y="105519"/>
                </a:cubicBezTo>
                <a:cubicBezTo>
                  <a:pt x="904863" y="133810"/>
                  <a:pt x="908039" y="163157"/>
                  <a:pt x="914400" y="191783"/>
                </a:cubicBezTo>
                <a:cubicBezTo>
                  <a:pt x="928844" y="256780"/>
                  <a:pt x="929691" y="254910"/>
                  <a:pt x="948905" y="312553"/>
                </a:cubicBezTo>
                <a:cubicBezTo>
                  <a:pt x="937403" y="490832"/>
                  <a:pt x="933602" y="669775"/>
                  <a:pt x="914400" y="847390"/>
                </a:cubicBezTo>
                <a:cubicBezTo>
                  <a:pt x="910491" y="883552"/>
                  <a:pt x="900070" y="920643"/>
                  <a:pt x="879894" y="950907"/>
                </a:cubicBezTo>
                <a:lnTo>
                  <a:pt x="810883" y="1054424"/>
                </a:lnTo>
                <a:cubicBezTo>
                  <a:pt x="794372" y="988379"/>
                  <a:pt x="803544" y="974770"/>
                  <a:pt x="741871" y="933655"/>
                </a:cubicBezTo>
                <a:cubicBezTo>
                  <a:pt x="726739" y="923567"/>
                  <a:pt x="706010" y="925234"/>
                  <a:pt x="690113" y="916402"/>
                </a:cubicBezTo>
                <a:cubicBezTo>
                  <a:pt x="653861" y="896262"/>
                  <a:pt x="625939" y="860504"/>
                  <a:pt x="586596" y="847390"/>
                </a:cubicBezTo>
                <a:lnTo>
                  <a:pt x="431320" y="795632"/>
                </a:lnTo>
                <a:lnTo>
                  <a:pt x="379562" y="778379"/>
                </a:lnTo>
                <a:cubicBezTo>
                  <a:pt x="362309" y="772628"/>
                  <a:pt x="342935" y="771214"/>
                  <a:pt x="327803" y="761126"/>
                </a:cubicBezTo>
                <a:lnTo>
                  <a:pt x="224286" y="692115"/>
                </a:lnTo>
                <a:cubicBezTo>
                  <a:pt x="212784" y="674862"/>
                  <a:pt x="207365" y="651346"/>
                  <a:pt x="189781" y="640356"/>
                </a:cubicBezTo>
                <a:cubicBezTo>
                  <a:pt x="148580" y="614605"/>
                  <a:pt x="49260" y="598450"/>
                  <a:pt x="0" y="588598"/>
                </a:cubicBezTo>
                <a:cubicBezTo>
                  <a:pt x="38079" y="537826"/>
                  <a:pt x="55455" y="507880"/>
                  <a:pt x="103517" y="467828"/>
                </a:cubicBezTo>
                <a:cubicBezTo>
                  <a:pt x="119446" y="454554"/>
                  <a:pt x="138022" y="444824"/>
                  <a:pt x="155275" y="433322"/>
                </a:cubicBezTo>
                <a:cubicBezTo>
                  <a:pt x="161026" y="416069"/>
                  <a:pt x="159669" y="394423"/>
                  <a:pt x="172528" y="381564"/>
                </a:cubicBezTo>
                <a:cubicBezTo>
                  <a:pt x="185387" y="368705"/>
                  <a:pt x="208020" y="372444"/>
                  <a:pt x="224286" y="364311"/>
                </a:cubicBezTo>
                <a:cubicBezTo>
                  <a:pt x="242832" y="355038"/>
                  <a:pt x="260116" y="343080"/>
                  <a:pt x="276045" y="329805"/>
                </a:cubicBezTo>
                <a:cubicBezTo>
                  <a:pt x="328260" y="286293"/>
                  <a:pt x="356567" y="227724"/>
                  <a:pt x="431320" y="209036"/>
                </a:cubicBezTo>
                <a:lnTo>
                  <a:pt x="500332" y="191783"/>
                </a:lnTo>
                <a:cubicBezTo>
                  <a:pt x="511834" y="168779"/>
                  <a:pt x="516651" y="140958"/>
                  <a:pt x="534837" y="122772"/>
                </a:cubicBezTo>
                <a:cubicBezTo>
                  <a:pt x="552935" y="104674"/>
                  <a:pt x="643106" y="40123"/>
                  <a:pt x="690113" y="36507"/>
                </a:cubicBezTo>
                <a:cubicBezTo>
                  <a:pt x="747453" y="32096"/>
                  <a:pt x="828135" y="-9500"/>
                  <a:pt x="862641" y="2002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ZoneTexte 37"/>
          <p:cNvSpPr txBox="1"/>
          <p:nvPr/>
        </p:nvSpPr>
        <p:spPr>
          <a:xfrm>
            <a:off x="2047411" y="3958196"/>
            <a:ext cx="432048" cy="465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</p:txBody>
      </p:sp>
      <p:sp>
        <p:nvSpPr>
          <p:cNvPr id="3" name="Rectangle 1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A"/>
          </a:p>
        </p:txBody>
      </p:sp>
      <p:sp>
        <p:nvSpPr>
          <p:cNvPr id="26" name="Espace réservé du texte 2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958469" y="1803268"/>
            <a:ext cx="5151828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24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" name="Obje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969014"/>
              </p:ext>
            </p:extLst>
          </p:nvPr>
        </p:nvGraphicFramePr>
        <p:xfrm>
          <a:off x="4629568" y="2987449"/>
          <a:ext cx="3952175" cy="636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349360" imgH="355320" progId="Equation.DSMT4">
                  <p:embed/>
                </p:oleObj>
              </mc:Choice>
              <mc:Fallback>
                <p:oleObj name="Equation" r:id="rId12" imgW="23493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568" y="2987449"/>
                        <a:ext cx="3952175" cy="636136"/>
                      </a:xfrm>
                      <a:prstGeom prst="rect">
                        <a:avLst/>
                      </a:prstGeom>
                      <a:solidFill>
                        <a:srgbClr val="66FFFF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jet 42">
                <a:extLst>
                  <a:ext uri="{FF2B5EF4-FFF2-40B4-BE49-F238E27FC236}">
                    <a16:creationId xmlns:a16="http://schemas.microsoft.com/office/drawing/2014/main" id="{8B0BBB4A-5F10-4250-BEF7-3BE31EC9D903}"/>
                  </a:ext>
                </a:extLst>
              </p:cNvPr>
              <p:cNvSpPr txBox="1"/>
              <p:nvPr/>
            </p:nvSpPr>
            <p:spPr bwMode="auto">
              <a:xfrm>
                <a:off x="4629568" y="4577919"/>
                <a:ext cx="3488997" cy="411846"/>
              </a:xfrm>
              <a:prstGeom prst="rect">
                <a:avLst/>
              </a:prstGeom>
              <a:solidFill>
                <a:srgbClr val="66FFFF"/>
              </a:solidFill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CA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CA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CA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fr-CA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.12</m:t>
                          </m:r>
                        </m:sub>
                        <m:sup/>
                      </m:sSubSup>
                      <m:r>
                        <a:rPr lang="fr-CA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𝑟𝑎𝑐𝑖𝑛𝑒</m:t>
                      </m:r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𝑐𝑎𝑟𝑟</m:t>
                      </m:r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é</m:t>
                      </m:r>
                      <m:d>
                        <m:dPr>
                          <m:ctrlPr>
                            <a:rPr lang="fr-CA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CA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0,34</m:t>
                          </m:r>
                        </m:e>
                      </m:d>
                      <m:r>
                        <a:rPr lang="fr-CA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=0,58</m:t>
                      </m:r>
                    </m:oMath>
                  </m:oMathPara>
                </a14:m>
                <a:endParaRPr lang="fr-CA" dirty="0"/>
              </a:p>
            </p:txBody>
          </p:sp>
        </mc:Choice>
        <mc:Fallback xmlns="">
          <p:sp>
            <p:nvSpPr>
              <p:cNvPr id="43" name="Objet 42">
                <a:extLst>
                  <a:ext uri="{FF2B5EF4-FFF2-40B4-BE49-F238E27FC236}">
                    <a16:creationId xmlns:a16="http://schemas.microsoft.com/office/drawing/2014/main" id="{8B0BBB4A-5F10-4250-BEF7-3BE31EC9D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9568" y="4577919"/>
                <a:ext cx="3488997" cy="41184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4EF1F00C-B130-9569-BFA3-784F92660EAA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292413" y="2435573"/>
            <a:ext cx="4222323" cy="80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40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R</a:t>
            </a:r>
            <a:r>
              <a:rPr lang="fr-FR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multiple </a:t>
            </a: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13E73B9A-6A72-9D02-C98A-4CD191D4AB88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4292413" y="4064730"/>
            <a:ext cx="4222323" cy="80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40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corrélation ® multiple </a:t>
            </a: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94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2" grpId="0" animBg="1"/>
      <p:bldP spid="20" grpId="0"/>
      <p:bldP spid="20" grpId="1"/>
      <p:bldP spid="21" grpId="0"/>
      <p:bldP spid="23" grpId="0"/>
      <p:bldP spid="24" grpId="0"/>
      <p:bldP spid="33" grpId="0" animBg="1"/>
      <p:bldP spid="34" grpId="0"/>
      <p:bldP spid="34" grpId="1"/>
      <p:bldP spid="35" grpId="0" animBg="1"/>
      <p:bldP spid="36" grpId="0"/>
      <p:bldP spid="36" grpId="1"/>
      <p:bldP spid="37" grpId="0" animBg="1"/>
      <p:bldP spid="38" grpId="0"/>
      <p:bldP spid="38" grpId="1"/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2060848"/>
            <a:ext cx="8715436" cy="443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Figure 1. Schématisation du modèle de l’effet convergent du taux d’urbanisation et du nbre de radios sur le taux de fertilité</a:t>
            </a:r>
          </a:p>
          <a:p>
            <a:pPr marL="609450" lvl="1" indent="0"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Schéma du modèle initial</a:t>
            </a: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450" lvl="1" indent="0">
              <a:spcBef>
                <a:spcPts val="24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Schéma du modèle causal complet (convergence)</a:t>
            </a:r>
          </a:p>
          <a:p>
            <a:pPr marL="533400" indent="-3240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FR" sz="20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4205DDCC-BBFB-4EA5-80D4-025B0AF8F7C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82809"/>
            <a:ext cx="913788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0" y="1201368"/>
            <a:ext cx="91378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Présentation des résultats de l’analyse de convergence</a:t>
            </a:r>
          </a:p>
        </p:txBody>
      </p: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1027186" y="4425475"/>
            <a:ext cx="2880320" cy="50405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Taux d’urbanisation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1046540" y="5396136"/>
            <a:ext cx="2860966" cy="50405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Nombre de radios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615662" y="4422412"/>
            <a:ext cx="2753024" cy="50405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Taux de fécondité</a:t>
            </a:r>
          </a:p>
        </p:txBody>
      </p:sp>
      <p:cxnSp>
        <p:nvCxnSpPr>
          <p:cNvPr id="21" name="Connecteur droit avec flèche 20"/>
          <p:cNvCxnSpPr>
            <a:stCxn id="12" idx="3"/>
          </p:cNvCxnSpPr>
          <p:nvPr/>
        </p:nvCxnSpPr>
        <p:spPr>
          <a:xfrm flipV="1">
            <a:off x="3907506" y="4674440"/>
            <a:ext cx="1708156" cy="3063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3918302" y="4752612"/>
            <a:ext cx="1697360" cy="916858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74620" y="4422412"/>
            <a:ext cx="55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98197" y="5396136"/>
            <a:ext cx="660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8379482" y="4464803"/>
            <a:ext cx="55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989648" y="3317542"/>
            <a:ext cx="2880320" cy="50405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Taux d’urbanisation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5578124" y="3314479"/>
            <a:ext cx="2753024" cy="504056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Taux de fécondité</a:t>
            </a:r>
          </a:p>
        </p:txBody>
      </p:sp>
      <p:cxnSp>
        <p:nvCxnSpPr>
          <p:cNvPr id="29" name="Connecteur droit avec flèche 28"/>
          <p:cNvCxnSpPr>
            <a:stCxn id="27" idx="3"/>
          </p:cNvCxnSpPr>
          <p:nvPr/>
        </p:nvCxnSpPr>
        <p:spPr>
          <a:xfrm flipV="1">
            <a:off x="3869968" y="3566507"/>
            <a:ext cx="1708156" cy="3063"/>
          </a:xfrm>
          <a:prstGeom prst="straightConnector1">
            <a:avLst/>
          </a:prstGeom>
          <a:ln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37082" y="3314479"/>
            <a:ext cx="55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8341944" y="3356870"/>
            <a:ext cx="559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32" name="Rectangle 31"/>
          <p:cNvSpPr/>
          <p:nvPr>
            <p:custDataLst>
              <p:tags r:id="rId8"/>
            </p:custDataLst>
          </p:nvPr>
        </p:nvSpPr>
        <p:spPr>
          <a:xfrm>
            <a:off x="537083" y="5945646"/>
            <a:ext cx="828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Note: Les chiffres sur les flèches sont des coefficients bêta. Les chiffres sous la variable dépendante correspondent au r</a:t>
            </a:r>
            <a:r>
              <a:rPr lang="fr-CA" sz="1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simple et au r</a:t>
            </a:r>
            <a:r>
              <a:rPr lang="fr-CA" sz="1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multiple ***p&lt;0,001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302827" y="3170414"/>
            <a:ext cx="113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-0,56***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4197027" y="4286172"/>
            <a:ext cx="1257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-0,428***</a:t>
            </a:r>
          </a:p>
        </p:txBody>
      </p:sp>
      <p:sp>
        <p:nvSpPr>
          <p:cNvPr id="35" name="ZoneTexte 34"/>
          <p:cNvSpPr txBox="1"/>
          <p:nvPr/>
        </p:nvSpPr>
        <p:spPr>
          <a:xfrm rot="19873765">
            <a:off x="4359972" y="5073634"/>
            <a:ext cx="1493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-0,207***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647406" y="3812491"/>
            <a:ext cx="113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(0,31)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614646" y="4940931"/>
            <a:ext cx="113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(0,34)</a:t>
            </a:r>
          </a:p>
        </p:txBody>
      </p:sp>
    </p:spTree>
    <p:extLst>
      <p:ext uri="{BB962C8B-B14F-4D97-AF65-F5344CB8AC3E}">
        <p14:creationId xmlns:p14="http://schemas.microsoft.com/office/powerpoint/2010/main" val="146768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0" grpId="0" animBg="1"/>
      <p:bldP spid="24" grpId="0"/>
      <p:bldP spid="25" grpId="0"/>
      <p:bldP spid="26" grpId="0"/>
      <p:bldP spid="32" grpId="0"/>
      <p:bldP spid="34" grpId="0"/>
      <p:bldP spid="35" grpId="0"/>
      <p:bldP spid="3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2060848"/>
            <a:ext cx="8715436" cy="415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spcBef>
                <a:spcPts val="18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D’abord, le taux d’urbanisation a un effet négatif significatif sur le taux de fertilité, même après avoir contrôlé l’effet du nombre de radios/100hbts (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Arial" pitchFamily="34" charset="0"/>
              </a:rPr>
              <a:t>b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=-0,428; p&lt;0.001). </a:t>
            </a:r>
          </a:p>
          <a:p>
            <a:pPr marL="533400" indent="-324000">
              <a:spcBef>
                <a:spcPts val="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Ensuite, le nombre de radios/100hbts a un effet négatif significatif sur le taux de fertilité, même après avoir contrôlé l’effet du taux d’urbanisation (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cs typeface="Arial" pitchFamily="34" charset="0"/>
              </a:rPr>
              <a:t>b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=-0,207; p&lt;0.001)</a:t>
            </a:r>
          </a:p>
          <a:p>
            <a:pPr marL="533400" indent="-324000">
              <a:spcBef>
                <a:spcPts val="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Enfin, le taux d’urbanisation et le nombre de radios ont un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effet convergent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sur le taux de fertilité, chacun ayant un pouvoir explicatif et prédictif spécifique, mais l’effet de l’urbanisation s’avère plus important. Le modèle explique 34% de la variance de la VD (r</a:t>
            </a:r>
            <a:r>
              <a:rPr lang="fr-FR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=0,34; p&lt;.001) </a:t>
            </a:r>
          </a:p>
          <a:p>
            <a:pPr marL="209400" indent="0">
              <a:spcBef>
                <a:spcPts val="1200"/>
              </a:spcBef>
              <a:spcAft>
                <a:spcPts val="12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9069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0507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3000" spc="-3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Interprétation statistique des résultats de l’analyse de convergence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792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D044D68-9632-4FFB-A2AE-05F1E9A90A1B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49069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multiple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0507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Comment présenter les résultats d’une régression multiple?</a:t>
            </a:r>
          </a:p>
        </p:txBody>
      </p:sp>
      <p:cxnSp>
        <p:nvCxnSpPr>
          <p:cNvPr id="15" name="Connecteur droit 14"/>
          <p:cNvCxnSpPr/>
          <p:nvPr>
            <p:custDataLst>
              <p:tags r:id="rId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7761ADA7-26B7-4B2D-AC9B-276275280AC3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395536" y="1916832"/>
            <a:ext cx="842493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Présenter un tableau unique incluant… (voir labo SPSS)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coefficients et leur erreur-type, la </a:t>
            </a:r>
            <a:r>
              <a:rPr lang="fr-F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sig</a:t>
            </a: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le n, le r2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Schématiser les modèles incluant les résultats</a:t>
            </a: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1) Schéma du modèle initial et 2) schéma du modèle causal de convergence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Inscrire les résultats statistiques sur les deux schémas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met les coefficients de régression bêta sur les flèches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met des astérisques sur les bêtas s’ils sont significatifs (*p&lt;0,05; **p&lt;0,01; ***p&lt;0,001)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le lien n’est pas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sig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., la flèche est barrée ou absente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place le r-deux simple ou multiple sous la VD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724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88840"/>
            <a:ext cx="8822214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spcBef>
                <a:spcPts val="12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Trois postulats initiaux fondamentaux (comme en régression simple) à vérifier à l’aide du diagnostic des résidus</a:t>
            </a:r>
          </a:p>
          <a:p>
            <a:pPr marL="933450" lvl="1" indent="-324000"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Linéarité </a:t>
            </a:r>
          </a:p>
          <a:p>
            <a:pPr marL="933450" lvl="1" indent="-324000"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Normalité</a:t>
            </a:r>
          </a:p>
          <a:p>
            <a:pPr marL="933450" lvl="1" indent="-324000">
              <a:spcBef>
                <a:spcPts val="60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Homogénéité </a:t>
            </a: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2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7901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linéaire multiple</a:t>
            </a:r>
            <a:endParaRPr kumimoji="0" lang="fr-FR" sz="3600" b="1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Postulats ou conditions d’application</a:t>
            </a: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665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88840"/>
            <a:ext cx="8822214" cy="4440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spcBef>
                <a:spcPts val="18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Absence de multi-colinéarité forte</a:t>
            </a:r>
          </a:p>
          <a:p>
            <a:pPr marL="933450" lvl="1" indent="-324000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ne doivent pas être fortement corrélées entre elles: risque de redondance, d’inflation des erreurs-types</a:t>
            </a:r>
          </a:p>
          <a:p>
            <a:pPr marL="1333500" lvl="2" indent="-324000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Examen de la matrice de corrélation entre les </a:t>
            </a:r>
            <a:r>
              <a:rPr lang="fr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pour s’assurer que r &lt; 0,70</a:t>
            </a:r>
          </a:p>
          <a:p>
            <a:pPr marL="1333500" lvl="2" indent="-324000">
              <a:spcBef>
                <a:spcPts val="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 de la tolérance et du "variance inflation factor" (VIF) en régressant chacun des prédicteurs selon les autres prédicteurs</a:t>
            </a:r>
          </a:p>
          <a:p>
            <a:pPr marL="1790700" lvl="3" indent="-324000">
              <a:spcBef>
                <a:spcPts val="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Tolérance doit être proche de 1, et VIF pas trop excéder 1</a:t>
            </a:r>
          </a:p>
          <a:p>
            <a:pPr marL="1752450" lvl="3" indent="-285750">
              <a:spcBef>
                <a:spcPts val="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Tolérance=1-R2 </a:t>
            </a:r>
          </a:p>
          <a:p>
            <a:pPr marL="2247900" lvl="4" indent="-324000">
              <a:spcBef>
                <a:spcPts val="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Minimale de 0.5: 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Tabachnick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&amp; 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Fidell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2013)</a:t>
            </a:r>
          </a:p>
          <a:p>
            <a:pPr marL="1790700" lvl="3" indent="-324000">
              <a:spcBef>
                <a:spcPts val="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VIF= 1/1-R2     </a:t>
            </a:r>
          </a:p>
          <a:p>
            <a:pPr marL="2209650" lvl="4" indent="-285750">
              <a:spcBef>
                <a:spcPts val="0"/>
              </a:spcBef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VIF maximal de 2 (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Tabachnick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&amp; 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Fidell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2013)</a:t>
            </a:r>
          </a:p>
          <a:p>
            <a:pPr marL="933450" lvl="1" indent="-3240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colinéarité entre deux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VIs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enlever une du modèle</a:t>
            </a:r>
          </a:p>
          <a:p>
            <a:pPr marL="209400" indent="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2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08:32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79011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linéaire multiple</a:t>
            </a:r>
            <a:endParaRPr kumimoji="0" lang="fr-FR" sz="3600" b="1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Postulats ou conditions d’application</a:t>
            </a: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73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430727"/>
            <a:ext cx="9140928" cy="714380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Tout prochainement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A60C-2E41-47DB-9CFF-7B02A80A4B65}" type="datetime10">
              <a:rPr lang="fr-FR" sz="2000"/>
              <a:t>07:42</a:t>
            </a:fld>
            <a:endParaRPr lang="fr-FR" sz="2000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27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32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539552" y="1700808"/>
            <a:ext cx="8352928" cy="46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Prochaine séance</a:t>
            </a:r>
          </a:p>
          <a:p>
            <a:pPr lvl="1">
              <a:spcBef>
                <a:spcPts val="3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logistique </a:t>
            </a:r>
          </a:p>
          <a:p>
            <a:pPr>
              <a:spcBef>
                <a:spcPts val="1800"/>
              </a:spcBef>
              <a:spcAft>
                <a:spcPts val="12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labo SPSS d’aujourd’hui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linéaire simple: quelques éléments de rappel &amp; calcul du coefficient bêta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linéaire multiple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Diagnostic d’un modèle de régression linéaire multiple et vérification de la </a:t>
            </a:r>
            <a:r>
              <a:rPr lang="fr-CA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multicolinéarité</a:t>
            </a:r>
            <a:endParaRPr lang="fr-CA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22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28597" y="1916832"/>
            <a:ext cx="8497472" cy="444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Strictement parlant, l’analyse de régression linéaire est appropriée lorsque les deux variables sont quantitatives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Mais, il est possible d’inclure une VI qualitative dans le modèle de régression avec VD quantitative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But: prédire, mesurer la force d’une relation et la généraliser</a:t>
            </a:r>
          </a:p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taux de fertilité varie-t-il selon le taux d’urbanisation dans les pays peuplés du monde (Fox, 1999)?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(n=50)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D52B1E4-1E0C-4583-BCC6-C29E95D0A3D4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7667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 linéaire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simple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14726" y="120773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Rappel</a:t>
            </a:r>
          </a:p>
        </p:txBody>
      </p: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>
            <p:custDataLst>
              <p:tags r:id="rId8"/>
            </p:custDataLst>
          </p:nvPr>
        </p:nvSpPr>
        <p:spPr>
          <a:xfrm>
            <a:off x="878052" y="5365680"/>
            <a:ext cx="293009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d’urbanisation</a:t>
            </a:r>
          </a:p>
        </p:txBody>
      </p:sp>
      <p:sp>
        <p:nvSpPr>
          <p:cNvPr id="12" name="Rectangle à coins arrondis 11"/>
          <p:cNvSpPr/>
          <p:nvPr>
            <p:custDataLst>
              <p:tags r:id="rId9"/>
            </p:custDataLst>
          </p:nvPr>
        </p:nvSpPr>
        <p:spPr>
          <a:xfrm>
            <a:off x="5619549" y="5365680"/>
            <a:ext cx="270451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</a:t>
            </a:r>
          </a:p>
        </p:txBody>
      </p:sp>
      <p:cxnSp>
        <p:nvCxnSpPr>
          <p:cNvPr id="13" name="Connecteur droit avec flèche 12"/>
          <p:cNvCxnSpPr>
            <a:stCxn id="11" idx="3"/>
            <a:endCxn id="12" idx="1"/>
          </p:cNvCxnSpPr>
          <p:nvPr>
            <p:custDataLst>
              <p:tags r:id="rId10"/>
            </p:custDataLst>
          </p:nvPr>
        </p:nvCxnSpPr>
        <p:spPr>
          <a:xfrm>
            <a:off x="3808148" y="5640887"/>
            <a:ext cx="18114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>
            <p:custDataLst>
              <p:tags r:id="rId11"/>
            </p:custDataLst>
          </p:nvPr>
        </p:nvSpPr>
        <p:spPr>
          <a:xfrm>
            <a:off x="460379" y="5461764"/>
            <a:ext cx="41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20" name="ZoneTexte 19"/>
          <p:cNvSpPr txBox="1"/>
          <p:nvPr>
            <p:custDataLst>
              <p:tags r:id="rId12"/>
            </p:custDataLst>
          </p:nvPr>
        </p:nvSpPr>
        <p:spPr>
          <a:xfrm>
            <a:off x="8423801" y="54266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21" name="ZoneTexte 20"/>
          <p:cNvSpPr txBox="1"/>
          <p:nvPr>
            <p:custDataLst>
              <p:tags r:id="rId13"/>
            </p:custDataLst>
          </p:nvPr>
        </p:nvSpPr>
        <p:spPr>
          <a:xfrm>
            <a:off x="1013191" y="5984045"/>
            <a:ext cx="24066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20%, 81%...</a:t>
            </a:r>
          </a:p>
        </p:txBody>
      </p:sp>
      <p:sp>
        <p:nvSpPr>
          <p:cNvPr id="23" name="ZoneTexte 22"/>
          <p:cNvSpPr txBox="1"/>
          <p:nvPr>
            <p:custDataLst>
              <p:tags r:id="rId14"/>
            </p:custDataLst>
          </p:nvPr>
        </p:nvSpPr>
        <p:spPr>
          <a:xfrm>
            <a:off x="5619549" y="5907101"/>
            <a:ext cx="3067251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7.3, 1.6…enfants/femme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>
            <p:custDataLst>
              <p:tags r:id="rId15"/>
            </p:custDataLst>
          </p:nvPr>
        </p:nvSpPr>
        <p:spPr>
          <a:xfrm>
            <a:off x="4012128" y="5826795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f (X)</a:t>
            </a:r>
            <a:endParaRPr lang="fr-CA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836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/>
      <p:bldP spid="20" grpId="0"/>
      <p:bldP spid="21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857364"/>
            <a:ext cx="857256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894B616-8DAC-4758-A549-D6BAD081CFF9}" type="datetime10">
              <a:rPr lang="fr-FR" smtClean="0"/>
              <a:t>07:42</a:t>
            </a:fld>
            <a:endParaRPr lang="fr-FR" dirty="0"/>
          </a:p>
        </p:txBody>
      </p:sp>
      <p:pic>
        <p:nvPicPr>
          <p:cNvPr id="2050" name="Picture 2" descr="C:\Users\Admin\Desktop\Sans titre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52398"/>
            <a:ext cx="8391306" cy="54056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8" t="68523" r="60726" b="28594"/>
          <a:stretch/>
        </p:blipFill>
        <p:spPr bwMode="auto">
          <a:xfrm>
            <a:off x="3487783" y="5146766"/>
            <a:ext cx="222070" cy="15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2" t="17582" r="6085" b="31720"/>
          <a:stretch/>
        </p:blipFill>
        <p:spPr bwMode="auto">
          <a:xfrm>
            <a:off x="1649648" y="2390653"/>
            <a:ext cx="6594760" cy="2756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08" t="68282" r="6085" b="14417"/>
          <a:stretch/>
        </p:blipFill>
        <p:spPr bwMode="auto">
          <a:xfrm>
            <a:off x="4947029" y="5146766"/>
            <a:ext cx="3297380" cy="940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7" name="Connecteur droit 36"/>
          <p:cNvCxnSpPr/>
          <p:nvPr>
            <p:custDataLst>
              <p:tags r:id="rId7"/>
            </p:custDataLst>
          </p:nvPr>
        </p:nvCxnSpPr>
        <p:spPr>
          <a:xfrm>
            <a:off x="1617750" y="3156626"/>
            <a:ext cx="6345035" cy="2058713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>
            <p:custDataLst>
              <p:tags r:id="rId8"/>
            </p:custDataLst>
          </p:nvPr>
        </p:nvSpPr>
        <p:spPr>
          <a:xfrm>
            <a:off x="551095" y="2157642"/>
            <a:ext cx="728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41" name="ZoneTexte 40"/>
          <p:cNvSpPr txBox="1"/>
          <p:nvPr>
            <p:custDataLst>
              <p:tags r:id="rId9"/>
            </p:custDataLst>
          </p:nvPr>
        </p:nvSpPr>
        <p:spPr>
          <a:xfrm>
            <a:off x="8120223" y="6365655"/>
            <a:ext cx="728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42" name="ZoneTexte 41"/>
          <p:cNvSpPr txBox="1"/>
          <p:nvPr>
            <p:custDataLst>
              <p:tags r:id="rId10"/>
            </p:custDataLst>
          </p:nvPr>
        </p:nvSpPr>
        <p:spPr>
          <a:xfrm>
            <a:off x="-55573" y="2585481"/>
            <a:ext cx="1701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Constante</a:t>
            </a:r>
            <a:r>
              <a:rPr lang="en-CA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CA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</p:txBody>
      </p:sp>
      <p:sp>
        <p:nvSpPr>
          <p:cNvPr id="43" name="ZoneTexte 42"/>
          <p:cNvSpPr txBox="1"/>
          <p:nvPr>
            <p:custDataLst>
              <p:tags r:id="rId11"/>
            </p:custDataLst>
          </p:nvPr>
        </p:nvSpPr>
        <p:spPr>
          <a:xfrm>
            <a:off x="5897131" y="4090166"/>
            <a:ext cx="1643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(</a:t>
            </a:r>
            <a:r>
              <a:rPr lang="en-CA" sz="2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pente</a:t>
            </a:r>
            <a:r>
              <a:rPr lang="en-CA" sz="2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</p:txBody>
      </p:sp>
      <p:sp>
        <p:nvSpPr>
          <p:cNvPr id="45" name="Ellipse 44"/>
          <p:cNvSpPr/>
          <p:nvPr>
            <p:custDataLst>
              <p:tags r:id="rId12"/>
            </p:custDataLst>
          </p:nvPr>
        </p:nvSpPr>
        <p:spPr>
          <a:xfrm>
            <a:off x="978025" y="2929794"/>
            <a:ext cx="523506" cy="400494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46" name="Connecteur droit avec flèche 45"/>
          <p:cNvCxnSpPr>
            <a:stCxn id="43" idx="1"/>
          </p:cNvCxnSpPr>
          <p:nvPr>
            <p:custDataLst>
              <p:tags r:id="rId13"/>
            </p:custDataLst>
          </p:nvPr>
        </p:nvCxnSpPr>
        <p:spPr>
          <a:xfrm>
            <a:off x="5897131" y="4290221"/>
            <a:ext cx="0" cy="23025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Rectangle 2"/>
          <p:cNvSpPr txBox="1">
            <a:spLocks noChangeArrowheads="1"/>
          </p:cNvSpPr>
          <p:nvPr>
            <p:custDataLst>
              <p:tags r:id="rId14"/>
            </p:custDataLst>
          </p:nvPr>
        </p:nvSpPr>
        <p:spPr>
          <a:xfrm>
            <a:off x="0" y="47667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égression linéaire simple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1" name="Connecteur droit 60"/>
          <p:cNvCxnSpPr/>
          <p:nvPr>
            <p:custDataLst>
              <p:tags r:id="rId15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>
            <p:custDataLst>
              <p:tags r:id="rId16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54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16832"/>
            <a:ext cx="8715436" cy="45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523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taux de fécondité selon le taux d’urbanisation (n=50)</a:t>
            </a:r>
          </a:p>
          <a:p>
            <a:pPr marL="209400" indent="0"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8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Équation de régression : 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Ŷ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a + (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bX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933450" lvl="1" indent="-3240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Ŷ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5,72 + (-0,041X)</a:t>
            </a:r>
          </a:p>
          <a:p>
            <a:pPr marL="1333500" lvl="2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Fertilité prédite du Sénégal (taux d’urbanisation de 40%)</a:t>
            </a:r>
          </a:p>
          <a:p>
            <a:pPr marL="1333500" lvl="2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Ŷ = 5,72 – 0,041(40) = 4,1 enfants/femme</a:t>
            </a:r>
            <a:endParaRPr lang="fr-CA" sz="2000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09400" indent="0">
              <a:spcBef>
                <a:spcPts val="1200"/>
              </a:spcBef>
              <a:buClr>
                <a:schemeClr val="accent3">
                  <a:lumMod val="60000"/>
                  <a:lumOff val="40000"/>
                </a:schemeClr>
              </a:buClr>
              <a:buNone/>
            </a:pP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buClr>
                <a:schemeClr val="accent3">
                  <a:lumMod val="60000"/>
                  <a:lumOff val="4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10"/>
          <a:srcRect l="883" t="2941" r="1011" b="5882"/>
          <a:stretch/>
        </p:blipFill>
        <p:spPr>
          <a:xfrm>
            <a:off x="539552" y="2420888"/>
            <a:ext cx="8064896" cy="22322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Rectangle à coins arrondis 6"/>
          <p:cNvSpPr/>
          <p:nvPr/>
        </p:nvSpPr>
        <p:spPr>
          <a:xfrm>
            <a:off x="3563888" y="4149080"/>
            <a:ext cx="1944216" cy="21602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noFill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563888" y="3842137"/>
            <a:ext cx="1944216" cy="216024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noFill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98336" y="2449400"/>
            <a:ext cx="3731382" cy="306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Constante a et son erreur-type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00355" y="4384629"/>
            <a:ext cx="3466728" cy="2668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Pente b et son erreur-type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5220072" y="4394553"/>
            <a:ext cx="288032" cy="1334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400272" y="2679467"/>
            <a:ext cx="0" cy="116267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34723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Régression linéaire simple</a:t>
            </a:r>
            <a:endParaRPr kumimoji="0" lang="fr-FR" sz="3600" i="1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Rectangle 23"/>
          <p:cNvSpPr/>
          <p:nvPr>
            <p:custDataLst>
              <p:tags r:id="rId5"/>
            </p:custDataLst>
          </p:nvPr>
        </p:nvSpPr>
        <p:spPr>
          <a:xfrm>
            <a:off x="0" y="1249103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en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Les coefficients et </a:t>
            </a:r>
            <a:r>
              <a:rPr lang="en-CA" sz="3000" spc="-15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leur</a:t>
            </a:r>
            <a:r>
              <a:rPr lang="en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signification </a:t>
            </a:r>
            <a:r>
              <a:rPr lang="en-CA" sz="3000" spc="-15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statistique</a:t>
            </a:r>
            <a:r>
              <a:rPr lang="en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(SPSS)</a:t>
            </a:r>
            <a:endParaRPr lang="fr-CA" sz="3000" spc="-15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25" name="Connecteur droit 24"/>
          <p:cNvCxnSpPr/>
          <p:nvPr>
            <p:custDataLst>
              <p:tags r:id="rId6"/>
            </p:custDataLst>
          </p:nvPr>
        </p:nvCxnSpPr>
        <p:spPr>
          <a:xfrm>
            <a:off x="0" y="1238359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>
            <p:custDataLst>
              <p:tags r:id="rId7"/>
            </p:custDataLst>
          </p:nvPr>
        </p:nvCxnSpPr>
        <p:spPr>
          <a:xfrm>
            <a:off x="0" y="1303473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Rectangle à coins arrondis 15">
            <a:extLst>
              <a:ext uri="{FF2B5EF4-FFF2-40B4-BE49-F238E27FC236}">
                <a16:creationId xmlns:a16="http://schemas.microsoft.com/office/drawing/2014/main" id="{08B13EEB-8E27-4E52-B31C-D8556C0F81D3}"/>
              </a:ext>
            </a:extLst>
          </p:cNvPr>
          <p:cNvSpPr/>
          <p:nvPr/>
        </p:nvSpPr>
        <p:spPr>
          <a:xfrm>
            <a:off x="8028384" y="3827413"/>
            <a:ext cx="504056" cy="216024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noFill/>
            </a:endParaRPr>
          </a:p>
        </p:txBody>
      </p:sp>
      <p:sp>
        <p:nvSpPr>
          <p:cNvPr id="27" name="Rectangle à coins arrondis 6">
            <a:extLst>
              <a:ext uri="{FF2B5EF4-FFF2-40B4-BE49-F238E27FC236}">
                <a16:creationId xmlns:a16="http://schemas.microsoft.com/office/drawing/2014/main" id="{8640D35A-1ABE-44A9-BEB7-6658A8B9A3D4}"/>
              </a:ext>
            </a:extLst>
          </p:cNvPr>
          <p:cNvSpPr/>
          <p:nvPr/>
        </p:nvSpPr>
        <p:spPr>
          <a:xfrm>
            <a:off x="8028384" y="4102474"/>
            <a:ext cx="504056" cy="22311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7873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8" grpId="0"/>
      <p:bldP spid="17" grpId="0" animBg="1"/>
      <p:bldP spid="22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428596" y="1916832"/>
            <a:ext cx="8607899" cy="4441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taux de fertilité varie-t-il selon le taux d’urbanisation dans les pays peuplés du monde (Fox, 1999)?</a:t>
            </a:r>
          </a:p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taux de fertilité varie-t-il selon l’indice de développement humain (IDH) dans les pays peuplés du monde (Touré)?</a:t>
            </a:r>
          </a:p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D52B1E4-1E0C-4583-BCC6-C29E95D0A3D4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47667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 linéaire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simple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14726" y="1207739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Deux relations bivariées</a:t>
            </a:r>
          </a:p>
        </p:txBody>
      </p:sp>
      <p:cxnSp>
        <p:nvCxnSpPr>
          <p:cNvPr id="16" name="Connecteur droit 15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>
            <p:custDataLst>
              <p:tags r:id="rId8"/>
            </p:custDataLst>
          </p:nvPr>
        </p:nvSpPr>
        <p:spPr>
          <a:xfrm>
            <a:off x="895736" y="2878586"/>
            <a:ext cx="293009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d’urbanisation</a:t>
            </a:r>
          </a:p>
        </p:txBody>
      </p:sp>
      <p:sp>
        <p:nvSpPr>
          <p:cNvPr id="12" name="Rectangle à coins arrondis 11"/>
          <p:cNvSpPr/>
          <p:nvPr>
            <p:custDataLst>
              <p:tags r:id="rId9"/>
            </p:custDataLst>
          </p:nvPr>
        </p:nvSpPr>
        <p:spPr>
          <a:xfrm>
            <a:off x="5637233" y="2878586"/>
            <a:ext cx="270451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</a:t>
            </a:r>
          </a:p>
        </p:txBody>
      </p:sp>
      <p:cxnSp>
        <p:nvCxnSpPr>
          <p:cNvPr id="13" name="Connecteur droit avec flèche 12"/>
          <p:cNvCxnSpPr>
            <a:stCxn id="11" idx="3"/>
            <a:endCxn id="12" idx="1"/>
          </p:cNvCxnSpPr>
          <p:nvPr>
            <p:custDataLst>
              <p:tags r:id="rId10"/>
            </p:custDataLst>
          </p:nvPr>
        </p:nvCxnSpPr>
        <p:spPr>
          <a:xfrm>
            <a:off x="3825832" y="3153793"/>
            <a:ext cx="18114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>
            <p:custDataLst>
              <p:tags r:id="rId11"/>
            </p:custDataLst>
          </p:nvPr>
        </p:nvSpPr>
        <p:spPr>
          <a:xfrm>
            <a:off x="478063" y="2974670"/>
            <a:ext cx="41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20" name="ZoneTexte 19"/>
          <p:cNvSpPr txBox="1"/>
          <p:nvPr>
            <p:custDataLst>
              <p:tags r:id="rId12"/>
            </p:custDataLst>
          </p:nvPr>
        </p:nvSpPr>
        <p:spPr>
          <a:xfrm>
            <a:off x="8441485" y="293959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21" name="ZoneTexte 20"/>
          <p:cNvSpPr txBox="1"/>
          <p:nvPr>
            <p:custDataLst>
              <p:tags r:id="rId13"/>
            </p:custDataLst>
          </p:nvPr>
        </p:nvSpPr>
        <p:spPr>
          <a:xfrm>
            <a:off x="611560" y="3496951"/>
            <a:ext cx="3418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0% à 100% théoriquement</a:t>
            </a:r>
          </a:p>
        </p:txBody>
      </p:sp>
      <p:sp>
        <p:nvSpPr>
          <p:cNvPr id="23" name="ZoneTexte 22"/>
          <p:cNvSpPr txBox="1"/>
          <p:nvPr>
            <p:custDataLst>
              <p:tags r:id="rId14"/>
            </p:custDataLst>
          </p:nvPr>
        </p:nvSpPr>
        <p:spPr>
          <a:xfrm>
            <a:off x="5637233" y="3420007"/>
            <a:ext cx="3067251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7.3, 1.6…enfants/femme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>
            <p:custDataLst>
              <p:tags r:id="rId15"/>
            </p:custDataLst>
          </p:nvPr>
        </p:nvSpPr>
        <p:spPr>
          <a:xfrm>
            <a:off x="4029812" y="3339701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f (X)</a:t>
            </a:r>
            <a:endParaRPr lang="fr-CA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à coins arrondis 10">
            <a:extLst>
              <a:ext uri="{FF2B5EF4-FFF2-40B4-BE49-F238E27FC236}">
                <a16:creationId xmlns:a16="http://schemas.microsoft.com/office/drawing/2014/main" id="{720F1C4B-2390-D078-E383-A6F58707A061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855604" y="5041104"/>
            <a:ext cx="293009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IDH</a:t>
            </a:r>
          </a:p>
        </p:txBody>
      </p:sp>
      <p:sp>
        <p:nvSpPr>
          <p:cNvPr id="3" name="Rectangle à coins arrondis 11">
            <a:extLst>
              <a:ext uri="{FF2B5EF4-FFF2-40B4-BE49-F238E27FC236}">
                <a16:creationId xmlns:a16="http://schemas.microsoft.com/office/drawing/2014/main" id="{F11CCB89-82AC-894D-0365-6A438BC5B142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597101" y="5041104"/>
            <a:ext cx="270451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</a:t>
            </a:r>
          </a:p>
        </p:txBody>
      </p:sp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166C2005-8761-19A4-75F4-005139D2443D}"/>
              </a:ext>
            </a:extLst>
          </p:cNvPr>
          <p:cNvCxnSpPr>
            <a:stCxn id="2" idx="3"/>
            <a:endCxn id="3" idx="1"/>
          </p:cNvCxnSpPr>
          <p:nvPr>
            <p:custDataLst>
              <p:tags r:id="rId18"/>
            </p:custDataLst>
          </p:nvPr>
        </p:nvCxnSpPr>
        <p:spPr>
          <a:xfrm>
            <a:off x="3785700" y="5316311"/>
            <a:ext cx="18114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D846980A-5DB5-7022-1ABC-902B5775F2BC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437931" y="5137188"/>
            <a:ext cx="417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5A6DF75-CBB9-ACE1-BC68-EE66FE92567B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90743" y="5659469"/>
            <a:ext cx="2737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0 à 1 théoriquement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7CC5FFC-E5E6-6210-FA68-4A075F3736F9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97101" y="5582525"/>
            <a:ext cx="3067251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7.3, 1.6…enfants/femme</a:t>
            </a: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C645EBF-140E-D64C-6967-10C1E9788777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3989680" y="550221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f (X)</a:t>
            </a:r>
            <a:endParaRPr lang="fr-CA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0009311-5B5D-3B5F-54C1-3AA12ADA0736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8370554" y="512113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18831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14282" y="1916832"/>
            <a:ext cx="8715436" cy="45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533400" indent="-324000">
              <a:spcBef>
                <a:spcPts val="600"/>
              </a:spcBef>
              <a:spcAft>
                <a:spcPts val="300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 selon le taux d’urbanisation (0 à 100)</a:t>
            </a: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600"/>
              </a:spcBef>
              <a:buClr>
                <a:schemeClr val="accent3">
                  <a:lumMod val="60000"/>
                  <a:lumOff val="40000"/>
                </a:schemeClr>
              </a:buClr>
            </a:pPr>
            <a:endParaRPr lang="fr-CA" sz="24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33400" indent="-324000">
              <a:spcBef>
                <a:spcPts val="2400"/>
              </a:spcBef>
              <a:buClr>
                <a:schemeClr val="accent3">
                  <a:lumMod val="60000"/>
                  <a:lumOff val="4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 selon l’IDH (0 à 1) </a:t>
            </a:r>
            <a:r>
              <a:rPr lang="fr-CA" sz="24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21BF876-8C04-41D0-BD5B-BB41832A39E1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14726" y="485269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 linéaire</a:t>
            </a:r>
            <a:r>
              <a:rPr kumimoji="0" lang="fr-FR" sz="3600" i="0" u="none" strike="noStrike" kern="1200" cap="none" spc="-150" normalizeH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simple</a:t>
            </a:r>
            <a:endParaRPr kumimoji="0" lang="fr-FR" sz="3600" i="0" u="none" strike="noStrike" kern="1200" cap="none" spc="-150" normalizeH="0" baseline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1" y="1205876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Coefficient Bêta</a:t>
            </a:r>
          </a:p>
        </p:txBody>
      </p: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01368"/>
            <a:ext cx="9158726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7"/>
            </p:custDataLst>
          </p:nvPr>
        </p:nvCxnSpPr>
        <p:spPr>
          <a:xfrm>
            <a:off x="0" y="1266482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C67F194F-2D28-4E68-B628-DBC3339C759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22129" b="4388"/>
          <a:stretch/>
        </p:blipFill>
        <p:spPr>
          <a:xfrm>
            <a:off x="611560" y="2348880"/>
            <a:ext cx="8318158" cy="20162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1" name="Ellipse 30">
            <a:extLst>
              <a:ext uri="{FF2B5EF4-FFF2-40B4-BE49-F238E27FC236}">
                <a16:creationId xmlns:a16="http://schemas.microsoft.com/office/drawing/2014/main" id="{21A4AE3A-2C7F-4A22-8BE3-CA0792AE26CC}"/>
              </a:ext>
            </a:extLst>
          </p:cNvPr>
          <p:cNvSpPr/>
          <p:nvPr/>
        </p:nvSpPr>
        <p:spPr>
          <a:xfrm>
            <a:off x="3669517" y="3734987"/>
            <a:ext cx="679648" cy="270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3" name="Rectangle à coins arrondis 19">
            <a:extLst>
              <a:ext uri="{FF2B5EF4-FFF2-40B4-BE49-F238E27FC236}">
                <a16:creationId xmlns:a16="http://schemas.microsoft.com/office/drawing/2014/main" id="{3C6AE837-DECA-48CF-8FEA-CAA18E13A95C}"/>
              </a:ext>
            </a:extLst>
          </p:cNvPr>
          <p:cNvSpPr/>
          <p:nvPr/>
        </p:nvSpPr>
        <p:spPr>
          <a:xfrm>
            <a:off x="6328092" y="3654566"/>
            <a:ext cx="679648" cy="4140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66BDE46B-6962-4A0F-995B-69F8423D45F4}"/>
              </a:ext>
            </a:extLst>
          </p:cNvPr>
          <p:cNvCxnSpPr/>
          <p:nvPr/>
        </p:nvCxnSpPr>
        <p:spPr>
          <a:xfrm>
            <a:off x="8111551" y="4004679"/>
            <a:ext cx="6646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C6041614-C90D-4B72-8EFC-B7276000ED49}"/>
              </a:ext>
            </a:extLst>
          </p:cNvPr>
          <p:cNvCxnSpPr>
            <a:cxnSpLocks/>
          </p:cNvCxnSpPr>
          <p:nvPr/>
        </p:nvCxnSpPr>
        <p:spPr>
          <a:xfrm>
            <a:off x="3125029" y="2831981"/>
            <a:ext cx="244827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9410385A-D2A0-45AD-AB17-F6A44C1719AD}"/>
              </a:ext>
            </a:extLst>
          </p:cNvPr>
          <p:cNvCxnSpPr>
            <a:cxnSpLocks/>
          </p:cNvCxnSpPr>
          <p:nvPr/>
        </p:nvCxnSpPr>
        <p:spPr>
          <a:xfrm>
            <a:off x="5727958" y="2831981"/>
            <a:ext cx="12002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EFDB8ECD-ECED-44C5-9DE6-09BC96D7160C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17508"/>
          <a:stretch/>
        </p:blipFill>
        <p:spPr>
          <a:xfrm>
            <a:off x="611559" y="4725144"/>
            <a:ext cx="8318157" cy="21328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3" name="Ellipse 42">
            <a:extLst>
              <a:ext uri="{FF2B5EF4-FFF2-40B4-BE49-F238E27FC236}">
                <a16:creationId xmlns:a16="http://schemas.microsoft.com/office/drawing/2014/main" id="{18FDCFA1-E605-4C0E-842C-D1142F549756}"/>
              </a:ext>
            </a:extLst>
          </p:cNvPr>
          <p:cNvSpPr/>
          <p:nvPr/>
        </p:nvSpPr>
        <p:spPr>
          <a:xfrm>
            <a:off x="4161601" y="6198227"/>
            <a:ext cx="679648" cy="2700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4" name="Rectangle à coins arrondis 20">
            <a:extLst>
              <a:ext uri="{FF2B5EF4-FFF2-40B4-BE49-F238E27FC236}">
                <a16:creationId xmlns:a16="http://schemas.microsoft.com/office/drawing/2014/main" id="{F66BF8B4-E0B7-4A54-8909-26F6E006C673}"/>
              </a:ext>
            </a:extLst>
          </p:cNvPr>
          <p:cNvSpPr/>
          <p:nvPr/>
        </p:nvSpPr>
        <p:spPr>
          <a:xfrm>
            <a:off x="6464133" y="6079207"/>
            <a:ext cx="679648" cy="38909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B2017FD8-7664-4849-9EE1-89A493886EBC}"/>
              </a:ext>
            </a:extLst>
          </p:cNvPr>
          <p:cNvCxnSpPr/>
          <p:nvPr/>
        </p:nvCxnSpPr>
        <p:spPr>
          <a:xfrm>
            <a:off x="8212999" y="6441985"/>
            <a:ext cx="6646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97903176-A1E0-4C60-AB32-A37F3456A85B}"/>
              </a:ext>
            </a:extLst>
          </p:cNvPr>
          <p:cNvCxnSpPr>
            <a:cxnSpLocks/>
          </p:cNvCxnSpPr>
          <p:nvPr/>
        </p:nvCxnSpPr>
        <p:spPr>
          <a:xfrm>
            <a:off x="3766710" y="5268108"/>
            <a:ext cx="21768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E724F947-E404-494B-AB12-B2A4FFABE511}"/>
              </a:ext>
            </a:extLst>
          </p:cNvPr>
          <p:cNvCxnSpPr>
            <a:cxnSpLocks/>
          </p:cNvCxnSpPr>
          <p:nvPr/>
        </p:nvCxnSpPr>
        <p:spPr>
          <a:xfrm>
            <a:off x="6076158" y="5268108"/>
            <a:ext cx="12002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8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8</a:t>
            </a:fld>
            <a:endParaRPr lang="fr-FR" dirty="0"/>
          </a:p>
        </p:txBody>
      </p:sp>
      <p:cxnSp>
        <p:nvCxnSpPr>
          <p:cNvPr id="9" name="Connecteur droit 8"/>
          <p:cNvCxnSpPr/>
          <p:nvPr>
            <p:custDataLst>
              <p:tags r:id="rId3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4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107504" y="1835733"/>
            <a:ext cx="42839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linéaire simple approfondie: quelques éléments de rappel</a:t>
            </a: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Diagramme de dispersion &amp; équation de la droite de régression</a:t>
            </a: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coefficients de régression standardisés bêta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F8E4B157-A87C-465E-BBB0-07F7C041A938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572000" y="1784318"/>
            <a:ext cx="428396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Régression linéaire multiple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Diagramme de dispersion d’une relation entre 3 variables quant.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Prédiction à l’aide du plan de l’équation de régression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Force d’une relation et variance expliquée: bêta, r et r</a:t>
            </a:r>
            <a:r>
              <a:rPr lang="en-CA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multiples</a:t>
            </a:r>
          </a:p>
          <a:p>
            <a:pPr marL="540000" lvl="2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Conditions </a:t>
            </a:r>
            <a:r>
              <a:rPr lang="en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d’application</a:t>
            </a: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 </a:t>
            </a:r>
            <a:r>
              <a:rPr lang="en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modèle</a:t>
            </a:r>
            <a:r>
              <a:rPr lang="en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CA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multivarié</a:t>
            </a:r>
            <a:endParaRPr lang="en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6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636912"/>
            <a:ext cx="8286808" cy="4006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973E0A40-A684-4D06-AB25-C3A3CDC480B6}" type="datetime10">
              <a:rPr lang="fr-FR" smtClean="0"/>
              <a:t>07:42</a:t>
            </a:fld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9</a:t>
            </a:fld>
            <a:endParaRPr lang="fr-FR" dirty="0"/>
          </a:p>
        </p:txBody>
      </p:sp>
      <p:cxnSp>
        <p:nvCxnSpPr>
          <p:cNvPr id="34" name="Connecteur droit avec flèche 33"/>
          <p:cNvCxnSpPr/>
          <p:nvPr>
            <p:custDataLst>
              <p:tags r:id="rId4"/>
            </p:custDataLst>
          </p:nvPr>
        </p:nvCxnSpPr>
        <p:spPr>
          <a:xfrm>
            <a:off x="553863" y="2204864"/>
            <a:ext cx="393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>
            <p:custDataLst>
              <p:tags r:id="rId5"/>
            </p:custDataLst>
          </p:nvPr>
        </p:nvCxnSpPr>
        <p:spPr>
          <a:xfrm>
            <a:off x="553863" y="3501008"/>
            <a:ext cx="393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4" name="Rectangle 2"/>
          <p:cNvSpPr txBox="1">
            <a:spLocks noChangeArrowheads="1"/>
          </p:cNvSpPr>
          <p:nvPr>
            <p:custDataLst>
              <p:tags r:id="rId6"/>
            </p:custDataLst>
          </p:nvPr>
        </p:nvSpPr>
        <p:spPr>
          <a:xfrm>
            <a:off x="-129" y="511146"/>
            <a:ext cx="9144129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Régression linéaire multiple</a:t>
            </a:r>
          </a:p>
        </p:txBody>
      </p:sp>
      <p:sp>
        <p:nvSpPr>
          <p:cNvPr id="25" name="Rectangle 24"/>
          <p:cNvSpPr/>
          <p:nvPr>
            <p:custDataLst>
              <p:tags r:id="rId7"/>
            </p:custDataLst>
          </p:nvPr>
        </p:nvSpPr>
        <p:spPr>
          <a:xfrm>
            <a:off x="0" y="1190280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Problème de recherche</a:t>
            </a:r>
          </a:p>
        </p:txBody>
      </p:sp>
      <p:cxnSp>
        <p:nvCxnSpPr>
          <p:cNvPr id="35" name="Connecteur droit 34"/>
          <p:cNvCxnSpPr/>
          <p:nvPr>
            <p:custDataLst>
              <p:tags r:id="rId8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>
            <p:custDataLst>
              <p:tags r:id="rId9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Espace réservé du texte 2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750613" y="1522702"/>
            <a:ext cx="8071402" cy="5121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fr-CA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Toutes choses étant égales</a:t>
            </a: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le taux d’urbanisation et le nombre de radios/100hbts ont-ils un effet sur le taux de fertilité dans les pays peuplés du monde (Fox, 1999)?</a:t>
            </a:r>
          </a:p>
          <a:p>
            <a:pPr marL="0" indent="0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On cherche à prédire le taux de fertilité par le taux d’urbanisation et le nombre de radios/100hbts…</a:t>
            </a:r>
          </a:p>
          <a:p>
            <a:pPr marL="0" indent="0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en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en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Le modèle de convergence (causalité convergente) est le modèle par excellence de la régression linéaire multiple</a:t>
            </a:r>
            <a:endParaRPr lang="en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à coins arrondis 21"/>
          <p:cNvSpPr/>
          <p:nvPr>
            <p:custDataLst>
              <p:tags r:id="rId11"/>
            </p:custDataLst>
          </p:nvPr>
        </p:nvSpPr>
        <p:spPr>
          <a:xfrm>
            <a:off x="885050" y="4314946"/>
            <a:ext cx="293009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d’urbanisation</a:t>
            </a:r>
          </a:p>
        </p:txBody>
      </p:sp>
      <p:sp>
        <p:nvSpPr>
          <p:cNvPr id="26" name="Rectangle à coins arrondis 25"/>
          <p:cNvSpPr/>
          <p:nvPr>
            <p:custDataLst>
              <p:tags r:id="rId12"/>
            </p:custDataLst>
          </p:nvPr>
        </p:nvSpPr>
        <p:spPr>
          <a:xfrm>
            <a:off x="5544313" y="4314946"/>
            <a:ext cx="270451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Taux de fertilité</a:t>
            </a:r>
          </a:p>
        </p:txBody>
      </p:sp>
      <p:cxnSp>
        <p:nvCxnSpPr>
          <p:cNvPr id="27" name="Connecteur droit avec flèche 26"/>
          <p:cNvCxnSpPr>
            <a:stCxn id="22" idx="3"/>
            <a:endCxn id="26" idx="1"/>
          </p:cNvCxnSpPr>
          <p:nvPr>
            <p:custDataLst>
              <p:tags r:id="rId13"/>
            </p:custDataLst>
          </p:nvPr>
        </p:nvCxnSpPr>
        <p:spPr>
          <a:xfrm>
            <a:off x="3815146" y="4590153"/>
            <a:ext cx="172916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>
            <p:custDataLst>
              <p:tags r:id="rId14"/>
            </p:custDataLst>
          </p:nvPr>
        </p:nvSpPr>
        <p:spPr>
          <a:xfrm>
            <a:off x="494491" y="4339723"/>
            <a:ext cx="476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fr-CA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30" name="ZoneTexte 29"/>
          <p:cNvSpPr txBox="1"/>
          <p:nvPr>
            <p:custDataLst>
              <p:tags r:id="rId15"/>
            </p:custDataLst>
          </p:nvPr>
        </p:nvSpPr>
        <p:spPr>
          <a:xfrm>
            <a:off x="8333525" y="4390098"/>
            <a:ext cx="565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</a:p>
        </p:txBody>
      </p:sp>
      <p:sp>
        <p:nvSpPr>
          <p:cNvPr id="33" name="ZoneTexte 32"/>
          <p:cNvSpPr txBox="1"/>
          <p:nvPr>
            <p:custDataLst>
              <p:tags r:id="rId16"/>
            </p:custDataLst>
          </p:nvPr>
        </p:nvSpPr>
        <p:spPr>
          <a:xfrm>
            <a:off x="4726061" y="5149189"/>
            <a:ext cx="2153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f (X</a:t>
            </a:r>
            <a:r>
              <a:rPr lang="en-CA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X</a:t>
            </a:r>
            <a:r>
              <a:rPr lang="en-CA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CA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fr-CA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Rectangle à coins arrondis 38"/>
          <p:cNvSpPr/>
          <p:nvPr>
            <p:custDataLst>
              <p:tags r:id="rId17"/>
            </p:custDataLst>
          </p:nvPr>
        </p:nvSpPr>
        <p:spPr>
          <a:xfrm>
            <a:off x="885050" y="5054573"/>
            <a:ext cx="2930096" cy="550414"/>
          </a:xfrm>
          <a:prstGeom prst="round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Nombre de radios</a:t>
            </a:r>
          </a:p>
        </p:txBody>
      </p:sp>
      <p:cxnSp>
        <p:nvCxnSpPr>
          <p:cNvPr id="40" name="Connecteur droit avec flèche 39"/>
          <p:cNvCxnSpPr>
            <a:stCxn id="39" idx="3"/>
          </p:cNvCxnSpPr>
          <p:nvPr>
            <p:custDataLst>
              <p:tags r:id="rId18"/>
            </p:custDataLst>
          </p:nvPr>
        </p:nvCxnSpPr>
        <p:spPr>
          <a:xfrm flipV="1">
            <a:off x="3815146" y="4739833"/>
            <a:ext cx="1729167" cy="5899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>
            <p:custDataLst>
              <p:tags r:id="rId19"/>
            </p:custDataLst>
          </p:nvPr>
        </p:nvSpPr>
        <p:spPr>
          <a:xfrm>
            <a:off x="457200" y="5073828"/>
            <a:ext cx="476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fr-CA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cxnSp>
        <p:nvCxnSpPr>
          <p:cNvPr id="42" name="Connecteur droit avec flèche 41"/>
          <p:cNvCxnSpPr/>
          <p:nvPr>
            <p:custDataLst>
              <p:tags r:id="rId20"/>
            </p:custDataLst>
          </p:nvPr>
        </p:nvCxnSpPr>
        <p:spPr>
          <a:xfrm>
            <a:off x="674676" y="5949280"/>
            <a:ext cx="393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67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8" grpId="0"/>
      <p:bldP spid="30" grpId="0"/>
      <p:bldP spid="33" grpId="0"/>
      <p:bldP spid="39" grpId="0" animBg="1"/>
      <p:bldP spid="4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/>
      <a:bodyPr/>
      <a:lstStyle/>
      <a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35286</TotalTime>
  <Words>2090</Words>
  <Application>Microsoft Office PowerPoint</Application>
  <PresentationFormat>Affichage à l'écran (4:3)</PresentationFormat>
  <Paragraphs>387</Paragraphs>
  <Slides>27</Slides>
  <Notes>27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Constantia</vt:lpstr>
      <vt:lpstr>Gill Sans MT</vt:lpstr>
      <vt:lpstr>Symbol</vt:lpstr>
      <vt:lpstr>Wingdings</vt:lpstr>
      <vt:lpstr>Wingdings 2</vt:lpstr>
      <vt:lpstr>Débit</vt:lpstr>
      <vt:lpstr>Equation</vt:lpstr>
      <vt:lpstr>Leçon 6</vt:lpstr>
      <vt:lpstr>Au programme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Au programme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Tout prochainement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</dc:title>
  <dc:creator>El Hadj TOURE</dc:creator>
  <cp:lastModifiedBy>Khadijatou Ibrahima Dia</cp:lastModifiedBy>
  <cp:revision>4778</cp:revision>
  <cp:lastPrinted>2023-07-21T09:56:59Z</cp:lastPrinted>
  <dcterms:created xsi:type="dcterms:W3CDTF">2010-07-12T19:00:43Z</dcterms:created>
  <dcterms:modified xsi:type="dcterms:W3CDTF">2024-05-01T12:42:06Z</dcterms:modified>
</cp:coreProperties>
</file>