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4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5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6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7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8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9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10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11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12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13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14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15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16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17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notesSlides/notesSlide18.xml" ContentType="application/vnd.openxmlformats-officedocument.presentationml.notesSlid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19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20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notesSlides/notesSlide21.xml" ContentType="application/vnd.openxmlformats-officedocument.presentationml.notesSlide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notesSlides/notesSlide22.xml" ContentType="application/vnd.openxmlformats-officedocument.presentationml.notesSlide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25"/>
  </p:notesMasterIdLst>
  <p:handoutMasterIdLst>
    <p:handoutMasterId r:id="rId26"/>
  </p:handoutMasterIdLst>
  <p:sldIdLst>
    <p:sldId id="928" r:id="rId2"/>
    <p:sldId id="806" r:id="rId3"/>
    <p:sldId id="891" r:id="rId4"/>
    <p:sldId id="892" r:id="rId5"/>
    <p:sldId id="968" r:id="rId6"/>
    <p:sldId id="970" r:id="rId7"/>
    <p:sldId id="1003" r:id="rId8"/>
    <p:sldId id="919" r:id="rId9"/>
    <p:sldId id="903" r:id="rId10"/>
    <p:sldId id="1001" r:id="rId11"/>
    <p:sldId id="889" r:id="rId12"/>
    <p:sldId id="895" r:id="rId13"/>
    <p:sldId id="894" r:id="rId14"/>
    <p:sldId id="896" r:id="rId15"/>
    <p:sldId id="923" r:id="rId16"/>
    <p:sldId id="908" r:id="rId17"/>
    <p:sldId id="906" r:id="rId18"/>
    <p:sldId id="1002" r:id="rId19"/>
    <p:sldId id="893" r:id="rId20"/>
    <p:sldId id="914" r:id="rId21"/>
    <p:sldId id="915" r:id="rId22"/>
    <p:sldId id="926" r:id="rId23"/>
    <p:sldId id="916" r:id="rId2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088" kern="1200">
        <a:solidFill>
          <a:schemeClr val="tx1"/>
        </a:solidFill>
        <a:latin typeface="Arial" charset="0"/>
        <a:ea typeface="+mn-ea"/>
        <a:cs typeface="+mn-cs"/>
      </a:defRPr>
    </a:lvl1pPr>
    <a:lvl2pPr marL="397718" algn="l" rtl="0" fontAlgn="base">
      <a:spcBef>
        <a:spcPct val="0"/>
      </a:spcBef>
      <a:spcAft>
        <a:spcPct val="0"/>
      </a:spcAft>
      <a:defRPr kumimoji="1" sz="2088" kern="1200">
        <a:solidFill>
          <a:schemeClr val="tx1"/>
        </a:solidFill>
        <a:latin typeface="Arial" charset="0"/>
        <a:ea typeface="+mn-ea"/>
        <a:cs typeface="+mn-cs"/>
      </a:defRPr>
    </a:lvl2pPr>
    <a:lvl3pPr marL="795437" algn="l" rtl="0" fontAlgn="base">
      <a:spcBef>
        <a:spcPct val="0"/>
      </a:spcBef>
      <a:spcAft>
        <a:spcPct val="0"/>
      </a:spcAft>
      <a:defRPr kumimoji="1" sz="2088" kern="1200">
        <a:solidFill>
          <a:schemeClr val="tx1"/>
        </a:solidFill>
        <a:latin typeface="Arial" charset="0"/>
        <a:ea typeface="+mn-ea"/>
        <a:cs typeface="+mn-cs"/>
      </a:defRPr>
    </a:lvl3pPr>
    <a:lvl4pPr marL="1193155" algn="l" rtl="0" fontAlgn="base">
      <a:spcBef>
        <a:spcPct val="0"/>
      </a:spcBef>
      <a:spcAft>
        <a:spcPct val="0"/>
      </a:spcAft>
      <a:defRPr kumimoji="1" sz="2088" kern="1200">
        <a:solidFill>
          <a:schemeClr val="tx1"/>
        </a:solidFill>
        <a:latin typeface="Arial" charset="0"/>
        <a:ea typeface="+mn-ea"/>
        <a:cs typeface="+mn-cs"/>
      </a:defRPr>
    </a:lvl4pPr>
    <a:lvl5pPr marL="1590873" algn="l" rtl="0" fontAlgn="base">
      <a:spcBef>
        <a:spcPct val="0"/>
      </a:spcBef>
      <a:spcAft>
        <a:spcPct val="0"/>
      </a:spcAft>
      <a:defRPr kumimoji="1" sz="2088" kern="1200">
        <a:solidFill>
          <a:schemeClr val="tx1"/>
        </a:solidFill>
        <a:latin typeface="Arial" charset="0"/>
        <a:ea typeface="+mn-ea"/>
        <a:cs typeface="+mn-cs"/>
      </a:defRPr>
    </a:lvl5pPr>
    <a:lvl6pPr marL="1988591" algn="l" defTabSz="795437" rtl="0" eaLnBrk="1" latinLnBrk="0" hangingPunct="1">
      <a:defRPr kumimoji="1" sz="2088" kern="1200">
        <a:solidFill>
          <a:schemeClr val="tx1"/>
        </a:solidFill>
        <a:latin typeface="Arial" charset="0"/>
        <a:ea typeface="+mn-ea"/>
        <a:cs typeface="+mn-cs"/>
      </a:defRPr>
    </a:lvl6pPr>
    <a:lvl7pPr marL="2386310" algn="l" defTabSz="795437" rtl="0" eaLnBrk="1" latinLnBrk="0" hangingPunct="1">
      <a:defRPr kumimoji="1" sz="2088" kern="1200">
        <a:solidFill>
          <a:schemeClr val="tx1"/>
        </a:solidFill>
        <a:latin typeface="Arial" charset="0"/>
        <a:ea typeface="+mn-ea"/>
        <a:cs typeface="+mn-cs"/>
      </a:defRPr>
    </a:lvl7pPr>
    <a:lvl8pPr marL="2784028" algn="l" defTabSz="795437" rtl="0" eaLnBrk="1" latinLnBrk="0" hangingPunct="1">
      <a:defRPr kumimoji="1" sz="2088" kern="1200">
        <a:solidFill>
          <a:schemeClr val="tx1"/>
        </a:solidFill>
        <a:latin typeface="Arial" charset="0"/>
        <a:ea typeface="+mn-ea"/>
        <a:cs typeface="+mn-cs"/>
      </a:defRPr>
    </a:lvl8pPr>
    <a:lvl9pPr marL="3181746" algn="l" defTabSz="795437" rtl="0" eaLnBrk="1" latinLnBrk="0" hangingPunct="1">
      <a:defRPr kumimoji="1" sz="2088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258FFC3A-203D-4524-AEAE-8CD5A50254CC}">
          <p14:sldIdLst>
            <p14:sldId id="928"/>
            <p14:sldId id="806"/>
          </p14:sldIdLst>
        </p14:section>
        <p14:section name="Section sans titre" id="{121367F0-7D0E-44AD-9E1B-BF976D3F1E3C}">
          <p14:sldIdLst>
            <p14:sldId id="891"/>
            <p14:sldId id="892"/>
            <p14:sldId id="968"/>
            <p14:sldId id="970"/>
            <p14:sldId id="1003"/>
            <p14:sldId id="919"/>
            <p14:sldId id="903"/>
            <p14:sldId id="1001"/>
            <p14:sldId id="889"/>
            <p14:sldId id="895"/>
            <p14:sldId id="894"/>
            <p14:sldId id="896"/>
            <p14:sldId id="923"/>
            <p14:sldId id="908"/>
            <p14:sldId id="906"/>
            <p14:sldId id="1002"/>
            <p14:sldId id="893"/>
            <p14:sldId id="914"/>
            <p14:sldId id="915"/>
            <p14:sldId id="926"/>
            <p14:sldId id="9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Savard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CC00"/>
    <a:srgbClr val="B2B2B2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 autoAdjust="0"/>
    <p:restoredTop sz="81281" autoAdjust="0"/>
  </p:normalViewPr>
  <p:slideViewPr>
    <p:cSldViewPr>
      <p:cViewPr varScale="1">
        <p:scale>
          <a:sx n="67" d="100"/>
          <a:sy n="67" d="100"/>
        </p:scale>
        <p:origin x="188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12" y="-108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fr-F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fr-FR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813"/>
            <a:ext cx="3169920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fr-FR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0813"/>
            <a:ext cx="3169920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B459A96-B91C-4FA7-9347-EC75B3E334B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706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fr-FR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1226"/>
            <a:ext cx="5364480" cy="43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813"/>
            <a:ext cx="3169920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fr-F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0813"/>
            <a:ext cx="3169920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D4F03315-2FA4-4EC1-B288-889F4DD0CAA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4138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044" kern="1200">
        <a:solidFill>
          <a:schemeClr val="tx1"/>
        </a:solidFill>
        <a:latin typeface="Arial" charset="0"/>
        <a:ea typeface="+mn-ea"/>
        <a:cs typeface="+mn-cs"/>
      </a:defRPr>
    </a:lvl1pPr>
    <a:lvl2pPr marL="397718" algn="l" rtl="0" fontAlgn="base">
      <a:spcBef>
        <a:spcPct val="30000"/>
      </a:spcBef>
      <a:spcAft>
        <a:spcPct val="0"/>
      </a:spcAft>
      <a:defRPr kumimoji="1" sz="1044" kern="1200">
        <a:solidFill>
          <a:schemeClr val="tx1"/>
        </a:solidFill>
        <a:latin typeface="Arial" charset="0"/>
        <a:ea typeface="+mn-ea"/>
        <a:cs typeface="+mn-cs"/>
      </a:defRPr>
    </a:lvl2pPr>
    <a:lvl3pPr marL="795437" algn="l" rtl="0" fontAlgn="base">
      <a:spcBef>
        <a:spcPct val="30000"/>
      </a:spcBef>
      <a:spcAft>
        <a:spcPct val="0"/>
      </a:spcAft>
      <a:defRPr kumimoji="1" sz="1044" kern="1200">
        <a:solidFill>
          <a:schemeClr val="tx1"/>
        </a:solidFill>
        <a:latin typeface="Arial" charset="0"/>
        <a:ea typeface="+mn-ea"/>
        <a:cs typeface="+mn-cs"/>
      </a:defRPr>
    </a:lvl3pPr>
    <a:lvl4pPr marL="1193155" algn="l" rtl="0" fontAlgn="base">
      <a:spcBef>
        <a:spcPct val="30000"/>
      </a:spcBef>
      <a:spcAft>
        <a:spcPct val="0"/>
      </a:spcAft>
      <a:defRPr kumimoji="1" sz="1044" kern="1200">
        <a:solidFill>
          <a:schemeClr val="tx1"/>
        </a:solidFill>
        <a:latin typeface="Arial" charset="0"/>
        <a:ea typeface="+mn-ea"/>
        <a:cs typeface="+mn-cs"/>
      </a:defRPr>
    </a:lvl4pPr>
    <a:lvl5pPr marL="1590873" algn="l" rtl="0" fontAlgn="base">
      <a:spcBef>
        <a:spcPct val="30000"/>
      </a:spcBef>
      <a:spcAft>
        <a:spcPct val="0"/>
      </a:spcAft>
      <a:defRPr kumimoji="1" sz="1044" kern="1200">
        <a:solidFill>
          <a:schemeClr val="tx1"/>
        </a:solidFill>
        <a:latin typeface="Arial" charset="0"/>
        <a:ea typeface="+mn-ea"/>
        <a:cs typeface="+mn-cs"/>
      </a:defRPr>
    </a:lvl5pPr>
    <a:lvl6pPr marL="1988591" algn="l" defTabSz="795437" rtl="0" eaLnBrk="1" latinLnBrk="0" hangingPunct="1">
      <a:defRPr sz="1044" kern="1200">
        <a:solidFill>
          <a:schemeClr val="tx1"/>
        </a:solidFill>
        <a:latin typeface="+mn-lt"/>
        <a:ea typeface="+mn-ea"/>
        <a:cs typeface="+mn-cs"/>
      </a:defRPr>
    </a:lvl6pPr>
    <a:lvl7pPr marL="2386310" algn="l" defTabSz="795437" rtl="0" eaLnBrk="1" latinLnBrk="0" hangingPunct="1">
      <a:defRPr sz="1044" kern="1200">
        <a:solidFill>
          <a:schemeClr val="tx1"/>
        </a:solidFill>
        <a:latin typeface="+mn-lt"/>
        <a:ea typeface="+mn-ea"/>
        <a:cs typeface="+mn-cs"/>
      </a:defRPr>
    </a:lvl7pPr>
    <a:lvl8pPr marL="2784028" algn="l" defTabSz="795437" rtl="0" eaLnBrk="1" latinLnBrk="0" hangingPunct="1">
      <a:defRPr sz="1044" kern="1200">
        <a:solidFill>
          <a:schemeClr val="tx1"/>
        </a:solidFill>
        <a:latin typeface="+mn-lt"/>
        <a:ea typeface="+mn-ea"/>
        <a:cs typeface="+mn-cs"/>
      </a:defRPr>
    </a:lvl8pPr>
    <a:lvl9pPr marL="3181746" algn="l" defTabSz="795437" rtl="0" eaLnBrk="1" latinLnBrk="0" hangingPunct="1">
      <a:defRPr sz="104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1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2308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10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0638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11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9995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12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7549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13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8046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14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1378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15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556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16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0559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17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</p:spTree>
    <p:extLst>
      <p:ext uri="{BB962C8B-B14F-4D97-AF65-F5344CB8AC3E}">
        <p14:creationId xmlns:p14="http://schemas.microsoft.com/office/powerpoint/2010/main" val="4061528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18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54812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19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altLang="fr-FR" sz="1050" dirty="0"/>
          </a:p>
          <a:p>
            <a:pPr marL="228600" indent="-228600" eaLnBrk="1" hangingPunct="1">
              <a:lnSpc>
                <a:spcPct val="90000"/>
              </a:lnSpc>
              <a:buAutoNum type="arabicParenR"/>
            </a:pPr>
            <a:endParaRPr lang="fr-CA" altLang="fr-FR" sz="1050" dirty="0"/>
          </a:p>
        </p:txBody>
      </p:sp>
    </p:spTree>
    <p:extLst>
      <p:ext uri="{BB962C8B-B14F-4D97-AF65-F5344CB8AC3E}">
        <p14:creationId xmlns:p14="http://schemas.microsoft.com/office/powerpoint/2010/main" val="2364987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2</a:t>
            </a:fld>
            <a:endParaRPr lang="fr-FR" dirty="0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baseline="0" dirty="0"/>
          </a:p>
        </p:txBody>
      </p:sp>
    </p:spTree>
    <p:extLst>
      <p:ext uri="{BB962C8B-B14F-4D97-AF65-F5344CB8AC3E}">
        <p14:creationId xmlns:p14="http://schemas.microsoft.com/office/powerpoint/2010/main" val="33877788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20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22016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21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913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22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kumimoji="1" lang="fr-CA" sz="1044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228600" indent="-228600" eaLnBrk="1" hangingPunct="1">
              <a:lnSpc>
                <a:spcPct val="90000"/>
              </a:lnSpc>
              <a:buAutoNum type="arabicParenR"/>
            </a:pPr>
            <a:endParaRPr lang="fr-CA" altLang="fr-FR" sz="1050" dirty="0"/>
          </a:p>
        </p:txBody>
      </p:sp>
    </p:spTree>
    <p:extLst>
      <p:ext uri="{BB962C8B-B14F-4D97-AF65-F5344CB8AC3E}">
        <p14:creationId xmlns:p14="http://schemas.microsoft.com/office/powerpoint/2010/main" val="25003537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>
                <a:solidFill>
                  <a:prstClr val="black"/>
                </a:solidFill>
              </a:rPr>
              <a:pPr/>
              <a:t>23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9367" indent="-239367"/>
            <a:endParaRPr lang="en-CA" baseline="0" dirty="0"/>
          </a:p>
          <a:p>
            <a:pPr marL="239367" indent="-239367"/>
            <a:endParaRPr lang="en-CA" baseline="0" dirty="0"/>
          </a:p>
          <a:p>
            <a:pPr marL="239367" indent="-239367"/>
            <a:endParaRPr lang="fr-CA" baseline="0" dirty="0"/>
          </a:p>
        </p:txBody>
      </p:sp>
    </p:spTree>
    <p:extLst>
      <p:ext uri="{BB962C8B-B14F-4D97-AF65-F5344CB8AC3E}">
        <p14:creationId xmlns:p14="http://schemas.microsoft.com/office/powerpoint/2010/main" val="2681196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3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0189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4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4763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5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en-CA" baseline="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3055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6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fr-FR" dirty="0"/>
          </a:p>
          <a:p>
            <a:pPr marL="228600" indent="-22860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6907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7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en-CA" baseline="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739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8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0845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9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2165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1" y="1371601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8"/>
            <a:ext cx="7854696" cy="1752600"/>
          </a:xfrm>
        </p:spPr>
        <p:txBody>
          <a:bodyPr lIns="0" rIns="18288"/>
          <a:lstStyle>
            <a:lvl1pPr marL="0" marR="45718" indent="0" algn="r">
              <a:buNone/>
              <a:defRPr>
                <a:solidFill>
                  <a:schemeClr val="tx1"/>
                </a:solidFill>
              </a:defRPr>
            </a:lvl1pPr>
            <a:lvl2pPr marL="457177" indent="0" algn="ctr">
              <a:buNone/>
            </a:lvl2pPr>
            <a:lvl3pPr marL="914354" indent="0" algn="ctr">
              <a:buNone/>
            </a:lvl3pPr>
            <a:lvl4pPr marL="1371531" indent="0" algn="ctr">
              <a:buNone/>
            </a:lvl4pPr>
            <a:lvl5pPr marL="1828709" indent="0" algn="ctr">
              <a:buNone/>
            </a:lvl5pPr>
            <a:lvl6pPr marL="2285886" indent="0" algn="ctr">
              <a:buNone/>
            </a:lvl6pPr>
            <a:lvl7pPr marL="2743063" indent="0" algn="ctr">
              <a:buNone/>
            </a:lvl7pPr>
            <a:lvl8pPr marL="3200240" indent="0" algn="ctr">
              <a:buNone/>
            </a:lvl8pPr>
            <a:lvl9pPr marL="3657417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E752-99E7-45AD-A487-6178B1BCA368}" type="datetime10">
              <a:rPr lang="fr-FR" smtClean="0"/>
              <a:t>16:01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DB7E-1D26-439D-AE80-1BDA04FD5CA9}" type="datetime10">
              <a:rPr lang="fr-FR" smtClean="0"/>
              <a:t>16:01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C02A-6188-411D-83B6-99420884AA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3"/>
            <a:ext cx="2057400" cy="5211763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3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B018-3037-422F-B0BB-F2FF85731E39}" type="datetime10">
              <a:rPr lang="fr-FR" smtClean="0"/>
              <a:t>16:01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9F0E-8BFC-4B7F-991E-DDD7DB0EE09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CC91-F408-4A55-89EF-5887EC2B8EF6}" type="datetime10">
              <a:rPr lang="fr-FR" smtClean="0"/>
              <a:t>16:01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DB04-DEBA-4F5A-AE75-2C003DA010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3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3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397D-9048-43FB-8830-3BFC2C659C73}" type="datetime10">
              <a:rPr lang="fr-FR" smtClean="0"/>
              <a:t>16:01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968C-EBCE-4711-A4F4-483E0592987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704089"/>
            <a:ext cx="8229600" cy="114300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1920087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7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27BB-E5A6-49AB-A9D4-0C750D61FA2D}" type="datetime10">
              <a:rPr lang="fr-FR" smtClean="0"/>
              <a:t>16:01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5E08-600B-47DA-843E-E0DE75C846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704089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2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9" y="1859763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2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021B-95EC-40B3-9DE0-F0F2FCDF424C}" type="datetime10">
              <a:rPr lang="fr-FR" smtClean="0"/>
              <a:t>16:01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2A94-6BA6-493E-9843-DD5DAE58B7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9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93BB-E790-443C-9E9A-14CD85AC16B5}" type="datetime10">
              <a:rPr lang="fr-FR" smtClean="0"/>
              <a:t>16:01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AF9E-3612-41DF-8193-6ED3637A5B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2CA9-C7B5-4D5E-B3CD-9B79C645D983}" type="datetime10">
              <a:rPr lang="fr-FR" smtClean="0"/>
              <a:t>16:01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B794-3061-42C8-B679-CD80AD95A4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1" y="1676401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2" y="1676401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2195-182C-4DD2-8284-D87A40B2E3D2}" type="datetime10">
              <a:rPr lang="fr-FR" smtClean="0"/>
              <a:t>16:01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F8FC-C7C6-44ED-B168-254C35482A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9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70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1177002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2828786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8C53-C877-41C7-BC78-A63ED92BD5DE}" type="datetime10">
              <a:rPr lang="fr-FR" smtClean="0"/>
              <a:t>16:01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1" y="6356358"/>
            <a:ext cx="609600" cy="365125"/>
          </a:xfrm>
        </p:spPr>
        <p:txBody>
          <a:bodyPr/>
          <a:lstStyle/>
          <a:p>
            <a:fld id="{06D77623-ABF3-40FC-BCFC-35E815F0DB9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199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31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1" y="704089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1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E980CA-A563-4827-ADF1-1E927F9AA050}" type="datetime10">
              <a:rPr lang="fr-FR" smtClean="0"/>
              <a:t>16:01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8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1" y="635635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D3AB32-615F-4643-BEB0-A8AE57DDBE8D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6" y="202410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2400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24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06" indent="-274306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48" indent="-24687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indent="-24687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61" indent="-21030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967" indent="-21030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273" indent="-21030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144" indent="-182871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451" indent="-182871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757" indent="-182871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notesSlide" Target="../notesSlides/notesSlide10.xml"/><Relationship Id="rId5" Type="http://schemas.openxmlformats.org/officeDocument/2006/relationships/tags" Target="../tags/tag109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08.xml"/><Relationship Id="rId9" Type="http://schemas.openxmlformats.org/officeDocument/2006/relationships/tags" Target="../tags/tag1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notesSlide" Target="../notesSlides/notesSlide11.xml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5" Type="http://schemas.openxmlformats.org/officeDocument/2006/relationships/tags" Target="../tags/tag118.xml"/><Relationship Id="rId10" Type="http://schemas.openxmlformats.org/officeDocument/2006/relationships/tags" Target="../tags/tag123.xml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notesSlide" Target="../notesSlides/notesSlide12.xml"/><Relationship Id="rId3" Type="http://schemas.openxmlformats.org/officeDocument/2006/relationships/tags" Target="../tags/tag127.xml"/><Relationship Id="rId7" Type="http://schemas.openxmlformats.org/officeDocument/2006/relationships/tags" Target="../tags/tag131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5" Type="http://schemas.openxmlformats.org/officeDocument/2006/relationships/tags" Target="../tags/tag129.xml"/><Relationship Id="rId10" Type="http://schemas.openxmlformats.org/officeDocument/2006/relationships/tags" Target="../tags/tag134.xml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tags" Target="../tags/tag148.xml"/><Relationship Id="rId18" Type="http://schemas.openxmlformats.org/officeDocument/2006/relationships/tags" Target="../tags/tag153.xml"/><Relationship Id="rId3" Type="http://schemas.openxmlformats.org/officeDocument/2006/relationships/tags" Target="../tags/tag138.xml"/><Relationship Id="rId21" Type="http://schemas.openxmlformats.org/officeDocument/2006/relationships/notesSlide" Target="../notesSlides/notesSlide13.xml"/><Relationship Id="rId7" Type="http://schemas.openxmlformats.org/officeDocument/2006/relationships/tags" Target="../tags/tag142.xml"/><Relationship Id="rId12" Type="http://schemas.openxmlformats.org/officeDocument/2006/relationships/tags" Target="../tags/tag147.xml"/><Relationship Id="rId17" Type="http://schemas.openxmlformats.org/officeDocument/2006/relationships/tags" Target="../tags/tag152.xml"/><Relationship Id="rId2" Type="http://schemas.openxmlformats.org/officeDocument/2006/relationships/tags" Target="../tags/tag137.xml"/><Relationship Id="rId16" Type="http://schemas.openxmlformats.org/officeDocument/2006/relationships/tags" Target="../tags/tag151.xml"/><Relationship Id="rId20" Type="http://schemas.openxmlformats.org/officeDocument/2006/relationships/slideLayout" Target="../slideLayouts/slideLayout1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5" Type="http://schemas.openxmlformats.org/officeDocument/2006/relationships/tags" Target="../tags/tag140.xml"/><Relationship Id="rId15" Type="http://schemas.openxmlformats.org/officeDocument/2006/relationships/tags" Target="../tags/tag150.xml"/><Relationship Id="rId10" Type="http://schemas.openxmlformats.org/officeDocument/2006/relationships/tags" Target="../tags/tag145.xml"/><Relationship Id="rId19" Type="http://schemas.openxmlformats.org/officeDocument/2006/relationships/tags" Target="../tags/tag154.xml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tags" Target="../tags/tag14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157.xml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5" Type="http://schemas.openxmlformats.org/officeDocument/2006/relationships/tags" Target="../tags/tag159.xml"/><Relationship Id="rId15" Type="http://schemas.openxmlformats.org/officeDocument/2006/relationships/image" Target="../media/image5.jpg"/><Relationship Id="rId10" Type="http://schemas.openxmlformats.org/officeDocument/2006/relationships/tags" Target="../tags/tag164.xml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74.xml"/><Relationship Id="rId3" Type="http://schemas.openxmlformats.org/officeDocument/2006/relationships/tags" Target="../tags/tag169.xml"/><Relationship Id="rId7" Type="http://schemas.openxmlformats.org/officeDocument/2006/relationships/tags" Target="../tags/tag173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11" Type="http://schemas.openxmlformats.org/officeDocument/2006/relationships/notesSlide" Target="../notesSlides/notesSlide15.xml"/><Relationship Id="rId5" Type="http://schemas.openxmlformats.org/officeDocument/2006/relationships/tags" Target="../tags/tag171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70.xml"/><Relationship Id="rId9" Type="http://schemas.openxmlformats.org/officeDocument/2006/relationships/tags" Target="../tags/tag17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3" Type="http://schemas.openxmlformats.org/officeDocument/2006/relationships/tags" Target="../tags/tag178.xml"/><Relationship Id="rId7" Type="http://schemas.openxmlformats.org/officeDocument/2006/relationships/tags" Target="../tags/tag182.xml"/><Relationship Id="rId12" Type="http://schemas.openxmlformats.org/officeDocument/2006/relationships/image" Target="../media/image6.png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notesSlide" Target="../notesSlides/notesSlide16.xml"/><Relationship Id="rId5" Type="http://schemas.openxmlformats.org/officeDocument/2006/relationships/tags" Target="../tags/tag180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79.xml"/><Relationship Id="rId9" Type="http://schemas.openxmlformats.org/officeDocument/2006/relationships/tags" Target="../tags/tag18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tags" Target="../tags/tag197.xml"/><Relationship Id="rId18" Type="http://schemas.openxmlformats.org/officeDocument/2006/relationships/tags" Target="../tags/tag202.xml"/><Relationship Id="rId3" Type="http://schemas.openxmlformats.org/officeDocument/2006/relationships/tags" Target="../tags/tag187.xml"/><Relationship Id="rId21" Type="http://schemas.openxmlformats.org/officeDocument/2006/relationships/notesSlide" Target="../notesSlides/notesSlide17.xml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17" Type="http://schemas.openxmlformats.org/officeDocument/2006/relationships/tags" Target="../tags/tag201.xml"/><Relationship Id="rId2" Type="http://schemas.openxmlformats.org/officeDocument/2006/relationships/tags" Target="../tags/tag186.xml"/><Relationship Id="rId16" Type="http://schemas.openxmlformats.org/officeDocument/2006/relationships/tags" Target="../tags/tag200.xml"/><Relationship Id="rId20" Type="http://schemas.openxmlformats.org/officeDocument/2006/relationships/slideLayout" Target="../slideLayouts/slideLayout1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5" Type="http://schemas.openxmlformats.org/officeDocument/2006/relationships/tags" Target="../tags/tag189.xml"/><Relationship Id="rId15" Type="http://schemas.openxmlformats.org/officeDocument/2006/relationships/tags" Target="../tags/tag199.xml"/><Relationship Id="rId10" Type="http://schemas.openxmlformats.org/officeDocument/2006/relationships/tags" Target="../tags/tag194.xml"/><Relationship Id="rId19" Type="http://schemas.openxmlformats.org/officeDocument/2006/relationships/tags" Target="../tags/tag203.xml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tags" Target="../tags/tag19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3" Type="http://schemas.openxmlformats.org/officeDocument/2006/relationships/tags" Target="../tags/tag206.xml"/><Relationship Id="rId7" Type="http://schemas.openxmlformats.org/officeDocument/2006/relationships/tags" Target="../tags/tag210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notesSlide" Target="../notesSlides/notesSlide18.xml"/><Relationship Id="rId5" Type="http://schemas.openxmlformats.org/officeDocument/2006/relationships/tags" Target="../tags/tag208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207.xml"/><Relationship Id="rId9" Type="http://schemas.openxmlformats.org/officeDocument/2006/relationships/tags" Target="../tags/tag2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215.xml"/><Relationship Id="rId7" Type="http://schemas.openxmlformats.org/officeDocument/2006/relationships/tags" Target="../tags/tag219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6" Type="http://schemas.openxmlformats.org/officeDocument/2006/relationships/tags" Target="../tags/tag218.xml"/><Relationship Id="rId5" Type="http://schemas.openxmlformats.org/officeDocument/2006/relationships/tags" Target="../tags/tag217.xml"/><Relationship Id="rId4" Type="http://schemas.openxmlformats.org/officeDocument/2006/relationships/tags" Target="../tags/tag216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222.xml"/><Relationship Id="rId7" Type="http://schemas.openxmlformats.org/officeDocument/2006/relationships/tags" Target="../tags/tag226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5" Type="http://schemas.openxmlformats.org/officeDocument/2006/relationships/tags" Target="../tags/tag224.xml"/><Relationship Id="rId4" Type="http://schemas.openxmlformats.org/officeDocument/2006/relationships/tags" Target="../tags/tag223.xml"/><Relationship Id="rId9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229.xml"/><Relationship Id="rId7" Type="http://schemas.openxmlformats.org/officeDocument/2006/relationships/tags" Target="../tags/tag233.xml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5" Type="http://schemas.openxmlformats.org/officeDocument/2006/relationships/tags" Target="../tags/tag231.xml"/><Relationship Id="rId4" Type="http://schemas.openxmlformats.org/officeDocument/2006/relationships/tags" Target="../tags/tag230.xml"/><Relationship Id="rId9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236.xml"/><Relationship Id="rId7" Type="http://schemas.openxmlformats.org/officeDocument/2006/relationships/tags" Target="../tags/tag240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5" Type="http://schemas.openxmlformats.org/officeDocument/2006/relationships/tags" Target="../tags/tag238.xml"/><Relationship Id="rId4" Type="http://schemas.openxmlformats.org/officeDocument/2006/relationships/tags" Target="../tags/tag237.xml"/><Relationship Id="rId9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3" Type="http://schemas.openxmlformats.org/officeDocument/2006/relationships/tags" Target="../tags/tag24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6" Type="http://schemas.openxmlformats.org/officeDocument/2006/relationships/tags" Target="../tags/tag246.xml"/><Relationship Id="rId5" Type="http://schemas.openxmlformats.org/officeDocument/2006/relationships/tags" Target="../tags/tag245.xml"/><Relationship Id="rId4" Type="http://schemas.openxmlformats.org/officeDocument/2006/relationships/tags" Target="../tags/tag24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10" Type="http://schemas.openxmlformats.org/officeDocument/2006/relationships/notesSlide" Target="../notesSlides/notesSlide3.xml"/><Relationship Id="rId4" Type="http://schemas.openxmlformats.org/officeDocument/2006/relationships/tags" Target="../tags/tag18.xml"/><Relationship Id="rId9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notesSlide" Target="../notesSlides/notesSlide4.xml"/><Relationship Id="rId2" Type="http://schemas.openxmlformats.org/officeDocument/2006/relationships/tags" Target="../tags/tag24.xml"/><Relationship Id="rId16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5" Type="http://schemas.openxmlformats.org/officeDocument/2006/relationships/notesSlide" Target="../notesSlides/notesSlide5.xml"/><Relationship Id="rId10" Type="http://schemas.openxmlformats.org/officeDocument/2006/relationships/tags" Target="../tags/tag47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55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54.xml"/><Relationship Id="rId9" Type="http://schemas.openxmlformats.org/officeDocument/2006/relationships/tags" Target="../tags/tag5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18" Type="http://schemas.openxmlformats.org/officeDocument/2006/relationships/notesSlide" Target="../notesSlides/notesSlide7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61.xml"/><Relationship Id="rId16" Type="http://schemas.openxmlformats.org/officeDocument/2006/relationships/tags" Target="../tags/tag75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10" Type="http://schemas.openxmlformats.org/officeDocument/2006/relationships/tags" Target="../tags/tag69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notesSlide" Target="../notesSlides/notesSlide8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5" Type="http://schemas.openxmlformats.org/officeDocument/2006/relationships/tags" Target="../tags/tag80.xml"/><Relationship Id="rId10" Type="http://schemas.openxmlformats.org/officeDocument/2006/relationships/tags" Target="../tags/tag85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tags" Target="../tags/tag99.xml"/><Relationship Id="rId18" Type="http://schemas.openxmlformats.org/officeDocument/2006/relationships/tags" Target="../tags/tag104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20" Type="http://schemas.openxmlformats.org/officeDocument/2006/relationships/notesSlide" Target="../notesSlides/notesSlide9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5" Type="http://schemas.openxmlformats.org/officeDocument/2006/relationships/tags" Target="../tags/tag91.xml"/><Relationship Id="rId15" Type="http://schemas.openxmlformats.org/officeDocument/2006/relationships/tags" Target="../tags/tag101.xml"/><Relationship Id="rId10" Type="http://schemas.openxmlformats.org/officeDocument/2006/relationships/tags" Target="../tags/tag96.xml"/><Relationship Id="rId19" Type="http://schemas.openxmlformats.org/officeDocument/2006/relationships/slideLayout" Target="../slideLayouts/slideLayout1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46176" y="3603830"/>
            <a:ext cx="7851648" cy="719553"/>
          </a:xfrm>
          <a:noFill/>
          <a:ln/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flatTx/>
          </a:bodyPr>
          <a:lstStyle/>
          <a:p>
            <a:pPr algn="ctr"/>
            <a:r>
              <a:rPr lang="fr-FR" sz="4000" b="0" dirty="0"/>
              <a:t>Leçon 5</a:t>
            </a:r>
          </a:p>
        </p:txBody>
      </p:sp>
      <p:sp>
        <p:nvSpPr>
          <p:cNvPr id="128717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0" y="4467399"/>
            <a:ext cx="9144000" cy="792658"/>
          </a:xfrm>
          <a:noFill/>
          <a:ln/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fr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Analyse de tableaux multivariés</a:t>
            </a:r>
          </a:p>
        </p:txBody>
      </p:sp>
      <p:cxnSp>
        <p:nvCxnSpPr>
          <p:cNvPr id="8" name="Connecteur droit 7"/>
          <p:cNvCxnSpPr/>
          <p:nvPr>
            <p:custDataLst>
              <p:tags r:id="rId3"/>
            </p:custDataLst>
          </p:nvPr>
        </p:nvCxnSpPr>
        <p:spPr>
          <a:xfrm>
            <a:off x="0" y="3459287"/>
            <a:ext cx="9144000" cy="1588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>
            <p:custDataLst>
              <p:tags r:id="rId4"/>
            </p:custDataLst>
          </p:nvPr>
        </p:nvCxnSpPr>
        <p:spPr>
          <a:xfrm>
            <a:off x="0" y="3530725"/>
            <a:ext cx="9144000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Espace réservé de la date 10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09B1EA93-7181-4E24-928E-D16F8FA89D53}" type="datetime10">
              <a:rPr lang="fr-FR" smtClean="0"/>
              <a:t>16:01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14" name="Rectangle 2"/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785786" y="764704"/>
            <a:ext cx="7602638" cy="105726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rmAutofit fontScale="70000" lnSpcReduction="20000"/>
            <a:scene3d>
              <a:camera prst="orthographicFront"/>
              <a:lightRig rig="freezing" dir="t">
                <a:rot lat="0" lon="0" rev="5640000"/>
              </a:lightRig>
            </a:scene3d>
            <a:flatTx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4000" b="0" dirty="0"/>
              <a:t>SOCIO 532.2</a:t>
            </a:r>
          </a:p>
          <a:p>
            <a:pPr algn="l"/>
            <a:r>
              <a:rPr lang="en-CA" sz="4000" b="0" dirty="0"/>
              <a:t>STATISTIQUES &amp; INFORMATIQUE APPLIQUÉES AUX SCIENCES SOCIALES</a:t>
            </a:r>
            <a:endParaRPr lang="fr-FR" sz="4000" b="0" dirty="0"/>
          </a:p>
        </p:txBody>
      </p:sp>
      <p:sp>
        <p:nvSpPr>
          <p:cNvPr id="15" name="Rectangle 3"/>
          <p:cNvSpPr txBox="1">
            <a:spLocks noChangeArrowheads="1"/>
          </p:cNvSpPr>
          <p:nvPr>
            <p:custDataLst>
              <p:tags r:id="rId8"/>
            </p:custDataLst>
          </p:nvPr>
        </p:nvSpPr>
        <p:spPr>
          <a:xfrm>
            <a:off x="1547664" y="2171425"/>
            <a:ext cx="6929486" cy="1113559"/>
          </a:xfrm>
          <a:prstGeom prst="rect">
            <a:avLst/>
          </a:prstGeom>
          <a:noFill/>
          <a:ln/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El Hadj Touré, Ph D. Sociologie</a:t>
            </a:r>
          </a:p>
          <a:p>
            <a:pPr>
              <a:spcBef>
                <a:spcPts val="600"/>
              </a:spcBef>
            </a:pPr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Département de sociologie</a:t>
            </a:r>
          </a:p>
          <a:p>
            <a:pPr>
              <a:spcBef>
                <a:spcPts val="600"/>
              </a:spcBef>
            </a:pPr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Université Gaston Berger de St-Louis</a:t>
            </a:r>
          </a:p>
        </p:txBody>
      </p:sp>
    </p:spTree>
    <p:extLst>
      <p:ext uri="{BB962C8B-B14F-4D97-AF65-F5344CB8AC3E}">
        <p14:creationId xmlns:p14="http://schemas.microsoft.com/office/powerpoint/2010/main" val="3324154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395535" y="1916832"/>
            <a:ext cx="8640961" cy="49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3 scénarios possibles suite à l’ajout d’une </a:t>
            </a:r>
            <a:r>
              <a:rPr lang="fr-FR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VC modératrice (Z)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dans une relation initiale X-Y (causalité interactive)</a:t>
            </a:r>
          </a:p>
          <a:p>
            <a:pPr marL="0" indent="0"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2976B4F1-A603-4E6C-BFD2-78FE73FD8F79}" type="datetime10">
              <a:rPr lang="fr-FR" smtClean="0"/>
              <a:t>16:01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10</a:t>
            </a:fld>
            <a:endParaRPr lang="fr-FR" dirty="0"/>
          </a:p>
        </p:txBody>
      </p:sp>
      <p:cxnSp>
        <p:nvCxnSpPr>
          <p:cNvPr id="12" name="Connecteur droit avec flèche 11"/>
          <p:cNvCxnSpPr/>
          <p:nvPr>
            <p:custDataLst>
              <p:tags r:id="rId4"/>
            </p:custDataLst>
          </p:nvPr>
        </p:nvCxnSpPr>
        <p:spPr>
          <a:xfrm>
            <a:off x="539552" y="2132856"/>
            <a:ext cx="393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Rectangle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-36342" y="511281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 spécification: modération</a:t>
            </a:r>
            <a:endParaRPr kumimoji="0" lang="fr-FR" sz="36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>
            <p:custDataLst>
              <p:tags r:id="rId6"/>
            </p:custDataLst>
          </p:nvPr>
        </p:nvSpPr>
        <p:spPr>
          <a:xfrm>
            <a:off x="0" y="1205037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spc="-15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Conséquences de l’élaboration</a:t>
            </a:r>
          </a:p>
        </p:txBody>
      </p:sp>
      <p:cxnSp>
        <p:nvCxnSpPr>
          <p:cNvPr id="10" name="Connecteur droit 9"/>
          <p:cNvCxnSpPr/>
          <p:nvPr>
            <p:custDataLst>
              <p:tags r:id="rId7"/>
            </p:custDataLst>
          </p:nvPr>
        </p:nvCxnSpPr>
        <p:spPr>
          <a:xfrm>
            <a:off x="3072" y="1219468"/>
            <a:ext cx="9140928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>
            <p:custDataLst>
              <p:tags r:id="rId8"/>
            </p:custDataLst>
          </p:nvPr>
        </p:nvCxnSpPr>
        <p:spPr>
          <a:xfrm>
            <a:off x="3072" y="1268760"/>
            <a:ext cx="914092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Espace réservé du texte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381315" y="2804877"/>
            <a:ext cx="6624736" cy="387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relation X-Y </a:t>
            </a:r>
            <a:r>
              <a:rPr lang="fr-FR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persiste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 s’amplifie pour un niveau de Z et </a:t>
            </a:r>
            <a:r>
              <a:rPr lang="fr-FR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disparaît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pour un autre niveau</a:t>
            </a: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 </a:t>
            </a:r>
            <a:r>
              <a:rPr lang="fr-CA" sz="20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spécifie, modère</a:t>
            </a: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ainsi la</a:t>
            </a:r>
            <a:r>
              <a:rPr lang="fr-CA" sz="20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relation </a:t>
            </a: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entre X et Y </a:t>
            </a:r>
          </a:p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relation X-Y </a:t>
            </a:r>
            <a:r>
              <a:rPr lang="fr-FR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persiste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à tous les niveaux de Z</a:t>
            </a: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 ne spécifie ou modère pas la relation X-Y</a:t>
            </a:r>
          </a:p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relation X-Y </a:t>
            </a:r>
            <a:r>
              <a:rPr lang="fr-FR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disparaît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à tous les niveaux Z</a:t>
            </a: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Signe qu’un autre modèle s’ajuste probablement mieux aux données (</a:t>
            </a:r>
            <a:r>
              <a:rPr lang="fr-FR" sz="20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explication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par exemple)</a:t>
            </a: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572109" y="3535263"/>
            <a:ext cx="38159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8654897" y="3535263"/>
            <a:ext cx="38159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940200" y="2919710"/>
            <a:ext cx="47301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fr-CA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fr-CA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7972559" y="3734460"/>
            <a:ext cx="70118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>
            <a:off x="8061302" y="3637855"/>
            <a:ext cx="96253" cy="1932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>
            <a:off x="8249737" y="3649440"/>
            <a:ext cx="96253" cy="1932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H="1">
            <a:off x="8442298" y="3628117"/>
            <a:ext cx="96253" cy="1932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295F23E9-A650-4382-A76C-E5E3FC642A86}"/>
              </a:ext>
            </a:extLst>
          </p:cNvPr>
          <p:cNvSpPr txBox="1"/>
          <p:nvPr/>
        </p:nvSpPr>
        <p:spPr>
          <a:xfrm>
            <a:off x="7564867" y="2925326"/>
            <a:ext cx="38159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FAFDC74-A1A9-46ED-A340-BFF0DF121AE9}"/>
              </a:ext>
            </a:extLst>
          </p:cNvPr>
          <p:cNvSpPr txBox="1"/>
          <p:nvPr/>
        </p:nvSpPr>
        <p:spPr>
          <a:xfrm>
            <a:off x="8647655" y="2925326"/>
            <a:ext cx="38159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4B2D0BAC-FD8A-4717-B684-2F02C806CA57}"/>
              </a:ext>
            </a:extLst>
          </p:cNvPr>
          <p:cNvCxnSpPr/>
          <p:nvPr/>
        </p:nvCxnSpPr>
        <p:spPr>
          <a:xfrm>
            <a:off x="7972559" y="3122854"/>
            <a:ext cx="70118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947437EA-D6B6-4C49-9B12-8E8A5B1AAB12}"/>
              </a:ext>
            </a:extLst>
          </p:cNvPr>
          <p:cNvSpPr txBox="1"/>
          <p:nvPr/>
        </p:nvSpPr>
        <p:spPr>
          <a:xfrm>
            <a:off x="7572109" y="4781160"/>
            <a:ext cx="38159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00C59E5B-6FE4-4F11-B907-0F2146545686}"/>
              </a:ext>
            </a:extLst>
          </p:cNvPr>
          <p:cNvSpPr txBox="1"/>
          <p:nvPr/>
        </p:nvSpPr>
        <p:spPr>
          <a:xfrm>
            <a:off x="8654897" y="4781160"/>
            <a:ext cx="38159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BD12189D-A9B9-4626-8B61-495E266819B6}"/>
              </a:ext>
            </a:extLst>
          </p:cNvPr>
          <p:cNvSpPr txBox="1"/>
          <p:nvPr/>
        </p:nvSpPr>
        <p:spPr>
          <a:xfrm>
            <a:off x="6940200" y="4165607"/>
            <a:ext cx="47301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fr-CA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fr-CA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5B0F749A-2590-470B-9F95-B29C16843AC8}"/>
              </a:ext>
            </a:extLst>
          </p:cNvPr>
          <p:cNvCxnSpPr/>
          <p:nvPr/>
        </p:nvCxnSpPr>
        <p:spPr>
          <a:xfrm>
            <a:off x="7972559" y="4980357"/>
            <a:ext cx="70118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3" name="ZoneTexte 62">
            <a:extLst>
              <a:ext uri="{FF2B5EF4-FFF2-40B4-BE49-F238E27FC236}">
                <a16:creationId xmlns:a16="http://schemas.microsoft.com/office/drawing/2014/main" id="{FC617EE4-9249-4029-B7FF-F13AA9773B14}"/>
              </a:ext>
            </a:extLst>
          </p:cNvPr>
          <p:cNvSpPr txBox="1"/>
          <p:nvPr/>
        </p:nvSpPr>
        <p:spPr>
          <a:xfrm>
            <a:off x="7564867" y="4171223"/>
            <a:ext cx="38159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C01A2597-0431-4A46-935F-3F701DF19A1C}"/>
              </a:ext>
            </a:extLst>
          </p:cNvPr>
          <p:cNvSpPr txBox="1"/>
          <p:nvPr/>
        </p:nvSpPr>
        <p:spPr>
          <a:xfrm>
            <a:off x="8647655" y="4171223"/>
            <a:ext cx="38159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FC27809E-6869-4ACE-9BD0-20E945F27720}"/>
              </a:ext>
            </a:extLst>
          </p:cNvPr>
          <p:cNvCxnSpPr/>
          <p:nvPr/>
        </p:nvCxnSpPr>
        <p:spPr>
          <a:xfrm>
            <a:off x="7972559" y="4368751"/>
            <a:ext cx="70118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6" name="ZoneTexte 65">
            <a:extLst>
              <a:ext uri="{FF2B5EF4-FFF2-40B4-BE49-F238E27FC236}">
                <a16:creationId xmlns:a16="http://schemas.microsoft.com/office/drawing/2014/main" id="{B940FDBB-893F-4729-8426-8E333C247A0B}"/>
              </a:ext>
            </a:extLst>
          </p:cNvPr>
          <p:cNvSpPr txBox="1"/>
          <p:nvPr/>
        </p:nvSpPr>
        <p:spPr>
          <a:xfrm>
            <a:off x="7572109" y="6052410"/>
            <a:ext cx="38159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FB3BFFCF-664E-4F67-BE56-033FD170B726}"/>
              </a:ext>
            </a:extLst>
          </p:cNvPr>
          <p:cNvSpPr txBox="1"/>
          <p:nvPr/>
        </p:nvSpPr>
        <p:spPr>
          <a:xfrm>
            <a:off x="8654897" y="6052410"/>
            <a:ext cx="38159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CFDFD3FC-6B52-4157-94A9-5CDF0FB8ABC6}"/>
              </a:ext>
            </a:extLst>
          </p:cNvPr>
          <p:cNvSpPr txBox="1"/>
          <p:nvPr/>
        </p:nvSpPr>
        <p:spPr>
          <a:xfrm>
            <a:off x="6940200" y="5436857"/>
            <a:ext cx="47301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fr-CA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fr-CA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A2AB089A-CD4E-4E13-9BF3-486DB1C1253B}"/>
              </a:ext>
            </a:extLst>
          </p:cNvPr>
          <p:cNvCxnSpPr/>
          <p:nvPr/>
        </p:nvCxnSpPr>
        <p:spPr>
          <a:xfrm>
            <a:off x="7972559" y="6251607"/>
            <a:ext cx="70118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665C2436-8BEA-43F2-8E75-E52E984EA417}"/>
              </a:ext>
            </a:extLst>
          </p:cNvPr>
          <p:cNvCxnSpPr/>
          <p:nvPr/>
        </p:nvCxnSpPr>
        <p:spPr>
          <a:xfrm flipH="1">
            <a:off x="8061302" y="6155002"/>
            <a:ext cx="96253" cy="1932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FD16077C-74BF-4E84-BFE1-710197FA7581}"/>
              </a:ext>
            </a:extLst>
          </p:cNvPr>
          <p:cNvCxnSpPr/>
          <p:nvPr/>
        </p:nvCxnSpPr>
        <p:spPr>
          <a:xfrm flipH="1">
            <a:off x="8249737" y="6166587"/>
            <a:ext cx="96253" cy="1932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0643E882-B792-4BA1-AC11-3354CDEBD0F6}"/>
              </a:ext>
            </a:extLst>
          </p:cNvPr>
          <p:cNvCxnSpPr/>
          <p:nvPr/>
        </p:nvCxnSpPr>
        <p:spPr>
          <a:xfrm flipH="1">
            <a:off x="8442298" y="6145264"/>
            <a:ext cx="96253" cy="1932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ZoneTexte 72">
            <a:extLst>
              <a:ext uri="{FF2B5EF4-FFF2-40B4-BE49-F238E27FC236}">
                <a16:creationId xmlns:a16="http://schemas.microsoft.com/office/drawing/2014/main" id="{396E7AFA-5BF9-4B1B-AF88-0B7A830EA4E4}"/>
              </a:ext>
            </a:extLst>
          </p:cNvPr>
          <p:cNvSpPr txBox="1"/>
          <p:nvPr/>
        </p:nvSpPr>
        <p:spPr>
          <a:xfrm>
            <a:off x="7564867" y="5442473"/>
            <a:ext cx="38159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5684B46D-9C7D-49BC-8DB1-B3157266A7ED}"/>
              </a:ext>
            </a:extLst>
          </p:cNvPr>
          <p:cNvSpPr txBox="1"/>
          <p:nvPr/>
        </p:nvSpPr>
        <p:spPr>
          <a:xfrm>
            <a:off x="8647655" y="5442473"/>
            <a:ext cx="38159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  <p:cxnSp>
        <p:nvCxnSpPr>
          <p:cNvPr id="75" name="Connecteur droit avec flèche 74">
            <a:extLst>
              <a:ext uri="{FF2B5EF4-FFF2-40B4-BE49-F238E27FC236}">
                <a16:creationId xmlns:a16="http://schemas.microsoft.com/office/drawing/2014/main" id="{10002494-BE1A-4BBF-B550-85C39D98B543}"/>
              </a:ext>
            </a:extLst>
          </p:cNvPr>
          <p:cNvCxnSpPr/>
          <p:nvPr/>
        </p:nvCxnSpPr>
        <p:spPr>
          <a:xfrm>
            <a:off x="7972559" y="5640001"/>
            <a:ext cx="70118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C81AB4C6-6E33-4CE7-8D7A-27573D0A3CE2}"/>
              </a:ext>
            </a:extLst>
          </p:cNvPr>
          <p:cNvCxnSpPr/>
          <p:nvPr/>
        </p:nvCxnSpPr>
        <p:spPr>
          <a:xfrm flipH="1">
            <a:off x="8061302" y="5548722"/>
            <a:ext cx="96253" cy="1932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5B3F33B6-CB0D-4502-8591-5CEE628893D3}"/>
              </a:ext>
            </a:extLst>
          </p:cNvPr>
          <p:cNvCxnSpPr/>
          <p:nvPr/>
        </p:nvCxnSpPr>
        <p:spPr>
          <a:xfrm flipH="1">
            <a:off x="8249737" y="5560307"/>
            <a:ext cx="96253" cy="1932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0594236F-5E7F-4416-AF9B-4C876CADB7AF}"/>
              </a:ext>
            </a:extLst>
          </p:cNvPr>
          <p:cNvCxnSpPr/>
          <p:nvPr/>
        </p:nvCxnSpPr>
        <p:spPr>
          <a:xfrm flipH="1">
            <a:off x="8442298" y="5538984"/>
            <a:ext cx="96253" cy="1932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92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1" grpId="0" animBg="1"/>
      <p:bldP spid="32" grpId="0" animBg="1"/>
      <p:bldP spid="33" grpId="0" animBg="1"/>
      <p:bldP spid="40" grpId="0" animBg="1"/>
      <p:bldP spid="57" grpId="0" animBg="1"/>
      <p:bldP spid="58" grpId="0" animBg="1"/>
      <p:bldP spid="63" grpId="0" animBg="1"/>
      <p:bldP spid="64" grpId="0" animBg="1"/>
      <p:bldP spid="66" grpId="0" animBg="1"/>
      <p:bldP spid="67" grpId="0" animBg="1"/>
      <p:bldP spid="68" grpId="0" animBg="1"/>
      <p:bldP spid="73" grpId="0" animBg="1"/>
      <p:bldP spid="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683568" y="1810604"/>
            <a:ext cx="8103274" cy="5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F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</a:t>
            </a: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 nombre de cigognes est positivement associé au taux de natalité dans les districts (</a:t>
            </a:r>
            <a:r>
              <a:rPr lang="fr-FR" sz="2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c</a:t>
            </a:r>
            <a:r>
              <a:rPr lang="fr-FR" sz="23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2</a:t>
            </a:r>
            <a:r>
              <a:rPr lang="fr-F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=6,5; p&lt;0,05; G=0,35). Toutefois, l’association est </a:t>
            </a:r>
            <a:r>
              <a:rPr lang="fr-CA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peut-être due au caractère rural ou urbain des districts (urbanisation)…</a:t>
            </a:r>
          </a:p>
          <a:p>
            <a:pPr marL="0" indent="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2976B4F1-A603-4E6C-BFD2-78FE73FD8F79}" type="datetime10">
              <a:rPr lang="fr-FR" smtClean="0"/>
              <a:t>16:01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1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9189" y="519136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L’explication: relation fallacieuse</a:t>
            </a:r>
            <a:endParaRPr kumimoji="0" lang="fr-FR" sz="36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>
            <p:custDataLst>
              <p:tags r:id="rId5"/>
            </p:custDataLst>
          </p:nvPr>
        </p:nvSpPr>
        <p:spPr>
          <a:xfrm>
            <a:off x="19189" y="1198925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en-CA" sz="3000" spc="-15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Tableau </a:t>
            </a:r>
            <a:r>
              <a:rPr lang="en-CA" sz="3000" spc="-15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d’ordre</a:t>
            </a:r>
            <a:r>
              <a:rPr lang="en-CA" sz="3000" spc="-15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000" spc="-15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zéro</a:t>
            </a:r>
            <a:r>
              <a:rPr lang="en-CA" sz="3000" spc="-15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(X   Y) </a:t>
            </a:r>
            <a:endParaRPr lang="fr-CA" sz="3000" spc="-15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/>
          <p:nvPr>
            <p:custDataLst>
              <p:tags r:id="rId6"/>
            </p:custDataLst>
          </p:nvPr>
        </p:nvCxnSpPr>
        <p:spPr>
          <a:xfrm>
            <a:off x="3072" y="1219468"/>
            <a:ext cx="9140928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>
            <p:custDataLst>
              <p:tags r:id="rId7"/>
            </p:custDataLst>
          </p:nvPr>
        </p:nvCxnSpPr>
        <p:spPr>
          <a:xfrm>
            <a:off x="3072" y="1268760"/>
            <a:ext cx="914092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>
            <p:custDataLst>
              <p:tags r:id="rId8"/>
            </p:custDataLst>
          </p:nvPr>
        </p:nvCxnSpPr>
        <p:spPr>
          <a:xfrm>
            <a:off x="827584" y="5229200"/>
            <a:ext cx="393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>
            <p:custDataLst>
              <p:tags r:id="rId9"/>
            </p:custDataLst>
          </p:nvPr>
        </p:nvSpPr>
        <p:spPr>
          <a:xfrm rot="5400000">
            <a:off x="6975019" y="3546261"/>
            <a:ext cx="2074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Fox, 1999: 294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3"/>
          <a:stretch/>
        </p:blipFill>
        <p:spPr>
          <a:xfrm>
            <a:off x="1841738" y="1850928"/>
            <a:ext cx="5688631" cy="301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Ellipse 2"/>
          <p:cNvSpPr/>
          <p:nvPr/>
        </p:nvSpPr>
        <p:spPr>
          <a:xfrm>
            <a:off x="1785168" y="4411953"/>
            <a:ext cx="3924131" cy="444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ZoneTexte 15"/>
          <p:cNvSpPr txBox="1"/>
          <p:nvPr>
            <p:custDataLst>
              <p:tags r:id="rId10"/>
            </p:custDataLst>
          </p:nvPr>
        </p:nvSpPr>
        <p:spPr>
          <a:xfrm>
            <a:off x="5906129" y="2234341"/>
            <a:ext cx="207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n=200 districts</a:t>
            </a:r>
            <a:endParaRPr lang="fr-CA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Connecteur droit avec flèche 20"/>
          <p:cNvCxnSpPr/>
          <p:nvPr>
            <p:custDataLst>
              <p:tags r:id="rId11"/>
            </p:custDataLst>
          </p:nvPr>
        </p:nvCxnSpPr>
        <p:spPr>
          <a:xfrm>
            <a:off x="6084168" y="1484784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1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395536" y="1772816"/>
            <a:ext cx="839130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2976B4F1-A603-4E6C-BFD2-78FE73FD8F79}" type="datetime10">
              <a:rPr lang="fr-FR" smtClean="0"/>
              <a:t>16:01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2" name="ZoneTexte 11"/>
          <p:cNvSpPr txBox="1"/>
          <p:nvPr>
            <p:custDataLst>
              <p:tags r:id="rId4"/>
            </p:custDataLst>
          </p:nvPr>
        </p:nvSpPr>
        <p:spPr>
          <a:xfrm>
            <a:off x="3195894" y="5892852"/>
            <a:ext cx="2679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Tableau partiel </a:t>
            </a:r>
          </a:p>
          <a:p>
            <a:pPr algn="ctr"/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d’ordre un de « rural »</a:t>
            </a:r>
          </a:p>
        </p:txBody>
      </p:sp>
      <p:sp>
        <p:nvSpPr>
          <p:cNvPr id="15" name="ZoneTexte 14"/>
          <p:cNvSpPr txBox="1"/>
          <p:nvPr>
            <p:custDataLst>
              <p:tags r:id="rId5"/>
            </p:custDataLst>
          </p:nvPr>
        </p:nvSpPr>
        <p:spPr>
          <a:xfrm>
            <a:off x="5792169" y="5872967"/>
            <a:ext cx="2844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Tableau partiel d’ordre un de « urbain »</a:t>
            </a:r>
          </a:p>
        </p:txBody>
      </p:sp>
      <p:sp>
        <p:nvSpPr>
          <p:cNvPr id="17" name="Rectangle 2"/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-36342" y="511281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L’explication: relation fallacieuse</a:t>
            </a:r>
            <a:endParaRPr kumimoji="0" lang="fr-FR" sz="36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>
            <p:custDataLst>
              <p:tags r:id="rId7"/>
            </p:custDataLst>
          </p:nvPr>
        </p:nvSpPr>
        <p:spPr>
          <a:xfrm>
            <a:off x="0" y="1205037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spc="-15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Tableaux partiels (X   Y selon Z)</a:t>
            </a:r>
          </a:p>
        </p:txBody>
      </p:sp>
      <p:cxnSp>
        <p:nvCxnSpPr>
          <p:cNvPr id="11" name="Connecteur droit 10"/>
          <p:cNvCxnSpPr/>
          <p:nvPr>
            <p:custDataLst>
              <p:tags r:id="rId8"/>
            </p:custDataLst>
          </p:nvPr>
        </p:nvCxnSpPr>
        <p:spPr>
          <a:xfrm>
            <a:off x="3072" y="1219468"/>
            <a:ext cx="9140928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>
            <p:custDataLst>
              <p:tags r:id="rId9"/>
            </p:custDataLst>
          </p:nvPr>
        </p:nvCxnSpPr>
        <p:spPr>
          <a:xfrm>
            <a:off x="3072" y="1268760"/>
            <a:ext cx="914092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>
            <p:custDataLst>
              <p:tags r:id="rId10"/>
            </p:custDataLst>
          </p:nvPr>
        </p:nvCxnSpPr>
        <p:spPr>
          <a:xfrm>
            <a:off x="5182798" y="1484784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>
            <p:custDataLst>
              <p:tags r:id="rId11"/>
            </p:custDataLst>
          </p:nvPr>
        </p:nvSpPr>
        <p:spPr>
          <a:xfrm rot="5400000">
            <a:off x="7789069" y="3490192"/>
            <a:ext cx="2108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Fox, 1999: 295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8" t="34250" r="14379" b="42311"/>
          <a:stretch/>
        </p:blipFill>
        <p:spPr>
          <a:xfrm>
            <a:off x="457200" y="1808324"/>
            <a:ext cx="8179134" cy="40845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Rectangle à coins arrondis 22"/>
          <p:cNvSpPr/>
          <p:nvPr/>
        </p:nvSpPr>
        <p:spPr>
          <a:xfrm>
            <a:off x="3093572" y="2866725"/>
            <a:ext cx="2648129" cy="30261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Rectangle à coins arrondis 23"/>
          <p:cNvSpPr/>
          <p:nvPr/>
        </p:nvSpPr>
        <p:spPr>
          <a:xfrm>
            <a:off x="6003073" y="2859566"/>
            <a:ext cx="2468624" cy="30687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" name="ZoneTexte 24"/>
          <p:cNvSpPr txBox="1"/>
          <p:nvPr/>
        </p:nvSpPr>
        <p:spPr>
          <a:xfrm>
            <a:off x="5665938" y="3180602"/>
            <a:ext cx="480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2590800" y="3619754"/>
            <a:ext cx="480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272427" y="2405061"/>
            <a:ext cx="599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fr-CA" sz="2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g1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7047949" y="2427943"/>
            <a:ext cx="599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fr-CA" sz="2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g2</a:t>
            </a:r>
          </a:p>
        </p:txBody>
      </p:sp>
      <p:sp>
        <p:nvSpPr>
          <p:cNvPr id="22" name="Ellipse 21"/>
          <p:cNvSpPr/>
          <p:nvPr/>
        </p:nvSpPr>
        <p:spPr>
          <a:xfrm>
            <a:off x="3224164" y="5373216"/>
            <a:ext cx="1958634" cy="5551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8" name="Ellipse 27"/>
          <p:cNvSpPr/>
          <p:nvPr/>
        </p:nvSpPr>
        <p:spPr>
          <a:xfrm>
            <a:off x="5887540" y="5386385"/>
            <a:ext cx="1958634" cy="5551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4480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3" grpId="0" animBg="1"/>
      <p:bldP spid="24" grpId="0" animBg="1"/>
      <p:bldP spid="25" grpId="0"/>
      <p:bldP spid="26" grpId="0"/>
      <p:bldP spid="27" grpId="0"/>
      <p:bldP spid="29" grpId="0"/>
      <p:bldP spid="22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395536" y="1772816"/>
            <a:ext cx="839130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2976B4F1-A603-4E6C-BFD2-78FE73FD8F79}" type="datetime10">
              <a:rPr lang="fr-FR" smtClean="0"/>
              <a:t>16:01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6" name="Rectangle à coins arrondis 15"/>
          <p:cNvSpPr/>
          <p:nvPr>
            <p:custDataLst>
              <p:tags r:id="rId4"/>
            </p:custDataLst>
          </p:nvPr>
        </p:nvSpPr>
        <p:spPr>
          <a:xfrm>
            <a:off x="2342421" y="2982914"/>
            <a:ext cx="2016224" cy="772107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Présence de cigognes X</a:t>
            </a:r>
          </a:p>
        </p:txBody>
      </p:sp>
      <p:sp>
        <p:nvSpPr>
          <p:cNvPr id="17" name="Rectangle à coins arrondis 16"/>
          <p:cNvSpPr/>
          <p:nvPr>
            <p:custDataLst>
              <p:tags r:id="rId5"/>
            </p:custDataLst>
          </p:nvPr>
        </p:nvSpPr>
        <p:spPr>
          <a:xfrm>
            <a:off x="6305530" y="2982914"/>
            <a:ext cx="2084603" cy="772108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Taux de natalité Y</a:t>
            </a:r>
          </a:p>
        </p:txBody>
      </p:sp>
      <p:cxnSp>
        <p:nvCxnSpPr>
          <p:cNvPr id="20" name="Connecteur droit avec flèche 19"/>
          <p:cNvCxnSpPr>
            <a:stCxn id="16" idx="3"/>
            <a:endCxn id="17" idx="1"/>
          </p:cNvCxnSpPr>
          <p:nvPr>
            <p:custDataLst>
              <p:tags r:id="rId6"/>
            </p:custDataLst>
          </p:nvPr>
        </p:nvCxnSpPr>
        <p:spPr>
          <a:xfrm>
            <a:off x="4358645" y="3368968"/>
            <a:ext cx="194688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Rectangle à coins arrondis 20"/>
          <p:cNvSpPr/>
          <p:nvPr>
            <p:custDataLst>
              <p:tags r:id="rId7"/>
            </p:custDataLst>
          </p:nvPr>
        </p:nvSpPr>
        <p:spPr>
          <a:xfrm>
            <a:off x="960020" y="4189393"/>
            <a:ext cx="2016224" cy="787584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District Z (Rural/Urbain)</a:t>
            </a:r>
          </a:p>
        </p:txBody>
      </p:sp>
      <p:cxnSp>
        <p:nvCxnSpPr>
          <p:cNvPr id="23" name="Connecteur droit avec flèche 22"/>
          <p:cNvCxnSpPr>
            <a:cxnSpLocks/>
            <a:stCxn id="21" idx="3"/>
          </p:cNvCxnSpPr>
          <p:nvPr>
            <p:custDataLst>
              <p:tags r:id="rId8"/>
            </p:custDataLst>
          </p:nvPr>
        </p:nvCxnSpPr>
        <p:spPr>
          <a:xfrm flipV="1">
            <a:off x="2976244" y="3609740"/>
            <a:ext cx="3325191" cy="9734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endCxn id="16" idx="2"/>
          </p:cNvCxnSpPr>
          <p:nvPr>
            <p:custDataLst>
              <p:tags r:id="rId9"/>
            </p:custDataLst>
          </p:nvPr>
        </p:nvCxnSpPr>
        <p:spPr>
          <a:xfrm flipV="1">
            <a:off x="2721171" y="3755021"/>
            <a:ext cx="629362" cy="3884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4667820" y="3194450"/>
            <a:ext cx="288032" cy="36004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>
            <a:off x="5603662" y="3190236"/>
            <a:ext cx="288032" cy="36004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Rectangle à coins arrondis 26"/>
          <p:cNvSpPr/>
          <p:nvPr>
            <p:custDataLst>
              <p:tags r:id="rId10"/>
            </p:custDataLst>
          </p:nvPr>
        </p:nvSpPr>
        <p:spPr>
          <a:xfrm>
            <a:off x="2342421" y="1993607"/>
            <a:ext cx="2016224" cy="731696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Présence de cigognes X</a:t>
            </a:r>
          </a:p>
        </p:txBody>
      </p:sp>
      <p:sp>
        <p:nvSpPr>
          <p:cNvPr id="28" name="Rectangle à coins arrondis 27"/>
          <p:cNvSpPr/>
          <p:nvPr>
            <p:custDataLst>
              <p:tags r:id="rId11"/>
            </p:custDataLst>
          </p:nvPr>
        </p:nvSpPr>
        <p:spPr>
          <a:xfrm>
            <a:off x="6305530" y="1994795"/>
            <a:ext cx="2084602" cy="731696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Taux de natalité Y</a:t>
            </a:r>
          </a:p>
        </p:txBody>
      </p:sp>
      <p:cxnSp>
        <p:nvCxnSpPr>
          <p:cNvPr id="29" name="Connecteur droit avec flèche 28"/>
          <p:cNvCxnSpPr>
            <a:stCxn id="27" idx="3"/>
            <a:endCxn id="28" idx="1"/>
          </p:cNvCxnSpPr>
          <p:nvPr>
            <p:custDataLst>
              <p:tags r:id="rId12"/>
            </p:custDataLst>
          </p:nvPr>
        </p:nvCxnSpPr>
        <p:spPr>
          <a:xfrm>
            <a:off x="4358645" y="2359455"/>
            <a:ext cx="1946885" cy="11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" name="Rectangle 2"/>
          <p:cNvSpPr txBox="1">
            <a:spLocks noChangeArrowheads="1"/>
          </p:cNvSpPr>
          <p:nvPr>
            <p:custDataLst>
              <p:tags r:id="rId13"/>
            </p:custDataLst>
          </p:nvPr>
        </p:nvSpPr>
        <p:spPr>
          <a:xfrm>
            <a:off x="-36342" y="511281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L’explication: relation fallacieuse</a:t>
            </a:r>
            <a:endParaRPr kumimoji="0" lang="fr-FR" sz="36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>
            <p:custDataLst>
              <p:tags r:id="rId14"/>
            </p:custDataLst>
          </p:nvPr>
        </p:nvSpPr>
        <p:spPr>
          <a:xfrm>
            <a:off x="0" y="1205037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spc="-15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Modèle de l’élaboration : schémas initial &amp; causal</a:t>
            </a:r>
          </a:p>
        </p:txBody>
      </p:sp>
      <p:sp>
        <p:nvSpPr>
          <p:cNvPr id="22" name="ZoneTexte 21"/>
          <p:cNvSpPr txBox="1"/>
          <p:nvPr>
            <p:custDataLst>
              <p:tags r:id="rId15"/>
            </p:custDataLst>
          </p:nvPr>
        </p:nvSpPr>
        <p:spPr>
          <a:xfrm>
            <a:off x="611244" y="5118774"/>
            <a:ext cx="81400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Une fois l’effet du type de district contrôlé, l’effet de la présence de cigognes sur le taux de natalité disparaît totalement </a:t>
            </a: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fr-F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c</a:t>
            </a:r>
            <a:r>
              <a:rPr lang="fr-FR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2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=0)</a:t>
            </a:r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Le district explique la relation fallacieuse et est associé à la fois à la présence de cigognes et à la natalité…</a:t>
            </a:r>
          </a:p>
        </p:txBody>
      </p:sp>
      <p:cxnSp>
        <p:nvCxnSpPr>
          <p:cNvPr id="30" name="Connecteur droit 29"/>
          <p:cNvCxnSpPr/>
          <p:nvPr>
            <p:custDataLst>
              <p:tags r:id="rId16"/>
            </p:custDataLst>
          </p:nvPr>
        </p:nvCxnSpPr>
        <p:spPr>
          <a:xfrm>
            <a:off x="3072" y="1219468"/>
            <a:ext cx="9140928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>
            <p:custDataLst>
              <p:tags r:id="rId17"/>
            </p:custDataLst>
          </p:nvPr>
        </p:nvCxnSpPr>
        <p:spPr>
          <a:xfrm>
            <a:off x="3072" y="1268760"/>
            <a:ext cx="914092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611244" y="1903789"/>
            <a:ext cx="518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646303" y="2806404"/>
            <a:ext cx="518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</a:t>
            </a:r>
          </a:p>
        </p:txBody>
      </p:sp>
      <p:cxnSp>
        <p:nvCxnSpPr>
          <p:cNvPr id="57" name="Connecteur droit 56"/>
          <p:cNvCxnSpPr/>
          <p:nvPr/>
        </p:nvCxnSpPr>
        <p:spPr>
          <a:xfrm flipH="1">
            <a:off x="5135741" y="3187490"/>
            <a:ext cx="288032" cy="36004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>
            <p:custDataLst>
              <p:tags r:id="rId18"/>
            </p:custDataLst>
          </p:nvPr>
        </p:nvCxnSpPr>
        <p:spPr>
          <a:xfrm>
            <a:off x="736413" y="5301208"/>
            <a:ext cx="393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4955852" y="1993607"/>
            <a:ext cx="12003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0,35*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4380602" y="4034170"/>
            <a:ext cx="12003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-0,88***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2035290" y="3738621"/>
            <a:ext cx="12003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-0,56***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188763" y="4447996"/>
            <a:ext cx="3654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chiffres sur les flèches sont des gammas. ***p&lt;0,001; *p&lt;0,05</a:t>
            </a:r>
            <a:endParaRPr lang="fr-C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ZoneTexte 35"/>
          <p:cNvSpPr txBox="1"/>
          <p:nvPr>
            <p:custDataLst>
              <p:tags r:id="rId19"/>
            </p:custDataLst>
          </p:nvPr>
        </p:nvSpPr>
        <p:spPr>
          <a:xfrm rot="5400000">
            <a:off x="7275320" y="3186373"/>
            <a:ext cx="3115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Adapté de Fox, 1999: 295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147ABE63-E1E6-4E99-8A78-93F52457A998}"/>
              </a:ext>
            </a:extLst>
          </p:cNvPr>
          <p:cNvSpPr txBox="1"/>
          <p:nvPr/>
        </p:nvSpPr>
        <p:spPr>
          <a:xfrm>
            <a:off x="4535658" y="2963010"/>
            <a:ext cx="27792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(rural)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D7B8A179-4E8F-497C-8BEC-8F5CAEE216B7}"/>
              </a:ext>
            </a:extLst>
          </p:cNvPr>
          <p:cNvSpPr txBox="1"/>
          <p:nvPr/>
        </p:nvSpPr>
        <p:spPr>
          <a:xfrm>
            <a:off x="4521521" y="3301360"/>
            <a:ext cx="15110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(urbain)</a:t>
            </a:r>
          </a:p>
        </p:txBody>
      </p:sp>
    </p:spTree>
    <p:extLst>
      <p:ext uri="{BB962C8B-B14F-4D97-AF65-F5344CB8AC3E}">
        <p14:creationId xmlns:p14="http://schemas.microsoft.com/office/powerpoint/2010/main" val="64116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  <p:bldP spid="22" grpId="0"/>
      <p:bldP spid="56" grpId="0"/>
      <p:bldP spid="32" grpId="0"/>
      <p:bldP spid="33" grpId="0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395536" y="1808326"/>
            <a:ext cx="8391306" cy="493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2976B4F1-A603-4E6C-BFD2-78FE73FD8F79}" type="datetime10">
              <a:rPr lang="fr-FR" smtClean="0"/>
              <a:t>16:01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2" name="ZoneTexte 11"/>
          <p:cNvSpPr txBox="1"/>
          <p:nvPr>
            <p:custDataLst>
              <p:tags r:id="rId4"/>
            </p:custDataLst>
          </p:nvPr>
        </p:nvSpPr>
        <p:spPr>
          <a:xfrm>
            <a:off x="372835" y="5789183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Tableau bivarié de la relation District (Z) et Cigognes (X)</a:t>
            </a:r>
          </a:p>
        </p:txBody>
      </p:sp>
      <p:sp>
        <p:nvSpPr>
          <p:cNvPr id="15" name="ZoneTexte 14"/>
          <p:cNvSpPr txBox="1"/>
          <p:nvPr>
            <p:custDataLst>
              <p:tags r:id="rId5"/>
            </p:custDataLst>
          </p:nvPr>
        </p:nvSpPr>
        <p:spPr>
          <a:xfrm>
            <a:off x="4356399" y="5838474"/>
            <a:ext cx="4319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Tableau bivarié de la relation District (Z) et Natalité (Y)</a:t>
            </a:r>
          </a:p>
        </p:txBody>
      </p:sp>
      <p:sp>
        <p:nvSpPr>
          <p:cNvPr id="17" name="Rectangle 2"/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-36342" y="511281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L’explication: relation fallacieuse</a:t>
            </a:r>
            <a:endParaRPr kumimoji="0" lang="fr-FR" sz="36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>
            <p:custDataLst>
              <p:tags r:id="rId7"/>
            </p:custDataLst>
          </p:nvPr>
        </p:nvSpPr>
        <p:spPr>
          <a:xfrm>
            <a:off x="0" y="1205037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spc="-15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Tableaux bivariés (Z  X; Z  Y) </a:t>
            </a:r>
          </a:p>
        </p:txBody>
      </p:sp>
      <p:cxnSp>
        <p:nvCxnSpPr>
          <p:cNvPr id="11" name="Connecteur droit 10"/>
          <p:cNvCxnSpPr/>
          <p:nvPr>
            <p:custDataLst>
              <p:tags r:id="rId8"/>
            </p:custDataLst>
          </p:nvPr>
        </p:nvCxnSpPr>
        <p:spPr>
          <a:xfrm>
            <a:off x="3072" y="1219468"/>
            <a:ext cx="9140928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>
            <p:custDataLst>
              <p:tags r:id="rId9"/>
            </p:custDataLst>
          </p:nvPr>
        </p:nvCxnSpPr>
        <p:spPr>
          <a:xfrm>
            <a:off x="3072" y="1268760"/>
            <a:ext cx="914092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>
            <p:custDataLst>
              <p:tags r:id="rId10"/>
            </p:custDataLst>
          </p:nvPr>
        </p:nvCxnSpPr>
        <p:spPr>
          <a:xfrm>
            <a:off x="5436096" y="1484993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>
            <p:custDataLst>
              <p:tags r:id="rId11"/>
            </p:custDataLst>
          </p:nvPr>
        </p:nvCxnSpPr>
        <p:spPr>
          <a:xfrm>
            <a:off x="6228184" y="1498455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>
            <p:custDataLst>
              <p:tags r:id="rId12"/>
            </p:custDataLst>
          </p:nvPr>
        </p:nvSpPr>
        <p:spPr>
          <a:xfrm rot="5400000">
            <a:off x="7832502" y="3529711"/>
            <a:ext cx="2108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Fox, 1999: 297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7" t="49242" r="36213" b="32908"/>
          <a:stretch/>
        </p:blipFill>
        <p:spPr>
          <a:xfrm>
            <a:off x="354930" y="1808326"/>
            <a:ext cx="4104456" cy="40301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87" t="49242" r="7693" b="32908"/>
          <a:stretch/>
        </p:blipFill>
        <p:spPr>
          <a:xfrm>
            <a:off x="4499992" y="1808326"/>
            <a:ext cx="4198742" cy="40301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ZoneTexte 24"/>
          <p:cNvSpPr txBox="1"/>
          <p:nvPr/>
        </p:nvSpPr>
        <p:spPr>
          <a:xfrm>
            <a:off x="3169148" y="2996952"/>
            <a:ext cx="480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327773" y="3337089"/>
            <a:ext cx="480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480228" y="2996952"/>
            <a:ext cx="480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5509866" y="3337089"/>
            <a:ext cx="480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  <p:sp>
        <p:nvSpPr>
          <p:cNvPr id="23" name="Ellipse 22"/>
          <p:cNvSpPr/>
          <p:nvPr/>
        </p:nvSpPr>
        <p:spPr>
          <a:xfrm>
            <a:off x="319971" y="5307977"/>
            <a:ext cx="3404944" cy="5551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9" name="Ellipse 28"/>
          <p:cNvSpPr/>
          <p:nvPr/>
        </p:nvSpPr>
        <p:spPr>
          <a:xfrm>
            <a:off x="4631952" y="5298909"/>
            <a:ext cx="3468440" cy="5551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6640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5" grpId="0"/>
      <p:bldP spid="26" grpId="0"/>
      <p:bldP spid="27" grpId="0"/>
      <p:bldP spid="28" grpId="0"/>
      <p:bldP spid="23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395535" y="1916832"/>
            <a:ext cx="8748465" cy="49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3 scénarios possibles suite à l’ajout d’une </a:t>
            </a:r>
            <a:r>
              <a:rPr lang="fr-FR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VC antécédente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 </a:t>
            </a:r>
            <a:r>
              <a:rPr lang="fr-FR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confondante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dans une rel. initiale X-Y (causalité fallacieuse)</a:t>
            </a:r>
          </a:p>
          <a:p>
            <a:pPr marL="0" indent="0"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2976B4F1-A603-4E6C-BFD2-78FE73FD8F79}" type="datetime10">
              <a:rPr lang="fr-FR" smtClean="0"/>
              <a:t>16:01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15</a:t>
            </a:fld>
            <a:endParaRPr lang="fr-FR" dirty="0"/>
          </a:p>
        </p:txBody>
      </p:sp>
      <p:cxnSp>
        <p:nvCxnSpPr>
          <p:cNvPr id="12" name="Connecteur droit avec flèche 11"/>
          <p:cNvCxnSpPr/>
          <p:nvPr>
            <p:custDataLst>
              <p:tags r:id="rId4"/>
            </p:custDataLst>
          </p:nvPr>
        </p:nvCxnSpPr>
        <p:spPr>
          <a:xfrm>
            <a:off x="539552" y="2132856"/>
            <a:ext cx="393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Rectangle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-36342" y="511281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L’explication: relation fallacieuse</a:t>
            </a:r>
            <a:endParaRPr kumimoji="0" lang="fr-FR" sz="36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>
            <p:custDataLst>
              <p:tags r:id="rId6"/>
            </p:custDataLst>
          </p:nvPr>
        </p:nvSpPr>
        <p:spPr>
          <a:xfrm>
            <a:off x="0" y="1205037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spc="-15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Conséquences de l’élaboration</a:t>
            </a:r>
          </a:p>
        </p:txBody>
      </p:sp>
      <p:cxnSp>
        <p:nvCxnSpPr>
          <p:cNvPr id="10" name="Connecteur droit 9"/>
          <p:cNvCxnSpPr/>
          <p:nvPr>
            <p:custDataLst>
              <p:tags r:id="rId7"/>
            </p:custDataLst>
          </p:nvPr>
        </p:nvCxnSpPr>
        <p:spPr>
          <a:xfrm>
            <a:off x="3072" y="1219468"/>
            <a:ext cx="9140928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>
            <p:custDataLst>
              <p:tags r:id="rId8"/>
            </p:custDataLst>
          </p:nvPr>
        </p:nvCxnSpPr>
        <p:spPr>
          <a:xfrm>
            <a:off x="3072" y="1268760"/>
            <a:ext cx="914092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Espace réservé du texte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367095" y="2769243"/>
            <a:ext cx="6624736" cy="387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relation X-Y disparaît aux niveaux de Z</a:t>
            </a: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 explique totalement la </a:t>
            </a:r>
            <a:r>
              <a:rPr lang="fr-CA" sz="20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relation fallacieuse</a:t>
            </a: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entre X et Y (</a:t>
            </a:r>
            <a:r>
              <a:rPr lang="fr-CA" sz="20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explication totale</a:t>
            </a: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), Z étant reliée à X et Y</a:t>
            </a:r>
          </a:p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relation X-Y diminue aux niveaux de Z</a:t>
            </a: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 explique partiellement la relation </a:t>
            </a:r>
            <a:r>
              <a:rPr lang="fr-FR" sz="20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quasi-fallacieuse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entre X et Y (</a:t>
            </a:r>
            <a:r>
              <a:rPr lang="fr-FR" sz="20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explication partielle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), Z étant reliée à X et Y</a:t>
            </a:r>
          </a:p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relation X- Y ne change pas au sein de Z</a:t>
            </a: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 reproduit la relation véritable entre X et Y (</a:t>
            </a:r>
            <a:r>
              <a:rPr lang="fr-FR" sz="20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reproduction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); Z peut ne pas être reliée à X ou Y</a:t>
            </a: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413213" y="2881919"/>
            <a:ext cx="38159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8496001" y="2881919"/>
            <a:ext cx="38159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991831" y="3449684"/>
            <a:ext cx="38159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</a:p>
        </p:txBody>
      </p:sp>
      <p:cxnSp>
        <p:nvCxnSpPr>
          <p:cNvPr id="22" name="Connecteur droit avec flèche 21"/>
          <p:cNvCxnSpPr>
            <a:endCxn id="15" idx="2"/>
          </p:cNvCxnSpPr>
          <p:nvPr/>
        </p:nvCxnSpPr>
        <p:spPr>
          <a:xfrm flipV="1">
            <a:off x="7373430" y="3282029"/>
            <a:ext cx="230583" cy="3222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7386364" y="3280499"/>
            <a:ext cx="1121088" cy="4344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>
            <a:off x="7794812" y="3081116"/>
            <a:ext cx="70118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>
            <a:off x="7902406" y="2984511"/>
            <a:ext cx="96253" cy="1932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>
            <a:off x="8090841" y="2996096"/>
            <a:ext cx="96253" cy="1932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H="1">
            <a:off x="8283402" y="2974773"/>
            <a:ext cx="96253" cy="1932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7413213" y="4198947"/>
            <a:ext cx="38159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8496001" y="4198947"/>
            <a:ext cx="38159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6991831" y="4766712"/>
            <a:ext cx="38159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</a:p>
        </p:txBody>
      </p:sp>
      <p:cxnSp>
        <p:nvCxnSpPr>
          <p:cNvPr id="48" name="Connecteur droit avec flèche 47"/>
          <p:cNvCxnSpPr>
            <a:endCxn id="45" idx="2"/>
          </p:cNvCxnSpPr>
          <p:nvPr/>
        </p:nvCxnSpPr>
        <p:spPr>
          <a:xfrm flipV="1">
            <a:off x="7373430" y="4599057"/>
            <a:ext cx="230583" cy="3222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flipV="1">
            <a:off x="7386364" y="4597527"/>
            <a:ext cx="1121088" cy="4344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7794812" y="4429246"/>
            <a:ext cx="701189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7441654" y="5428716"/>
            <a:ext cx="38159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8524442" y="5428716"/>
            <a:ext cx="38159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7020272" y="5996481"/>
            <a:ext cx="38159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</a:p>
        </p:txBody>
      </p:sp>
      <p:cxnSp>
        <p:nvCxnSpPr>
          <p:cNvPr id="54" name="Connecteur droit avec flèche 53"/>
          <p:cNvCxnSpPr/>
          <p:nvPr/>
        </p:nvCxnSpPr>
        <p:spPr>
          <a:xfrm flipV="1">
            <a:off x="7462452" y="5914525"/>
            <a:ext cx="129995" cy="187441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 flipV="1">
            <a:off x="7564983" y="5905423"/>
            <a:ext cx="882404" cy="307404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>
            <a:off x="7823253" y="5659015"/>
            <a:ext cx="701189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21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1" grpId="0" animBg="1"/>
      <p:bldP spid="45" grpId="0" animBg="1"/>
      <p:bldP spid="46" grpId="0" animBg="1"/>
      <p:bldP spid="47" grpId="0" animBg="1"/>
      <p:bldP spid="51" grpId="0" animBg="1"/>
      <p:bldP spid="52" grpId="0" animBg="1"/>
      <p:bldP spid="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395536" y="1916832"/>
            <a:ext cx="839130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2976B4F1-A603-4E6C-BFD2-78FE73FD8F79}" type="datetime10">
              <a:rPr lang="fr-FR" smtClean="0"/>
              <a:t>16:01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6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-36342" y="511281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 dissimulation: effet suppresseur</a:t>
            </a:r>
            <a:endParaRPr kumimoji="0" lang="fr-FR" sz="36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>
            <p:custDataLst>
              <p:tags r:id="rId5"/>
            </p:custDataLst>
          </p:nvPr>
        </p:nvSpPr>
        <p:spPr>
          <a:xfrm>
            <a:off x="0" y="1205037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spc="-15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Tableau d’ordre zéro &amp; tableaux partiels</a:t>
            </a:r>
          </a:p>
        </p:txBody>
      </p:sp>
      <p:cxnSp>
        <p:nvCxnSpPr>
          <p:cNvPr id="9" name="Connecteur droit 8"/>
          <p:cNvCxnSpPr/>
          <p:nvPr>
            <p:custDataLst>
              <p:tags r:id="rId6"/>
            </p:custDataLst>
          </p:nvPr>
        </p:nvCxnSpPr>
        <p:spPr>
          <a:xfrm>
            <a:off x="3072" y="1219468"/>
            <a:ext cx="9140928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>
            <p:custDataLst>
              <p:tags r:id="rId7"/>
            </p:custDataLst>
          </p:nvPr>
        </p:nvCxnSpPr>
        <p:spPr>
          <a:xfrm>
            <a:off x="3072" y="1268760"/>
            <a:ext cx="914092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>
            <p:custDataLst>
              <p:tags r:id="rId8"/>
            </p:custDataLst>
          </p:nvPr>
        </p:nvSpPr>
        <p:spPr>
          <a:xfrm rot="16200000">
            <a:off x="385133" y="2716261"/>
            <a:ext cx="2448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Tableau d’ordre zéro</a:t>
            </a:r>
          </a:p>
        </p:txBody>
      </p:sp>
      <p:sp>
        <p:nvSpPr>
          <p:cNvPr id="13" name="ZoneTexte 12"/>
          <p:cNvSpPr txBox="1"/>
          <p:nvPr>
            <p:custDataLst>
              <p:tags r:id="rId9"/>
            </p:custDataLst>
          </p:nvPr>
        </p:nvSpPr>
        <p:spPr>
          <a:xfrm rot="16200000">
            <a:off x="-1006550" y="4948730"/>
            <a:ext cx="3248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Tableaux partiels d’ordre un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12"/>
          <a:srcRect l="33074" t="31410" r="36687" b="47598"/>
          <a:stretch/>
        </p:blipFill>
        <p:spPr>
          <a:xfrm>
            <a:off x="1925958" y="1818481"/>
            <a:ext cx="5452235" cy="2166583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12"/>
          <a:srcRect l="32416" t="52918" r="23171" b="20204"/>
          <a:stretch/>
        </p:blipFill>
        <p:spPr>
          <a:xfrm>
            <a:off x="1002402" y="4077072"/>
            <a:ext cx="7784439" cy="2780928"/>
          </a:xfrm>
          <a:prstGeom prst="rect">
            <a:avLst/>
          </a:prstGeom>
        </p:spPr>
      </p:pic>
      <p:sp>
        <p:nvSpPr>
          <p:cNvPr id="21" name="Rectangle à coins arrondis 20"/>
          <p:cNvSpPr/>
          <p:nvPr/>
        </p:nvSpPr>
        <p:spPr>
          <a:xfrm>
            <a:off x="3024122" y="4748793"/>
            <a:ext cx="2592288" cy="218990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Rectangle à coins arrondis 21"/>
          <p:cNvSpPr/>
          <p:nvPr/>
        </p:nvSpPr>
        <p:spPr>
          <a:xfrm>
            <a:off x="5848657" y="4748793"/>
            <a:ext cx="2592288" cy="21771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3" name="ZoneTexte 22"/>
          <p:cNvSpPr txBox="1"/>
          <p:nvPr/>
        </p:nvSpPr>
        <p:spPr>
          <a:xfrm>
            <a:off x="5527248" y="4604900"/>
            <a:ext cx="480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087095" y="5333450"/>
            <a:ext cx="480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052930" y="4287128"/>
            <a:ext cx="599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fr-CA" sz="2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g1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6845228" y="4290072"/>
            <a:ext cx="599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fr-CA" sz="2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g2</a:t>
            </a:r>
          </a:p>
        </p:txBody>
      </p:sp>
      <p:sp>
        <p:nvSpPr>
          <p:cNvPr id="27" name="Ellipse 26"/>
          <p:cNvSpPr/>
          <p:nvPr/>
        </p:nvSpPr>
        <p:spPr>
          <a:xfrm>
            <a:off x="1889275" y="3471087"/>
            <a:ext cx="2475471" cy="4554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8" name="Ellipse 27"/>
          <p:cNvSpPr/>
          <p:nvPr/>
        </p:nvSpPr>
        <p:spPr>
          <a:xfrm>
            <a:off x="3024120" y="6525344"/>
            <a:ext cx="2592289" cy="4505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9" name="Ellipse 28"/>
          <p:cNvSpPr/>
          <p:nvPr/>
        </p:nvSpPr>
        <p:spPr>
          <a:xfrm>
            <a:off x="5806677" y="6525344"/>
            <a:ext cx="2634267" cy="429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597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 animBg="1"/>
      <p:bldP spid="22" grpId="0" animBg="1"/>
      <p:bldP spid="23" grpId="0"/>
      <p:bldP spid="24" grpId="0"/>
      <p:bldP spid="25" grpId="0"/>
      <p:bldP spid="26" grpId="0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395536" y="1772816"/>
            <a:ext cx="839130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2976B4F1-A603-4E6C-BFD2-78FE73FD8F79}" type="datetime10">
              <a:rPr lang="fr-FR" smtClean="0"/>
              <a:t>16:01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21" name="Rectangle à coins arrondis 20"/>
          <p:cNvSpPr/>
          <p:nvPr>
            <p:custDataLst>
              <p:tags r:id="rId4"/>
            </p:custDataLst>
          </p:nvPr>
        </p:nvSpPr>
        <p:spPr>
          <a:xfrm>
            <a:off x="844036" y="2935333"/>
            <a:ext cx="2191955" cy="1502174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C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Femme</a:t>
            </a:r>
          </a:p>
          <a:p>
            <a:pPr>
              <a:lnSpc>
                <a:spcPct val="150000"/>
              </a:lnSpc>
            </a:pPr>
            <a:r>
              <a:rPr lang="fr-C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Sexe Z</a:t>
            </a:r>
          </a:p>
          <a:p>
            <a:pPr>
              <a:lnSpc>
                <a:spcPct val="150000"/>
              </a:lnSpc>
            </a:pPr>
            <a:r>
              <a:rPr lang="fr-C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Homme</a:t>
            </a:r>
          </a:p>
        </p:txBody>
      </p:sp>
      <p:sp>
        <p:nvSpPr>
          <p:cNvPr id="27" name="Rectangle à coins arrondis 26"/>
          <p:cNvSpPr/>
          <p:nvPr>
            <p:custDataLst>
              <p:tags r:id="rId5"/>
            </p:custDataLst>
          </p:nvPr>
        </p:nvSpPr>
        <p:spPr>
          <a:xfrm>
            <a:off x="3432701" y="1994795"/>
            <a:ext cx="2016224" cy="639577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Classe sociale X</a:t>
            </a:r>
          </a:p>
        </p:txBody>
      </p:sp>
      <p:sp>
        <p:nvSpPr>
          <p:cNvPr id="28" name="Rectangle à coins arrondis 27"/>
          <p:cNvSpPr/>
          <p:nvPr>
            <p:custDataLst>
              <p:tags r:id="rId6"/>
            </p:custDataLst>
          </p:nvPr>
        </p:nvSpPr>
        <p:spPr>
          <a:xfrm>
            <a:off x="6305530" y="1994795"/>
            <a:ext cx="2084602" cy="652187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USA, un meilleur pays Y</a:t>
            </a:r>
          </a:p>
        </p:txBody>
      </p:sp>
      <p:cxnSp>
        <p:nvCxnSpPr>
          <p:cNvPr id="29" name="Connecteur droit avec flèche 28"/>
          <p:cNvCxnSpPr>
            <a:stCxn id="27" idx="3"/>
            <a:endCxn id="28" idx="1"/>
          </p:cNvCxnSpPr>
          <p:nvPr>
            <p:custDataLst>
              <p:tags r:id="rId7"/>
            </p:custDataLst>
          </p:nvPr>
        </p:nvCxnSpPr>
        <p:spPr>
          <a:xfrm>
            <a:off x="5448925" y="2314584"/>
            <a:ext cx="856605" cy="63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" name="Rectangle 2"/>
          <p:cNvSpPr txBox="1">
            <a:spLocks noChangeArrowheads="1"/>
          </p:cNvSpPr>
          <p:nvPr>
            <p:custDataLst>
              <p:tags r:id="rId8"/>
            </p:custDataLst>
          </p:nvPr>
        </p:nvSpPr>
        <p:spPr>
          <a:xfrm>
            <a:off x="-36342" y="511281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 dissimulation: effet suppresseur</a:t>
            </a:r>
            <a:endParaRPr kumimoji="0" lang="fr-FR" sz="36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>
            <p:custDataLst>
              <p:tags r:id="rId9"/>
            </p:custDataLst>
          </p:nvPr>
        </p:nvSpPr>
        <p:spPr>
          <a:xfrm>
            <a:off x="0" y="1205037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spc="-15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Modèle de l’élaboration : schémas initial &amp; causal</a:t>
            </a:r>
          </a:p>
        </p:txBody>
      </p:sp>
      <p:sp>
        <p:nvSpPr>
          <p:cNvPr id="22" name="ZoneTexte 21"/>
          <p:cNvSpPr txBox="1"/>
          <p:nvPr>
            <p:custDataLst>
              <p:tags r:id="rId10"/>
            </p:custDataLst>
          </p:nvPr>
        </p:nvSpPr>
        <p:spPr>
          <a:xfrm>
            <a:off x="549238" y="5067324"/>
            <a:ext cx="85305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La classe sociale n’est pas associée au nombrilisme américain</a:t>
            </a:r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fr-FR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c</a:t>
            </a:r>
            <a:r>
              <a:rPr lang="fr-FR" sz="2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2</a:t>
            </a: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=3,4)</a:t>
            </a:r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Mais, la relation se révèle seulement chez les hommes </a:t>
            </a: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Arial" pitchFamily="34" charset="0"/>
              </a:rPr>
              <a:t>c</a:t>
            </a:r>
            <a:r>
              <a:rPr lang="fr-FR" sz="2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=8,4, p</a:t>
            </a: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&lt;0,01, </a:t>
            </a: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G=0,32)</a:t>
            </a:r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le sexe dissimulant cette relation*</a:t>
            </a:r>
          </a:p>
          <a:p>
            <a:pPr>
              <a:spcBef>
                <a:spcPts val="1200"/>
              </a:spcBef>
            </a:pPr>
            <a:r>
              <a:rPr lang="fr-CA" sz="16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*La relation aurait pu se révéler aussi chez les femmes, on parlerait tjrs de dissimulation</a:t>
            </a:r>
          </a:p>
        </p:txBody>
      </p:sp>
      <p:cxnSp>
        <p:nvCxnSpPr>
          <p:cNvPr id="30" name="Connecteur droit 29"/>
          <p:cNvCxnSpPr/>
          <p:nvPr>
            <p:custDataLst>
              <p:tags r:id="rId11"/>
            </p:custDataLst>
          </p:nvPr>
        </p:nvCxnSpPr>
        <p:spPr>
          <a:xfrm>
            <a:off x="3072" y="1219468"/>
            <a:ext cx="9140928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>
            <p:custDataLst>
              <p:tags r:id="rId12"/>
            </p:custDataLst>
          </p:nvPr>
        </p:nvCxnSpPr>
        <p:spPr>
          <a:xfrm>
            <a:off x="3072" y="1268760"/>
            <a:ext cx="914092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539372" y="1941767"/>
            <a:ext cx="2732431" cy="413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Schéma initial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539373" y="2568734"/>
            <a:ext cx="2656221" cy="413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Schéma causal</a:t>
            </a:r>
          </a:p>
        </p:txBody>
      </p:sp>
      <p:cxnSp>
        <p:nvCxnSpPr>
          <p:cNvPr id="59" name="Connecteur droit avec flèche 58"/>
          <p:cNvCxnSpPr/>
          <p:nvPr>
            <p:custDataLst>
              <p:tags r:id="rId13"/>
            </p:custDataLst>
          </p:nvPr>
        </p:nvCxnSpPr>
        <p:spPr>
          <a:xfrm>
            <a:off x="647286" y="5301208"/>
            <a:ext cx="393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Rectangle à coins arrondis 31"/>
          <p:cNvSpPr/>
          <p:nvPr>
            <p:custDataLst>
              <p:tags r:id="rId14"/>
            </p:custDataLst>
          </p:nvPr>
        </p:nvSpPr>
        <p:spPr>
          <a:xfrm>
            <a:off x="3432701" y="2929894"/>
            <a:ext cx="2016224" cy="620656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Classe sociale X</a:t>
            </a:r>
          </a:p>
        </p:txBody>
      </p:sp>
      <p:sp>
        <p:nvSpPr>
          <p:cNvPr id="33" name="Rectangle à coins arrondis 32"/>
          <p:cNvSpPr/>
          <p:nvPr>
            <p:custDataLst>
              <p:tags r:id="rId15"/>
            </p:custDataLst>
          </p:nvPr>
        </p:nvSpPr>
        <p:spPr>
          <a:xfrm>
            <a:off x="6305530" y="2929894"/>
            <a:ext cx="2084602" cy="620656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USA, un meilleur pays Y</a:t>
            </a:r>
          </a:p>
        </p:txBody>
      </p:sp>
      <p:cxnSp>
        <p:nvCxnSpPr>
          <p:cNvPr id="36" name="Connecteur droit avec flèche 35"/>
          <p:cNvCxnSpPr>
            <a:stCxn id="32" idx="3"/>
            <a:endCxn id="33" idx="1"/>
          </p:cNvCxnSpPr>
          <p:nvPr>
            <p:custDataLst>
              <p:tags r:id="rId16"/>
            </p:custDataLst>
          </p:nvPr>
        </p:nvCxnSpPr>
        <p:spPr>
          <a:xfrm>
            <a:off x="5448925" y="3240222"/>
            <a:ext cx="85660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0" name="Rectangle à coins arrondis 39"/>
          <p:cNvSpPr/>
          <p:nvPr>
            <p:custDataLst>
              <p:tags r:id="rId17"/>
            </p:custDataLst>
          </p:nvPr>
        </p:nvSpPr>
        <p:spPr>
          <a:xfrm>
            <a:off x="3432701" y="3747729"/>
            <a:ext cx="2016224" cy="642698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Classe sociale X</a:t>
            </a:r>
          </a:p>
        </p:txBody>
      </p:sp>
      <p:sp>
        <p:nvSpPr>
          <p:cNvPr id="41" name="Rectangle à coins arrondis 40"/>
          <p:cNvSpPr/>
          <p:nvPr>
            <p:custDataLst>
              <p:tags r:id="rId18"/>
            </p:custDataLst>
          </p:nvPr>
        </p:nvSpPr>
        <p:spPr>
          <a:xfrm>
            <a:off x="6305530" y="3747729"/>
            <a:ext cx="2084602" cy="642698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USA, un meilleur pays Y</a:t>
            </a:r>
          </a:p>
        </p:txBody>
      </p:sp>
      <p:cxnSp>
        <p:nvCxnSpPr>
          <p:cNvPr id="42" name="Connecteur droit avec flèche 41"/>
          <p:cNvCxnSpPr>
            <a:stCxn id="40" idx="3"/>
            <a:endCxn id="41" idx="1"/>
          </p:cNvCxnSpPr>
          <p:nvPr>
            <p:custDataLst>
              <p:tags r:id="rId19"/>
            </p:custDataLst>
          </p:nvPr>
        </p:nvCxnSpPr>
        <p:spPr>
          <a:xfrm>
            <a:off x="5448925" y="4069078"/>
            <a:ext cx="85660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>
            <a:off x="5481200" y="2138684"/>
            <a:ext cx="266722" cy="30550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H="1">
            <a:off x="5671154" y="2138684"/>
            <a:ext cx="255431" cy="31044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H="1">
            <a:off x="5887392" y="2138684"/>
            <a:ext cx="257240" cy="30952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H="1">
            <a:off x="2280589" y="3657881"/>
            <a:ext cx="771302" cy="241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5470742" y="2817185"/>
            <a:ext cx="9414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0,00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5403892" y="3660295"/>
            <a:ext cx="1222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0,32**</a:t>
            </a:r>
          </a:p>
        </p:txBody>
      </p:sp>
      <p:cxnSp>
        <p:nvCxnSpPr>
          <p:cNvPr id="39" name="Connecteur droit 38"/>
          <p:cNvCxnSpPr/>
          <p:nvPr/>
        </p:nvCxnSpPr>
        <p:spPr>
          <a:xfrm flipH="1">
            <a:off x="5496078" y="3151965"/>
            <a:ext cx="266722" cy="30550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H="1">
            <a:off x="5686032" y="3151965"/>
            <a:ext cx="255431" cy="31044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flipH="1">
            <a:off x="5902270" y="3151965"/>
            <a:ext cx="257240" cy="30952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1874055" y="4474083"/>
            <a:ext cx="6812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chiffres sur les flèches sont des gammas. **p&lt;0,01</a:t>
            </a:r>
            <a:endParaRPr lang="fr-C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5536595" y="1868885"/>
            <a:ext cx="9414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0,11</a:t>
            </a:r>
          </a:p>
        </p:txBody>
      </p:sp>
    </p:spTree>
    <p:extLst>
      <p:ext uri="{BB962C8B-B14F-4D97-AF65-F5344CB8AC3E}">
        <p14:creationId xmlns:p14="http://schemas.microsoft.com/office/powerpoint/2010/main" val="327073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56" grpId="0"/>
      <p:bldP spid="32" grpId="0" animBg="1"/>
      <p:bldP spid="33" grpId="0" animBg="1"/>
      <p:bldP spid="40" grpId="0" animBg="1"/>
      <p:bldP spid="41" grpId="0" animBg="1"/>
      <p:bldP spid="47" grpId="0"/>
      <p:bldP spid="48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395535" y="1916832"/>
            <a:ext cx="8640961" cy="49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Que se passe-t-il s’il y a absence de relation initiale X-Y?  3 scénarios possibles suite à l’ajout d’une </a:t>
            </a:r>
            <a:r>
              <a:rPr lang="fr-FR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VC (Z) 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2976B4F1-A603-4E6C-BFD2-78FE73FD8F79}" type="datetime10">
              <a:rPr lang="fr-FR" smtClean="0"/>
              <a:t>16:01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18</a:t>
            </a:fld>
            <a:endParaRPr lang="fr-FR" dirty="0"/>
          </a:p>
        </p:txBody>
      </p:sp>
      <p:cxnSp>
        <p:nvCxnSpPr>
          <p:cNvPr id="12" name="Connecteur droit avec flèche 11"/>
          <p:cNvCxnSpPr/>
          <p:nvPr>
            <p:custDataLst>
              <p:tags r:id="rId4"/>
            </p:custDataLst>
          </p:nvPr>
        </p:nvCxnSpPr>
        <p:spPr>
          <a:xfrm>
            <a:off x="539552" y="2132856"/>
            <a:ext cx="393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Rectangle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-36342" y="511281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 dissimulation: effet suppresseur</a:t>
            </a:r>
            <a:endParaRPr kumimoji="0" lang="fr-FR" sz="36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>
            <p:custDataLst>
              <p:tags r:id="rId6"/>
            </p:custDataLst>
          </p:nvPr>
        </p:nvSpPr>
        <p:spPr>
          <a:xfrm>
            <a:off x="0" y="1205037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spc="-15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Conséquences de l’élaboration</a:t>
            </a:r>
          </a:p>
        </p:txBody>
      </p:sp>
      <p:cxnSp>
        <p:nvCxnSpPr>
          <p:cNvPr id="10" name="Connecteur droit 9"/>
          <p:cNvCxnSpPr/>
          <p:nvPr>
            <p:custDataLst>
              <p:tags r:id="rId7"/>
            </p:custDataLst>
          </p:nvPr>
        </p:nvCxnSpPr>
        <p:spPr>
          <a:xfrm>
            <a:off x="3072" y="1219468"/>
            <a:ext cx="9140928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>
            <p:custDataLst>
              <p:tags r:id="rId8"/>
            </p:custDataLst>
          </p:nvPr>
        </p:nvCxnSpPr>
        <p:spPr>
          <a:xfrm>
            <a:off x="3072" y="1268760"/>
            <a:ext cx="914092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Espace réservé du texte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381315" y="2804877"/>
            <a:ext cx="6624736" cy="387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relation X-Y </a:t>
            </a:r>
            <a:r>
              <a:rPr lang="fr-FR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 toujours absente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 tous les niveaux de Z</a:t>
            </a:r>
          </a:p>
          <a:p>
            <a:pPr lvl="1">
              <a:spcBef>
                <a:spcPts val="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Situation la plus attendue et fréquente</a:t>
            </a:r>
          </a:p>
          <a:p>
            <a:pPr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relation X-Y </a:t>
            </a:r>
            <a:r>
              <a:rPr lang="fr-FR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 tjrs absente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pour un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niv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de Z mais </a:t>
            </a:r>
            <a:r>
              <a:rPr lang="fr-FR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révèle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pour un autre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niv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spcBef>
                <a:spcPts val="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 </a:t>
            </a:r>
            <a:r>
              <a:rPr lang="fr-CA" sz="20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dissimule</a:t>
            </a: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ainsi la</a:t>
            </a:r>
            <a:r>
              <a:rPr lang="fr-CA" sz="20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relation </a:t>
            </a: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X-Y. Z est une variable dissimulatrice</a:t>
            </a:r>
          </a:p>
          <a:p>
            <a:pPr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relation X-Y </a:t>
            </a:r>
            <a:r>
              <a:rPr lang="fr-FR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révèle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aux niveaux de Z</a:t>
            </a:r>
          </a:p>
          <a:p>
            <a:pPr lvl="1">
              <a:spcBef>
                <a:spcPts val="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 </a:t>
            </a:r>
            <a:r>
              <a:rPr lang="fr-CA" sz="20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dissimule</a:t>
            </a: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ainsi la</a:t>
            </a:r>
            <a:r>
              <a:rPr lang="fr-CA" sz="20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relation </a:t>
            </a: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X-Y. Z est une variable dissimulatrice</a:t>
            </a:r>
          </a:p>
          <a:p>
            <a:pPr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B940FDBB-893F-4729-8426-8E333C247A0B}"/>
              </a:ext>
            </a:extLst>
          </p:cNvPr>
          <p:cNvSpPr txBox="1"/>
          <p:nvPr/>
        </p:nvSpPr>
        <p:spPr>
          <a:xfrm>
            <a:off x="7570871" y="3452302"/>
            <a:ext cx="38159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FB3BFFCF-664E-4F67-BE56-033FD170B726}"/>
              </a:ext>
            </a:extLst>
          </p:cNvPr>
          <p:cNvSpPr txBox="1"/>
          <p:nvPr/>
        </p:nvSpPr>
        <p:spPr>
          <a:xfrm>
            <a:off x="8653659" y="3452302"/>
            <a:ext cx="38159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CFDFD3FC-6B52-4157-94A9-5CDF0FB8ABC6}"/>
              </a:ext>
            </a:extLst>
          </p:cNvPr>
          <p:cNvSpPr txBox="1"/>
          <p:nvPr/>
        </p:nvSpPr>
        <p:spPr>
          <a:xfrm>
            <a:off x="6938962" y="2836749"/>
            <a:ext cx="47301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fr-CA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fr-CA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A2AB089A-CD4E-4E13-9BF3-486DB1C1253B}"/>
              </a:ext>
            </a:extLst>
          </p:cNvPr>
          <p:cNvCxnSpPr/>
          <p:nvPr/>
        </p:nvCxnSpPr>
        <p:spPr>
          <a:xfrm>
            <a:off x="7971321" y="3651499"/>
            <a:ext cx="70118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665C2436-8BEA-43F2-8E75-E52E984EA417}"/>
              </a:ext>
            </a:extLst>
          </p:cNvPr>
          <p:cNvCxnSpPr/>
          <p:nvPr/>
        </p:nvCxnSpPr>
        <p:spPr>
          <a:xfrm flipH="1">
            <a:off x="8060064" y="3554894"/>
            <a:ext cx="96253" cy="1932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FD16077C-74BF-4E84-BFE1-710197FA7581}"/>
              </a:ext>
            </a:extLst>
          </p:cNvPr>
          <p:cNvCxnSpPr/>
          <p:nvPr/>
        </p:nvCxnSpPr>
        <p:spPr>
          <a:xfrm flipH="1">
            <a:off x="8248499" y="3566479"/>
            <a:ext cx="96253" cy="1932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0643E882-B792-4BA1-AC11-3354CDEBD0F6}"/>
              </a:ext>
            </a:extLst>
          </p:cNvPr>
          <p:cNvCxnSpPr/>
          <p:nvPr/>
        </p:nvCxnSpPr>
        <p:spPr>
          <a:xfrm flipH="1">
            <a:off x="8441060" y="3545156"/>
            <a:ext cx="96253" cy="1932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ZoneTexte 72">
            <a:extLst>
              <a:ext uri="{FF2B5EF4-FFF2-40B4-BE49-F238E27FC236}">
                <a16:creationId xmlns:a16="http://schemas.microsoft.com/office/drawing/2014/main" id="{396E7AFA-5BF9-4B1B-AF88-0B7A830EA4E4}"/>
              </a:ext>
            </a:extLst>
          </p:cNvPr>
          <p:cNvSpPr txBox="1"/>
          <p:nvPr/>
        </p:nvSpPr>
        <p:spPr>
          <a:xfrm>
            <a:off x="7563629" y="2842365"/>
            <a:ext cx="38159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5684B46D-9C7D-49BC-8DB1-B3157266A7ED}"/>
              </a:ext>
            </a:extLst>
          </p:cNvPr>
          <p:cNvSpPr txBox="1"/>
          <p:nvPr/>
        </p:nvSpPr>
        <p:spPr>
          <a:xfrm>
            <a:off x="8646417" y="2842365"/>
            <a:ext cx="38159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  <p:cxnSp>
        <p:nvCxnSpPr>
          <p:cNvPr id="75" name="Connecteur droit avec flèche 74">
            <a:extLst>
              <a:ext uri="{FF2B5EF4-FFF2-40B4-BE49-F238E27FC236}">
                <a16:creationId xmlns:a16="http://schemas.microsoft.com/office/drawing/2014/main" id="{10002494-BE1A-4BBF-B550-85C39D98B543}"/>
              </a:ext>
            </a:extLst>
          </p:cNvPr>
          <p:cNvCxnSpPr/>
          <p:nvPr/>
        </p:nvCxnSpPr>
        <p:spPr>
          <a:xfrm>
            <a:off x="7971321" y="3039893"/>
            <a:ext cx="70118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C81AB4C6-6E33-4CE7-8D7A-27573D0A3CE2}"/>
              </a:ext>
            </a:extLst>
          </p:cNvPr>
          <p:cNvCxnSpPr/>
          <p:nvPr/>
        </p:nvCxnSpPr>
        <p:spPr>
          <a:xfrm flipH="1">
            <a:off x="8060064" y="2948614"/>
            <a:ext cx="96253" cy="1932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5B3F33B6-CB0D-4502-8591-5CEE628893D3}"/>
              </a:ext>
            </a:extLst>
          </p:cNvPr>
          <p:cNvCxnSpPr/>
          <p:nvPr/>
        </p:nvCxnSpPr>
        <p:spPr>
          <a:xfrm flipH="1">
            <a:off x="8248499" y="2960199"/>
            <a:ext cx="96253" cy="1932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0594236F-5E7F-4416-AF9B-4C876CADB7AF}"/>
              </a:ext>
            </a:extLst>
          </p:cNvPr>
          <p:cNvCxnSpPr/>
          <p:nvPr/>
        </p:nvCxnSpPr>
        <p:spPr>
          <a:xfrm flipH="1">
            <a:off x="8441060" y="2938876"/>
            <a:ext cx="96253" cy="1932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0381D1AB-AB59-4079-A79F-0EFD5CFFF833}"/>
              </a:ext>
            </a:extLst>
          </p:cNvPr>
          <p:cNvSpPr txBox="1"/>
          <p:nvPr/>
        </p:nvSpPr>
        <p:spPr>
          <a:xfrm>
            <a:off x="7564103" y="4749951"/>
            <a:ext cx="38159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DB092ED0-FC38-4983-B03B-531CBF0DF51C}"/>
              </a:ext>
            </a:extLst>
          </p:cNvPr>
          <p:cNvSpPr txBox="1"/>
          <p:nvPr/>
        </p:nvSpPr>
        <p:spPr>
          <a:xfrm>
            <a:off x="8646891" y="4749951"/>
            <a:ext cx="38159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32A74DCD-BF2B-4B5D-987A-04B10CE2268F}"/>
              </a:ext>
            </a:extLst>
          </p:cNvPr>
          <p:cNvSpPr txBox="1"/>
          <p:nvPr/>
        </p:nvSpPr>
        <p:spPr>
          <a:xfrm>
            <a:off x="6932194" y="4134398"/>
            <a:ext cx="47301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fr-CA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fr-CA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DEDE9812-0B7A-46C1-BDB1-2A94CC4E892E}"/>
              </a:ext>
            </a:extLst>
          </p:cNvPr>
          <p:cNvCxnSpPr/>
          <p:nvPr/>
        </p:nvCxnSpPr>
        <p:spPr>
          <a:xfrm>
            <a:off x="7949580" y="4941168"/>
            <a:ext cx="70118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B0E7AA32-6BD8-4571-9A0B-0996986E57BA}"/>
              </a:ext>
            </a:extLst>
          </p:cNvPr>
          <p:cNvCxnSpPr/>
          <p:nvPr/>
        </p:nvCxnSpPr>
        <p:spPr>
          <a:xfrm flipH="1">
            <a:off x="8053296" y="4852543"/>
            <a:ext cx="96253" cy="1932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BDF8C82B-261D-415B-8B4B-0731397DFC8D}"/>
              </a:ext>
            </a:extLst>
          </p:cNvPr>
          <p:cNvCxnSpPr/>
          <p:nvPr/>
        </p:nvCxnSpPr>
        <p:spPr>
          <a:xfrm flipH="1">
            <a:off x="8241731" y="4864128"/>
            <a:ext cx="96253" cy="1932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97CBD208-7510-4ACF-932F-D573B0526045}"/>
              </a:ext>
            </a:extLst>
          </p:cNvPr>
          <p:cNvCxnSpPr/>
          <p:nvPr/>
        </p:nvCxnSpPr>
        <p:spPr>
          <a:xfrm flipH="1">
            <a:off x="8434292" y="4842805"/>
            <a:ext cx="96253" cy="1932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ZoneTexte 51">
            <a:extLst>
              <a:ext uri="{FF2B5EF4-FFF2-40B4-BE49-F238E27FC236}">
                <a16:creationId xmlns:a16="http://schemas.microsoft.com/office/drawing/2014/main" id="{7DDCAFC6-C194-4DAD-9D86-EFF89D3EFC19}"/>
              </a:ext>
            </a:extLst>
          </p:cNvPr>
          <p:cNvSpPr txBox="1"/>
          <p:nvPr/>
        </p:nvSpPr>
        <p:spPr>
          <a:xfrm>
            <a:off x="7556861" y="4140014"/>
            <a:ext cx="38159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E3659FB8-D108-4EDE-B2A9-407C5ABDFAD2}"/>
              </a:ext>
            </a:extLst>
          </p:cNvPr>
          <p:cNvSpPr txBox="1"/>
          <p:nvPr/>
        </p:nvSpPr>
        <p:spPr>
          <a:xfrm>
            <a:off x="8639649" y="4140014"/>
            <a:ext cx="38159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E682D3A9-0391-4028-BB61-20DC8C6D8700}"/>
              </a:ext>
            </a:extLst>
          </p:cNvPr>
          <p:cNvCxnSpPr/>
          <p:nvPr/>
        </p:nvCxnSpPr>
        <p:spPr>
          <a:xfrm>
            <a:off x="7964553" y="4337542"/>
            <a:ext cx="70118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46E3259F-73E9-4F28-AAB7-17A6882CBAEC}"/>
              </a:ext>
            </a:extLst>
          </p:cNvPr>
          <p:cNvSpPr txBox="1"/>
          <p:nvPr/>
        </p:nvSpPr>
        <p:spPr>
          <a:xfrm>
            <a:off x="7570871" y="6140734"/>
            <a:ext cx="38159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6BF77313-79A4-463E-B8C0-DF510DF97BC8}"/>
              </a:ext>
            </a:extLst>
          </p:cNvPr>
          <p:cNvSpPr txBox="1"/>
          <p:nvPr/>
        </p:nvSpPr>
        <p:spPr>
          <a:xfrm>
            <a:off x="8653659" y="6140734"/>
            <a:ext cx="38159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4C00EF13-A21E-4549-BE10-2393602C34C5}"/>
              </a:ext>
            </a:extLst>
          </p:cNvPr>
          <p:cNvSpPr txBox="1"/>
          <p:nvPr/>
        </p:nvSpPr>
        <p:spPr>
          <a:xfrm>
            <a:off x="6938962" y="5525181"/>
            <a:ext cx="47301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fr-CA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fr-CA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0ECC1477-9458-4186-9A35-4AA549252BF9}"/>
              </a:ext>
            </a:extLst>
          </p:cNvPr>
          <p:cNvCxnSpPr/>
          <p:nvPr/>
        </p:nvCxnSpPr>
        <p:spPr>
          <a:xfrm>
            <a:off x="7971321" y="6339931"/>
            <a:ext cx="70118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2" name="ZoneTexte 61">
            <a:extLst>
              <a:ext uri="{FF2B5EF4-FFF2-40B4-BE49-F238E27FC236}">
                <a16:creationId xmlns:a16="http://schemas.microsoft.com/office/drawing/2014/main" id="{85A12702-F9CC-4675-8567-ADF68397C682}"/>
              </a:ext>
            </a:extLst>
          </p:cNvPr>
          <p:cNvSpPr txBox="1"/>
          <p:nvPr/>
        </p:nvSpPr>
        <p:spPr>
          <a:xfrm>
            <a:off x="7563629" y="5530797"/>
            <a:ext cx="38159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85C64204-4721-4EDE-889C-AC5B448CCB7B}"/>
              </a:ext>
            </a:extLst>
          </p:cNvPr>
          <p:cNvSpPr txBox="1"/>
          <p:nvPr/>
        </p:nvSpPr>
        <p:spPr>
          <a:xfrm>
            <a:off x="8646417" y="5530797"/>
            <a:ext cx="38159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  <p:cxnSp>
        <p:nvCxnSpPr>
          <p:cNvPr id="80" name="Connecteur droit avec flèche 79">
            <a:extLst>
              <a:ext uri="{FF2B5EF4-FFF2-40B4-BE49-F238E27FC236}">
                <a16:creationId xmlns:a16="http://schemas.microsoft.com/office/drawing/2014/main" id="{B864013B-A86A-46FB-A9ED-597FF251ED8B}"/>
              </a:ext>
            </a:extLst>
          </p:cNvPr>
          <p:cNvCxnSpPr/>
          <p:nvPr/>
        </p:nvCxnSpPr>
        <p:spPr>
          <a:xfrm>
            <a:off x="7971321" y="5728325"/>
            <a:ext cx="70118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07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73" grpId="0" animBg="1"/>
      <p:bldP spid="74" grpId="0" animBg="1"/>
      <p:bldP spid="45" grpId="0" animBg="1"/>
      <p:bldP spid="46" grpId="0" animBg="1"/>
      <p:bldP spid="47" grpId="0" animBg="1"/>
      <p:bldP spid="52" grpId="0" animBg="1"/>
      <p:bldP spid="53" grpId="0" animBg="1"/>
      <p:bldP spid="55" grpId="0" animBg="1"/>
      <p:bldP spid="56" grpId="0" animBg="1"/>
      <p:bldP spid="60" grpId="0" animBg="1"/>
      <p:bldP spid="62" grpId="0" animBg="1"/>
      <p:bldP spid="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395536" y="1916832"/>
            <a:ext cx="842493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Présenter les tableaux croisés </a:t>
            </a:r>
          </a:p>
          <a:p>
            <a:pPr marL="914400" lvl="1" indent="-457200">
              <a:spcBef>
                <a:spcPts val="3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Tableau d’ordre zéro (relation initiale X-Y)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Tableaux partiels (relation X-Y pour chaque catégorie de Z)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Tableaux bivariés </a:t>
            </a:r>
            <a:r>
              <a:rPr lang="fr-FR" sz="22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 nécessaire </a:t>
            </a: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(relations Z-X et Z-Y)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Schématiser les modèles incluant les résultats</a:t>
            </a:r>
            <a:endParaRPr lang="fr-FR" sz="2400" u="sng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3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1) Schéma du modèle initial et 2) schéma du modèle causal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Inscrire les résultats statistiques sur les deux schémas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 met les mesures d’association (Gamma) sur les flèches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 met des astérisques sur les Gammas, V de Cramer si les tests chi-carré sont significatifs (*p&lt;0,05; **p&lt;0,01; ***p&lt;0,001)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 le test n’est pas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sig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., la flèche est barrée ou absente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</a:pPr>
            <a:endParaRPr lang="fr-F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2976B4F1-A603-4E6C-BFD2-78FE73FD8F79}" type="datetime10">
              <a:rPr lang="fr-FR" smtClean="0"/>
              <a:t>16:01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21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-36342" y="511281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Analyse de tableaux multivariés</a:t>
            </a:r>
            <a:endParaRPr kumimoji="0" lang="fr-FR" sz="36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>
            <p:custDataLst>
              <p:tags r:id="rId5"/>
            </p:custDataLst>
          </p:nvPr>
        </p:nvSpPr>
        <p:spPr>
          <a:xfrm>
            <a:off x="0" y="1205037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spc="-15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Comment présenter les résultats de l’élaboration?</a:t>
            </a:r>
          </a:p>
        </p:txBody>
      </p:sp>
      <p:cxnSp>
        <p:nvCxnSpPr>
          <p:cNvPr id="10" name="Connecteur droit 9"/>
          <p:cNvCxnSpPr/>
          <p:nvPr>
            <p:custDataLst>
              <p:tags r:id="rId6"/>
            </p:custDataLst>
          </p:nvPr>
        </p:nvCxnSpPr>
        <p:spPr>
          <a:xfrm>
            <a:off x="3072" y="1219468"/>
            <a:ext cx="9140928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>
            <p:custDataLst>
              <p:tags r:id="rId7"/>
            </p:custDataLst>
          </p:nvPr>
        </p:nvCxnSpPr>
        <p:spPr>
          <a:xfrm>
            <a:off x="3072" y="1268760"/>
            <a:ext cx="914092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19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395536" y="1785927"/>
            <a:ext cx="842493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Comment procéder à l’analyse tabulaire multivariée dans le cas d’une relation entre trois variables qualitatives?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Élaboration: construction de tableaux partiels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Mise en pratique de trois modèles d’élaboration de tableau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Spécification (modération: structure de causalité interactive)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Explication (structure de causalité fallacieuse)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Dissimulation (effet suppresseur)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Interprétation des chi-carrés, des gammas ou V de Cramer aux fins de diagnostic causal</a:t>
            </a:r>
            <a:endParaRPr lang="fr-F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FR" sz="28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FR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76DDF9A-17B6-4CB9-9FEE-7122E61BC1A0}" type="datetime10">
              <a:rPr lang="fr-FR" sz="2000"/>
              <a:t>16:01</a:t>
            </a:fld>
            <a:endParaRPr lang="fr-FR" sz="2000" dirty="0"/>
          </a:p>
        </p:txBody>
      </p:sp>
      <p:sp>
        <p:nvSpPr>
          <p:cNvPr id="1287170" name="Rectangle 2"/>
          <p:cNvSpPr>
            <a:spLocks noGrp="1" noChangeArrowheads="1"/>
          </p:cNvSpPr>
          <p:nvPr>
            <p:ph type="ctrTitle"/>
            <p:custDataLst>
              <p:tags r:id="rId4"/>
            </p:custDataLst>
          </p:nvPr>
        </p:nvSpPr>
        <p:spPr>
          <a:xfrm>
            <a:off x="1" y="450235"/>
            <a:ext cx="9140928" cy="714380"/>
          </a:xfrm>
          <a:noFill/>
          <a:ln/>
          <a:effectLst>
            <a:outerShdw dist="50800" sx="99000" sy="99000" algn="ctr" rotWithShape="0">
              <a:srgbClr val="000000"/>
            </a:outerShdw>
          </a:effectLst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flatTx/>
          </a:bodyPr>
          <a:lstStyle/>
          <a:p>
            <a:pPr algn="ctr"/>
            <a:r>
              <a:rPr lang="fr-CA" sz="3600" b="0" spc="-150" dirty="0">
                <a:effectLst>
                  <a:outerShdw blurRad="673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 programme</a:t>
            </a:r>
          </a:p>
        </p:txBody>
      </p:sp>
      <p:cxnSp>
        <p:nvCxnSpPr>
          <p:cNvPr id="9" name="Connecteur droit 8"/>
          <p:cNvCxnSpPr/>
          <p:nvPr>
            <p:custDataLst>
              <p:tags r:id="rId5"/>
            </p:custDataLst>
          </p:nvPr>
        </p:nvCxnSpPr>
        <p:spPr>
          <a:xfrm>
            <a:off x="1" y="1232346"/>
            <a:ext cx="9140928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>
            <p:custDataLst>
              <p:tags r:id="rId6"/>
            </p:custDataLst>
          </p:nvPr>
        </p:nvCxnSpPr>
        <p:spPr>
          <a:xfrm>
            <a:off x="1" y="1303784"/>
            <a:ext cx="914092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395536" y="2564904"/>
            <a:ext cx="590465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2976B4F1-A603-4E6C-BFD2-78FE73FD8F79}" type="datetime10">
              <a:rPr lang="fr-FR" smtClean="0"/>
              <a:t>16:01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17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-36342" y="511281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Analyse de tableaux multivariés</a:t>
            </a:r>
            <a:endParaRPr kumimoji="0" lang="fr-FR" sz="36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>
            <p:custDataLst>
              <p:tags r:id="rId5"/>
            </p:custDataLst>
          </p:nvPr>
        </p:nvSpPr>
        <p:spPr>
          <a:xfrm>
            <a:off x="0" y="1205037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spc="-15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Résumé de l’élaboration de tableau (Adapté de Fox: 311)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130023"/>
              </p:ext>
            </p:extLst>
          </p:nvPr>
        </p:nvGraphicFramePr>
        <p:xfrm>
          <a:off x="0" y="1759033"/>
          <a:ext cx="9144000" cy="5098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38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9793">
                <a:tc>
                  <a:txBody>
                    <a:bodyPr/>
                    <a:lstStyle/>
                    <a:p>
                      <a:r>
                        <a:rPr lang="fr-CA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Variable-contrôle 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Relation VI-VD initiale?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Relation VI-VD contrôlant l’effet de VC (tableaux partiels)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 à tirer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793">
                <a:tc>
                  <a:txBody>
                    <a:bodyPr/>
                    <a:lstStyle/>
                    <a:p>
                      <a:r>
                        <a:rPr lang="fr-CA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Antécédente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[confondante] </a:t>
                      </a:r>
                    </a:p>
                    <a:p>
                      <a:endParaRPr lang="fr-CA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 de relation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relation VI-VD est fallacieuse (explication)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9793">
                <a:tc>
                  <a:txBody>
                    <a:bodyPr/>
                    <a:lstStyle/>
                    <a:p>
                      <a:r>
                        <a:rPr lang="fr-CA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Antécédente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[confondante] </a:t>
                      </a:r>
                    </a:p>
                    <a:p>
                      <a:endParaRPr lang="fr-CA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Semblable</a:t>
                      </a:r>
                      <a:r>
                        <a:rPr lang="fr-CA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à la relation primitive VI-VD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relation VI-VD est véritable (reproduction)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9793">
                <a:tc>
                  <a:txBody>
                    <a:bodyPr/>
                    <a:lstStyle/>
                    <a:p>
                      <a:r>
                        <a:rPr lang="fr-CA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Antécédente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[confondante] </a:t>
                      </a:r>
                    </a:p>
                    <a:p>
                      <a:endParaRPr lang="fr-CA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Plus faible que la relation primitive VI-VD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VC explique en partie la relation VI-VD (qui est quasi-fallacieuse)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9793">
                <a:tc>
                  <a:txBody>
                    <a:bodyPr/>
                    <a:lstStyle/>
                    <a:p>
                      <a:r>
                        <a:rPr lang="fr-CA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Antécédente</a:t>
                      </a:r>
                    </a:p>
                    <a:p>
                      <a:r>
                        <a:rPr lang="fr-CA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[Modératrice]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Varie d’un tableau partiel à l’autre (gamma, V de Cramer)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relation</a:t>
                      </a:r>
                      <a:r>
                        <a:rPr lang="fr-CA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VI-VD existe pour une valeur de VC (spécification)</a:t>
                      </a:r>
                      <a:endParaRPr lang="fr-CA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0" name="Connecteur droit 9"/>
          <p:cNvCxnSpPr/>
          <p:nvPr>
            <p:custDataLst>
              <p:tags r:id="rId6"/>
            </p:custDataLst>
          </p:nvPr>
        </p:nvCxnSpPr>
        <p:spPr>
          <a:xfrm>
            <a:off x="3072" y="1219468"/>
            <a:ext cx="9140928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>
            <p:custDataLst>
              <p:tags r:id="rId7"/>
            </p:custDataLst>
          </p:nvPr>
        </p:nvCxnSpPr>
        <p:spPr>
          <a:xfrm>
            <a:off x="3072" y="1268760"/>
            <a:ext cx="914092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536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395536" y="2564904"/>
            <a:ext cx="590465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2976B4F1-A603-4E6C-BFD2-78FE73FD8F79}" type="datetime10">
              <a:rPr lang="fr-FR" smtClean="0"/>
              <a:t>16:01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17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-36342" y="511281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Analyse de tableaux multivariés</a:t>
            </a:r>
            <a:endParaRPr kumimoji="0" lang="fr-FR" sz="36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>
            <p:custDataLst>
              <p:tags r:id="rId5"/>
            </p:custDataLst>
          </p:nvPr>
        </p:nvSpPr>
        <p:spPr>
          <a:xfrm>
            <a:off x="0" y="1205037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spc="-15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Résumé de l’élaboration de tableau (Adapté de Fox: 311)</a:t>
            </a:r>
          </a:p>
        </p:txBody>
      </p:sp>
      <p:cxnSp>
        <p:nvCxnSpPr>
          <p:cNvPr id="10" name="Connecteur droit 9"/>
          <p:cNvCxnSpPr/>
          <p:nvPr>
            <p:custDataLst>
              <p:tags r:id="rId6"/>
            </p:custDataLst>
          </p:nvPr>
        </p:nvCxnSpPr>
        <p:spPr>
          <a:xfrm>
            <a:off x="3072" y="1219468"/>
            <a:ext cx="9140928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>
            <p:custDataLst>
              <p:tags r:id="rId7"/>
            </p:custDataLst>
          </p:nvPr>
        </p:nvCxnSpPr>
        <p:spPr>
          <a:xfrm>
            <a:off x="3072" y="1268760"/>
            <a:ext cx="914092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468483"/>
              </p:ext>
            </p:extLst>
          </p:nvPr>
        </p:nvGraphicFramePr>
        <p:xfrm>
          <a:off x="0" y="1759033"/>
          <a:ext cx="9144000" cy="2039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9793">
                <a:tc>
                  <a:txBody>
                    <a:bodyPr/>
                    <a:lstStyle/>
                    <a:p>
                      <a:r>
                        <a:rPr lang="fr-CA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Variable-contrôle 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Relation VI-VD primitive?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Relation VI-VD contrôlant l’effet de VC (tableaux partiels)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 à tirer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793">
                <a:tc>
                  <a:txBody>
                    <a:bodyPr/>
                    <a:lstStyle/>
                    <a:p>
                      <a:r>
                        <a:rPr lang="fr-CA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Antécédente</a:t>
                      </a:r>
                    </a:p>
                    <a:p>
                      <a:r>
                        <a:rPr lang="fr-CA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[Dissimulatrice]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</a:t>
                      </a:r>
                      <a:r>
                        <a:rPr lang="fr-CA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a </a:t>
                      </a:r>
                      <a:r>
                        <a:rPr lang="fr-CA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relation dans</a:t>
                      </a:r>
                      <a:r>
                        <a:rPr lang="fr-CA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les  tableaux partiels</a:t>
                      </a:r>
                      <a:r>
                        <a:rPr lang="fr-CA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fr-CA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fr-CA" sz="2000" b="0" baseline="-25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tableaux</a:t>
                      </a:r>
                      <a:r>
                        <a:rPr lang="fr-CA" sz="2000" b="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partiels</a:t>
                      </a:r>
                      <a:r>
                        <a:rPr lang="fr-CA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&gt; G</a:t>
                      </a:r>
                      <a:r>
                        <a:rPr lang="fr-CA" sz="2000" b="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d’ordre 0</a:t>
                      </a:r>
                      <a:r>
                        <a:rPr lang="fr-CA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VC révèle la relation VI-VD masquée </a:t>
                      </a:r>
                      <a:r>
                        <a:rPr lang="fr-CA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aupa-ravant</a:t>
                      </a:r>
                      <a:r>
                        <a:rPr lang="fr-CA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(dissimulation)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342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395536" y="1916832"/>
            <a:ext cx="842493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L’élaboration de tableau repose sur le modèle de la causalité interactive (modération = spécification) 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Mais, elle peut aider à mettre en pratique la causalité fallacieuse (explication) ou la dissimulation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Requiert un grand nombre de cas pour qu’on ait confiance aux % des tableaux partiels et au diagnostic causal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en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Pour remédier au problème de n, une solution consiste à réduire le nombre de catégories des variables indépendante et contrôle</a:t>
            </a:r>
          </a:p>
          <a:p>
            <a:pPr>
              <a:spcBef>
                <a:spcPts val="6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en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 peut ajouter plus </a:t>
            </a:r>
            <a:r>
              <a:rPr lang="en-C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d’une</a:t>
            </a:r>
            <a:r>
              <a:rPr lang="en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variable-</a:t>
            </a:r>
            <a:r>
              <a:rPr lang="en-C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contrôle</a:t>
            </a:r>
            <a:r>
              <a:rPr lang="en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C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mais</a:t>
            </a:r>
            <a:r>
              <a:rPr lang="en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C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</a:t>
            </a:r>
            <a:r>
              <a:rPr lang="en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 a des techniques plus </a:t>
            </a:r>
            <a:r>
              <a:rPr lang="en-C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efficaces</a:t>
            </a:r>
            <a:r>
              <a:rPr lang="en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que </a:t>
            </a:r>
            <a:r>
              <a:rPr lang="en-C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l’élaboration</a:t>
            </a:r>
            <a:r>
              <a:rPr lang="en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tableau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en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Ex: les </a:t>
            </a:r>
            <a:r>
              <a:rPr lang="en-C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régressions</a:t>
            </a:r>
            <a:r>
              <a:rPr lang="en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C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linéaire</a:t>
            </a:r>
            <a:r>
              <a:rPr lang="en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et </a:t>
            </a:r>
            <a:r>
              <a:rPr lang="en-C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logistique</a:t>
            </a:r>
            <a:r>
              <a:rPr lang="en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multiples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2976B4F1-A603-4E6C-BFD2-78FE73FD8F79}" type="datetime10">
              <a:rPr lang="fr-FR" smtClean="0"/>
              <a:t>16:01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21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-36342" y="511281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Analyse de tableaux multivariés</a:t>
            </a:r>
            <a:endParaRPr kumimoji="0" lang="fr-FR" sz="36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>
            <p:custDataLst>
              <p:tags r:id="rId5"/>
            </p:custDataLst>
          </p:nvPr>
        </p:nvSpPr>
        <p:spPr>
          <a:xfrm>
            <a:off x="0" y="1205037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en-CA" sz="3000" spc="-15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Quelques remarques</a:t>
            </a:r>
            <a:endParaRPr lang="fr-CA" sz="3000" spc="-15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/>
          <p:nvPr>
            <p:custDataLst>
              <p:tags r:id="rId6"/>
            </p:custDataLst>
          </p:nvPr>
        </p:nvCxnSpPr>
        <p:spPr>
          <a:xfrm>
            <a:off x="3072" y="1219468"/>
            <a:ext cx="9140928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>
            <p:custDataLst>
              <p:tags r:id="rId7"/>
            </p:custDataLst>
          </p:nvPr>
        </p:nvCxnSpPr>
        <p:spPr>
          <a:xfrm>
            <a:off x="3072" y="1268760"/>
            <a:ext cx="914092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12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-3122" y="404664"/>
            <a:ext cx="9140928" cy="714380"/>
          </a:xfrm>
          <a:noFill/>
          <a:ln/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flatTx/>
          </a:bodyPr>
          <a:lstStyle/>
          <a:p>
            <a:pPr algn="ctr"/>
            <a:r>
              <a:rPr lang="fr-CA" sz="3600" b="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Tout prochainement</a:t>
            </a:r>
          </a:p>
        </p:txBody>
      </p:sp>
      <p:sp>
        <p:nvSpPr>
          <p:cNvPr id="18" name="Espace réservé du texte 2"/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685800" y="1785932"/>
            <a:ext cx="7772400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4617B">
                  <a:lumMod val="40000"/>
                  <a:lumOff val="60000"/>
                </a:srgbClr>
              </a:buClr>
            </a:pPr>
            <a:endParaRPr lang="en-CA" sz="3199" dirty="0">
              <a:solidFill>
                <a:prstClr val="white"/>
              </a:solidFill>
            </a:endParaRPr>
          </a:p>
          <a:p>
            <a:pPr lvl="1">
              <a:buClr>
                <a:srgbClr val="04617B">
                  <a:lumMod val="40000"/>
                  <a:lumOff val="60000"/>
                </a:srgbClr>
              </a:buClr>
            </a:pPr>
            <a:endParaRPr lang="en-CA" sz="3199" dirty="0">
              <a:solidFill>
                <a:prstClr val="white"/>
              </a:solidFill>
            </a:endParaRPr>
          </a:p>
          <a:p>
            <a:pPr lvl="1">
              <a:buClr>
                <a:srgbClr val="04617B">
                  <a:lumMod val="40000"/>
                  <a:lumOff val="60000"/>
                </a:srgbClr>
              </a:buClr>
            </a:pPr>
            <a:endParaRPr lang="en-CA" sz="3199" dirty="0">
              <a:solidFill>
                <a:prstClr val="white"/>
              </a:solidFill>
            </a:endParaRPr>
          </a:p>
          <a:p>
            <a:pPr>
              <a:buClr>
                <a:srgbClr val="04617B">
                  <a:lumMod val="40000"/>
                  <a:lumOff val="60000"/>
                </a:srgbClr>
              </a:buClr>
            </a:pPr>
            <a:endParaRPr lang="en-CA" sz="3199" dirty="0">
              <a:solidFill>
                <a:prstClr val="white"/>
              </a:solidFill>
            </a:endParaRPr>
          </a:p>
          <a:p>
            <a:pPr lvl="1">
              <a:buClr>
                <a:srgbClr val="04617B">
                  <a:lumMod val="40000"/>
                  <a:lumOff val="60000"/>
                </a:srgbClr>
              </a:buClr>
            </a:pPr>
            <a:endParaRPr lang="en-CA" sz="3199" dirty="0">
              <a:solidFill>
                <a:prstClr val="white"/>
              </a:solidFill>
            </a:endParaRPr>
          </a:p>
        </p:txBody>
      </p:sp>
      <p:sp>
        <p:nvSpPr>
          <p:cNvPr id="11" name="Espace réservé du texte 2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539552" y="1785932"/>
            <a:ext cx="8352928" cy="457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Clr>
                <a:srgbClr val="04617B">
                  <a:lumMod val="40000"/>
                  <a:lumOff val="60000"/>
                </a:srgbClr>
              </a:buClr>
            </a:pPr>
            <a:r>
              <a:rPr lang="fr-CA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Prochaine leçon</a:t>
            </a:r>
          </a:p>
          <a:p>
            <a:pPr lvl="1">
              <a:spcBef>
                <a:spcPts val="300"/>
              </a:spcBef>
              <a:spcAft>
                <a:spcPts val="600"/>
              </a:spcAft>
              <a:buClr>
                <a:srgbClr val="04617B">
                  <a:lumMod val="40000"/>
                  <a:lumOff val="60000"/>
                </a:srgbClr>
              </a:buClr>
            </a:pPr>
            <a:r>
              <a:rPr lang="fr-FR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Régression linéaire multiple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04617B">
                  <a:lumMod val="40000"/>
                  <a:lumOff val="60000"/>
                </a:srgbClr>
              </a:buClr>
            </a:pPr>
            <a:r>
              <a:rPr lang="fr-CA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Lire: Fox (1999: 319-339)</a:t>
            </a:r>
            <a:endParaRPr lang="fr-FR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4617B">
                  <a:lumMod val="40000"/>
                  <a:lumOff val="60000"/>
                </a:srgbClr>
              </a:buClr>
            </a:pPr>
            <a:r>
              <a:rPr lang="fr-F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 labo SPSS d’aujourd’hui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4617B">
                  <a:lumMod val="40000"/>
                  <a:lumOff val="60000"/>
                </a:srgbClr>
              </a:buClr>
            </a:pPr>
            <a:r>
              <a:rPr lang="fr-CA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Configurer les sorties de SPSS aux normes de présentation APA, visualiser une relation multivariée à l’aide de diagrammes en barres complexes, construire un tableau d’ordre zéro et des tableaux partiels, calculer les chi-carrés, et les gammas des tableaux partiels. Lire et interpréter les sorties SPSS de façon à établir un diagnostic causal correct en termes de spécification, mais aussi d’explication, ou de dissimulation.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04617B">
                  <a:lumMod val="40000"/>
                  <a:lumOff val="60000"/>
                </a:srgbClr>
              </a:buClr>
            </a:pPr>
            <a:endParaRPr lang="fr-CA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04617B">
                  <a:lumMod val="40000"/>
                  <a:lumOff val="60000"/>
                </a:srgbClr>
              </a:buClr>
            </a:pPr>
            <a:endParaRPr lang="fr-FR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14400" lvl="2" indent="0">
              <a:spcBef>
                <a:spcPts val="1200"/>
              </a:spcBef>
              <a:spcAft>
                <a:spcPts val="0"/>
              </a:spcAft>
              <a:buClr>
                <a:srgbClr val="04617B">
                  <a:lumMod val="40000"/>
                  <a:lumOff val="60000"/>
                </a:srgbClr>
              </a:buClr>
              <a:buNone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rgbClr val="04617B">
                  <a:lumMod val="40000"/>
                  <a:lumOff val="60000"/>
                </a:srgbClr>
              </a:buClr>
            </a:pPr>
            <a:endParaRPr lang="fr-FR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23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cxnSp>
        <p:nvCxnSpPr>
          <p:cNvPr id="10" name="Connecteur droit 9"/>
          <p:cNvCxnSpPr/>
          <p:nvPr>
            <p:custDataLst>
              <p:tags r:id="rId5"/>
            </p:custDataLst>
          </p:nvPr>
        </p:nvCxnSpPr>
        <p:spPr>
          <a:xfrm>
            <a:off x="1" y="1232346"/>
            <a:ext cx="9140928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>
            <p:custDataLst>
              <p:tags r:id="rId6"/>
            </p:custDataLst>
          </p:nvPr>
        </p:nvCxnSpPr>
        <p:spPr>
          <a:xfrm>
            <a:off x="1" y="1303784"/>
            <a:ext cx="914092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A60C-2E41-47DB-9CFF-7B02A80A4B65}" type="datetime10">
              <a:rPr lang="fr-FR" sz="2000"/>
              <a:t>16:01</a:t>
            </a:fld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224172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395536" y="1988840"/>
            <a:ext cx="839130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Le sociologue Lazarsfeld (1955) a formalisé la plupart des concepts sous-jacents à l’élaboration (Fox,1999: 298) </a:t>
            </a:r>
          </a:p>
          <a:p>
            <a:pPr>
              <a:spcBef>
                <a:spcPts val="12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Élaboration de tableau</a:t>
            </a:r>
            <a:r>
              <a:rPr lang="fr-FR" sz="24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processus qui consiste à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intro-duire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une variable-contrôle (VC) dans un tableau bivarié</a:t>
            </a:r>
          </a:p>
          <a:p>
            <a:pPr>
              <a:spcBef>
                <a:spcPts val="15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 tableau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bivarié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initial est appelé </a:t>
            </a:r>
            <a:r>
              <a:rPr lang="fr-FR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tableau d’ordre zéro,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puisqu’il met en évidence la relation primitive VI-VD</a:t>
            </a:r>
          </a:p>
          <a:p>
            <a:pPr>
              <a:spcBef>
                <a:spcPts val="15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Lorsqu’on présente une relation bivariée à l’intérieur des catégories de la VC, on obtient des </a:t>
            </a:r>
            <a:r>
              <a:rPr lang="fr-FR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tableaux partiels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2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d’ordre un</a:t>
            </a: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lorsqu’il y a une seule variable-contrôle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2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d’ordre deux</a:t>
            </a: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lorsqu’il y a deux variables de contrôle…</a:t>
            </a:r>
          </a:p>
          <a:p>
            <a:pPr>
              <a:spcBef>
                <a:spcPts val="18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2976B4F1-A603-4E6C-BFD2-78FE73FD8F79}" type="datetime10">
              <a:rPr lang="fr-FR" smtClean="0"/>
              <a:t>16:01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21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-36342" y="511281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Analyse de tableaux multivariés</a:t>
            </a:r>
            <a:endParaRPr kumimoji="0" lang="fr-FR" sz="36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>
            <p:custDataLst>
              <p:tags r:id="rId5"/>
            </p:custDataLst>
          </p:nvPr>
        </p:nvSpPr>
        <p:spPr>
          <a:xfrm>
            <a:off x="0" y="1205037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spc="-15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Terminologie de l’élaboration</a:t>
            </a:r>
          </a:p>
        </p:txBody>
      </p:sp>
      <p:cxnSp>
        <p:nvCxnSpPr>
          <p:cNvPr id="10" name="Connecteur droit 9"/>
          <p:cNvCxnSpPr/>
          <p:nvPr>
            <p:custDataLst>
              <p:tags r:id="rId6"/>
            </p:custDataLst>
          </p:nvPr>
        </p:nvCxnSpPr>
        <p:spPr>
          <a:xfrm>
            <a:off x="3072" y="1219468"/>
            <a:ext cx="9140928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>
            <p:custDataLst>
              <p:tags r:id="rId7"/>
            </p:custDataLst>
          </p:nvPr>
        </p:nvCxnSpPr>
        <p:spPr>
          <a:xfrm>
            <a:off x="3072" y="1268760"/>
            <a:ext cx="914092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>
            <p:custDataLst>
              <p:tags r:id="rId8"/>
            </p:custDataLst>
          </p:nvPr>
        </p:nvCxnSpPr>
        <p:spPr>
          <a:xfrm>
            <a:off x="539552" y="2204864"/>
            <a:ext cx="393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61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2976B4F1-A603-4E6C-BFD2-78FE73FD8F79}" type="datetime10">
              <a:rPr lang="fr-FR" smtClean="0"/>
              <a:t>16:01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21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-36342" y="511281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Analyse de tableaux multivariés</a:t>
            </a:r>
            <a:endParaRPr kumimoji="0" lang="fr-FR" sz="36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>
            <p:custDataLst>
              <p:tags r:id="rId4"/>
            </p:custDataLst>
          </p:nvPr>
        </p:nvSpPr>
        <p:spPr>
          <a:xfrm>
            <a:off x="0" y="1205037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spc="-15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Paradigme, procédure &amp; modèles d’élaboration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395536" y="1877197"/>
            <a:ext cx="4267661" cy="4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8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Paradigme de l’élaboration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416236" y="3016362"/>
            <a:ext cx="4246961" cy="4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8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Procédure d’élaboration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431478" y="4204801"/>
            <a:ext cx="6984777" cy="4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8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Modèles d’élaboration de tableau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2267744" y="2358522"/>
            <a:ext cx="0" cy="55013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2267744" y="3517340"/>
            <a:ext cx="0" cy="55013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Espace réservé du texte 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2987823" y="2265220"/>
            <a:ext cx="5943033" cy="52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Élaborer sur la nature d’une relation observée</a:t>
            </a:r>
          </a:p>
          <a:p>
            <a:pPr marL="0" indent="0"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F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F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Espace réservé du texte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2984822" y="3402891"/>
            <a:ext cx="5943033" cy="52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Choisir et introduire une variable-contrôle</a:t>
            </a:r>
          </a:p>
        </p:txBody>
      </p:sp>
      <p:sp>
        <p:nvSpPr>
          <p:cNvPr id="24" name="Espace réservé du texte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3923866" y="6082487"/>
            <a:ext cx="1686944" cy="52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Explication</a:t>
            </a:r>
          </a:p>
        </p:txBody>
      </p:sp>
      <p:sp>
        <p:nvSpPr>
          <p:cNvPr id="26" name="Espace réservé du texte 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1360183" y="5589240"/>
            <a:ext cx="1815122" cy="52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Spécification</a:t>
            </a:r>
          </a:p>
        </p:txBody>
      </p:sp>
      <p:sp>
        <p:nvSpPr>
          <p:cNvPr id="28" name="Espace réservé du texte 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6097871" y="5591673"/>
            <a:ext cx="1859882" cy="52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Dissimulation</a:t>
            </a:r>
          </a:p>
        </p:txBody>
      </p:sp>
      <p:sp>
        <p:nvSpPr>
          <p:cNvPr id="29" name="Espace réservé du texte 2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2984822" y="4564749"/>
            <a:ext cx="5943033" cy="52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Procéder au diagnostic causal</a:t>
            </a:r>
          </a:p>
        </p:txBody>
      </p:sp>
      <p:cxnSp>
        <p:nvCxnSpPr>
          <p:cNvPr id="4" name="Connecteur en angle 3"/>
          <p:cNvCxnSpPr/>
          <p:nvPr/>
        </p:nvCxnSpPr>
        <p:spPr>
          <a:xfrm>
            <a:off x="857364" y="2301197"/>
            <a:ext cx="7829436" cy="382838"/>
          </a:xfrm>
          <a:prstGeom prst="bentConnector3">
            <a:avLst>
              <a:gd name="adj1" fmla="val 28120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Connecteur en angle 33"/>
          <p:cNvCxnSpPr/>
          <p:nvPr/>
        </p:nvCxnSpPr>
        <p:spPr>
          <a:xfrm>
            <a:off x="857364" y="3447176"/>
            <a:ext cx="7829436" cy="382838"/>
          </a:xfrm>
          <a:prstGeom prst="bentConnector3">
            <a:avLst>
              <a:gd name="adj1" fmla="val 28120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Connecteur en angle 34"/>
          <p:cNvCxnSpPr/>
          <p:nvPr/>
        </p:nvCxnSpPr>
        <p:spPr>
          <a:xfrm>
            <a:off x="857364" y="4618386"/>
            <a:ext cx="7829436" cy="369638"/>
          </a:xfrm>
          <a:prstGeom prst="bentConnector3">
            <a:avLst>
              <a:gd name="adj1" fmla="val 28120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>
            <p:custDataLst>
              <p:tags r:id="rId14"/>
            </p:custDataLst>
          </p:nvPr>
        </p:nvCxnSpPr>
        <p:spPr>
          <a:xfrm>
            <a:off x="3072" y="1219468"/>
            <a:ext cx="9140928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>
            <p:custDataLst>
              <p:tags r:id="rId15"/>
            </p:custDataLst>
          </p:nvPr>
        </p:nvCxnSpPr>
        <p:spPr>
          <a:xfrm>
            <a:off x="3072" y="1268760"/>
            <a:ext cx="914092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05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6" grpId="0"/>
      <p:bldP spid="23" grpId="0"/>
      <p:bldP spid="24" grpId="0"/>
      <p:bldP spid="26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457200" y="2060848"/>
            <a:ext cx="8472518" cy="4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 a-t-il une </a:t>
            </a:r>
            <a:r>
              <a:rPr lang="fr-FR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relation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d’association entre le sexe et le fait de présenter des comportements délinquants chez les enfants?</a:t>
            </a: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Étude auprès d’enfants québécois de 6-11 ans (n=200)</a:t>
            </a: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 deux variables étant qualitatives, on utilise l’analyse de tableau croisé</a:t>
            </a: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5AEE4A1-2B2D-4DFD-A015-5FE70E55D119}" type="datetime10">
              <a:rPr lang="fr-FR" smtClean="0"/>
              <a:t>16:01</a:t>
            </a:fld>
            <a:endParaRPr lang="fr-FR" dirty="0"/>
          </a:p>
        </p:txBody>
      </p:sp>
      <p:sp>
        <p:nvSpPr>
          <p:cNvPr id="9" name="Rectangle à coins arrondis 8"/>
          <p:cNvSpPr/>
          <p:nvPr>
            <p:custDataLst>
              <p:tags r:id="rId4"/>
            </p:custDataLst>
          </p:nvPr>
        </p:nvSpPr>
        <p:spPr>
          <a:xfrm>
            <a:off x="886552" y="3867640"/>
            <a:ext cx="2016224" cy="461665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Sexe</a:t>
            </a:r>
          </a:p>
        </p:txBody>
      </p:sp>
      <p:sp>
        <p:nvSpPr>
          <p:cNvPr id="12" name="Rectangle à coins arrondis 11"/>
          <p:cNvSpPr/>
          <p:nvPr>
            <p:custDataLst>
              <p:tags r:id="rId5"/>
            </p:custDataLst>
          </p:nvPr>
        </p:nvSpPr>
        <p:spPr>
          <a:xfrm>
            <a:off x="6392275" y="3867640"/>
            <a:ext cx="1940290" cy="461666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Délinquance</a:t>
            </a:r>
          </a:p>
        </p:txBody>
      </p:sp>
      <p:cxnSp>
        <p:nvCxnSpPr>
          <p:cNvPr id="15" name="Connecteur droit avec flèche 14"/>
          <p:cNvCxnSpPr>
            <a:stCxn id="9" idx="3"/>
            <a:endCxn id="12" idx="1"/>
          </p:cNvCxnSpPr>
          <p:nvPr>
            <p:custDataLst>
              <p:tags r:id="rId6"/>
            </p:custDataLst>
          </p:nvPr>
        </p:nvCxnSpPr>
        <p:spPr>
          <a:xfrm>
            <a:off x="2902776" y="4098473"/>
            <a:ext cx="348949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>
            <p:custDataLst>
              <p:tags r:id="rId7"/>
            </p:custDataLst>
          </p:nvPr>
        </p:nvSpPr>
        <p:spPr>
          <a:xfrm>
            <a:off x="4236136" y="4132867"/>
            <a:ext cx="1558985" cy="413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= f (X)</a:t>
            </a:r>
            <a:endParaRPr lang="fr-CA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ZoneTexte 27"/>
          <p:cNvSpPr txBox="1"/>
          <p:nvPr>
            <p:custDataLst>
              <p:tags r:id="rId8"/>
            </p:custDataLst>
          </p:nvPr>
        </p:nvSpPr>
        <p:spPr>
          <a:xfrm>
            <a:off x="8305801" y="3929647"/>
            <a:ext cx="449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  <p:sp>
        <p:nvSpPr>
          <p:cNvPr id="29" name="ZoneTexte 28"/>
          <p:cNvSpPr txBox="1"/>
          <p:nvPr>
            <p:custDataLst>
              <p:tags r:id="rId9"/>
            </p:custDataLst>
          </p:nvPr>
        </p:nvSpPr>
        <p:spPr>
          <a:xfrm>
            <a:off x="464114" y="3905035"/>
            <a:ext cx="449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>
            <p:custDataLst>
              <p:tags r:id="rId10"/>
            </p:custDataLst>
          </p:nvPr>
        </p:nvSpPr>
        <p:spPr>
          <a:xfrm>
            <a:off x="-36342" y="511281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Analyse de tableaux bivariés</a:t>
            </a:r>
            <a:endParaRPr kumimoji="0" lang="fr-FR" sz="36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>
            <p:custDataLst>
              <p:tags r:id="rId11"/>
            </p:custDataLst>
          </p:nvPr>
        </p:nvSpPr>
        <p:spPr>
          <a:xfrm>
            <a:off x="0" y="1205037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spc="-15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Problème de recherche</a:t>
            </a:r>
          </a:p>
        </p:txBody>
      </p:sp>
      <p:cxnSp>
        <p:nvCxnSpPr>
          <p:cNvPr id="30" name="Connecteur droit 29"/>
          <p:cNvCxnSpPr/>
          <p:nvPr>
            <p:custDataLst>
              <p:tags r:id="rId12"/>
            </p:custDataLst>
          </p:nvPr>
        </p:nvCxnSpPr>
        <p:spPr>
          <a:xfrm>
            <a:off x="3072" y="1219468"/>
            <a:ext cx="9140928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>
            <p:custDataLst>
              <p:tags r:id="rId13"/>
            </p:custDataLst>
          </p:nvPr>
        </p:nvCxnSpPr>
        <p:spPr>
          <a:xfrm>
            <a:off x="3072" y="1268760"/>
            <a:ext cx="914092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87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20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535335" y="1758913"/>
            <a:ext cx="8390166" cy="462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Tableau 1. Délinquance selon le sexe (n=200)</a:t>
            </a:r>
          </a:p>
          <a:p>
            <a:pPr marL="0" indent="0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Notes : Les entrées correspondent à des fréquences (%). **p&lt;.01. Source: Enquête IRSH-CRSH, 2008</a:t>
            </a:r>
          </a:p>
          <a:p>
            <a:pPr marL="0" indent="0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L’analyse tabulaire bivariée montre que 35% des gars sondés présentent des comportements délinquants, comparativement à 19% des filles. La différence est statistiquement significative (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Arial" pitchFamily="34" charset="0"/>
              </a:rPr>
              <a:t>c</a:t>
            </a:r>
            <a:r>
              <a:rPr lang="fr-FR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=6.62, p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&lt;0,01)</a:t>
            </a:r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quoique faible à modérée (V=.18, G=.40)</a:t>
            </a:r>
            <a:endParaRPr lang="fr-CA" sz="2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D34F9A2-6F9A-4903-AFD1-66C4BFAF0349}" type="datetime10">
              <a:rPr lang="fr-FR" smtClean="0"/>
              <a:t>16:01</a:t>
            </a:fld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524000" y="2223207"/>
          <a:ext cx="5125446" cy="2346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0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3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3977">
                <a:tc rowSpan="2">
                  <a:txBody>
                    <a:bodyPr/>
                    <a:lstStyle/>
                    <a:p>
                      <a:r>
                        <a:rPr lang="fr-CA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Comportement délinquant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Sexe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977"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Filles (0)</a:t>
                      </a:r>
                      <a:endParaRPr lang="fr-CA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Gars (1)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977">
                <a:tc>
                  <a:txBody>
                    <a:bodyPr/>
                    <a:lstStyle/>
                    <a:p>
                      <a:r>
                        <a:rPr lang="fr-CA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Présence (1)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r>
                        <a:rPr lang="en-CA" sz="16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(19)</a:t>
                      </a:r>
                      <a:endParaRPr lang="fr-CA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r>
                        <a:rPr lang="en-CA" sz="16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(35)</a:t>
                      </a:r>
                      <a:endParaRPr lang="fr-CA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977">
                <a:tc>
                  <a:txBody>
                    <a:bodyPr/>
                    <a:lstStyle/>
                    <a:p>
                      <a:r>
                        <a:rPr lang="fr-CA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Absence (0)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  <a:r>
                        <a:rPr lang="en-CA" sz="16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(81)</a:t>
                      </a:r>
                      <a:endParaRPr lang="fr-CA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  <a:r>
                        <a:rPr lang="en-CA" sz="16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(65)</a:t>
                      </a:r>
                      <a:endParaRPr lang="fr-CA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977">
                <a:tc>
                  <a:txBody>
                    <a:bodyPr/>
                    <a:lstStyle/>
                    <a:p>
                      <a:r>
                        <a:rPr lang="fr-CA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Chi-carré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6.62**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CA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977">
                <a:tc>
                  <a:txBody>
                    <a:bodyPr/>
                    <a:lstStyle/>
                    <a:p>
                      <a:r>
                        <a:rPr lang="fr-CA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V de Cramer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.18**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CA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9893182"/>
                  </a:ext>
                </a:extLst>
              </a:tr>
              <a:tr h="233977">
                <a:tc>
                  <a:txBody>
                    <a:bodyPr/>
                    <a:lstStyle/>
                    <a:p>
                      <a:r>
                        <a:rPr lang="fr-CA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Gamma</a:t>
                      </a: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.40**</a:t>
                      </a: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CA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1929119"/>
                  </a:ext>
                </a:extLst>
              </a:tr>
            </a:tbl>
          </a:graphicData>
        </a:graphic>
      </p:graphicFrame>
      <p:cxnSp>
        <p:nvCxnSpPr>
          <p:cNvPr id="12" name="Connecteur droit avec flèche 11"/>
          <p:cNvCxnSpPr/>
          <p:nvPr>
            <p:custDataLst>
              <p:tags r:id="rId4"/>
            </p:custDataLst>
          </p:nvPr>
        </p:nvCxnSpPr>
        <p:spPr>
          <a:xfrm>
            <a:off x="611560" y="5157192"/>
            <a:ext cx="40183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Rectangle 2">
            <a:extLst>
              <a:ext uri="{FF2B5EF4-FFF2-40B4-BE49-F238E27FC236}">
                <a16:creationId xmlns:a16="http://schemas.microsoft.com/office/drawing/2014/main" id="{D30DE38D-9B6B-45D3-8DFC-11A1AE17D2DD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-36342" y="511281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Analyse de tableaux bivariés</a:t>
            </a:r>
            <a:endParaRPr kumimoji="0" lang="fr-FR" sz="36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D87773-B931-4955-85F8-E9FD622AD8D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0" y="1205037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3000" spc="-15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Tableau d’ordre zéro (X   Y)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7AD12D2-2C4D-4AF6-9D70-DDF69FCC1636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3072" y="1219468"/>
            <a:ext cx="9140928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8CB7CE07-D60D-4DFA-83C3-E2919B047796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3072" y="1268760"/>
            <a:ext cx="914092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F56252E4-4F28-43A7-9047-2352A2FDC6F8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6084168" y="1484784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80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457200" y="2060848"/>
            <a:ext cx="8472518" cy="4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 a-t-il une relation entre le sexe et le fait de présenter des comportements délinquants, après avoir </a:t>
            </a:r>
            <a:r>
              <a:rPr lang="fr-FR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contrôlé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pour l’effet modérateur du type de famille chez les enfants?</a:t>
            </a: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Étude auprès d’enfants québécois de 6-11 ans (n=200)</a:t>
            </a: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Élaborer ou contrôler revient à scinder l’échantillon en deux groupes définis par le type de famille et à analyser la relation Sexe-Délinquance au sein de chaque groupe</a:t>
            </a: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5AEE4A1-2B2D-4DFD-A015-5FE70E55D119}" type="datetime10">
              <a:rPr lang="fr-FR" smtClean="0"/>
              <a:t>16:01</a:t>
            </a:fld>
            <a:endParaRPr lang="fr-FR" dirty="0"/>
          </a:p>
        </p:txBody>
      </p:sp>
      <p:sp>
        <p:nvSpPr>
          <p:cNvPr id="9" name="Rectangle à coins arrondis 8"/>
          <p:cNvSpPr/>
          <p:nvPr>
            <p:custDataLst>
              <p:tags r:id="rId4"/>
            </p:custDataLst>
          </p:nvPr>
        </p:nvSpPr>
        <p:spPr>
          <a:xfrm>
            <a:off x="886552" y="3867640"/>
            <a:ext cx="2016224" cy="461665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Sexe</a:t>
            </a:r>
          </a:p>
        </p:txBody>
      </p:sp>
      <p:sp>
        <p:nvSpPr>
          <p:cNvPr id="12" name="Rectangle à coins arrondis 11"/>
          <p:cNvSpPr/>
          <p:nvPr>
            <p:custDataLst>
              <p:tags r:id="rId5"/>
            </p:custDataLst>
          </p:nvPr>
        </p:nvSpPr>
        <p:spPr>
          <a:xfrm>
            <a:off x="6392275" y="3867640"/>
            <a:ext cx="1940290" cy="461666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Délinquance</a:t>
            </a:r>
          </a:p>
        </p:txBody>
      </p:sp>
      <p:cxnSp>
        <p:nvCxnSpPr>
          <p:cNvPr id="15" name="Connecteur droit avec flèche 14"/>
          <p:cNvCxnSpPr>
            <a:stCxn id="9" idx="3"/>
            <a:endCxn id="12" idx="1"/>
          </p:cNvCxnSpPr>
          <p:nvPr>
            <p:custDataLst>
              <p:tags r:id="rId6"/>
            </p:custDataLst>
          </p:nvPr>
        </p:nvCxnSpPr>
        <p:spPr>
          <a:xfrm>
            <a:off x="2902776" y="4098473"/>
            <a:ext cx="348949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>
            <p:custDataLst>
              <p:tags r:id="rId7"/>
            </p:custDataLst>
          </p:nvPr>
        </p:nvSpPr>
        <p:spPr>
          <a:xfrm>
            <a:off x="4236136" y="4132867"/>
            <a:ext cx="1558985" cy="413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= f (X, Z)</a:t>
            </a:r>
            <a:endParaRPr lang="fr-CA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ZoneTexte 27"/>
          <p:cNvSpPr txBox="1"/>
          <p:nvPr>
            <p:custDataLst>
              <p:tags r:id="rId8"/>
            </p:custDataLst>
          </p:nvPr>
        </p:nvSpPr>
        <p:spPr>
          <a:xfrm>
            <a:off x="8305801" y="3929647"/>
            <a:ext cx="449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  <p:sp>
        <p:nvSpPr>
          <p:cNvPr id="29" name="ZoneTexte 28"/>
          <p:cNvSpPr txBox="1"/>
          <p:nvPr>
            <p:custDataLst>
              <p:tags r:id="rId9"/>
            </p:custDataLst>
          </p:nvPr>
        </p:nvSpPr>
        <p:spPr>
          <a:xfrm>
            <a:off x="464114" y="3905035"/>
            <a:ext cx="449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>
            <p:custDataLst>
              <p:tags r:id="rId10"/>
            </p:custDataLst>
          </p:nvPr>
        </p:nvSpPr>
        <p:spPr>
          <a:xfrm>
            <a:off x="-36342" y="511281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Analyse de tableaux multivariés</a:t>
            </a:r>
            <a:endParaRPr kumimoji="0" lang="fr-FR" sz="36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>
            <p:custDataLst>
              <p:tags r:id="rId11"/>
            </p:custDataLst>
          </p:nvPr>
        </p:nvSpPr>
        <p:spPr>
          <a:xfrm>
            <a:off x="0" y="1205037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spc="-15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Problème de recherche</a:t>
            </a:r>
          </a:p>
        </p:txBody>
      </p:sp>
      <p:cxnSp>
        <p:nvCxnSpPr>
          <p:cNvPr id="30" name="Connecteur droit 29"/>
          <p:cNvCxnSpPr/>
          <p:nvPr>
            <p:custDataLst>
              <p:tags r:id="rId12"/>
            </p:custDataLst>
          </p:nvPr>
        </p:nvCxnSpPr>
        <p:spPr>
          <a:xfrm>
            <a:off x="3072" y="1219468"/>
            <a:ext cx="9140928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>
            <p:custDataLst>
              <p:tags r:id="rId13"/>
            </p:custDataLst>
          </p:nvPr>
        </p:nvCxnSpPr>
        <p:spPr>
          <a:xfrm>
            <a:off x="3072" y="1268760"/>
            <a:ext cx="914092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2" name="Rectangle à coins arrondis 31"/>
          <p:cNvSpPr/>
          <p:nvPr>
            <p:custDataLst>
              <p:tags r:id="rId14"/>
            </p:custDataLst>
          </p:nvPr>
        </p:nvSpPr>
        <p:spPr>
          <a:xfrm>
            <a:off x="873480" y="4520276"/>
            <a:ext cx="2678150" cy="634668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Famille (Intacte vs Mono-recomposée)</a:t>
            </a:r>
          </a:p>
        </p:txBody>
      </p:sp>
      <p:cxnSp>
        <p:nvCxnSpPr>
          <p:cNvPr id="34" name="Connecteur droit avec flèche 33"/>
          <p:cNvCxnSpPr/>
          <p:nvPr>
            <p:custDataLst>
              <p:tags r:id="rId15"/>
            </p:custDataLst>
          </p:nvPr>
        </p:nvCxnSpPr>
        <p:spPr>
          <a:xfrm flipV="1">
            <a:off x="3084164" y="4192959"/>
            <a:ext cx="554818" cy="3273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>
            <p:custDataLst>
              <p:tags r:id="rId16"/>
            </p:custDataLst>
          </p:nvPr>
        </p:nvSpPr>
        <p:spPr>
          <a:xfrm>
            <a:off x="475464" y="4711811"/>
            <a:ext cx="449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631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20" grpId="0"/>
      <p:bldP spid="28" grpId="0"/>
      <p:bldP spid="29" grpId="0"/>
      <p:bldP spid="32" grpId="0" animBg="1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395536" y="1772816"/>
            <a:ext cx="839130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2976B4F1-A603-4E6C-BFD2-78FE73FD8F79}" type="datetime10">
              <a:rPr lang="fr-FR" smtClean="0"/>
              <a:t>16:01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20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-36342" y="511281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 spécification: modération</a:t>
            </a:r>
            <a:endParaRPr kumimoji="0" lang="fr-FR" sz="36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>
            <p:custDataLst>
              <p:tags r:id="rId5"/>
            </p:custDataLst>
          </p:nvPr>
        </p:nvSpPr>
        <p:spPr>
          <a:xfrm>
            <a:off x="0" y="1205037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3000" spc="-15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Tableaux partiels (X   Y selon Z)</a:t>
            </a:r>
          </a:p>
        </p:txBody>
      </p:sp>
      <p:cxnSp>
        <p:nvCxnSpPr>
          <p:cNvPr id="11" name="Connecteur droit 10"/>
          <p:cNvCxnSpPr/>
          <p:nvPr>
            <p:custDataLst>
              <p:tags r:id="rId6"/>
            </p:custDataLst>
          </p:nvPr>
        </p:nvCxnSpPr>
        <p:spPr>
          <a:xfrm>
            <a:off x="3072" y="1219468"/>
            <a:ext cx="9140928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>
            <p:custDataLst>
              <p:tags r:id="rId7"/>
            </p:custDataLst>
          </p:nvPr>
        </p:nvCxnSpPr>
        <p:spPr>
          <a:xfrm>
            <a:off x="3072" y="1268760"/>
            <a:ext cx="914092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>
            <p:custDataLst>
              <p:tags r:id="rId8"/>
            </p:custDataLst>
          </p:nvPr>
        </p:nvCxnSpPr>
        <p:spPr>
          <a:xfrm>
            <a:off x="5182798" y="1484784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" name="Espace réservé du texte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395536" y="1916832"/>
            <a:ext cx="8568952" cy="444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délinquance selon le sexe contrôlant l’effet du type de famille (en pourcentages)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14"/>
          <a:srcRect l="6688" t="34204" r="59451" b="45316"/>
          <a:stretch/>
        </p:blipFill>
        <p:spPr>
          <a:xfrm>
            <a:off x="415310" y="2721404"/>
            <a:ext cx="8391306" cy="3011851"/>
          </a:xfrm>
          <a:prstGeom prst="rect">
            <a:avLst/>
          </a:prstGeom>
        </p:spPr>
      </p:pic>
      <p:sp>
        <p:nvSpPr>
          <p:cNvPr id="25" name="ZoneTexte 24"/>
          <p:cNvSpPr txBox="1"/>
          <p:nvPr>
            <p:custDataLst>
              <p:tags r:id="rId10"/>
            </p:custDataLst>
          </p:nvPr>
        </p:nvSpPr>
        <p:spPr>
          <a:xfrm>
            <a:off x="1928731" y="5752839"/>
            <a:ext cx="35210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Tableau partiel d’ordre un de «Monorecomposée»</a:t>
            </a:r>
          </a:p>
        </p:txBody>
      </p:sp>
      <p:sp>
        <p:nvSpPr>
          <p:cNvPr id="26" name="ZoneTexte 25"/>
          <p:cNvSpPr txBox="1"/>
          <p:nvPr>
            <p:custDataLst>
              <p:tags r:id="rId11"/>
            </p:custDataLst>
          </p:nvPr>
        </p:nvSpPr>
        <p:spPr>
          <a:xfrm>
            <a:off x="5836601" y="5747036"/>
            <a:ext cx="3189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Tableau partiel d’ordre     un de «intacte»</a:t>
            </a:r>
          </a:p>
        </p:txBody>
      </p:sp>
      <p:sp>
        <p:nvSpPr>
          <p:cNvPr id="27" name="Rectangle à coins arrondis 26"/>
          <p:cNvSpPr/>
          <p:nvPr/>
        </p:nvSpPr>
        <p:spPr>
          <a:xfrm>
            <a:off x="2404310" y="3049165"/>
            <a:ext cx="2592288" cy="26840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8" name="Rectangle à coins arrondis 27"/>
          <p:cNvSpPr/>
          <p:nvPr/>
        </p:nvSpPr>
        <p:spPr>
          <a:xfrm>
            <a:off x="6247708" y="3030439"/>
            <a:ext cx="2592288" cy="27165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1" name="ZoneTexte 30"/>
          <p:cNvSpPr txBox="1"/>
          <p:nvPr/>
        </p:nvSpPr>
        <p:spPr>
          <a:xfrm>
            <a:off x="5454804" y="3399455"/>
            <a:ext cx="480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656330" y="3366162"/>
            <a:ext cx="480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3478860" y="2617590"/>
            <a:ext cx="599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fr-CA" sz="2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g1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7325655" y="2587500"/>
            <a:ext cx="599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fr-CA" sz="2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g2</a:t>
            </a:r>
          </a:p>
        </p:txBody>
      </p:sp>
      <p:sp>
        <p:nvSpPr>
          <p:cNvPr id="39" name="Ellipse 38"/>
          <p:cNvSpPr/>
          <p:nvPr/>
        </p:nvSpPr>
        <p:spPr>
          <a:xfrm>
            <a:off x="2195736" y="4941168"/>
            <a:ext cx="2987061" cy="8058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0" name="Ellipse 39"/>
          <p:cNvSpPr/>
          <p:nvPr/>
        </p:nvSpPr>
        <p:spPr>
          <a:xfrm>
            <a:off x="6192480" y="4941169"/>
            <a:ext cx="2733650" cy="8196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1" name="Ellipse 40"/>
          <p:cNvSpPr/>
          <p:nvPr/>
        </p:nvSpPr>
        <p:spPr>
          <a:xfrm>
            <a:off x="2642760" y="3684321"/>
            <a:ext cx="400735" cy="3605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2" name="Ellipse 41"/>
          <p:cNvSpPr/>
          <p:nvPr/>
        </p:nvSpPr>
        <p:spPr>
          <a:xfrm>
            <a:off x="4428514" y="3684321"/>
            <a:ext cx="400735" cy="3605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3" name="Ellipse 42"/>
          <p:cNvSpPr/>
          <p:nvPr/>
        </p:nvSpPr>
        <p:spPr>
          <a:xfrm>
            <a:off x="6741491" y="3673457"/>
            <a:ext cx="400735" cy="3605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4" name="Ellipse 43"/>
          <p:cNvSpPr/>
          <p:nvPr/>
        </p:nvSpPr>
        <p:spPr>
          <a:xfrm>
            <a:off x="8207946" y="3660242"/>
            <a:ext cx="400735" cy="3605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587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1" grpId="0"/>
      <p:bldP spid="36" grpId="0"/>
      <p:bldP spid="37" grpId="0"/>
      <p:bldP spid="38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395536" y="1772816"/>
            <a:ext cx="839130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2976B4F1-A603-4E6C-BFD2-78FE73FD8F79}" type="datetime10">
              <a:rPr lang="fr-FR" smtClean="0"/>
              <a:t>16:01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21" name="Rectangle à coins arrondis 20"/>
          <p:cNvSpPr/>
          <p:nvPr>
            <p:custDataLst>
              <p:tags r:id="rId4"/>
            </p:custDataLst>
          </p:nvPr>
        </p:nvSpPr>
        <p:spPr>
          <a:xfrm>
            <a:off x="493416" y="2750166"/>
            <a:ext cx="2577532" cy="1100989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</a:t>
            </a:r>
            <a:r>
              <a:rPr lang="en-CA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Monorecomp</a:t>
            </a:r>
            <a:r>
              <a:rPr lang="en-C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fr-CA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fr-C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Famille Z</a:t>
            </a:r>
          </a:p>
          <a:p>
            <a:r>
              <a:rPr lang="fr-C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Intacte</a:t>
            </a:r>
          </a:p>
        </p:txBody>
      </p:sp>
      <p:sp>
        <p:nvSpPr>
          <p:cNvPr id="27" name="Rectangle à coins arrondis 26"/>
          <p:cNvSpPr/>
          <p:nvPr>
            <p:custDataLst>
              <p:tags r:id="rId5"/>
            </p:custDataLst>
          </p:nvPr>
        </p:nvSpPr>
        <p:spPr>
          <a:xfrm>
            <a:off x="3432701" y="1994795"/>
            <a:ext cx="2016224" cy="432715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Sexe X</a:t>
            </a:r>
          </a:p>
        </p:txBody>
      </p:sp>
      <p:sp>
        <p:nvSpPr>
          <p:cNvPr id="28" name="Rectangle à coins arrondis 27"/>
          <p:cNvSpPr/>
          <p:nvPr>
            <p:custDataLst>
              <p:tags r:id="rId6"/>
            </p:custDataLst>
          </p:nvPr>
        </p:nvSpPr>
        <p:spPr>
          <a:xfrm>
            <a:off x="6305530" y="1994795"/>
            <a:ext cx="2084602" cy="432715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Délinquance Y</a:t>
            </a:r>
          </a:p>
        </p:txBody>
      </p:sp>
      <p:cxnSp>
        <p:nvCxnSpPr>
          <p:cNvPr id="29" name="Connecteur droit avec flèche 28"/>
          <p:cNvCxnSpPr>
            <a:stCxn id="27" idx="3"/>
            <a:endCxn id="28" idx="1"/>
          </p:cNvCxnSpPr>
          <p:nvPr>
            <p:custDataLst>
              <p:tags r:id="rId7"/>
            </p:custDataLst>
          </p:nvPr>
        </p:nvCxnSpPr>
        <p:spPr>
          <a:xfrm>
            <a:off x="5448925" y="2211153"/>
            <a:ext cx="85660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" name="Rectangle 2"/>
          <p:cNvSpPr txBox="1">
            <a:spLocks noChangeArrowheads="1"/>
          </p:cNvSpPr>
          <p:nvPr>
            <p:custDataLst>
              <p:tags r:id="rId8"/>
            </p:custDataLst>
          </p:nvPr>
        </p:nvSpPr>
        <p:spPr>
          <a:xfrm>
            <a:off x="-36342" y="511281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 spécification: modération</a:t>
            </a:r>
            <a:endParaRPr kumimoji="0" lang="fr-FR" sz="36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>
            <p:custDataLst>
              <p:tags r:id="rId9"/>
            </p:custDataLst>
          </p:nvPr>
        </p:nvSpPr>
        <p:spPr>
          <a:xfrm>
            <a:off x="0" y="1205037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spc="-15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Modèle de l’élaboration : schémas initial &amp; causal</a:t>
            </a:r>
          </a:p>
        </p:txBody>
      </p:sp>
      <p:cxnSp>
        <p:nvCxnSpPr>
          <p:cNvPr id="30" name="Connecteur droit 29"/>
          <p:cNvCxnSpPr/>
          <p:nvPr>
            <p:custDataLst>
              <p:tags r:id="rId10"/>
            </p:custDataLst>
          </p:nvPr>
        </p:nvCxnSpPr>
        <p:spPr>
          <a:xfrm>
            <a:off x="3072" y="1219468"/>
            <a:ext cx="9140928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>
            <p:custDataLst>
              <p:tags r:id="rId11"/>
            </p:custDataLst>
          </p:nvPr>
        </p:nvCxnSpPr>
        <p:spPr>
          <a:xfrm>
            <a:off x="3072" y="1268760"/>
            <a:ext cx="914092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482824" y="1924671"/>
            <a:ext cx="2811199" cy="413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Schéma initial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493416" y="2413856"/>
            <a:ext cx="2577532" cy="413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Schéma causal</a:t>
            </a:r>
          </a:p>
        </p:txBody>
      </p:sp>
      <p:sp>
        <p:nvSpPr>
          <p:cNvPr id="32" name="Rectangle à coins arrondis 31"/>
          <p:cNvSpPr/>
          <p:nvPr>
            <p:custDataLst>
              <p:tags r:id="rId12"/>
            </p:custDataLst>
          </p:nvPr>
        </p:nvSpPr>
        <p:spPr>
          <a:xfrm>
            <a:off x="3427310" y="2771393"/>
            <a:ext cx="2016224" cy="432715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Sexe X</a:t>
            </a:r>
          </a:p>
        </p:txBody>
      </p:sp>
      <p:sp>
        <p:nvSpPr>
          <p:cNvPr id="33" name="Rectangle à coins arrondis 32"/>
          <p:cNvSpPr/>
          <p:nvPr>
            <p:custDataLst>
              <p:tags r:id="rId13"/>
            </p:custDataLst>
          </p:nvPr>
        </p:nvSpPr>
        <p:spPr>
          <a:xfrm>
            <a:off x="6300139" y="2771393"/>
            <a:ext cx="2084602" cy="432715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Délinquance Y</a:t>
            </a:r>
          </a:p>
        </p:txBody>
      </p:sp>
      <p:cxnSp>
        <p:nvCxnSpPr>
          <p:cNvPr id="36" name="Connecteur droit avec flèche 35"/>
          <p:cNvCxnSpPr>
            <a:stCxn id="32" idx="3"/>
            <a:endCxn id="33" idx="1"/>
          </p:cNvCxnSpPr>
          <p:nvPr>
            <p:custDataLst>
              <p:tags r:id="rId14"/>
            </p:custDataLst>
          </p:nvPr>
        </p:nvCxnSpPr>
        <p:spPr>
          <a:xfrm>
            <a:off x="5443534" y="2987751"/>
            <a:ext cx="85660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0" name="Rectangle à coins arrondis 39"/>
          <p:cNvSpPr/>
          <p:nvPr>
            <p:custDataLst>
              <p:tags r:id="rId15"/>
            </p:custDataLst>
          </p:nvPr>
        </p:nvSpPr>
        <p:spPr>
          <a:xfrm>
            <a:off x="3427310" y="3399487"/>
            <a:ext cx="2016224" cy="432715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Sexe X</a:t>
            </a:r>
          </a:p>
        </p:txBody>
      </p:sp>
      <p:sp>
        <p:nvSpPr>
          <p:cNvPr id="41" name="Rectangle à coins arrondis 40"/>
          <p:cNvSpPr/>
          <p:nvPr>
            <p:custDataLst>
              <p:tags r:id="rId16"/>
            </p:custDataLst>
          </p:nvPr>
        </p:nvSpPr>
        <p:spPr>
          <a:xfrm>
            <a:off x="6300139" y="3399487"/>
            <a:ext cx="2084602" cy="432715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Délinquance Y</a:t>
            </a:r>
          </a:p>
        </p:txBody>
      </p:sp>
      <p:cxnSp>
        <p:nvCxnSpPr>
          <p:cNvPr id="42" name="Connecteur droit avec flèche 41"/>
          <p:cNvCxnSpPr>
            <a:stCxn id="40" idx="3"/>
            <a:endCxn id="41" idx="1"/>
          </p:cNvCxnSpPr>
          <p:nvPr>
            <p:custDataLst>
              <p:tags r:id="rId17"/>
            </p:custDataLst>
          </p:nvPr>
        </p:nvCxnSpPr>
        <p:spPr>
          <a:xfrm>
            <a:off x="5443534" y="3615845"/>
            <a:ext cx="85660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>
            <a:off x="5495747" y="3459359"/>
            <a:ext cx="266722" cy="30550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H="1">
            <a:off x="5685701" y="3459359"/>
            <a:ext cx="255431" cy="31044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H="1">
            <a:off x="5901939" y="3459359"/>
            <a:ext cx="257240" cy="30952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H="1">
            <a:off x="1782182" y="3300660"/>
            <a:ext cx="129459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5447666" y="1802828"/>
            <a:ext cx="996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0,40**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5486617" y="2575696"/>
            <a:ext cx="12003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0,51**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536478" y="3133703"/>
            <a:ext cx="7636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0,11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1516247" y="3930418"/>
            <a:ext cx="6812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chiffres sur les flèches sont des gammas. **p&lt;0,01</a:t>
            </a:r>
            <a:endParaRPr lang="fr-C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Espace réservé du texte 2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482824" y="4479248"/>
            <a:ext cx="8456418" cy="220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L’effet du sexe sur la délinquance est amplifié lorsque les enfants appartiennent à une famille monoparentale ou recomposée (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Arial" pitchFamily="34" charset="0"/>
              </a:rPr>
              <a:t>c</a:t>
            </a:r>
            <a:r>
              <a:rPr lang="fr-FR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=7,06, p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&lt;0,05,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G=0,51) alors qu’il disparait pour une famille intacte (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Arial" pitchFamily="34" charset="0"/>
              </a:rPr>
              <a:t>c</a:t>
            </a:r>
            <a:r>
              <a:rPr lang="fr-FR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=0,15,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n.s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.). Le type de famille spécifie, modère la relation sexe-délinquance</a:t>
            </a: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4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6" grpId="0"/>
      <p:bldP spid="32" grpId="0" animBg="1"/>
      <p:bldP spid="33" grpId="0" animBg="1"/>
      <p:bldP spid="40" grpId="0" animBg="1"/>
      <p:bldP spid="41" grpId="0" animBg="1"/>
      <p:bldP spid="38" grpId="0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22762</TotalTime>
  <Words>2081</Words>
  <Application>Microsoft Office PowerPoint</Application>
  <PresentationFormat>Affichage à l'écran (4:3)</PresentationFormat>
  <Paragraphs>451</Paragraphs>
  <Slides>23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Constantia</vt:lpstr>
      <vt:lpstr>Symbol</vt:lpstr>
      <vt:lpstr>Wingdings 2</vt:lpstr>
      <vt:lpstr>Débit</vt:lpstr>
      <vt:lpstr>Leçon 5</vt:lpstr>
      <vt:lpstr>Au programme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Tout prochainement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3</dc:title>
  <dc:creator>El Hadj TOURE</dc:creator>
  <cp:lastModifiedBy>Khadijatou Ibrahima Dia</cp:lastModifiedBy>
  <cp:revision>3300</cp:revision>
  <cp:lastPrinted>2022-04-01T23:55:06Z</cp:lastPrinted>
  <dcterms:created xsi:type="dcterms:W3CDTF">2010-07-12T19:00:43Z</dcterms:created>
  <dcterms:modified xsi:type="dcterms:W3CDTF">2024-04-25T20:06:20Z</dcterms:modified>
</cp:coreProperties>
</file>