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2.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3.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4.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5.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8.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9.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10.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1.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2.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13.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14.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notesSlides/notesSlide15.xml" ContentType="application/vnd.openxmlformats-officedocument.presentationml.notesSlide+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16.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17.xml" ContentType="application/vnd.openxmlformats-officedocument.presentationml.notesSlide+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18.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notesSlides/notesSlide19.xml" ContentType="application/vnd.openxmlformats-officedocument.presentationml.notesSlide+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notesSlides/notesSlide20.xml" ContentType="application/vnd.openxmlformats-officedocument.presentationml.notesSlide+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notesSlides/notesSlide21.xml" ContentType="application/vnd.openxmlformats-officedocument.presentationml.notesSlide+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notesSlides/notesSlide22.xml" ContentType="application/vnd.openxmlformats-officedocument.presentationml.notesSlide+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notesSlides/notesSlide23.xml" ContentType="application/vnd.openxmlformats-officedocument.presentationml.notesSlide+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notesSlides/notesSlide24.xml" ContentType="application/vnd.openxmlformats-officedocument.presentationml.notesSlide+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notesSlides/notesSlide25.xml" ContentType="application/vnd.openxmlformats-officedocument.presentationml.notesSlide+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notesSlides/notesSlide26.xml" ContentType="application/vnd.openxmlformats-officedocument.presentationml.notesSlide+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notesSlides/notesSlide27.xml" ContentType="application/vnd.openxmlformats-officedocument.presentationml.notesSlide+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notesSlides/notesSlide28.xml" ContentType="application/vnd.openxmlformats-officedocument.presentationml.notesSlide+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notesMasterIdLst>
    <p:notesMasterId r:id="rId31"/>
  </p:notesMasterIdLst>
  <p:handoutMasterIdLst>
    <p:handoutMasterId r:id="rId32"/>
  </p:handoutMasterIdLst>
  <p:sldIdLst>
    <p:sldId id="928" r:id="rId2"/>
    <p:sldId id="1008" r:id="rId3"/>
    <p:sldId id="917" r:id="rId4"/>
    <p:sldId id="919" r:id="rId5"/>
    <p:sldId id="1003" r:id="rId6"/>
    <p:sldId id="918" r:id="rId7"/>
    <p:sldId id="881" r:id="rId8"/>
    <p:sldId id="885" r:id="rId9"/>
    <p:sldId id="1004" r:id="rId10"/>
    <p:sldId id="931" r:id="rId11"/>
    <p:sldId id="921" r:id="rId12"/>
    <p:sldId id="861" r:id="rId13"/>
    <p:sldId id="862" r:id="rId14"/>
    <p:sldId id="1007" r:id="rId15"/>
    <p:sldId id="865" r:id="rId16"/>
    <p:sldId id="866" r:id="rId17"/>
    <p:sldId id="939" r:id="rId18"/>
    <p:sldId id="863" r:id="rId19"/>
    <p:sldId id="940" r:id="rId20"/>
    <p:sldId id="1009" r:id="rId21"/>
    <p:sldId id="871" r:id="rId22"/>
    <p:sldId id="872" r:id="rId23"/>
    <p:sldId id="882" r:id="rId24"/>
    <p:sldId id="883" r:id="rId25"/>
    <p:sldId id="923" r:id="rId26"/>
    <p:sldId id="924" r:id="rId27"/>
    <p:sldId id="1006" r:id="rId28"/>
    <p:sldId id="999" r:id="rId29"/>
    <p:sldId id="916" r:id="rId30"/>
  </p:sldIdLst>
  <p:sldSz cx="9144000" cy="6858000" type="screen4x3"/>
  <p:notesSz cx="7315200" cy="9601200"/>
  <p:defaultTextStyle>
    <a:defPPr>
      <a:defRPr lang="en-US"/>
    </a:defPPr>
    <a:lvl1pPr algn="l" rtl="0" fontAlgn="base">
      <a:spcBef>
        <a:spcPct val="0"/>
      </a:spcBef>
      <a:spcAft>
        <a:spcPct val="0"/>
      </a:spcAft>
      <a:defRPr kumimoji="1" sz="2088" kern="1200">
        <a:solidFill>
          <a:schemeClr val="tx1"/>
        </a:solidFill>
        <a:latin typeface="Arial" charset="0"/>
        <a:ea typeface="+mn-ea"/>
        <a:cs typeface="+mn-cs"/>
      </a:defRPr>
    </a:lvl1pPr>
    <a:lvl2pPr marL="397718" algn="l" rtl="0" fontAlgn="base">
      <a:spcBef>
        <a:spcPct val="0"/>
      </a:spcBef>
      <a:spcAft>
        <a:spcPct val="0"/>
      </a:spcAft>
      <a:defRPr kumimoji="1" sz="2088" kern="1200">
        <a:solidFill>
          <a:schemeClr val="tx1"/>
        </a:solidFill>
        <a:latin typeface="Arial" charset="0"/>
        <a:ea typeface="+mn-ea"/>
        <a:cs typeface="+mn-cs"/>
      </a:defRPr>
    </a:lvl2pPr>
    <a:lvl3pPr marL="795437" algn="l" rtl="0" fontAlgn="base">
      <a:spcBef>
        <a:spcPct val="0"/>
      </a:spcBef>
      <a:spcAft>
        <a:spcPct val="0"/>
      </a:spcAft>
      <a:defRPr kumimoji="1" sz="2088" kern="1200">
        <a:solidFill>
          <a:schemeClr val="tx1"/>
        </a:solidFill>
        <a:latin typeface="Arial" charset="0"/>
        <a:ea typeface="+mn-ea"/>
        <a:cs typeface="+mn-cs"/>
      </a:defRPr>
    </a:lvl3pPr>
    <a:lvl4pPr marL="1193155" algn="l" rtl="0" fontAlgn="base">
      <a:spcBef>
        <a:spcPct val="0"/>
      </a:spcBef>
      <a:spcAft>
        <a:spcPct val="0"/>
      </a:spcAft>
      <a:defRPr kumimoji="1" sz="2088" kern="1200">
        <a:solidFill>
          <a:schemeClr val="tx1"/>
        </a:solidFill>
        <a:latin typeface="Arial" charset="0"/>
        <a:ea typeface="+mn-ea"/>
        <a:cs typeface="+mn-cs"/>
      </a:defRPr>
    </a:lvl4pPr>
    <a:lvl5pPr marL="1590873" algn="l" rtl="0" fontAlgn="base">
      <a:spcBef>
        <a:spcPct val="0"/>
      </a:spcBef>
      <a:spcAft>
        <a:spcPct val="0"/>
      </a:spcAft>
      <a:defRPr kumimoji="1" sz="2088" kern="1200">
        <a:solidFill>
          <a:schemeClr val="tx1"/>
        </a:solidFill>
        <a:latin typeface="Arial" charset="0"/>
        <a:ea typeface="+mn-ea"/>
        <a:cs typeface="+mn-cs"/>
      </a:defRPr>
    </a:lvl5pPr>
    <a:lvl6pPr marL="1988591" algn="l" defTabSz="795437" rtl="0" eaLnBrk="1" latinLnBrk="0" hangingPunct="1">
      <a:defRPr kumimoji="1" sz="2088" kern="1200">
        <a:solidFill>
          <a:schemeClr val="tx1"/>
        </a:solidFill>
        <a:latin typeface="Arial" charset="0"/>
        <a:ea typeface="+mn-ea"/>
        <a:cs typeface="+mn-cs"/>
      </a:defRPr>
    </a:lvl6pPr>
    <a:lvl7pPr marL="2386310" algn="l" defTabSz="795437" rtl="0" eaLnBrk="1" latinLnBrk="0" hangingPunct="1">
      <a:defRPr kumimoji="1" sz="2088" kern="1200">
        <a:solidFill>
          <a:schemeClr val="tx1"/>
        </a:solidFill>
        <a:latin typeface="Arial" charset="0"/>
        <a:ea typeface="+mn-ea"/>
        <a:cs typeface="+mn-cs"/>
      </a:defRPr>
    </a:lvl7pPr>
    <a:lvl8pPr marL="2784028" algn="l" defTabSz="795437" rtl="0" eaLnBrk="1" latinLnBrk="0" hangingPunct="1">
      <a:defRPr kumimoji="1" sz="2088" kern="1200">
        <a:solidFill>
          <a:schemeClr val="tx1"/>
        </a:solidFill>
        <a:latin typeface="Arial" charset="0"/>
        <a:ea typeface="+mn-ea"/>
        <a:cs typeface="+mn-cs"/>
      </a:defRPr>
    </a:lvl8pPr>
    <a:lvl9pPr marL="3181746" algn="l" defTabSz="795437" rtl="0" eaLnBrk="1" latinLnBrk="0" hangingPunct="1">
      <a:defRPr kumimoji="1" sz="2088"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tion par défaut" id="{258FFC3A-203D-4524-AEAE-8CD5A50254CC}">
          <p14:sldIdLst>
            <p14:sldId id="928"/>
            <p14:sldId id="1008"/>
            <p14:sldId id="917"/>
            <p14:sldId id="919"/>
            <p14:sldId id="1003"/>
            <p14:sldId id="918"/>
            <p14:sldId id="881"/>
            <p14:sldId id="885"/>
            <p14:sldId id="1004"/>
            <p14:sldId id="931"/>
            <p14:sldId id="921"/>
            <p14:sldId id="861"/>
            <p14:sldId id="862"/>
            <p14:sldId id="1007"/>
            <p14:sldId id="865"/>
            <p14:sldId id="866"/>
            <p14:sldId id="939"/>
            <p14:sldId id="863"/>
            <p14:sldId id="940"/>
            <p14:sldId id="1009"/>
            <p14:sldId id="871"/>
            <p14:sldId id="872"/>
            <p14:sldId id="882"/>
            <p14:sldId id="883"/>
            <p14:sldId id="923"/>
            <p14:sldId id="924"/>
          </p14:sldIdLst>
        </p14:section>
        <p14:section name="Section sans titre" id="{121367F0-7D0E-44AD-9E1B-BF976D3F1E3C}">
          <p14:sldIdLst>
            <p14:sldId id="1006"/>
            <p14:sldId id="999"/>
            <p14:sldId id="91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Savard"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0066FF"/>
    <a:srgbClr val="00CCFF"/>
    <a:srgbClr val="0099FF"/>
    <a:srgbClr val="66CCFF"/>
    <a:srgbClr val="000000"/>
    <a:srgbClr val="99CC00"/>
    <a:srgbClr val="B2B2B2"/>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6" autoAdjust="0"/>
    <p:restoredTop sz="87186" autoAdjust="0"/>
  </p:normalViewPr>
  <p:slideViewPr>
    <p:cSldViewPr>
      <p:cViewPr varScale="1">
        <p:scale>
          <a:sx n="83" d="100"/>
          <a:sy n="83" d="100"/>
        </p:scale>
        <p:origin x="123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812" y="-10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169920" cy="4803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defRPr sz="1300"/>
            </a:lvl1pPr>
          </a:lstStyle>
          <a:p>
            <a:endParaRPr lang="fr-FR"/>
          </a:p>
        </p:txBody>
      </p:sp>
      <p:sp>
        <p:nvSpPr>
          <p:cNvPr id="29699" name="Rectangle 3"/>
          <p:cNvSpPr>
            <a:spLocks noGrp="1" noChangeArrowheads="1"/>
          </p:cNvSpPr>
          <p:nvPr>
            <p:ph type="dt" sz="quarter" idx="1"/>
          </p:nvPr>
        </p:nvSpPr>
        <p:spPr bwMode="auto">
          <a:xfrm>
            <a:off x="4145280" y="0"/>
            <a:ext cx="3169920" cy="4803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a:defRPr sz="1300"/>
            </a:lvl1pPr>
          </a:lstStyle>
          <a:p>
            <a:endParaRPr lang="fr-FR"/>
          </a:p>
        </p:txBody>
      </p:sp>
      <p:sp>
        <p:nvSpPr>
          <p:cNvPr id="29700" name="Rectangle 4"/>
          <p:cNvSpPr>
            <a:spLocks noGrp="1" noChangeArrowheads="1"/>
          </p:cNvSpPr>
          <p:nvPr>
            <p:ph type="ftr" sz="quarter" idx="2"/>
          </p:nvPr>
        </p:nvSpPr>
        <p:spPr bwMode="auto">
          <a:xfrm>
            <a:off x="0" y="9120813"/>
            <a:ext cx="3169920" cy="480387"/>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defRPr sz="1300"/>
            </a:lvl1pPr>
          </a:lstStyle>
          <a:p>
            <a:endParaRPr lang="fr-FR"/>
          </a:p>
        </p:txBody>
      </p:sp>
      <p:sp>
        <p:nvSpPr>
          <p:cNvPr id="29701" name="Rectangle 5"/>
          <p:cNvSpPr>
            <a:spLocks noGrp="1" noChangeArrowheads="1"/>
          </p:cNvSpPr>
          <p:nvPr>
            <p:ph type="sldNum" sz="quarter" idx="3"/>
          </p:nvPr>
        </p:nvSpPr>
        <p:spPr bwMode="auto">
          <a:xfrm>
            <a:off x="4145280" y="9120813"/>
            <a:ext cx="3169920" cy="480387"/>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a:defRPr sz="1300"/>
            </a:lvl1pPr>
          </a:lstStyle>
          <a:p>
            <a:fld id="{FB459A96-B91C-4FA7-9347-EC75B3E334BC}" type="slidenum">
              <a:rPr lang="fr-FR"/>
              <a:pPr/>
              <a:t>‹N°›</a:t>
            </a:fld>
            <a:endParaRPr lang="fr-FR"/>
          </a:p>
        </p:txBody>
      </p:sp>
    </p:spTree>
    <p:extLst>
      <p:ext uri="{BB962C8B-B14F-4D97-AF65-F5344CB8AC3E}">
        <p14:creationId xmlns:p14="http://schemas.microsoft.com/office/powerpoint/2010/main" val="242770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169920" cy="4803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defRPr sz="1300"/>
            </a:lvl1pPr>
          </a:lstStyle>
          <a:p>
            <a:endParaRPr lang="fr-FR"/>
          </a:p>
        </p:txBody>
      </p:sp>
      <p:sp>
        <p:nvSpPr>
          <p:cNvPr id="28675" name="Rectangle 3"/>
          <p:cNvSpPr>
            <a:spLocks noGrp="1" noChangeArrowheads="1"/>
          </p:cNvSpPr>
          <p:nvPr>
            <p:ph type="dt" idx="1"/>
          </p:nvPr>
        </p:nvSpPr>
        <p:spPr bwMode="auto">
          <a:xfrm>
            <a:off x="4145280" y="0"/>
            <a:ext cx="3169920" cy="4803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a:defRPr sz="1300"/>
            </a:lvl1pPr>
          </a:lstStyle>
          <a:p>
            <a:endParaRPr lang="fr-FR"/>
          </a:p>
        </p:txBody>
      </p:sp>
      <p:sp>
        <p:nvSpPr>
          <p:cNvPr id="28676"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p:spPr>
      </p:sp>
      <p:sp>
        <p:nvSpPr>
          <p:cNvPr id="28677" name="Rectangle 5"/>
          <p:cNvSpPr>
            <a:spLocks noGrp="1" noChangeArrowheads="1"/>
          </p:cNvSpPr>
          <p:nvPr>
            <p:ph type="body" sz="quarter" idx="3"/>
          </p:nvPr>
        </p:nvSpPr>
        <p:spPr bwMode="auto">
          <a:xfrm>
            <a:off x="975360" y="4561226"/>
            <a:ext cx="5364480" cy="4320213"/>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28678" name="Rectangle 6"/>
          <p:cNvSpPr>
            <a:spLocks noGrp="1" noChangeArrowheads="1"/>
          </p:cNvSpPr>
          <p:nvPr>
            <p:ph type="ftr" sz="quarter" idx="4"/>
          </p:nvPr>
        </p:nvSpPr>
        <p:spPr bwMode="auto">
          <a:xfrm>
            <a:off x="0" y="9120813"/>
            <a:ext cx="3169920" cy="480387"/>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defRPr sz="1300"/>
            </a:lvl1pPr>
          </a:lstStyle>
          <a:p>
            <a:endParaRPr lang="fr-FR"/>
          </a:p>
        </p:txBody>
      </p:sp>
      <p:sp>
        <p:nvSpPr>
          <p:cNvPr id="28679" name="Rectangle 7"/>
          <p:cNvSpPr>
            <a:spLocks noGrp="1" noChangeArrowheads="1"/>
          </p:cNvSpPr>
          <p:nvPr>
            <p:ph type="sldNum" sz="quarter" idx="5"/>
          </p:nvPr>
        </p:nvSpPr>
        <p:spPr bwMode="auto">
          <a:xfrm>
            <a:off x="4145280" y="9120813"/>
            <a:ext cx="3169920" cy="480387"/>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a:defRPr sz="1300"/>
            </a:lvl1pPr>
          </a:lstStyle>
          <a:p>
            <a:fld id="{D4F03315-2FA4-4EC1-B288-889F4DD0CAAB}" type="slidenum">
              <a:rPr lang="fr-FR"/>
              <a:pPr/>
              <a:t>‹N°›</a:t>
            </a:fld>
            <a:endParaRPr lang="fr-FR"/>
          </a:p>
        </p:txBody>
      </p:sp>
    </p:spTree>
    <p:extLst>
      <p:ext uri="{BB962C8B-B14F-4D97-AF65-F5344CB8AC3E}">
        <p14:creationId xmlns:p14="http://schemas.microsoft.com/office/powerpoint/2010/main" val="42941383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044" kern="1200">
        <a:solidFill>
          <a:schemeClr val="tx1"/>
        </a:solidFill>
        <a:latin typeface="Arial" charset="0"/>
        <a:ea typeface="+mn-ea"/>
        <a:cs typeface="+mn-cs"/>
      </a:defRPr>
    </a:lvl1pPr>
    <a:lvl2pPr marL="397718" algn="l" rtl="0" fontAlgn="base">
      <a:spcBef>
        <a:spcPct val="30000"/>
      </a:spcBef>
      <a:spcAft>
        <a:spcPct val="0"/>
      </a:spcAft>
      <a:defRPr kumimoji="1" sz="1044" kern="1200">
        <a:solidFill>
          <a:schemeClr val="tx1"/>
        </a:solidFill>
        <a:latin typeface="Arial" charset="0"/>
        <a:ea typeface="+mn-ea"/>
        <a:cs typeface="+mn-cs"/>
      </a:defRPr>
    </a:lvl2pPr>
    <a:lvl3pPr marL="795437" algn="l" rtl="0" fontAlgn="base">
      <a:spcBef>
        <a:spcPct val="30000"/>
      </a:spcBef>
      <a:spcAft>
        <a:spcPct val="0"/>
      </a:spcAft>
      <a:defRPr kumimoji="1" sz="1044" kern="1200">
        <a:solidFill>
          <a:schemeClr val="tx1"/>
        </a:solidFill>
        <a:latin typeface="Arial" charset="0"/>
        <a:ea typeface="+mn-ea"/>
        <a:cs typeface="+mn-cs"/>
      </a:defRPr>
    </a:lvl3pPr>
    <a:lvl4pPr marL="1193155" algn="l" rtl="0" fontAlgn="base">
      <a:spcBef>
        <a:spcPct val="30000"/>
      </a:spcBef>
      <a:spcAft>
        <a:spcPct val="0"/>
      </a:spcAft>
      <a:defRPr kumimoji="1" sz="1044" kern="1200">
        <a:solidFill>
          <a:schemeClr val="tx1"/>
        </a:solidFill>
        <a:latin typeface="Arial" charset="0"/>
        <a:ea typeface="+mn-ea"/>
        <a:cs typeface="+mn-cs"/>
      </a:defRPr>
    </a:lvl4pPr>
    <a:lvl5pPr marL="1590873" algn="l" rtl="0" fontAlgn="base">
      <a:spcBef>
        <a:spcPct val="30000"/>
      </a:spcBef>
      <a:spcAft>
        <a:spcPct val="0"/>
      </a:spcAft>
      <a:defRPr kumimoji="1" sz="1044" kern="1200">
        <a:solidFill>
          <a:schemeClr val="tx1"/>
        </a:solidFill>
        <a:latin typeface="Arial" charset="0"/>
        <a:ea typeface="+mn-ea"/>
        <a:cs typeface="+mn-cs"/>
      </a:defRPr>
    </a:lvl5pPr>
    <a:lvl6pPr marL="1988591" algn="l" defTabSz="795437" rtl="0" eaLnBrk="1" latinLnBrk="0" hangingPunct="1">
      <a:defRPr sz="1044" kern="1200">
        <a:solidFill>
          <a:schemeClr val="tx1"/>
        </a:solidFill>
        <a:latin typeface="+mn-lt"/>
        <a:ea typeface="+mn-ea"/>
        <a:cs typeface="+mn-cs"/>
      </a:defRPr>
    </a:lvl6pPr>
    <a:lvl7pPr marL="2386310" algn="l" defTabSz="795437" rtl="0" eaLnBrk="1" latinLnBrk="0" hangingPunct="1">
      <a:defRPr sz="1044" kern="1200">
        <a:solidFill>
          <a:schemeClr val="tx1"/>
        </a:solidFill>
        <a:latin typeface="+mn-lt"/>
        <a:ea typeface="+mn-ea"/>
        <a:cs typeface="+mn-cs"/>
      </a:defRPr>
    </a:lvl7pPr>
    <a:lvl8pPr marL="2784028" algn="l" defTabSz="795437" rtl="0" eaLnBrk="1" latinLnBrk="0" hangingPunct="1">
      <a:defRPr sz="1044" kern="1200">
        <a:solidFill>
          <a:schemeClr val="tx1"/>
        </a:solidFill>
        <a:latin typeface="+mn-lt"/>
        <a:ea typeface="+mn-ea"/>
        <a:cs typeface="+mn-cs"/>
      </a:defRPr>
    </a:lvl8pPr>
    <a:lvl9pPr marL="3181746" algn="l" defTabSz="795437" rtl="0" eaLnBrk="1" latinLnBrk="0" hangingPunct="1">
      <a:defRPr sz="104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a:t>
            </a:fld>
            <a:endParaRPr lang="fr-FR"/>
          </a:p>
        </p:txBody>
      </p:sp>
      <p:sp>
        <p:nvSpPr>
          <p:cNvPr id="1288194" name="Rectangle 2"/>
          <p:cNvSpPr>
            <a:spLocks noGrp="1" noRot="1" noChangeAspect="1" noChangeArrowheads="1" noTextEdit="1"/>
          </p:cNvSpPr>
          <p:nvPr>
            <p:ph type="sldImg"/>
          </p:nvPr>
        </p:nvSpPr>
        <p:spPr>
          <a:ln/>
        </p:spPr>
      </p:sp>
      <p:sp>
        <p:nvSpPr>
          <p:cNvPr id="1288195" name="Rectangle 3"/>
          <p:cNvSpPr>
            <a:spLocks noGrp="1" noChangeArrowheads="1"/>
          </p:cNvSpPr>
          <p:nvPr>
            <p:ph type="body" idx="1"/>
          </p:nvPr>
        </p:nvSpPr>
        <p:spPr/>
        <p:txBody>
          <a:bodyPr/>
          <a:lstStyle/>
          <a:p>
            <a:endParaRPr lang="fr-FR" baseline="0" dirty="0"/>
          </a:p>
          <a:p>
            <a:endParaRPr lang="fr-FR" dirty="0"/>
          </a:p>
        </p:txBody>
      </p:sp>
    </p:spTree>
    <p:extLst>
      <p:ext uri="{BB962C8B-B14F-4D97-AF65-F5344CB8AC3E}">
        <p14:creationId xmlns:p14="http://schemas.microsoft.com/office/powerpoint/2010/main" val="3252308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10</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fr-CA" altLang="fr-FR" sz="1000" dirty="0"/>
          </a:p>
        </p:txBody>
      </p:sp>
    </p:spTree>
    <p:extLst>
      <p:ext uri="{BB962C8B-B14F-4D97-AF65-F5344CB8AC3E}">
        <p14:creationId xmlns:p14="http://schemas.microsoft.com/office/powerpoint/2010/main" val="1711570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11</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1" baseline="0" dirty="0"/>
          </a:p>
        </p:txBody>
      </p:sp>
    </p:spTree>
    <p:extLst>
      <p:ext uri="{BB962C8B-B14F-4D97-AF65-F5344CB8AC3E}">
        <p14:creationId xmlns:p14="http://schemas.microsoft.com/office/powerpoint/2010/main" val="1042764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12</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2433168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13</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5707926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14</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1356245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15</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41936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16</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2796537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17</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2827600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18</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33313964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19</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CA" baseline="0" dirty="0" err="1"/>
              <a:t>Commencons</a:t>
            </a:r>
            <a:r>
              <a:rPr lang="en-CA" baseline="0" dirty="0"/>
              <a:t> par convergence,</a:t>
            </a:r>
          </a:p>
          <a:p>
            <a:pPr marL="0" marR="0" indent="0" algn="l" defTabSz="914400" rtl="0" eaLnBrk="1" fontAlgn="base" latinLnBrk="0" hangingPunct="1">
              <a:lnSpc>
                <a:spcPct val="100000"/>
              </a:lnSpc>
              <a:spcBef>
                <a:spcPct val="30000"/>
              </a:spcBef>
              <a:spcAft>
                <a:spcPct val="0"/>
              </a:spcAft>
              <a:buClrTx/>
              <a:buSzTx/>
              <a:buFontTx/>
              <a:buNone/>
              <a:tabLst/>
              <a:defRPr/>
            </a:pPr>
            <a:r>
              <a:rPr lang="en-CA" baseline="0" dirty="0" err="1"/>
              <a:t>Mod;ele</a:t>
            </a:r>
            <a:r>
              <a:rPr lang="en-CA" baseline="0" dirty="0"/>
              <a:t> </a:t>
            </a:r>
            <a:r>
              <a:rPr lang="en-CA" baseline="0" dirty="0" err="1"/>
              <a:t>additif</a:t>
            </a:r>
            <a:endParaRPr lang="en-CA" baseline="0" dirty="0"/>
          </a:p>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a:p>
            <a:pPr marL="0" marR="0" indent="0" algn="l" defTabSz="914400" rtl="0" eaLnBrk="1" fontAlgn="base" latinLnBrk="0" hangingPunct="1">
              <a:lnSpc>
                <a:spcPct val="100000"/>
              </a:lnSpc>
              <a:spcBef>
                <a:spcPct val="30000"/>
              </a:spcBef>
              <a:spcAft>
                <a:spcPct val="0"/>
              </a:spcAft>
              <a:buClrTx/>
              <a:buSzTx/>
              <a:buFontTx/>
              <a:buNone/>
              <a:tabLst/>
              <a:defRPr/>
            </a:pPr>
            <a:r>
              <a:rPr lang="fr-CA" baseline="0" dirty="0"/>
              <a:t>Dans le cas d’une « structure de causalité convergente », la question est de savoir si la VI et la VC agissent simultanément, directement sur la VD (Avec quoi?)</a:t>
            </a:r>
          </a:p>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a:p>
            <a:pPr marL="0" marR="0" indent="0" algn="l" defTabSz="914400" rtl="0" eaLnBrk="1" fontAlgn="base" latinLnBrk="0" hangingPunct="1">
              <a:lnSpc>
                <a:spcPct val="100000"/>
              </a:lnSpc>
              <a:spcBef>
                <a:spcPct val="30000"/>
              </a:spcBef>
              <a:spcAft>
                <a:spcPct val="0"/>
              </a:spcAft>
              <a:buClrTx/>
              <a:buSzTx/>
              <a:buFontTx/>
              <a:buNone/>
              <a:tabLst/>
              <a:defRPr/>
            </a:pPr>
            <a:r>
              <a:rPr lang="fr-CA" baseline="0" dirty="0"/>
              <a:t>Il y a convergence lorsque l’effet de la VI s’ajoute à celui de la VC pour expliquer directement la VD (effet additif)</a:t>
            </a:r>
          </a:p>
          <a:p>
            <a:pPr marL="0" marR="0" indent="0" algn="l" defTabSz="914400" rtl="0" eaLnBrk="1" fontAlgn="base" latinLnBrk="0" hangingPunct="1">
              <a:lnSpc>
                <a:spcPct val="100000"/>
              </a:lnSpc>
              <a:spcBef>
                <a:spcPct val="30000"/>
              </a:spcBef>
              <a:spcAft>
                <a:spcPct val="0"/>
              </a:spcAft>
              <a:buClrTx/>
              <a:buSzTx/>
              <a:buFontTx/>
              <a:buNone/>
              <a:tabLst/>
              <a:defRPr/>
            </a:pPr>
            <a:r>
              <a:rPr lang="fr-CA" baseline="0" dirty="0"/>
              <a:t>La VI et la VC convergent vers un point, la VD</a:t>
            </a:r>
          </a:p>
          <a:p>
            <a:pPr marL="0" marR="0" indent="0" algn="l" defTabSz="914400" rtl="0" eaLnBrk="1" fontAlgn="base" latinLnBrk="0" hangingPunct="1">
              <a:lnSpc>
                <a:spcPct val="100000"/>
              </a:lnSpc>
              <a:spcBef>
                <a:spcPct val="30000"/>
              </a:spcBef>
              <a:spcAft>
                <a:spcPct val="0"/>
              </a:spcAft>
              <a:buClrTx/>
              <a:buSzTx/>
              <a:buFontTx/>
              <a:buNone/>
              <a:tabLst/>
              <a:defRPr/>
            </a:pPr>
            <a:r>
              <a:rPr lang="fr-CA" baseline="0" dirty="0"/>
              <a:t>La VI et la VC ont chacune un pouvoir explicatif propre, leur effet respectif s’additionnant pour expliquer la VD</a:t>
            </a:r>
          </a:p>
          <a:p>
            <a:pPr marL="0" marR="0" indent="0" algn="l" defTabSz="914400" rtl="0" eaLnBrk="1" fontAlgn="base" latinLnBrk="0" hangingPunct="1">
              <a:lnSpc>
                <a:spcPct val="100000"/>
              </a:lnSpc>
              <a:spcBef>
                <a:spcPct val="30000"/>
              </a:spcBef>
              <a:spcAft>
                <a:spcPct val="0"/>
              </a:spcAft>
              <a:buClrTx/>
              <a:buSzTx/>
              <a:buFontTx/>
              <a:buNone/>
              <a:tabLst/>
              <a:defRPr/>
            </a:pPr>
            <a:r>
              <a:rPr lang="fr-CA" baseline="0" dirty="0"/>
              <a:t>Il n’y a pas de convergence lorsque l’effet de la VI ou de la VC sur la VD est annulé en présence l’une de l’autre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a:p>
            <a:pPr marL="0" marR="0" indent="0" algn="l" defTabSz="914400" rtl="0" eaLnBrk="1" fontAlgn="base" latinLnBrk="0" hangingPunct="1">
              <a:lnSpc>
                <a:spcPct val="100000"/>
              </a:lnSpc>
              <a:spcBef>
                <a:spcPct val="30000"/>
              </a:spcBef>
              <a:spcAft>
                <a:spcPct val="0"/>
              </a:spcAft>
              <a:buClrTx/>
              <a:buSzTx/>
              <a:buFontTx/>
              <a:buNone/>
              <a:tabLst/>
              <a:defRPr/>
            </a:pPr>
            <a:r>
              <a:rPr lang="en-CA" baseline="0" dirty="0"/>
              <a:t>Model conceptual </a:t>
            </a:r>
            <a:r>
              <a:rPr lang="en-CA" baseline="0" dirty="0" err="1"/>
              <a:t>additif</a:t>
            </a:r>
            <a:endParaRPr lang="en-CA" baseline="0" dirty="0"/>
          </a:p>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a:p>
            <a:pPr marL="0" marR="0" indent="0" algn="l" defTabSz="914400" rtl="0" eaLnBrk="1" fontAlgn="base" latinLnBrk="0" hangingPunct="1">
              <a:lnSpc>
                <a:spcPct val="100000"/>
              </a:lnSpc>
              <a:spcBef>
                <a:spcPct val="30000"/>
              </a:spcBef>
              <a:spcAft>
                <a:spcPct val="0"/>
              </a:spcAft>
              <a:buClrTx/>
              <a:buSzTx/>
              <a:buFontTx/>
              <a:buNone/>
              <a:tabLst/>
              <a:defRPr/>
            </a:pPr>
            <a:r>
              <a:rPr lang="en-CA" baseline="0" dirty="0"/>
              <a:t>Question: Avec quelle autre </a:t>
            </a:r>
            <a:r>
              <a:rPr lang="en-CA" baseline="0" dirty="0" err="1"/>
              <a:t>vari</a:t>
            </a:r>
            <a:r>
              <a:rPr lang="en-CA" baseline="0" dirty="0"/>
              <a:t>, la VI </a:t>
            </a:r>
            <a:r>
              <a:rPr lang="en-CA" baseline="0" dirty="0" err="1"/>
              <a:t>agit</a:t>
            </a:r>
            <a:r>
              <a:rPr lang="en-CA" baseline="0" dirty="0"/>
              <a:t> sur la VD.</a:t>
            </a:r>
          </a:p>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a:p>
            <a:pPr marL="0" marR="0" indent="0" algn="l" defTabSz="914400" rtl="0" eaLnBrk="1" fontAlgn="base" latinLnBrk="0" hangingPunct="1">
              <a:lnSpc>
                <a:spcPct val="100000"/>
              </a:lnSpc>
              <a:spcBef>
                <a:spcPct val="30000"/>
              </a:spcBef>
              <a:spcAft>
                <a:spcPct val="0"/>
              </a:spcAft>
              <a:buClrTx/>
              <a:buSzTx/>
              <a:buFontTx/>
              <a:buNone/>
              <a:tabLst/>
              <a:defRPr/>
            </a:pPr>
            <a:r>
              <a:rPr lang="en-CA" baseline="0" dirty="0"/>
              <a:t>Quelle technique: Regression </a:t>
            </a:r>
            <a:r>
              <a:rPr lang="en-CA" baseline="0" dirty="0" err="1"/>
              <a:t>logistique</a:t>
            </a:r>
            <a:r>
              <a:rPr lang="en-CA" baseline="0" dirty="0"/>
              <a:t>…binomial </a:t>
            </a:r>
            <a:r>
              <a:rPr lang="en-CA" baseline="0" dirty="0" err="1"/>
              <a:t>ou</a:t>
            </a:r>
            <a:r>
              <a:rPr lang="en-CA" baseline="0" dirty="0"/>
              <a:t> </a:t>
            </a:r>
            <a:r>
              <a:rPr lang="en-CA" baseline="0" dirty="0" err="1"/>
              <a:t>multinomiale</a:t>
            </a:r>
            <a:r>
              <a:rPr lang="en-CA" baseline="0" dirty="0"/>
              <a:t> </a:t>
            </a:r>
            <a:r>
              <a:rPr lang="en-CA" baseline="0" dirty="0" err="1"/>
              <a:t>si</a:t>
            </a:r>
            <a:r>
              <a:rPr lang="en-CA" baseline="0" dirty="0"/>
              <a:t> trois groups </a:t>
            </a:r>
            <a:r>
              <a:rPr lang="en-CA" baseline="0" dirty="0" err="1"/>
              <a:t>ou</a:t>
            </a:r>
            <a:r>
              <a:rPr lang="en-CA" baseline="0" dirty="0"/>
              <a:t> plus. Appliquer le </a:t>
            </a:r>
            <a:r>
              <a:rPr lang="en-CA" baseline="0" dirty="0" err="1"/>
              <a:t>modèele</a:t>
            </a:r>
            <a:r>
              <a:rPr lang="en-CA" baseline="0" dirty="0"/>
              <a:t> convergent, </a:t>
            </a:r>
            <a:r>
              <a:rPr lang="en-CA" baseline="0" dirty="0" err="1"/>
              <a:t>ou</a:t>
            </a:r>
            <a:r>
              <a:rPr lang="en-CA" baseline="0" dirty="0"/>
              <a:t> </a:t>
            </a:r>
            <a:r>
              <a:rPr lang="en-CA" baseline="0" dirty="0" err="1"/>
              <a:t>moderatrice</a:t>
            </a:r>
            <a:r>
              <a:rPr lang="en-CA" baseline="0" dirty="0"/>
              <a:t> </a:t>
            </a:r>
            <a:r>
              <a:rPr lang="en-CA" baseline="0" dirty="0" err="1"/>
              <a:t>ou</a:t>
            </a:r>
            <a:r>
              <a:rPr lang="en-CA" baseline="0" dirty="0"/>
              <a:t> </a:t>
            </a:r>
            <a:r>
              <a:rPr lang="en-CA" baseline="0" dirty="0" err="1"/>
              <a:t>mediateur</a:t>
            </a:r>
            <a:r>
              <a:rPr lang="en-CA" baseline="0" dirty="0"/>
              <a:t>..</a:t>
            </a:r>
          </a:p>
        </p:txBody>
      </p:sp>
    </p:spTree>
    <p:extLst>
      <p:ext uri="{BB962C8B-B14F-4D97-AF65-F5344CB8AC3E}">
        <p14:creationId xmlns:p14="http://schemas.microsoft.com/office/powerpoint/2010/main" val="2348045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2</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33877788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B5EAFE-0D42-1F12-3E43-696511ECF57C}"/>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653AD371-0C78-7A24-86B1-C94F8EF44234}"/>
              </a:ext>
            </a:extLst>
          </p:cNvPr>
          <p:cNvSpPr>
            <a:spLocks noGrp="1" noChangeArrowheads="1"/>
          </p:cNvSpPr>
          <p:nvPr>
            <p:ph type="sldNum" sz="quarter" idx="5"/>
          </p:nvPr>
        </p:nvSpPr>
        <p:spPr>
          <a:ln/>
        </p:spPr>
        <p:txBody>
          <a:bodyPr/>
          <a:lstStyle/>
          <a:p>
            <a:fld id="{32E06236-C8D4-41C0-8B43-73FFB8ECC26D}" type="slidenum">
              <a:rPr lang="fr-FR"/>
              <a:pPr/>
              <a:t>20</a:t>
            </a:fld>
            <a:endParaRPr lang="fr-FR" dirty="0"/>
          </a:p>
        </p:txBody>
      </p:sp>
      <p:sp>
        <p:nvSpPr>
          <p:cNvPr id="1288194" name="Rectangle 2">
            <a:extLst>
              <a:ext uri="{FF2B5EF4-FFF2-40B4-BE49-F238E27FC236}">
                <a16:creationId xmlns:a16="http://schemas.microsoft.com/office/drawing/2014/main" id="{E0FD6947-AF01-4699-0F52-0A067633FC9B}"/>
              </a:ext>
            </a:extLst>
          </p:cNvPr>
          <p:cNvSpPr>
            <a:spLocks noGrp="1" noRot="1" noChangeAspect="1" noChangeArrowheads="1" noTextEdit="1"/>
          </p:cNvSpPr>
          <p:nvPr>
            <p:ph type="sldImg"/>
          </p:nvPr>
        </p:nvSpPr>
        <p:spPr>
          <a:xfrm>
            <a:off x="1257300" y="719138"/>
            <a:ext cx="4800600" cy="3600450"/>
          </a:xfrm>
          <a:ln/>
        </p:spPr>
      </p:sp>
      <p:sp>
        <p:nvSpPr>
          <p:cNvPr id="1288195" name="Rectangle 3">
            <a:extLst>
              <a:ext uri="{FF2B5EF4-FFF2-40B4-BE49-F238E27FC236}">
                <a16:creationId xmlns:a16="http://schemas.microsoft.com/office/drawing/2014/main" id="{5D23D20A-5502-48CE-9B60-E75E0D280931}"/>
              </a:ext>
            </a:extLst>
          </p:cNvPr>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18074016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21</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1212299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22</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38105523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23</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5115113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24</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endParaRPr lang="en-CA" baseline="0" dirty="0"/>
          </a:p>
        </p:txBody>
      </p:sp>
    </p:spTree>
    <p:extLst>
      <p:ext uri="{BB962C8B-B14F-4D97-AF65-F5344CB8AC3E}">
        <p14:creationId xmlns:p14="http://schemas.microsoft.com/office/powerpoint/2010/main" val="733032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25</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endParaRPr lang="fr-FR" baseline="0" dirty="0"/>
          </a:p>
        </p:txBody>
      </p:sp>
    </p:spTree>
    <p:extLst>
      <p:ext uri="{BB962C8B-B14F-4D97-AF65-F5344CB8AC3E}">
        <p14:creationId xmlns:p14="http://schemas.microsoft.com/office/powerpoint/2010/main" val="19891977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26</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CA" baseline="0" dirty="0"/>
          </a:p>
        </p:txBody>
      </p:sp>
    </p:spTree>
    <p:extLst>
      <p:ext uri="{BB962C8B-B14F-4D97-AF65-F5344CB8AC3E}">
        <p14:creationId xmlns:p14="http://schemas.microsoft.com/office/powerpoint/2010/main" val="4118279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27</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endParaRPr lang="fr-FR" dirty="0"/>
          </a:p>
        </p:txBody>
      </p:sp>
    </p:spTree>
    <p:extLst>
      <p:ext uri="{BB962C8B-B14F-4D97-AF65-F5344CB8AC3E}">
        <p14:creationId xmlns:p14="http://schemas.microsoft.com/office/powerpoint/2010/main" val="28766956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solidFill>
                  <a:prstClr val="black"/>
                </a:solidFill>
              </a:rPr>
              <a:pPr/>
              <a:t>28</a:t>
            </a:fld>
            <a:endParaRPr lang="fr-FR">
              <a:solidFill>
                <a:prstClr val="black"/>
              </a:solidFill>
            </a:endParaRPr>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239367" indent="-239367"/>
            <a:endParaRPr lang="fr-CA" baseline="0" dirty="0"/>
          </a:p>
        </p:txBody>
      </p:sp>
    </p:spTree>
    <p:extLst>
      <p:ext uri="{BB962C8B-B14F-4D97-AF65-F5344CB8AC3E}">
        <p14:creationId xmlns:p14="http://schemas.microsoft.com/office/powerpoint/2010/main" val="26179823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solidFill>
                  <a:prstClr val="black"/>
                </a:solidFill>
              </a:rPr>
              <a:pPr/>
              <a:t>29</a:t>
            </a:fld>
            <a:endParaRPr lang="fr-FR">
              <a:solidFill>
                <a:prstClr val="black"/>
              </a:solidFill>
            </a:endParaRPr>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239367" indent="-239367"/>
            <a:endParaRPr lang="fr-CA" baseline="0" dirty="0"/>
          </a:p>
        </p:txBody>
      </p:sp>
    </p:spTree>
    <p:extLst>
      <p:ext uri="{BB962C8B-B14F-4D97-AF65-F5344CB8AC3E}">
        <p14:creationId xmlns:p14="http://schemas.microsoft.com/office/powerpoint/2010/main" val="2681196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3</a:t>
            </a:fld>
            <a:endParaRPr lang="fr-FR"/>
          </a:p>
        </p:txBody>
      </p:sp>
      <p:sp>
        <p:nvSpPr>
          <p:cNvPr id="1288194" name="Rectangle 2"/>
          <p:cNvSpPr>
            <a:spLocks noGrp="1" noRot="1" noChangeAspect="1" noChangeArrowheads="1" noTextEdit="1"/>
          </p:cNvSpPr>
          <p:nvPr>
            <p:ph type="sldImg"/>
          </p:nvPr>
        </p:nvSpPr>
        <p:spPr>
          <a:ln/>
        </p:spPr>
      </p:sp>
      <p:sp>
        <p:nvSpPr>
          <p:cNvPr id="1288195" name="Rectangle 3"/>
          <p:cNvSpPr>
            <a:spLocks noGrp="1" noChangeArrowheads="1"/>
          </p:cNvSpPr>
          <p:nvPr>
            <p:ph type="body" idx="1"/>
          </p:nvPr>
        </p:nvSpPr>
        <p:spPr/>
        <p:txBody>
          <a:bodyPr/>
          <a:lstStyle/>
          <a:p>
            <a:endParaRPr lang="fr-FR" dirty="0"/>
          </a:p>
        </p:txBody>
      </p:sp>
    </p:spTree>
    <p:extLst>
      <p:ext uri="{BB962C8B-B14F-4D97-AF65-F5344CB8AC3E}">
        <p14:creationId xmlns:p14="http://schemas.microsoft.com/office/powerpoint/2010/main" val="3997276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4</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fr-CA" baseline="0" dirty="0"/>
          </a:p>
        </p:txBody>
      </p:sp>
    </p:spTree>
    <p:extLst>
      <p:ext uri="{BB962C8B-B14F-4D97-AF65-F5344CB8AC3E}">
        <p14:creationId xmlns:p14="http://schemas.microsoft.com/office/powerpoint/2010/main" val="1952167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5</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fr-CA" baseline="0" dirty="0"/>
          </a:p>
        </p:txBody>
      </p:sp>
    </p:spTree>
    <p:extLst>
      <p:ext uri="{BB962C8B-B14F-4D97-AF65-F5344CB8AC3E}">
        <p14:creationId xmlns:p14="http://schemas.microsoft.com/office/powerpoint/2010/main" val="1706409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6</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fr-FR" sz="1000" dirty="0">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3649159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7</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pPr lvl="1" eaLnBrk="1" hangingPunct="1">
              <a:lnSpc>
                <a:spcPct val="90000"/>
              </a:lnSpc>
            </a:pPr>
            <a:endParaRPr lang="en-CA" altLang="fr-FR" baseline="0" dirty="0"/>
          </a:p>
        </p:txBody>
      </p:sp>
    </p:spTree>
    <p:extLst>
      <p:ext uri="{BB962C8B-B14F-4D97-AF65-F5344CB8AC3E}">
        <p14:creationId xmlns:p14="http://schemas.microsoft.com/office/powerpoint/2010/main" val="779028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8</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endParaRPr kumimoji="1" lang="fr-CA" sz="1044" kern="1200" baseline="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342943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06236-C8D4-41C0-8B43-73FFB8ECC26D}" type="slidenum">
              <a:rPr lang="fr-FR"/>
              <a:pPr/>
              <a:t>9</a:t>
            </a:fld>
            <a:endParaRPr lang="fr-FR" dirty="0"/>
          </a:p>
        </p:txBody>
      </p:sp>
      <p:sp>
        <p:nvSpPr>
          <p:cNvPr id="1288194" name="Rectangle 2"/>
          <p:cNvSpPr>
            <a:spLocks noGrp="1" noRot="1" noChangeAspect="1" noChangeArrowheads="1" noTextEdit="1"/>
          </p:cNvSpPr>
          <p:nvPr>
            <p:ph type="sldImg"/>
          </p:nvPr>
        </p:nvSpPr>
        <p:spPr>
          <a:xfrm>
            <a:off x="1257300" y="719138"/>
            <a:ext cx="4800600" cy="3600450"/>
          </a:xfrm>
          <a:ln/>
        </p:spPr>
      </p:sp>
      <p:sp>
        <p:nvSpPr>
          <p:cNvPr id="1288195" name="Rectangle 3"/>
          <p:cNvSpPr>
            <a:spLocks noGrp="1" noChangeArrowheads="1"/>
          </p:cNvSpPr>
          <p:nvPr>
            <p:ph type="body" idx="1"/>
          </p:nvPr>
        </p:nvSpPr>
        <p:spPr/>
        <p:txBody>
          <a:bodyPr/>
          <a:lstStyle/>
          <a:p>
            <a:endParaRPr kumimoji="1" lang="fr-CA" sz="1044" kern="1200" baseline="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389971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Modifiez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30" name="Espace réservé de la date 29"/>
          <p:cNvSpPr>
            <a:spLocks noGrp="1"/>
          </p:cNvSpPr>
          <p:nvPr>
            <p:ph type="dt" sz="half" idx="10"/>
          </p:nvPr>
        </p:nvSpPr>
        <p:spPr/>
        <p:txBody>
          <a:bodyPr/>
          <a:lstStyle/>
          <a:p>
            <a:fld id="{D5EF1E93-92AA-4017-9106-06476981A091}" type="datetime10">
              <a:rPr lang="fr-FR" smtClean="0"/>
              <a:t>16:19</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0E8BC1D6-906C-4B40-99AE-5BD2D4C3F0C6}" type="slidenum">
              <a:rPr lang="fr-FR" smtClean="0"/>
              <a:pPr/>
              <a:t>‹N°›</a:t>
            </a:fld>
            <a:endParaRPr lang="fr-FR"/>
          </a:p>
        </p:txBody>
      </p:sp>
    </p:spTree>
    <p:extLst>
      <p:ext uri="{BB962C8B-B14F-4D97-AF65-F5344CB8AC3E}">
        <p14:creationId xmlns:p14="http://schemas.microsoft.com/office/powerpoint/2010/main" val="366402987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3404AB7-FA63-4126-94CD-79D679A3365E}" type="datetime10">
              <a:rPr lang="fr-FR" smtClean="0"/>
              <a:t>16:19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BD2C02A-6188-411D-83B6-99420884AAC3}" type="slidenum">
              <a:rPr lang="fr-FR" smtClean="0"/>
              <a:pPr/>
              <a:t>‹N°›</a:t>
            </a:fld>
            <a:endParaRPr lang="fr-FR"/>
          </a:p>
        </p:txBody>
      </p:sp>
    </p:spTree>
    <p:extLst>
      <p:ext uri="{BB962C8B-B14F-4D97-AF65-F5344CB8AC3E}">
        <p14:creationId xmlns:p14="http://schemas.microsoft.com/office/powerpoint/2010/main" val="1520350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954B18C-372A-4688-B37F-897F007C0176}" type="datetime10">
              <a:rPr lang="fr-FR" smtClean="0"/>
              <a:t>16:19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A799F0E-8BFC-4B7F-991E-DDD7DB0EE09A}" type="slidenum">
              <a:rPr lang="fr-FR" smtClean="0"/>
              <a:pPr/>
              <a:t>‹N°›</a:t>
            </a:fld>
            <a:endParaRPr lang="fr-FR"/>
          </a:p>
        </p:txBody>
      </p:sp>
    </p:spTree>
    <p:extLst>
      <p:ext uri="{BB962C8B-B14F-4D97-AF65-F5344CB8AC3E}">
        <p14:creationId xmlns:p14="http://schemas.microsoft.com/office/powerpoint/2010/main" val="4245778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7866AEFA-CD2D-4AB0-81F6-3E467F7BD9F9}" type="datetime10">
              <a:rPr lang="fr-FR" smtClean="0"/>
              <a:t>16:19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E9DB04-DEBA-4F5A-AE75-2C003DA010F1}" type="slidenum">
              <a:rPr lang="fr-FR" smtClean="0"/>
              <a:pPr/>
              <a:t>‹N°›</a:t>
            </a:fld>
            <a:endParaRPr lang="fr-FR"/>
          </a:p>
        </p:txBody>
      </p:sp>
    </p:spTree>
    <p:extLst>
      <p:ext uri="{BB962C8B-B14F-4D97-AF65-F5344CB8AC3E}">
        <p14:creationId xmlns:p14="http://schemas.microsoft.com/office/powerpoint/2010/main" val="2776417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p:txBody>
          <a:bodyPr/>
          <a:lstStyle/>
          <a:p>
            <a:fld id="{90C62DC2-FDAD-43C1-8202-2A497ED4354E}" type="datetime10">
              <a:rPr lang="fr-FR" smtClean="0"/>
              <a:t>16:19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6A968C-EBCE-4711-A4F4-483E05929872}" type="slidenum">
              <a:rPr lang="fr-FR" smtClean="0"/>
              <a:pPr/>
              <a:t>‹N°›</a:t>
            </a:fld>
            <a:endParaRPr lang="fr-FR"/>
          </a:p>
        </p:txBody>
      </p:sp>
    </p:spTree>
    <p:extLst>
      <p:ext uri="{BB962C8B-B14F-4D97-AF65-F5344CB8AC3E}">
        <p14:creationId xmlns:p14="http://schemas.microsoft.com/office/powerpoint/2010/main" val="23363963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Modifiez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72BDC31B-A314-44D6-9675-569421D282A3}" type="datetime10">
              <a:rPr lang="fr-FR" smtClean="0"/>
              <a:t>16:19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355E08-600B-47DA-843E-E0DE75C846BC}" type="slidenum">
              <a:rPr lang="fr-FR" smtClean="0"/>
              <a:pPr/>
              <a:t>‹N°›</a:t>
            </a:fld>
            <a:endParaRPr lang="fr-FR"/>
          </a:p>
        </p:txBody>
      </p:sp>
    </p:spTree>
    <p:extLst>
      <p:ext uri="{BB962C8B-B14F-4D97-AF65-F5344CB8AC3E}">
        <p14:creationId xmlns:p14="http://schemas.microsoft.com/office/powerpoint/2010/main" val="578209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892B1FFA-55C4-4FA5-803B-E32F09D12697}" type="datetime10">
              <a:rPr lang="fr-FR" smtClean="0"/>
              <a:t>16:19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0492A94-6BA6-493E-9843-DD5DAE58B76F}" type="slidenum">
              <a:rPr lang="fr-FR" smtClean="0"/>
              <a:pPr/>
              <a:t>‹N°›</a:t>
            </a:fld>
            <a:endParaRPr lang="fr-FR"/>
          </a:p>
        </p:txBody>
      </p:sp>
    </p:spTree>
    <p:extLst>
      <p:ext uri="{BB962C8B-B14F-4D97-AF65-F5344CB8AC3E}">
        <p14:creationId xmlns:p14="http://schemas.microsoft.com/office/powerpoint/2010/main" val="4223623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805B3509-3230-4503-8E9F-27437D0922B8}" type="datetime10">
              <a:rPr lang="fr-FR" smtClean="0"/>
              <a:t>16:19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400AF9E-3612-41DF-8193-6ED3637A5BA6}" type="slidenum">
              <a:rPr lang="fr-FR" smtClean="0"/>
              <a:pPr/>
              <a:t>‹N°›</a:t>
            </a:fld>
            <a:endParaRPr lang="fr-FR"/>
          </a:p>
        </p:txBody>
      </p:sp>
    </p:spTree>
    <p:extLst>
      <p:ext uri="{BB962C8B-B14F-4D97-AF65-F5344CB8AC3E}">
        <p14:creationId xmlns:p14="http://schemas.microsoft.com/office/powerpoint/2010/main" val="3870979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A019ED1-E842-43A1-8F0D-202C314A130C}" type="datetime10">
              <a:rPr lang="fr-FR" smtClean="0"/>
              <a:t>16:19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72B794-3061-42C8-B679-CD80AD95A406}" type="slidenum">
              <a:rPr lang="fr-FR" smtClean="0"/>
              <a:pPr/>
              <a:t>‹N°›</a:t>
            </a:fld>
            <a:endParaRPr lang="fr-FR"/>
          </a:p>
        </p:txBody>
      </p:sp>
    </p:spTree>
    <p:extLst>
      <p:ext uri="{BB962C8B-B14F-4D97-AF65-F5344CB8AC3E}">
        <p14:creationId xmlns:p14="http://schemas.microsoft.com/office/powerpoint/2010/main" val="3706146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Modifiez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Modifiez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C45C08C7-D891-47B0-9A45-B8A44ED0EC32}" type="datetime10">
              <a:rPr lang="fr-FR" smtClean="0"/>
              <a:t>16:19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C3FF8FC-C7C6-44ED-B168-254C35482A00}" type="slidenum">
              <a:rPr lang="fr-FR" smtClean="0"/>
              <a:pPr/>
              <a:t>‹N°›</a:t>
            </a:fld>
            <a:endParaRPr lang="fr-FR"/>
          </a:p>
        </p:txBody>
      </p:sp>
    </p:spTree>
    <p:extLst>
      <p:ext uri="{BB962C8B-B14F-4D97-AF65-F5344CB8AC3E}">
        <p14:creationId xmlns:p14="http://schemas.microsoft.com/office/powerpoint/2010/main" val="4104938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Modifiez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1C2660C1-E5AB-4A22-81A6-A0C90C5CD8F8}" type="datetime10">
              <a:rPr lang="fr-FR" smtClean="0"/>
              <a:t>16:19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6D77623-ABF3-40FC-BCFC-35E815F0DB91}"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3439109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408130-A469-48F5-A146-CD0D2D58374E}" type="datetime10">
              <a:rPr lang="fr-FR" smtClean="0"/>
              <a:t>16:19</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D3AB32-615F-4643-BEB0-A8AE57DDBE8D}"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3599069290"/>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notesSlide" Target="../notesSlides/notesSlide1.xml"/><Relationship Id="rId4" Type="http://schemas.openxmlformats.org/officeDocument/2006/relationships/tags" Target="../tags/tag4.xml"/><Relationship Id="rId9"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notesSlide" Target="../notesSlides/notesSlide10.xml"/><Relationship Id="rId5" Type="http://schemas.openxmlformats.org/officeDocument/2006/relationships/slideLayout" Target="../slideLayouts/slideLayout1.xml"/><Relationship Id="rId4" Type="http://schemas.openxmlformats.org/officeDocument/2006/relationships/tags" Target="../tags/tag49.xml"/></Relationships>
</file>

<file path=ppt/slides/_rels/slide11.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tags" Target="../tags/tag52.xml"/><Relationship Id="rId7" Type="http://schemas.openxmlformats.org/officeDocument/2006/relationships/image" Target="../media/image2.gif"/><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notesSlide" Target="../notesSlides/notesSlide11.xml"/><Relationship Id="rId5" Type="http://schemas.openxmlformats.org/officeDocument/2006/relationships/slideLayout" Target="../slideLayouts/slideLayout1.xml"/><Relationship Id="rId10" Type="http://schemas.openxmlformats.org/officeDocument/2006/relationships/image" Target="../media/image5.png"/><Relationship Id="rId4" Type="http://schemas.openxmlformats.org/officeDocument/2006/relationships/tags" Target="../tags/tag53.xml"/><Relationship Id="rId9" Type="http://schemas.openxmlformats.org/officeDocument/2006/relationships/image" Target="../media/image4.gif"/></Relationships>
</file>

<file path=ppt/slides/_rels/slide12.xml.rels><?xml version="1.0" encoding="UTF-8" standalone="yes"?>
<Relationships xmlns="http://schemas.openxmlformats.org/package/2006/relationships"><Relationship Id="rId8" Type="http://schemas.openxmlformats.org/officeDocument/2006/relationships/notesSlide" Target="../notesSlides/notesSlide12.xml"/><Relationship Id="rId3" Type="http://schemas.openxmlformats.org/officeDocument/2006/relationships/tags" Target="../tags/tag56.xml"/><Relationship Id="rId7" Type="http://schemas.openxmlformats.org/officeDocument/2006/relationships/slideLayout" Target="../slideLayouts/slideLayout1.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tags" Target="../tags/tag59.xml"/><Relationship Id="rId5" Type="http://schemas.openxmlformats.org/officeDocument/2006/relationships/tags" Target="../tags/tag58.xml"/><Relationship Id="rId4" Type="http://schemas.openxmlformats.org/officeDocument/2006/relationships/tags" Target="../tags/tag57.xml"/></Relationships>
</file>

<file path=ppt/slides/_rels/slide13.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notesSlide" Target="../notesSlides/notesSlide13.xml"/><Relationship Id="rId5" Type="http://schemas.openxmlformats.org/officeDocument/2006/relationships/slideLayout" Target="../slideLayouts/slideLayout1.xml"/><Relationship Id="rId4" Type="http://schemas.openxmlformats.org/officeDocument/2006/relationships/tags" Target="../tags/tag63.xml"/></Relationships>
</file>

<file path=ppt/slides/_rels/slide14.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notesSlide" Target="../notesSlides/notesSlide14.xml"/><Relationship Id="rId5" Type="http://schemas.openxmlformats.org/officeDocument/2006/relationships/slideLayout" Target="../slideLayouts/slideLayout1.xml"/><Relationship Id="rId4" Type="http://schemas.openxmlformats.org/officeDocument/2006/relationships/tags" Target="../tags/tag67.xml"/></Relationships>
</file>

<file path=ppt/slides/_rels/slide15.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notesSlide" Target="../notesSlides/notesSlide15.xml"/><Relationship Id="rId5" Type="http://schemas.openxmlformats.org/officeDocument/2006/relationships/slideLayout" Target="../slideLayouts/slideLayout1.xml"/><Relationship Id="rId4" Type="http://schemas.openxmlformats.org/officeDocument/2006/relationships/tags" Target="../tags/tag71.xml"/></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6.xml"/><Relationship Id="rId3" Type="http://schemas.openxmlformats.org/officeDocument/2006/relationships/tags" Target="../tags/tag74.xml"/><Relationship Id="rId7" Type="http://schemas.openxmlformats.org/officeDocument/2006/relationships/slideLayout" Target="../slideLayouts/slideLayout1.xml"/><Relationship Id="rId2" Type="http://schemas.openxmlformats.org/officeDocument/2006/relationships/tags" Target="../tags/tag73.xml"/><Relationship Id="rId1" Type="http://schemas.openxmlformats.org/officeDocument/2006/relationships/tags" Target="../tags/tag72.xml"/><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s>
</file>

<file path=ppt/slides/_rels/slide17.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notesSlide" Target="../notesSlides/notesSlide17.xml"/><Relationship Id="rId5" Type="http://schemas.openxmlformats.org/officeDocument/2006/relationships/slideLayout" Target="../slideLayouts/slideLayout1.xml"/><Relationship Id="rId4" Type="http://schemas.openxmlformats.org/officeDocument/2006/relationships/tags" Target="../tags/tag81.xml"/></Relationships>
</file>

<file path=ppt/slides/_rels/slide18.xml.rels><?xml version="1.0" encoding="UTF-8" standalone="yes"?>
<Relationships xmlns="http://schemas.openxmlformats.org/package/2006/relationships"><Relationship Id="rId8" Type="http://schemas.openxmlformats.org/officeDocument/2006/relationships/notesSlide" Target="../notesSlides/notesSlide18.xml"/><Relationship Id="rId3" Type="http://schemas.openxmlformats.org/officeDocument/2006/relationships/tags" Target="../tags/tag84.xml"/><Relationship Id="rId7" Type="http://schemas.openxmlformats.org/officeDocument/2006/relationships/slideLayout" Target="../slideLayouts/slideLayout1.xml"/><Relationship Id="rId2" Type="http://schemas.openxmlformats.org/officeDocument/2006/relationships/tags" Target="../tags/tag83.xml"/><Relationship Id="rId1" Type="http://schemas.openxmlformats.org/officeDocument/2006/relationships/tags" Target="../tags/tag82.xml"/><Relationship Id="rId6" Type="http://schemas.openxmlformats.org/officeDocument/2006/relationships/tags" Target="../tags/tag87.xml"/><Relationship Id="rId5" Type="http://schemas.openxmlformats.org/officeDocument/2006/relationships/tags" Target="../tags/tag86.xml"/><Relationship Id="rId4" Type="http://schemas.openxmlformats.org/officeDocument/2006/relationships/tags" Target="../tags/tag85.xml"/></Relationships>
</file>

<file path=ppt/slides/_rels/slide19.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6" Type="http://schemas.openxmlformats.org/officeDocument/2006/relationships/notesSlide" Target="../notesSlides/notesSlide19.xml"/><Relationship Id="rId5" Type="http://schemas.openxmlformats.org/officeDocument/2006/relationships/slideLayout" Target="../slideLayouts/slideLayout1.xml"/><Relationship Id="rId4" Type="http://schemas.openxmlformats.org/officeDocument/2006/relationships/tags" Target="../tags/tag91.xml"/></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2.xml"/><Relationship Id="rId3" Type="http://schemas.openxmlformats.org/officeDocument/2006/relationships/tags" Target="../tags/tag11.xml"/><Relationship Id="rId7" Type="http://schemas.openxmlformats.org/officeDocument/2006/relationships/slideLayout" Target="../slideLayouts/slideLayout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s>
</file>

<file path=ppt/slides/_rels/slide20.xml.rels><?xml version="1.0" encoding="UTF-8" standalone="yes"?>
<Relationships xmlns="http://schemas.openxmlformats.org/package/2006/relationships"><Relationship Id="rId8" Type="http://schemas.openxmlformats.org/officeDocument/2006/relationships/notesSlide" Target="../notesSlides/notesSlide20.xml"/><Relationship Id="rId3" Type="http://schemas.openxmlformats.org/officeDocument/2006/relationships/tags" Target="../tags/tag94.xml"/><Relationship Id="rId7" Type="http://schemas.openxmlformats.org/officeDocument/2006/relationships/slideLayout" Target="../slideLayouts/slideLayout1.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tags" Target="../tags/tag97.xml"/><Relationship Id="rId5" Type="http://schemas.openxmlformats.org/officeDocument/2006/relationships/tags" Target="../tags/tag96.xml"/><Relationship Id="rId4" Type="http://schemas.openxmlformats.org/officeDocument/2006/relationships/tags" Target="../tags/tag95.xml"/></Relationships>
</file>

<file path=ppt/slides/_rels/slide21.xml.rels><?xml version="1.0" encoding="UTF-8" standalone="yes"?>
<Relationships xmlns="http://schemas.openxmlformats.org/package/2006/relationships"><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notesSlide" Target="../notesSlides/notesSlide21.xml"/><Relationship Id="rId5" Type="http://schemas.openxmlformats.org/officeDocument/2006/relationships/slideLayout" Target="../slideLayouts/slideLayout1.xml"/><Relationship Id="rId4" Type="http://schemas.openxmlformats.org/officeDocument/2006/relationships/tags" Target="../tags/tag101.xml"/></Relationships>
</file>

<file path=ppt/slides/_rels/slide22.xml.rels><?xml version="1.0" encoding="UTF-8" standalone="yes"?>
<Relationships xmlns="http://schemas.openxmlformats.org/package/2006/relationships"><Relationship Id="rId8" Type="http://schemas.openxmlformats.org/officeDocument/2006/relationships/notesSlide" Target="../notesSlides/notesSlide22.xml"/><Relationship Id="rId3" Type="http://schemas.openxmlformats.org/officeDocument/2006/relationships/tags" Target="../tags/tag104.xml"/><Relationship Id="rId7" Type="http://schemas.openxmlformats.org/officeDocument/2006/relationships/slideLayout" Target="../slideLayouts/slideLayout1.xml"/><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tags" Target="../tags/tag107.xml"/><Relationship Id="rId5" Type="http://schemas.openxmlformats.org/officeDocument/2006/relationships/tags" Target="../tags/tag106.xml"/><Relationship Id="rId4" Type="http://schemas.openxmlformats.org/officeDocument/2006/relationships/tags" Target="../tags/tag105.xml"/></Relationships>
</file>

<file path=ppt/slides/_rels/slide23.xml.rels><?xml version="1.0" encoding="UTF-8" standalone="yes"?>
<Relationships xmlns="http://schemas.openxmlformats.org/package/2006/relationships"><Relationship Id="rId8" Type="http://schemas.openxmlformats.org/officeDocument/2006/relationships/notesSlide" Target="../notesSlides/notesSlide23.xml"/><Relationship Id="rId3" Type="http://schemas.openxmlformats.org/officeDocument/2006/relationships/tags" Target="../tags/tag110.xml"/><Relationship Id="rId7" Type="http://schemas.openxmlformats.org/officeDocument/2006/relationships/slideLayout" Target="../slideLayouts/slideLayout1.xml"/><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tags" Target="../tags/tag113.xml"/><Relationship Id="rId5" Type="http://schemas.openxmlformats.org/officeDocument/2006/relationships/tags" Target="../tags/tag112.xml"/><Relationship Id="rId4" Type="http://schemas.openxmlformats.org/officeDocument/2006/relationships/tags" Target="../tags/tag111.xml"/></Relationships>
</file>

<file path=ppt/slides/_rels/slide24.xml.rels><?xml version="1.0" encoding="UTF-8" standalone="yes"?>
<Relationships xmlns="http://schemas.openxmlformats.org/package/2006/relationships"><Relationship Id="rId8" Type="http://schemas.openxmlformats.org/officeDocument/2006/relationships/notesSlide" Target="../notesSlides/notesSlide24.xml"/><Relationship Id="rId3" Type="http://schemas.openxmlformats.org/officeDocument/2006/relationships/tags" Target="../tags/tag116.xml"/><Relationship Id="rId7" Type="http://schemas.openxmlformats.org/officeDocument/2006/relationships/slideLayout" Target="../slideLayouts/slideLayout1.xml"/><Relationship Id="rId2" Type="http://schemas.openxmlformats.org/officeDocument/2006/relationships/tags" Target="../tags/tag115.xml"/><Relationship Id="rId1" Type="http://schemas.openxmlformats.org/officeDocument/2006/relationships/tags" Target="../tags/tag114.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tags" Target="../tags/tag117.xml"/></Relationships>
</file>

<file path=ppt/slides/_rels/slide25.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22.xml"/><Relationship Id="rId7" Type="http://schemas.openxmlformats.org/officeDocument/2006/relationships/tags" Target="../tags/tag126.xml"/><Relationship Id="rId2" Type="http://schemas.openxmlformats.org/officeDocument/2006/relationships/tags" Target="../tags/tag121.xml"/><Relationship Id="rId1" Type="http://schemas.openxmlformats.org/officeDocument/2006/relationships/tags" Target="../tags/tag120.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9"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8" Type="http://schemas.openxmlformats.org/officeDocument/2006/relationships/notesSlide" Target="../notesSlides/notesSlide26.xml"/><Relationship Id="rId3" Type="http://schemas.openxmlformats.org/officeDocument/2006/relationships/tags" Target="../tags/tag129.xml"/><Relationship Id="rId7" Type="http://schemas.openxmlformats.org/officeDocument/2006/relationships/slideLayout" Target="../slideLayouts/slideLayout1.xml"/><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tags" Target="../tags/tag132.xml"/><Relationship Id="rId5" Type="http://schemas.openxmlformats.org/officeDocument/2006/relationships/tags" Target="../tags/tag131.xml"/><Relationship Id="rId4" Type="http://schemas.openxmlformats.org/officeDocument/2006/relationships/tags" Target="../tags/tag130.xml"/></Relationships>
</file>

<file path=ppt/slides/_rels/slide27.xml.rels><?xml version="1.0" encoding="UTF-8" standalone="yes"?>
<Relationships xmlns="http://schemas.openxmlformats.org/package/2006/relationships"><Relationship Id="rId8" Type="http://schemas.openxmlformats.org/officeDocument/2006/relationships/notesSlide" Target="../notesSlides/notesSlide27.xml"/><Relationship Id="rId3" Type="http://schemas.openxmlformats.org/officeDocument/2006/relationships/tags" Target="../tags/tag135.xml"/><Relationship Id="rId7" Type="http://schemas.openxmlformats.org/officeDocument/2006/relationships/slideLayout" Target="../slideLayouts/slideLayout1.xml"/><Relationship Id="rId2" Type="http://schemas.openxmlformats.org/officeDocument/2006/relationships/tags" Target="../tags/tag134.xml"/><Relationship Id="rId1" Type="http://schemas.openxmlformats.org/officeDocument/2006/relationships/tags" Target="../tags/tag133.xml"/><Relationship Id="rId6" Type="http://schemas.openxmlformats.org/officeDocument/2006/relationships/tags" Target="../tags/tag138.xml"/><Relationship Id="rId5" Type="http://schemas.openxmlformats.org/officeDocument/2006/relationships/tags" Target="../tags/tag137.xml"/><Relationship Id="rId4" Type="http://schemas.openxmlformats.org/officeDocument/2006/relationships/tags" Target="../tags/tag136.xml"/></Relationships>
</file>

<file path=ppt/slides/_rels/slide28.xml.rels><?xml version="1.0" encoding="UTF-8" standalone="yes"?>
<Relationships xmlns="http://schemas.openxmlformats.org/package/2006/relationships"><Relationship Id="rId3" Type="http://schemas.openxmlformats.org/officeDocument/2006/relationships/tags" Target="../tags/tag141.xml"/><Relationship Id="rId7" Type="http://schemas.openxmlformats.org/officeDocument/2006/relationships/notesSlide" Target="../notesSlides/notesSlide28.xml"/><Relationship Id="rId2" Type="http://schemas.openxmlformats.org/officeDocument/2006/relationships/tags" Target="../tags/tag140.xml"/><Relationship Id="rId1" Type="http://schemas.openxmlformats.org/officeDocument/2006/relationships/tags" Target="../tags/tag139.xml"/><Relationship Id="rId6" Type="http://schemas.openxmlformats.org/officeDocument/2006/relationships/slideLayout" Target="../slideLayouts/slideLayout1.xml"/><Relationship Id="rId5" Type="http://schemas.openxmlformats.org/officeDocument/2006/relationships/tags" Target="../tags/tag143.xml"/><Relationship Id="rId4" Type="http://schemas.openxmlformats.org/officeDocument/2006/relationships/tags" Target="../tags/tag142.xml"/></Relationships>
</file>

<file path=ppt/slides/_rels/slide29.xml.rels><?xml version="1.0" encoding="UTF-8" standalone="yes"?>
<Relationships xmlns="http://schemas.openxmlformats.org/package/2006/relationships"><Relationship Id="rId8" Type="http://schemas.openxmlformats.org/officeDocument/2006/relationships/notesSlide" Target="../notesSlides/notesSlide29.xml"/><Relationship Id="rId3" Type="http://schemas.openxmlformats.org/officeDocument/2006/relationships/tags" Target="../tags/tag146.xml"/><Relationship Id="rId7" Type="http://schemas.openxmlformats.org/officeDocument/2006/relationships/slideLayout" Target="../slideLayouts/slideLayout1.xml"/><Relationship Id="rId2" Type="http://schemas.openxmlformats.org/officeDocument/2006/relationships/tags" Target="../tags/tag145.xml"/><Relationship Id="rId1" Type="http://schemas.openxmlformats.org/officeDocument/2006/relationships/tags" Target="../tags/tag144.xml"/><Relationship Id="rId6" Type="http://schemas.openxmlformats.org/officeDocument/2006/relationships/tags" Target="../tags/tag149.xml"/><Relationship Id="rId5" Type="http://schemas.openxmlformats.org/officeDocument/2006/relationships/tags" Target="../tags/tag148.xml"/><Relationship Id="rId4" Type="http://schemas.openxmlformats.org/officeDocument/2006/relationships/tags" Target="../tags/tag147.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7.xml"/><Relationship Id="rId7" Type="http://schemas.openxmlformats.org/officeDocument/2006/relationships/tags" Target="../tags/tag21.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9"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notesSlide" Target="../notesSlides/notesSlide4.xml"/><Relationship Id="rId5" Type="http://schemas.openxmlformats.org/officeDocument/2006/relationships/slideLayout" Target="../slideLayouts/slideLayout1.xml"/><Relationship Id="rId4" Type="http://schemas.openxmlformats.org/officeDocument/2006/relationships/tags" Target="../tags/tag25.xml"/></Relationships>
</file>

<file path=ppt/slides/_rels/slide5.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notesSlide" Target="../notesSlides/notesSlide5.xml"/><Relationship Id="rId5" Type="http://schemas.openxmlformats.org/officeDocument/2006/relationships/slideLayout" Target="../slideLayouts/slideLayout1.xml"/><Relationship Id="rId4" Type="http://schemas.openxmlformats.org/officeDocument/2006/relationships/tags" Target="../tags/tag29.xml"/></Relationships>
</file>

<file path=ppt/slides/_rels/slide6.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notesSlide" Target="../notesSlides/notesSlide6.xml"/><Relationship Id="rId5" Type="http://schemas.openxmlformats.org/officeDocument/2006/relationships/slideLayout" Target="../slideLayouts/slideLayout1.xml"/><Relationship Id="rId4" Type="http://schemas.openxmlformats.org/officeDocument/2006/relationships/tags" Target="../tags/tag33.xml"/></Relationships>
</file>

<file path=ppt/slides/_rels/slide7.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notesSlide" Target="../notesSlides/notesSlide7.xml"/><Relationship Id="rId5" Type="http://schemas.openxmlformats.org/officeDocument/2006/relationships/slideLayout" Target="../slideLayouts/slideLayout1.xml"/><Relationship Id="rId4" Type="http://schemas.openxmlformats.org/officeDocument/2006/relationships/tags" Target="../tags/tag37.xml"/></Relationships>
</file>

<file path=ppt/slides/_rels/slide8.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notesSlide" Target="../notesSlides/notesSlide8.xml"/><Relationship Id="rId5" Type="http://schemas.openxmlformats.org/officeDocument/2006/relationships/slideLayout" Target="../slideLayouts/slideLayout1.xml"/><Relationship Id="rId4" Type="http://schemas.openxmlformats.org/officeDocument/2006/relationships/tags" Target="../tags/tag41.xml"/></Relationships>
</file>

<file path=ppt/slides/_rels/slide9.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notesSlide" Target="../notesSlides/notesSlide9.xml"/><Relationship Id="rId5" Type="http://schemas.openxmlformats.org/officeDocument/2006/relationships/slideLayout" Target="../slideLayouts/slideLayout1.xml"/><Relationship Id="rId4" Type="http://schemas.openxmlformats.org/officeDocument/2006/relationships/tags" Target="../tags/tag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7170" name="Rectangle 2"/>
          <p:cNvSpPr>
            <a:spLocks noGrp="1" noChangeArrowheads="1"/>
          </p:cNvSpPr>
          <p:nvPr>
            <p:ph type="ctrTitle"/>
            <p:custDataLst>
              <p:tags r:id="rId1"/>
            </p:custDataLst>
          </p:nvPr>
        </p:nvSpPr>
        <p:spPr>
          <a:xfrm>
            <a:off x="646176" y="3603830"/>
            <a:ext cx="7851648" cy="719553"/>
          </a:xfrm>
          <a:noFill/>
          <a:ln/>
          <a:scene3d>
            <a:camera prst="orthographicFront"/>
            <a:lightRig rig="freezing" dir="t">
              <a:rot lat="0" lon="0" rev="5640000"/>
            </a:lightRig>
          </a:scene3d>
          <a:sp3d/>
        </p:spPr>
        <p:txBody>
          <a:bodyPr>
            <a:normAutofit/>
            <a:scene3d>
              <a:camera prst="orthographicFront"/>
              <a:lightRig rig="freezing" dir="t">
                <a:rot lat="0" lon="0" rev="5640000"/>
              </a:lightRig>
            </a:scene3d>
            <a:flatTx/>
          </a:bodyPr>
          <a:lstStyle/>
          <a:p>
            <a:pPr algn="ctr"/>
            <a:r>
              <a:rPr lang="fr-FR" sz="4000" b="0" dirty="0"/>
              <a:t>Leçon 4</a:t>
            </a:r>
          </a:p>
        </p:txBody>
      </p:sp>
      <p:sp>
        <p:nvSpPr>
          <p:cNvPr id="1287171" name="Rectangle 3"/>
          <p:cNvSpPr>
            <a:spLocks noGrp="1" noChangeArrowheads="1"/>
          </p:cNvSpPr>
          <p:nvPr>
            <p:ph type="subTitle" idx="1"/>
            <p:custDataLst>
              <p:tags r:id="rId2"/>
            </p:custDataLst>
          </p:nvPr>
        </p:nvSpPr>
        <p:spPr>
          <a:xfrm>
            <a:off x="0" y="4467399"/>
            <a:ext cx="9144000" cy="792658"/>
          </a:xfrm>
          <a:noFill/>
          <a:ln/>
        </p:spPr>
        <p:txBody>
          <a:bodyPr>
            <a:noAutofit/>
          </a:bodyPr>
          <a:lstStyle/>
          <a:p>
            <a:pPr algn="ctr">
              <a:spcBef>
                <a:spcPts val="0"/>
              </a:spcBef>
            </a:pPr>
            <a:r>
              <a:rPr lang="fr-CA" sz="4000" dirty="0">
                <a:effectLst>
                  <a:outerShdw blurRad="38100" dist="38100" dir="2700000" algn="tl">
                    <a:srgbClr val="000000">
                      <a:alpha val="43137"/>
                    </a:srgbClr>
                  </a:outerShdw>
                </a:effectLst>
                <a:latin typeface="+mj-lt"/>
                <a:cs typeface="Arial" pitchFamily="34" charset="0"/>
              </a:rPr>
              <a:t>Introduction à l’analyse multivariée. Modèles de causalité</a:t>
            </a:r>
          </a:p>
        </p:txBody>
      </p:sp>
      <p:cxnSp>
        <p:nvCxnSpPr>
          <p:cNvPr id="8" name="Connecteur droit 7"/>
          <p:cNvCxnSpPr/>
          <p:nvPr>
            <p:custDataLst>
              <p:tags r:id="rId3"/>
            </p:custDataLst>
          </p:nvPr>
        </p:nvCxnSpPr>
        <p:spPr>
          <a:xfrm>
            <a:off x="0" y="3459287"/>
            <a:ext cx="9144000" cy="1588"/>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9" name="Connecteur droit 8"/>
          <p:cNvCxnSpPr/>
          <p:nvPr>
            <p:custDataLst>
              <p:tags r:id="rId4"/>
            </p:custDataLst>
          </p:nvPr>
        </p:nvCxnSpPr>
        <p:spPr>
          <a:xfrm>
            <a:off x="0" y="3530725"/>
            <a:ext cx="9144000" cy="1588"/>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11" name="Espace réservé de la date 10"/>
          <p:cNvSpPr>
            <a:spLocks noGrp="1"/>
          </p:cNvSpPr>
          <p:nvPr>
            <p:ph type="dt" sz="half" idx="10"/>
            <p:custDataLst>
              <p:tags r:id="rId5"/>
            </p:custDataLst>
          </p:nvPr>
        </p:nvSpPr>
        <p:spPr/>
        <p:txBody>
          <a:bodyPr/>
          <a:lstStyle/>
          <a:p>
            <a:fld id="{09B1EA93-7181-4E24-928E-D16F8FA89D53}" type="datetime10">
              <a:rPr lang="fr-FR" smtClean="0"/>
              <a:t>16:19</a:t>
            </a:fld>
            <a:endParaRPr lang="fr-FR" dirty="0"/>
          </a:p>
        </p:txBody>
      </p:sp>
      <p:sp>
        <p:nvSpPr>
          <p:cNvPr id="12" name="Espace réservé du numéro de diapositive 11"/>
          <p:cNvSpPr>
            <a:spLocks noGrp="1"/>
          </p:cNvSpPr>
          <p:nvPr>
            <p:ph type="sldNum" sz="quarter" idx="12"/>
            <p:custDataLst>
              <p:tags r:id="rId6"/>
            </p:custDataLst>
          </p:nvPr>
        </p:nvSpPr>
        <p:spPr/>
        <p:txBody>
          <a:bodyPr/>
          <a:lstStyle/>
          <a:p>
            <a:fld id="{0E8BC1D6-906C-4B40-99AE-5BD2D4C3F0C6}" type="slidenum">
              <a:rPr lang="fr-FR" smtClean="0"/>
              <a:pPr/>
              <a:t>1</a:t>
            </a:fld>
            <a:endParaRPr lang="fr-FR"/>
          </a:p>
        </p:txBody>
      </p:sp>
      <p:sp>
        <p:nvSpPr>
          <p:cNvPr id="14" name="Rectangle 2"/>
          <p:cNvSpPr txBox="1">
            <a:spLocks noChangeArrowheads="1"/>
          </p:cNvSpPr>
          <p:nvPr>
            <p:custDataLst>
              <p:tags r:id="rId7"/>
            </p:custDataLst>
          </p:nvPr>
        </p:nvSpPr>
        <p:spPr>
          <a:xfrm>
            <a:off x="785786" y="764704"/>
            <a:ext cx="7602638" cy="1057268"/>
          </a:xfrm>
          <a:prstGeom prst="rect">
            <a:avLst/>
          </a:prstGeom>
          <a:noFill/>
          <a:ln>
            <a:noFill/>
          </a:ln>
          <a:scene3d>
            <a:camera prst="orthographicFront"/>
            <a:lightRig rig="freezing" dir="t">
              <a:rot lat="0" lon="0" rev="5640000"/>
            </a:lightRig>
          </a:scene3d>
          <a:sp3d/>
        </p:spPr>
        <p:txBody>
          <a:bodyPr vert="horz" lIns="0" tIns="0" rIns="18288" bIns="0" anchor="b">
            <a:normAutofit fontScale="70000" lnSpcReduction="20000"/>
            <a:scene3d>
              <a:camera prst="orthographicFront"/>
              <a:lightRig rig="freezing" dir="t">
                <a:rot lat="0" lon="0" rev="5640000"/>
              </a:lightRig>
            </a:scene3d>
            <a:flatTx/>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r>
              <a:rPr lang="en-CA" sz="4000" b="0" dirty="0"/>
              <a:t>SOCIO 532.2</a:t>
            </a:r>
          </a:p>
          <a:p>
            <a:pPr algn="l"/>
            <a:r>
              <a:rPr lang="en-CA" sz="4000" b="0" dirty="0"/>
              <a:t>STATISTIQUES &amp; INFORMATIQUE APPLIQUÉES AUX SCIENCES SOCIALES</a:t>
            </a:r>
            <a:endParaRPr lang="fr-FR" sz="4000" b="0" dirty="0"/>
          </a:p>
        </p:txBody>
      </p:sp>
      <p:sp>
        <p:nvSpPr>
          <p:cNvPr id="15" name="Rectangle 3"/>
          <p:cNvSpPr txBox="1">
            <a:spLocks noChangeArrowheads="1"/>
          </p:cNvSpPr>
          <p:nvPr>
            <p:custDataLst>
              <p:tags r:id="rId8"/>
            </p:custDataLst>
          </p:nvPr>
        </p:nvSpPr>
        <p:spPr>
          <a:xfrm>
            <a:off x="1547664" y="2171425"/>
            <a:ext cx="6929486" cy="1113559"/>
          </a:xfrm>
          <a:prstGeom prst="rect">
            <a:avLst/>
          </a:prstGeom>
          <a:noFill/>
          <a:ln/>
        </p:spPr>
        <p:txBody>
          <a:bodyPr vert="horz" lIns="0" rIns="18288">
            <a:no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spcBef>
                <a:spcPts val="1800"/>
              </a:spcBef>
            </a:pPr>
            <a:r>
              <a:rPr lang="fr-CA" sz="2200" dirty="0">
                <a:effectLst>
                  <a:outerShdw blurRad="38100" dist="38100" dir="2700000" algn="tl">
                    <a:srgbClr val="000000">
                      <a:alpha val="43137"/>
                    </a:srgbClr>
                  </a:outerShdw>
                </a:effectLst>
                <a:latin typeface="+mj-lt"/>
                <a:cs typeface="Arial" pitchFamily="34" charset="0"/>
              </a:rPr>
              <a:t>El Hadj Touré, Ph D. Sociologie</a:t>
            </a:r>
          </a:p>
          <a:p>
            <a:pPr>
              <a:spcBef>
                <a:spcPts val="600"/>
              </a:spcBef>
            </a:pPr>
            <a:r>
              <a:rPr lang="fr-CA" sz="2200" dirty="0">
                <a:effectLst>
                  <a:outerShdw blurRad="38100" dist="38100" dir="2700000" algn="tl">
                    <a:srgbClr val="000000">
                      <a:alpha val="43137"/>
                    </a:srgbClr>
                  </a:outerShdw>
                </a:effectLst>
                <a:latin typeface="+mj-lt"/>
                <a:cs typeface="Arial" pitchFamily="34" charset="0"/>
              </a:rPr>
              <a:t>Section de sociologie</a:t>
            </a:r>
          </a:p>
          <a:p>
            <a:pPr>
              <a:spcBef>
                <a:spcPts val="600"/>
              </a:spcBef>
            </a:pPr>
            <a:r>
              <a:rPr lang="fr-CA" sz="2200" dirty="0">
                <a:effectLst>
                  <a:outerShdw blurRad="38100" dist="38100" dir="2700000" algn="tl">
                    <a:srgbClr val="000000">
                      <a:alpha val="43137"/>
                    </a:srgbClr>
                  </a:outerShdw>
                </a:effectLst>
                <a:latin typeface="+mj-lt"/>
                <a:cs typeface="Arial" pitchFamily="34" charset="0"/>
              </a:rPr>
              <a:t>Université Gaston Berger de St-Louis</a:t>
            </a:r>
          </a:p>
        </p:txBody>
      </p:sp>
    </p:spTree>
    <p:extLst>
      <p:ext uri="{BB962C8B-B14F-4D97-AF65-F5344CB8AC3E}">
        <p14:creationId xmlns:p14="http://schemas.microsoft.com/office/powerpoint/2010/main" val="3324154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60848"/>
            <a:ext cx="8507288" cy="4485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CA" altLang="fr-FR"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L’analyse dite «multivariée» permet surtout de répondre à des </a:t>
            </a:r>
            <a:r>
              <a:rPr lang="fr-CA" altLang="fr-FR" sz="2400" u="sng"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questions de recherche causales</a:t>
            </a:r>
            <a:r>
              <a:rPr lang="fr-CA" altLang="fr-FR"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du genre: </a:t>
            </a:r>
          </a:p>
          <a:p>
            <a:pPr lvl="1">
              <a:spcBef>
                <a:spcPts val="600"/>
              </a:spcBef>
              <a:spcAft>
                <a:spcPts val="0"/>
              </a:spcAft>
              <a:buClr>
                <a:schemeClr val="bg2">
                  <a:lumMod val="40000"/>
                  <a:lumOff val="60000"/>
                </a:schemeClr>
              </a:buClr>
            </a:pPr>
            <a:r>
              <a:rPr lang="fr-CA" altLang="fr-F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fr-CA" altLang="fr-FR" sz="2200" u="sng"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Toutes choses étant égales</a:t>
            </a:r>
            <a:r>
              <a:rPr lang="fr-CA" altLang="fr-F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(après avoir neutralisé l’effet des variables-contrôle (VC) Z), </a:t>
            </a:r>
          </a:p>
          <a:p>
            <a:pPr marL="457200" lvl="1" indent="0">
              <a:spcBef>
                <a:spcPts val="0"/>
              </a:spcBef>
              <a:spcAft>
                <a:spcPts val="600"/>
              </a:spcAft>
              <a:buClr>
                <a:schemeClr val="bg2">
                  <a:lumMod val="40000"/>
                  <a:lumOff val="60000"/>
                </a:schemeClr>
              </a:buClr>
              <a:buNone/>
            </a:pPr>
            <a:r>
              <a:rPr lang="fr-CA" altLang="fr-F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la VI (X) a-t-elle un effet sur la VD (Y)? »</a:t>
            </a:r>
          </a:p>
          <a:p>
            <a:pPr>
              <a:spcBef>
                <a:spcPts val="12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L’analyse sociologique consiste à établir les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structures de causalité</a:t>
            </a:r>
            <a:r>
              <a:rPr lang="fr-FR" sz="2400" dirty="0">
                <a:effectLst>
                  <a:outerShdw blurRad="38100" dist="38100" dir="2700000" algn="tl">
                    <a:srgbClr val="000000">
                      <a:alpha val="43137"/>
                    </a:srgbClr>
                  </a:outerShdw>
                </a:effectLst>
                <a:latin typeface="Arial" pitchFamily="34" charset="0"/>
                <a:cs typeface="Arial" pitchFamily="34" charset="0"/>
              </a:rPr>
              <a:t> sous-jacentes aux relations entre variables étudiées (Durkheim, cité par Boudon, 2002)</a:t>
            </a:r>
          </a:p>
          <a:p>
            <a:pPr>
              <a:spcBef>
                <a:spcPts val="1200"/>
              </a:spcBef>
              <a:spcAft>
                <a:spcPts val="600"/>
              </a:spcAft>
              <a:buClr>
                <a:schemeClr val="bg2">
                  <a:lumMod val="40000"/>
                  <a:lumOff val="60000"/>
                </a:schemeClr>
              </a:buClr>
            </a:pPr>
            <a:r>
              <a:rPr lang="fr-FR" sz="2400" dirty="0" err="1">
                <a:effectLst>
                  <a:outerShdw blurRad="38100" dist="38100" dir="2700000" algn="tl">
                    <a:srgbClr val="000000">
                      <a:alpha val="43137"/>
                    </a:srgbClr>
                  </a:outerShdw>
                </a:effectLst>
                <a:latin typeface="Arial" pitchFamily="34" charset="0"/>
                <a:cs typeface="Arial" pitchFamily="34" charset="0"/>
              </a:rPr>
              <a:t>Tacq</a:t>
            </a:r>
            <a:r>
              <a:rPr lang="fr-FR" sz="2400" dirty="0">
                <a:effectLst>
                  <a:outerShdw blurRad="38100" dist="38100" dir="2700000" algn="tl">
                    <a:srgbClr val="000000">
                      <a:alpha val="43137"/>
                    </a:srgbClr>
                  </a:outerShdw>
                </a:effectLst>
                <a:latin typeface="Arial" pitchFamily="34" charset="0"/>
                <a:cs typeface="Arial" pitchFamily="34" charset="0"/>
              </a:rPr>
              <a:t> (1997) identifie 8 structures de causalité sous-jacentes aux problèmes de recherche en sciences sociales</a:t>
            </a: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Qu’est-ce que l’analyse causale?</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Analyse multivariée &amp; analyse causale</a:t>
            </a:r>
          </a:p>
        </p:txBody>
      </p:sp>
    </p:spTree>
    <p:extLst>
      <p:ext uri="{BB962C8B-B14F-4D97-AF65-F5344CB8AC3E}">
        <p14:creationId xmlns:p14="http://schemas.microsoft.com/office/powerpoint/2010/main" val="412507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600" dirty="0">
              <a:effectLst>
                <a:outerShdw blurRad="38100" dist="38100" dir="2700000" algn="tl">
                  <a:srgbClr val="000000">
                    <a:alpha val="43137"/>
                  </a:srgbClr>
                </a:outerShdw>
              </a:effectLst>
              <a:latin typeface="Arial" pitchFamily="34" charset="0"/>
              <a:cs typeface="Arial" pitchFamily="34" charset="0"/>
            </a:endParaRP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Structures de causalité</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pic>
        <p:nvPicPr>
          <p:cNvPr id="18" name="Image 17" descr="http://www.uqtr.ca/cours/srp-6018/periode1/image001.gif"/>
          <p:cNvPicPr/>
          <p:nvPr/>
        </p:nvPicPr>
        <p:blipFill>
          <a:blip r:embed="rId7">
            <a:clrChange>
              <a:clrFrom>
                <a:srgbClr val="000000">
                  <a:alpha val="0"/>
                </a:srgbClr>
              </a:clrFrom>
              <a:clrTo>
                <a:srgbClr val="000000">
                  <a:alpha val="0"/>
                </a:srgbClr>
              </a:clrTo>
            </a:clrChange>
            <a:duotone>
              <a:prstClr val="black"/>
              <a:schemeClr val="tx1">
                <a:tint val="45000"/>
                <a:satMod val="400000"/>
              </a:schemeClr>
            </a:duotone>
            <a:extLst>
              <a:ext uri="{28A0092B-C50C-407E-A947-70E740481C1C}">
                <a14:useLocalDpi xmlns:a14="http://schemas.microsoft.com/office/drawing/2010/main" val="0"/>
              </a:ext>
            </a:extLst>
          </a:blip>
          <a:srcRect/>
          <a:stretch>
            <a:fillRect/>
          </a:stretch>
        </p:blipFill>
        <p:spPr bwMode="auto">
          <a:xfrm>
            <a:off x="5733814" y="2033525"/>
            <a:ext cx="1790514" cy="383916"/>
          </a:xfrm>
          <a:prstGeom prst="rect">
            <a:avLst/>
          </a:prstGeom>
          <a:noFill/>
          <a:ln>
            <a:noFill/>
          </a:ln>
        </p:spPr>
      </p:pic>
      <p:pic>
        <p:nvPicPr>
          <p:cNvPr id="20" name="Image 19" descr="http://www.uqtr.ca/cours/srp-6018/periode1/image003.gif"/>
          <p:cNvPicPr/>
          <p:nvPr/>
        </p:nvPicPr>
        <p:blipFill>
          <a:blip r:embed="rId8">
            <a:extLst>
              <a:ext uri="{28A0092B-C50C-407E-A947-70E740481C1C}">
                <a14:useLocalDpi xmlns:a14="http://schemas.microsoft.com/office/drawing/2010/main" val="0"/>
              </a:ext>
            </a:extLst>
          </a:blip>
          <a:srcRect/>
          <a:stretch>
            <a:fillRect/>
          </a:stretch>
        </p:blipFill>
        <p:spPr bwMode="auto">
          <a:xfrm>
            <a:off x="5409819" y="2613286"/>
            <a:ext cx="2611661" cy="1203593"/>
          </a:xfrm>
          <a:prstGeom prst="rect">
            <a:avLst/>
          </a:prstGeom>
          <a:noFill/>
          <a:ln>
            <a:noFill/>
          </a:ln>
        </p:spPr>
      </p:pic>
      <p:pic>
        <p:nvPicPr>
          <p:cNvPr id="22" name="Image 21" descr="http://www.uqtr.ca/cours/srp-6018/periode1/image007.gif"/>
          <p:cNvPicPr/>
          <p:nvPr/>
        </p:nvPicPr>
        <p:blipFill>
          <a:blip r:embed="rId9">
            <a:extLst>
              <a:ext uri="{28A0092B-C50C-407E-A947-70E740481C1C}">
                <a14:useLocalDpi xmlns:a14="http://schemas.microsoft.com/office/drawing/2010/main" val="0"/>
              </a:ext>
            </a:extLst>
          </a:blip>
          <a:srcRect/>
          <a:stretch>
            <a:fillRect/>
          </a:stretch>
        </p:blipFill>
        <p:spPr bwMode="auto">
          <a:xfrm>
            <a:off x="5909077" y="5903313"/>
            <a:ext cx="2863851" cy="811961"/>
          </a:xfrm>
          <a:prstGeom prst="rect">
            <a:avLst/>
          </a:prstGeom>
          <a:noFill/>
          <a:ln>
            <a:noFill/>
          </a:ln>
        </p:spPr>
      </p:pic>
      <p:sp>
        <p:nvSpPr>
          <p:cNvPr id="23" name="ZoneTexte 22"/>
          <p:cNvSpPr txBox="1"/>
          <p:nvPr/>
        </p:nvSpPr>
        <p:spPr>
          <a:xfrm>
            <a:off x="479058" y="2015787"/>
            <a:ext cx="4957038" cy="461665"/>
          </a:xfrm>
          <a:prstGeom prst="rect">
            <a:avLst/>
          </a:prstGeom>
          <a:noFill/>
        </p:spPr>
        <p:txBody>
          <a:bodyPr wrap="square" rtlCol="0">
            <a:spAutoFit/>
          </a:bodyPr>
          <a:lstStyle/>
          <a:p>
            <a:r>
              <a:rPr lang="fr-CA" sz="2400" dirty="0">
                <a:effectLst>
                  <a:outerShdw blurRad="38100" dist="38100" dir="2700000" algn="tl">
                    <a:srgbClr val="000000">
                      <a:alpha val="43137"/>
                    </a:srgbClr>
                  </a:outerShdw>
                </a:effectLst>
              </a:rPr>
              <a:t>1. Structure de causalité bivariée</a:t>
            </a:r>
          </a:p>
        </p:txBody>
      </p:sp>
      <p:sp>
        <p:nvSpPr>
          <p:cNvPr id="24" name="ZoneTexte 23"/>
          <p:cNvSpPr txBox="1"/>
          <p:nvPr/>
        </p:nvSpPr>
        <p:spPr>
          <a:xfrm>
            <a:off x="519991" y="4039407"/>
            <a:ext cx="5389086" cy="461665"/>
          </a:xfrm>
          <a:prstGeom prst="rect">
            <a:avLst/>
          </a:prstGeom>
          <a:noFill/>
        </p:spPr>
        <p:txBody>
          <a:bodyPr wrap="square" rtlCol="0">
            <a:spAutoFit/>
          </a:bodyPr>
          <a:lstStyle/>
          <a:p>
            <a:r>
              <a:rPr lang="fr-CA" sz="2400" dirty="0">
                <a:effectLst>
                  <a:outerShdw blurRad="38100" dist="38100" dir="2700000" algn="tl">
                    <a:srgbClr val="000000">
                      <a:alpha val="43137"/>
                    </a:srgbClr>
                  </a:outerShdw>
                </a:effectLst>
              </a:rPr>
              <a:t>3. Structure de causalité convergente</a:t>
            </a:r>
          </a:p>
        </p:txBody>
      </p:sp>
      <p:sp>
        <p:nvSpPr>
          <p:cNvPr id="25" name="ZoneTexte 24"/>
          <p:cNvSpPr txBox="1"/>
          <p:nvPr/>
        </p:nvSpPr>
        <p:spPr>
          <a:xfrm>
            <a:off x="499570" y="2727226"/>
            <a:ext cx="3928414" cy="461665"/>
          </a:xfrm>
          <a:prstGeom prst="rect">
            <a:avLst/>
          </a:prstGeom>
          <a:noFill/>
        </p:spPr>
        <p:txBody>
          <a:bodyPr wrap="square" rtlCol="0">
            <a:spAutoFit/>
          </a:bodyPr>
          <a:lstStyle/>
          <a:p>
            <a:r>
              <a:rPr lang="fr-CA" sz="2400" dirty="0">
                <a:effectLst>
                  <a:outerShdw blurRad="38100" dist="38100" dir="2700000" algn="tl">
                    <a:srgbClr val="000000">
                      <a:alpha val="43137"/>
                    </a:srgbClr>
                  </a:outerShdw>
                </a:effectLst>
              </a:rPr>
              <a:t>2. Causalité fallacieuse</a:t>
            </a:r>
          </a:p>
        </p:txBody>
      </p:sp>
      <p:sp>
        <p:nvSpPr>
          <p:cNvPr id="26" name="ZoneTexte 25"/>
          <p:cNvSpPr txBox="1"/>
          <p:nvPr/>
        </p:nvSpPr>
        <p:spPr>
          <a:xfrm>
            <a:off x="502896" y="5890185"/>
            <a:ext cx="5389086" cy="461665"/>
          </a:xfrm>
          <a:prstGeom prst="rect">
            <a:avLst/>
          </a:prstGeom>
          <a:noFill/>
        </p:spPr>
        <p:txBody>
          <a:bodyPr wrap="square" rtlCol="0">
            <a:spAutoFit/>
          </a:bodyPr>
          <a:lstStyle/>
          <a:p>
            <a:r>
              <a:rPr lang="fr-CA" sz="2400" dirty="0">
                <a:effectLst>
                  <a:outerShdw blurRad="38100" dist="38100" dir="2700000" algn="tl">
                    <a:srgbClr val="000000">
                      <a:alpha val="43137"/>
                    </a:srgbClr>
                  </a:outerShdw>
                </a:effectLst>
              </a:rPr>
              <a:t>5. Structure de causalité interactive</a:t>
            </a:r>
          </a:p>
        </p:txBody>
      </p:sp>
      <p:sp>
        <p:nvSpPr>
          <p:cNvPr id="2" name="ZoneTexte 1"/>
          <p:cNvSpPr txBox="1"/>
          <p:nvPr/>
        </p:nvSpPr>
        <p:spPr>
          <a:xfrm>
            <a:off x="5884954" y="3907414"/>
            <a:ext cx="432048" cy="338554"/>
          </a:xfrm>
          <a:prstGeom prst="rect">
            <a:avLst/>
          </a:prstGeom>
          <a:noFill/>
          <a:ln w="12700">
            <a:solidFill>
              <a:schemeClr val="bg1"/>
            </a:solidFill>
          </a:ln>
        </p:spPr>
        <p:txBody>
          <a:bodyPr wrap="square" rtlCol="0">
            <a:spAutoFit/>
          </a:bodyPr>
          <a:lstStyle/>
          <a:p>
            <a:r>
              <a:rPr lang="fr-CA" sz="1600" dirty="0">
                <a:solidFill>
                  <a:schemeClr val="bg1"/>
                </a:solidFill>
                <a:latin typeface="Times New Roman" panose="02020603050405020304" pitchFamily="18" charset="0"/>
                <a:cs typeface="Times New Roman" panose="02020603050405020304" pitchFamily="18" charset="0"/>
              </a:rPr>
              <a:t>X</a:t>
            </a:r>
            <a:r>
              <a:rPr lang="fr-CA" sz="1600" baseline="-25000" dirty="0">
                <a:solidFill>
                  <a:schemeClr val="bg1"/>
                </a:solidFill>
                <a:latin typeface="Times New Roman" panose="02020603050405020304" pitchFamily="18" charset="0"/>
                <a:cs typeface="Times New Roman" panose="02020603050405020304" pitchFamily="18" charset="0"/>
              </a:rPr>
              <a:t>1</a:t>
            </a:r>
          </a:p>
        </p:txBody>
      </p:sp>
      <p:sp>
        <p:nvSpPr>
          <p:cNvPr id="28" name="ZoneTexte 27"/>
          <p:cNvSpPr txBox="1"/>
          <p:nvPr/>
        </p:nvSpPr>
        <p:spPr>
          <a:xfrm>
            <a:off x="5884954" y="4319336"/>
            <a:ext cx="432048" cy="338554"/>
          </a:xfrm>
          <a:prstGeom prst="rect">
            <a:avLst/>
          </a:prstGeom>
          <a:noFill/>
          <a:ln w="12700">
            <a:solidFill>
              <a:schemeClr val="bg1"/>
            </a:solidFill>
          </a:ln>
        </p:spPr>
        <p:txBody>
          <a:bodyPr wrap="square" rtlCol="0">
            <a:spAutoFit/>
          </a:bodyPr>
          <a:lstStyle/>
          <a:p>
            <a:r>
              <a:rPr lang="fr-CA" sz="1600" dirty="0">
                <a:solidFill>
                  <a:schemeClr val="bg1"/>
                </a:solidFill>
                <a:latin typeface="Times New Roman" panose="02020603050405020304" pitchFamily="18" charset="0"/>
                <a:cs typeface="Times New Roman" panose="02020603050405020304" pitchFamily="18" charset="0"/>
              </a:rPr>
              <a:t>X</a:t>
            </a:r>
            <a:r>
              <a:rPr lang="fr-CA" sz="1600" baseline="-25000" dirty="0">
                <a:solidFill>
                  <a:schemeClr val="bg1"/>
                </a:solidFill>
                <a:latin typeface="Times New Roman" panose="02020603050405020304" pitchFamily="18" charset="0"/>
                <a:cs typeface="Times New Roman" panose="02020603050405020304" pitchFamily="18" charset="0"/>
              </a:rPr>
              <a:t>2</a:t>
            </a:r>
          </a:p>
        </p:txBody>
      </p:sp>
      <p:sp>
        <p:nvSpPr>
          <p:cNvPr id="29" name="ZoneTexte 28"/>
          <p:cNvSpPr txBox="1"/>
          <p:nvPr/>
        </p:nvSpPr>
        <p:spPr>
          <a:xfrm>
            <a:off x="8066180" y="4098691"/>
            <a:ext cx="432048" cy="338554"/>
          </a:xfrm>
          <a:prstGeom prst="rect">
            <a:avLst/>
          </a:prstGeom>
          <a:noFill/>
          <a:ln w="12700">
            <a:solidFill>
              <a:schemeClr val="bg1"/>
            </a:solidFill>
          </a:ln>
        </p:spPr>
        <p:txBody>
          <a:bodyPr wrap="square" rtlCol="0">
            <a:spAutoFit/>
          </a:bodyPr>
          <a:lstStyle/>
          <a:p>
            <a:r>
              <a:rPr lang="fr-CA" sz="1600" dirty="0">
                <a:solidFill>
                  <a:schemeClr val="bg1"/>
                </a:solidFill>
                <a:latin typeface="Times New Roman" panose="02020603050405020304" pitchFamily="18" charset="0"/>
                <a:cs typeface="Times New Roman" panose="02020603050405020304" pitchFamily="18" charset="0"/>
              </a:rPr>
              <a:t>Y</a:t>
            </a:r>
            <a:endParaRPr lang="fr-CA" sz="1600" baseline="-25000" dirty="0">
              <a:solidFill>
                <a:schemeClr val="bg1"/>
              </a:solidFill>
              <a:latin typeface="Times New Roman" panose="02020603050405020304" pitchFamily="18" charset="0"/>
              <a:cs typeface="Times New Roman" panose="02020603050405020304" pitchFamily="18" charset="0"/>
            </a:endParaRPr>
          </a:p>
        </p:txBody>
      </p:sp>
      <p:cxnSp>
        <p:nvCxnSpPr>
          <p:cNvPr id="4" name="Connecteur droit avec flèche 3"/>
          <p:cNvCxnSpPr>
            <a:stCxn id="2" idx="3"/>
          </p:cNvCxnSpPr>
          <p:nvPr/>
        </p:nvCxnSpPr>
        <p:spPr>
          <a:xfrm>
            <a:off x="6317002" y="4076691"/>
            <a:ext cx="1749178" cy="1231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Connecteur droit avec flèche 29"/>
          <p:cNvCxnSpPr>
            <a:endCxn id="29" idx="1"/>
          </p:cNvCxnSpPr>
          <p:nvPr/>
        </p:nvCxnSpPr>
        <p:spPr>
          <a:xfrm flipV="1">
            <a:off x="6317002" y="4267968"/>
            <a:ext cx="1749178" cy="2166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1" name="Rectangle 30"/>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dirty="0" err="1">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Tacq</a:t>
            </a:r>
            <a:r>
              <a:rPr lang="fr-CA" sz="300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(1997)</a:t>
            </a:r>
          </a:p>
        </p:txBody>
      </p:sp>
      <p:sp>
        <p:nvSpPr>
          <p:cNvPr id="32" name="Rectangle à coins arrondis 15">
            <a:extLst>
              <a:ext uri="{FF2B5EF4-FFF2-40B4-BE49-F238E27FC236}">
                <a16:creationId xmlns:a16="http://schemas.microsoft.com/office/drawing/2014/main" id="{C93066AA-186A-495D-A4EB-4DCFC4E3AE6F}"/>
              </a:ext>
            </a:extLst>
          </p:cNvPr>
          <p:cNvSpPr/>
          <p:nvPr/>
        </p:nvSpPr>
        <p:spPr>
          <a:xfrm>
            <a:off x="457200" y="1779683"/>
            <a:ext cx="8644430" cy="485405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 name="ZoneTexte 2">
            <a:extLst>
              <a:ext uri="{FF2B5EF4-FFF2-40B4-BE49-F238E27FC236}">
                <a16:creationId xmlns:a16="http://schemas.microsoft.com/office/drawing/2014/main" id="{786B6E52-F477-7AB2-3CAA-6C04270C8C54}"/>
              </a:ext>
            </a:extLst>
          </p:cNvPr>
          <p:cNvSpPr txBox="1"/>
          <p:nvPr/>
        </p:nvSpPr>
        <p:spPr>
          <a:xfrm>
            <a:off x="495868" y="4927352"/>
            <a:ext cx="5389086" cy="461665"/>
          </a:xfrm>
          <a:prstGeom prst="rect">
            <a:avLst/>
          </a:prstGeom>
          <a:noFill/>
        </p:spPr>
        <p:txBody>
          <a:bodyPr wrap="square" rtlCol="0">
            <a:spAutoFit/>
          </a:bodyPr>
          <a:lstStyle/>
          <a:p>
            <a:r>
              <a:rPr lang="fr-CA" sz="2400" dirty="0">
                <a:effectLst>
                  <a:outerShdw blurRad="38100" dist="38100" dir="2700000" algn="tl">
                    <a:srgbClr val="000000">
                      <a:alpha val="43137"/>
                    </a:srgbClr>
                  </a:outerShdw>
                </a:effectLst>
              </a:rPr>
              <a:t>4. Structure de causalité discriminante</a:t>
            </a:r>
          </a:p>
        </p:txBody>
      </p:sp>
      <p:pic>
        <p:nvPicPr>
          <p:cNvPr id="6" name="Image 5">
            <a:extLst>
              <a:ext uri="{FF2B5EF4-FFF2-40B4-BE49-F238E27FC236}">
                <a16:creationId xmlns:a16="http://schemas.microsoft.com/office/drawing/2014/main" id="{64484F1A-9576-44FB-0FDF-151C9437DBC1}"/>
              </a:ext>
            </a:extLst>
          </p:cNvPr>
          <p:cNvPicPr>
            <a:picLocks noChangeAspect="1"/>
          </p:cNvPicPr>
          <p:nvPr/>
        </p:nvPicPr>
        <p:blipFill>
          <a:blip r:embed="rId10"/>
          <a:stretch>
            <a:fillRect/>
          </a:stretch>
        </p:blipFill>
        <p:spPr>
          <a:xfrm>
            <a:off x="5909077" y="4840179"/>
            <a:ext cx="2589151" cy="840606"/>
          </a:xfrm>
          <a:prstGeom prst="rect">
            <a:avLst/>
          </a:prstGeom>
        </p:spPr>
      </p:pic>
    </p:spTree>
    <p:extLst>
      <p:ext uri="{BB962C8B-B14F-4D97-AF65-F5344CB8AC3E}">
        <p14:creationId xmlns:p14="http://schemas.microsoft.com/office/powerpoint/2010/main" val="92791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3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Au moins trois étapes dans un processus d’élaboration</a:t>
            </a:r>
          </a:p>
          <a:p>
            <a:pPr marL="914400" lvl="1" indent="-457200">
              <a:spcBef>
                <a:spcPts val="600"/>
              </a:spcBef>
              <a:spcAft>
                <a:spcPts val="0"/>
              </a:spcAft>
              <a:buClr>
                <a:schemeClr val="bg2">
                  <a:lumMod val="40000"/>
                  <a:lumOff val="60000"/>
                </a:schemeClr>
              </a:buClr>
              <a:buFont typeface="+mj-lt"/>
              <a:buAutoNum type="arabicPeriod"/>
            </a:pPr>
            <a:r>
              <a:rPr lang="fr-FR" sz="2200" dirty="0">
                <a:effectLst>
                  <a:outerShdw blurRad="38100" dist="38100" dir="2700000" algn="tl">
                    <a:srgbClr val="000000">
                      <a:alpha val="43137"/>
                    </a:srgbClr>
                  </a:outerShdw>
                </a:effectLst>
                <a:latin typeface="Arial" pitchFamily="34" charset="0"/>
                <a:cs typeface="Arial" pitchFamily="34" charset="0"/>
              </a:rPr>
              <a:t>Examen d’une relation d’association bivariée</a:t>
            </a:r>
          </a:p>
          <a:p>
            <a:pPr marL="914400" lvl="1" indent="-457200">
              <a:spcBef>
                <a:spcPts val="600"/>
              </a:spcBef>
              <a:spcAft>
                <a:spcPts val="0"/>
              </a:spcAft>
              <a:buClr>
                <a:schemeClr val="bg2">
                  <a:lumMod val="40000"/>
                  <a:lumOff val="60000"/>
                </a:schemeClr>
              </a:buClr>
              <a:buFont typeface="+mj-lt"/>
              <a:buAutoNum type="arabicPeriod"/>
            </a:pPr>
            <a:r>
              <a:rPr lang="fr-FR" sz="2200" dirty="0">
                <a:effectLst>
                  <a:outerShdw blurRad="38100" dist="38100" dir="2700000" algn="tl">
                    <a:srgbClr val="000000">
                      <a:alpha val="43137"/>
                    </a:srgbClr>
                  </a:outerShdw>
                </a:effectLst>
                <a:latin typeface="Arial" pitchFamily="34" charset="0"/>
                <a:cs typeface="Arial" pitchFamily="34" charset="0"/>
              </a:rPr>
              <a:t>Ajout d’une variable additionnelle dans le modèle</a:t>
            </a:r>
          </a:p>
          <a:p>
            <a:pPr marL="914400" lvl="1" indent="-457200">
              <a:spcBef>
                <a:spcPts val="600"/>
              </a:spcBef>
              <a:spcAft>
                <a:spcPts val="0"/>
              </a:spcAft>
              <a:buClr>
                <a:schemeClr val="bg2">
                  <a:lumMod val="40000"/>
                  <a:lumOff val="60000"/>
                </a:schemeClr>
              </a:buClr>
              <a:buFont typeface="+mj-lt"/>
              <a:buAutoNum type="arabicPeriod"/>
            </a:pPr>
            <a:r>
              <a:rPr lang="fr-FR" sz="2200" dirty="0">
                <a:effectLst>
                  <a:outerShdw blurRad="38100" dist="38100" dir="2700000" algn="tl">
                    <a:srgbClr val="000000">
                      <a:alpha val="43137"/>
                    </a:srgbClr>
                  </a:outerShdw>
                </a:effectLst>
                <a:latin typeface="Arial" pitchFamily="34" charset="0"/>
                <a:cs typeface="Arial" pitchFamily="34" charset="0"/>
              </a:rPr>
              <a:t>Diagnostic causal de l’élaboration</a:t>
            </a:r>
          </a:p>
          <a:p>
            <a:pPr>
              <a:spcBef>
                <a:spcPts val="2400"/>
              </a:spcBef>
              <a:spcAft>
                <a:spcPts val="3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Focus sur quatre modèles d’élaboration qui correspondent aux structures de causalité de </a:t>
            </a:r>
            <a:r>
              <a:rPr lang="fr-FR" sz="2400" dirty="0" err="1">
                <a:effectLst>
                  <a:outerShdw blurRad="38100" dist="38100" dir="2700000" algn="tl">
                    <a:srgbClr val="000000">
                      <a:alpha val="43137"/>
                    </a:srgbClr>
                  </a:outerShdw>
                </a:effectLst>
                <a:latin typeface="Arial" pitchFamily="34" charset="0"/>
                <a:cs typeface="Arial" pitchFamily="34" charset="0"/>
              </a:rPr>
              <a:t>Tacq</a:t>
            </a:r>
            <a:r>
              <a:rPr lang="fr-FR" sz="2400" dirty="0">
                <a:effectLst>
                  <a:outerShdw blurRad="38100" dist="38100" dir="2700000" algn="tl">
                    <a:srgbClr val="000000">
                      <a:alpha val="43137"/>
                    </a:srgbClr>
                  </a:outerShdw>
                </a:effectLst>
                <a:latin typeface="Arial" pitchFamily="34" charset="0"/>
                <a:cs typeface="Arial" pitchFamily="34" charset="0"/>
              </a:rPr>
              <a:t> (1997)</a:t>
            </a:r>
          </a:p>
          <a:p>
            <a:pPr lvl="1">
              <a:spcBef>
                <a:spcPts val="600"/>
              </a:spcBef>
              <a:spcAft>
                <a:spcPts val="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Convergence (structure de causalité convergente)</a:t>
            </a:r>
          </a:p>
          <a:p>
            <a:pPr lvl="1">
              <a:spcBef>
                <a:spcPts val="600"/>
              </a:spcBef>
              <a:spcAft>
                <a:spcPts val="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Relation fallacieuse (structure de causalité factice)</a:t>
            </a:r>
          </a:p>
          <a:p>
            <a:pPr lvl="1">
              <a:spcBef>
                <a:spcPts val="600"/>
              </a:spcBef>
              <a:spcAft>
                <a:spcPts val="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Modération (structure de causalité interactive)</a:t>
            </a: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Structures de causalité</a:t>
            </a:r>
          </a:p>
        </p:txBody>
      </p:sp>
      <p:sp>
        <p:nvSpPr>
          <p:cNvPr id="13" name="Espace réservé de la date 12"/>
          <p:cNvSpPr>
            <a:spLocks noGrp="1"/>
          </p:cNvSpPr>
          <p:nvPr>
            <p:ph type="dt" sz="half" idx="10"/>
            <p:custDataLst>
              <p:tags r:id="rId3"/>
            </p:custDataLst>
          </p:nvPr>
        </p:nvSpPr>
        <p:spPr/>
        <p:txBody>
          <a:bodyPr/>
          <a:lstStyle/>
          <a:p>
            <a:fld id="{376DDF9A-17B6-4CB9-9FEE-7122E61BC1A0}" type="datetime10">
              <a:rPr lang="fr-FR" sz="2000" smtClean="0"/>
              <a:t>16:19</a:t>
            </a:fld>
            <a:endParaRPr lang="fr-FR" sz="2000" dirty="0"/>
          </a:p>
        </p:txBody>
      </p:sp>
      <p:sp>
        <p:nvSpPr>
          <p:cNvPr id="14" name="Espace réservé du numéro de diapositive 13"/>
          <p:cNvSpPr>
            <a:spLocks noGrp="1"/>
          </p:cNvSpPr>
          <p:nvPr>
            <p:ph type="sldNum" sz="quarter" idx="12"/>
            <p:custDataLst>
              <p:tags r:id="rId4"/>
            </p:custDataLst>
          </p:nvPr>
        </p:nvSpPr>
        <p:spPr/>
        <p:txBody>
          <a:bodyPr/>
          <a:lstStyle/>
          <a:p>
            <a:fld id="{0E8BC1D6-906C-4B40-99AE-5BD2D4C3F0C6}" type="slidenum">
              <a:rPr lang="fr-FR" smtClean="0"/>
              <a:pPr/>
              <a:t>12</a:t>
            </a:fld>
            <a:endParaRPr lang="fr-FR" dirty="0"/>
          </a:p>
        </p:txBody>
      </p:sp>
      <p:cxnSp>
        <p:nvCxnSpPr>
          <p:cNvPr id="9" name="Connecteur droit 8"/>
          <p:cNvCxnSpPr/>
          <p:nvPr>
            <p:custDataLst>
              <p:tags r:id="rId5"/>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6"/>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Étapes &amp; modèles</a:t>
            </a:r>
          </a:p>
        </p:txBody>
      </p:sp>
    </p:spTree>
    <p:extLst>
      <p:ext uri="{BB962C8B-B14F-4D97-AF65-F5344CB8AC3E}">
        <p14:creationId xmlns:p14="http://schemas.microsoft.com/office/powerpoint/2010/main" val="3558694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par>
                                <p:cTn id="8" presetID="42" presetClass="entr" presetSubtype="0" fill="hold" nodeType="withEffect">
                                  <p:stCondLst>
                                    <p:cond delay="0"/>
                                  </p:stCondLst>
                                  <p:childTnLst>
                                    <p:set>
                                      <p:cBhvr>
                                        <p:cTn id="9" dur="1" fill="hold">
                                          <p:stCondLst>
                                            <p:cond delay="0"/>
                                          </p:stCondLst>
                                        </p:cTn>
                                        <p:tgtEl>
                                          <p:spTgt spid="11">
                                            <p:txEl>
                                              <p:pRg st="1" end="1"/>
                                            </p:txEl>
                                          </p:spTgt>
                                        </p:tgtEl>
                                        <p:attrNameLst>
                                          <p:attrName>style.visibility</p:attrName>
                                        </p:attrNameLst>
                                      </p:cBhvr>
                                      <p:to>
                                        <p:strVal val="visible"/>
                                      </p:to>
                                    </p:set>
                                    <p:animEffect transition="in" filter="fade">
                                      <p:cBhvr>
                                        <p:cTn id="10" dur="1000"/>
                                        <p:tgtEl>
                                          <p:spTgt spid="11">
                                            <p:txEl>
                                              <p:pRg st="1" end="1"/>
                                            </p:txEl>
                                          </p:spTgt>
                                        </p:tgtEl>
                                      </p:cBhvr>
                                    </p:animEffect>
                                    <p:anim calcmode="lin" valueType="num">
                                      <p:cBhvr>
                                        <p:cTn id="11"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2" dur="1000" fill="hold"/>
                                        <p:tgtEl>
                                          <p:spTgt spid="11">
                                            <p:txEl>
                                              <p:pRg st="1" end="1"/>
                                            </p:txEl>
                                          </p:spTgt>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fade">
                                      <p:cBhvr>
                                        <p:cTn id="15" dur="1000"/>
                                        <p:tgtEl>
                                          <p:spTgt spid="11">
                                            <p:txEl>
                                              <p:pRg st="2" end="2"/>
                                            </p:txEl>
                                          </p:spTgt>
                                        </p:tgtEl>
                                      </p:cBhvr>
                                    </p:animEffect>
                                    <p:anim calcmode="lin" valueType="num">
                                      <p:cBhvr>
                                        <p:cTn id="16"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11">
                                            <p:txEl>
                                              <p:pRg st="3" end="3"/>
                                            </p:txEl>
                                          </p:spTgt>
                                        </p:tgtEl>
                                        <p:attrNameLst>
                                          <p:attrName>style.visibility</p:attrName>
                                        </p:attrNameLst>
                                      </p:cBhvr>
                                      <p:to>
                                        <p:strVal val="visible"/>
                                      </p:to>
                                    </p:set>
                                    <p:animEffect transition="in" filter="fade">
                                      <p:cBhvr>
                                        <p:cTn id="20" dur="1000"/>
                                        <p:tgtEl>
                                          <p:spTgt spid="11">
                                            <p:txEl>
                                              <p:pRg st="3" end="3"/>
                                            </p:txEl>
                                          </p:spTgt>
                                        </p:tgtEl>
                                      </p:cBhvr>
                                    </p:animEffect>
                                    <p:anim calcmode="lin" valueType="num">
                                      <p:cBhvr>
                                        <p:cTn id="21"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60848"/>
            <a:ext cx="8424936" cy="4485149"/>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Dans le cas d’une «structure de causalité bivariée», la question est à l’effet de savoir si une VI manipulée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expérimentalement</a:t>
            </a:r>
            <a:r>
              <a:rPr lang="fr-FR" sz="2400" dirty="0">
                <a:effectLst>
                  <a:outerShdw blurRad="38100" dist="38100" dir="2700000" algn="tl">
                    <a:srgbClr val="000000">
                      <a:alpha val="43137"/>
                    </a:srgbClr>
                  </a:outerShdw>
                </a:effectLst>
                <a:latin typeface="Arial" pitchFamily="34" charset="0"/>
                <a:cs typeface="Arial" pitchFamily="34" charset="0"/>
              </a:rPr>
              <a:t> a un effet sur une VD </a:t>
            </a:r>
          </a:p>
          <a:p>
            <a:pPr marL="0" indent="0">
              <a:spcBef>
                <a:spcPts val="1800"/>
              </a:spcBef>
              <a:spcAft>
                <a:spcPts val="600"/>
              </a:spcAft>
              <a:buClr>
                <a:schemeClr val="bg2">
                  <a:lumMod val="40000"/>
                  <a:lumOff val="60000"/>
                </a:schemeClr>
              </a:buClr>
              <a:buNone/>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0"/>
              </a:spcBef>
              <a:spcAft>
                <a:spcPts val="600"/>
              </a:spcAft>
              <a:buClr>
                <a:schemeClr val="bg2">
                  <a:lumMod val="40000"/>
                  <a:lumOff val="60000"/>
                </a:schemeClr>
              </a:buClr>
            </a:pP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Toutes choses étant égales</a:t>
            </a:r>
            <a:r>
              <a:rPr lang="fr-FR" sz="2400" dirty="0">
                <a:effectLst>
                  <a:outerShdw blurRad="38100" dist="38100" dir="2700000" algn="tl">
                    <a:srgbClr val="000000">
                      <a:alpha val="43137"/>
                    </a:srgbClr>
                  </a:outerShdw>
                </a:effectLst>
                <a:latin typeface="Arial" pitchFamily="34" charset="0"/>
                <a:cs typeface="Arial" pitchFamily="34" charset="0"/>
              </a:rPr>
              <a:t> (en neutralisant implicitement les autres effets) le groupe ayant reçu le traitement  (groupe expérimental) est plus susceptible de voir ses symptômes dépressifs diminuer que le groupe n’ayant pas reçu le traitement (groupe-contrôle)</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 bivariée (expérimentale)</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15" name="Rectangle à coins arrondis 14"/>
          <p:cNvSpPr/>
          <p:nvPr/>
        </p:nvSpPr>
        <p:spPr>
          <a:xfrm>
            <a:off x="5408644" y="3577794"/>
            <a:ext cx="2836035" cy="602875"/>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Symptômes dépressifs</a:t>
            </a:r>
          </a:p>
        </p:txBody>
      </p:sp>
      <p:sp>
        <p:nvSpPr>
          <p:cNvPr id="16" name="Rectangle à coins arrondis 15"/>
          <p:cNvSpPr/>
          <p:nvPr/>
        </p:nvSpPr>
        <p:spPr>
          <a:xfrm>
            <a:off x="1232181" y="3577794"/>
            <a:ext cx="2871903" cy="301438"/>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Traitement médicament</a:t>
            </a:r>
          </a:p>
        </p:txBody>
      </p:sp>
      <p:sp>
        <p:nvSpPr>
          <p:cNvPr id="18" name="ZoneTexte 17"/>
          <p:cNvSpPr txBox="1"/>
          <p:nvPr/>
        </p:nvSpPr>
        <p:spPr>
          <a:xfrm>
            <a:off x="748641" y="3675778"/>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endParaRPr lang="fr-CA" sz="2000" baseline="-25000" dirty="0">
              <a:solidFill>
                <a:schemeClr val="bg1"/>
              </a:solidFill>
              <a:latin typeface="Arial" panose="020B0604020202020204" pitchFamily="34" charset="0"/>
              <a:cs typeface="Arial" panose="020B0604020202020204" pitchFamily="34" charset="0"/>
            </a:endParaRPr>
          </a:p>
        </p:txBody>
      </p:sp>
      <p:sp>
        <p:nvSpPr>
          <p:cNvPr id="20" name="ZoneTexte 19"/>
          <p:cNvSpPr txBox="1"/>
          <p:nvPr/>
        </p:nvSpPr>
        <p:spPr>
          <a:xfrm>
            <a:off x="8317832" y="3687289"/>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Y</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4" name="Connecteur droit avec flèche 3"/>
          <p:cNvCxnSpPr/>
          <p:nvPr/>
        </p:nvCxnSpPr>
        <p:spPr>
          <a:xfrm>
            <a:off x="4104084" y="3879231"/>
            <a:ext cx="1304560" cy="1"/>
          </a:xfrm>
          <a:prstGeom prst="straightConnector1">
            <a:avLst/>
          </a:prstGeom>
          <a:ln w="38100">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22" name="Rectangle à coins arrondis 21"/>
          <p:cNvSpPr/>
          <p:nvPr/>
        </p:nvSpPr>
        <p:spPr>
          <a:xfrm>
            <a:off x="1232181" y="3879232"/>
            <a:ext cx="2871903" cy="301438"/>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Groupe-contrôle</a:t>
            </a:r>
          </a:p>
        </p:txBody>
      </p:sp>
      <p:sp>
        <p:nvSpPr>
          <p:cNvPr id="12" name="Rectangle 11">
            <a:extLst>
              <a:ext uri="{FF2B5EF4-FFF2-40B4-BE49-F238E27FC236}">
                <a16:creationId xmlns:a16="http://schemas.microsoft.com/office/drawing/2014/main" id="{7AD6DD32-FB3F-429E-8528-987072DB2D51}"/>
              </a:ext>
            </a:extLst>
          </p:cNvPr>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Exemple d’un problème de recherche</a:t>
            </a:r>
          </a:p>
        </p:txBody>
      </p:sp>
    </p:spTree>
    <p:extLst>
      <p:ext uri="{BB962C8B-B14F-4D97-AF65-F5344CB8AC3E}">
        <p14:creationId xmlns:p14="http://schemas.microsoft.com/office/powerpoint/2010/main" val="235045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6" presetClass="entr" presetSubtype="16"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par>
                                <p:cTn id="18" presetID="1" presetClass="entr" presetSubtype="0"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1">
                                            <p:txEl>
                                              <p:pRg st="3" end="3"/>
                                            </p:txEl>
                                          </p:spTgt>
                                        </p:tgtEl>
                                        <p:attrNameLst>
                                          <p:attrName>style.visibility</p:attrName>
                                        </p:attrNameLst>
                                      </p:cBhvr>
                                      <p:to>
                                        <p:strVal val="visible"/>
                                      </p:to>
                                    </p:set>
                                    <p:animEffect transition="in" filter="fade">
                                      <p:cBhvr>
                                        <p:cTn id="24"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8" grpId="0"/>
      <p:bldP spid="20" grpId="0"/>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60848"/>
            <a:ext cx="8424936" cy="4485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Il y a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causalité bivariée</a:t>
            </a:r>
            <a:r>
              <a:rPr lang="fr-FR" sz="2400" dirty="0">
                <a:effectLst>
                  <a:outerShdw blurRad="38100" dist="38100" dir="2700000" algn="tl">
                    <a:srgbClr val="000000">
                      <a:alpha val="43137"/>
                    </a:srgbClr>
                  </a:outerShdw>
                </a:effectLst>
                <a:latin typeface="Arial" pitchFamily="34" charset="0"/>
                <a:cs typeface="Arial" pitchFamily="34" charset="0"/>
              </a:rPr>
              <a:t> lorsqu’une VI manipulée (groupe expérimental/contrôle) est associée à une VD, les autres causes étant gardées constantes implicitement par la randomisation ou le </a:t>
            </a:r>
            <a:r>
              <a:rPr lang="fr-FR" sz="2400" dirty="0" err="1">
                <a:effectLst>
                  <a:outerShdw blurRad="38100" dist="38100" dir="2700000" algn="tl">
                    <a:srgbClr val="000000">
                      <a:alpha val="43137"/>
                    </a:srgbClr>
                  </a:outerShdw>
                </a:effectLst>
                <a:latin typeface="Arial" pitchFamily="34" charset="0"/>
                <a:cs typeface="Arial" pitchFamily="34" charset="0"/>
              </a:rPr>
              <a:t>matching</a:t>
            </a:r>
            <a:r>
              <a:rPr lang="fr-FR" sz="2400" dirty="0">
                <a:effectLst>
                  <a:outerShdw blurRad="38100" dist="38100" dir="2700000" algn="tl">
                    <a:srgbClr val="000000">
                      <a:alpha val="43137"/>
                    </a:srgbClr>
                  </a:outerShdw>
                </a:effectLst>
                <a:latin typeface="Arial" pitchFamily="34" charset="0"/>
                <a:cs typeface="Arial" pitchFamily="34" charset="0"/>
              </a:rPr>
              <a:t>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design expérimental</a:t>
            </a:r>
            <a:r>
              <a:rPr lang="fr-FR" sz="2400" dirty="0">
                <a:effectLst>
                  <a:outerShdw blurRad="38100" dist="38100" dir="2700000" algn="tl">
                    <a:srgbClr val="000000">
                      <a:alpha val="43137"/>
                    </a:srgbClr>
                  </a:outerShdw>
                </a:effectLst>
                <a:latin typeface="Arial" pitchFamily="34" charset="0"/>
                <a:cs typeface="Arial" pitchFamily="34" charset="0"/>
              </a:rPr>
              <a:t>) </a:t>
            </a:r>
          </a:p>
          <a:p>
            <a:pPr>
              <a:spcBef>
                <a:spcPts val="12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Il n’y a pas de causalité bivariée lorsqu’il n’y a pas d’effet de la VI manipulée sur la VD, une fois les autres causes neutralisées implicitement</a:t>
            </a:r>
          </a:p>
          <a:p>
            <a:pPr marL="0" indent="0">
              <a:spcBef>
                <a:spcPts val="12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Comment asseoir l’efficacité d’une méthode d’</a:t>
            </a:r>
            <a:r>
              <a:rPr lang="fr-FR" sz="2400" dirty="0" err="1">
                <a:effectLst>
                  <a:outerShdw blurRad="38100" dist="38100" dir="2700000" algn="tl">
                    <a:srgbClr val="000000">
                      <a:alpha val="43137"/>
                    </a:srgbClr>
                  </a:outerShdw>
                </a:effectLst>
                <a:latin typeface="Arial" pitchFamily="34" charset="0"/>
                <a:cs typeface="Arial" pitchFamily="34" charset="0"/>
              </a:rPr>
              <a:t>enseigne-ment</a:t>
            </a:r>
            <a:r>
              <a:rPr lang="fr-FR" sz="2400" dirty="0">
                <a:effectLst>
                  <a:outerShdw blurRad="38100" dist="38100" dir="2700000" algn="tl">
                    <a:srgbClr val="000000">
                      <a:alpha val="43137"/>
                    </a:srgbClr>
                  </a:outerShdw>
                </a:effectLst>
                <a:latin typeface="Arial" pitchFamily="34" charset="0"/>
                <a:cs typeface="Arial" pitchFamily="34" charset="0"/>
              </a:rPr>
              <a:t> innovatrice par rapport à une méthode traditionnelle (X) sur la performance des étudiants en stats sociales (Y)?</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 bivariée (expérimentale)</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12" name="Rectangle 11">
            <a:extLst>
              <a:ext uri="{FF2B5EF4-FFF2-40B4-BE49-F238E27FC236}">
                <a16:creationId xmlns:a16="http://schemas.microsoft.com/office/drawing/2014/main" id="{5B6B8302-ACB0-4576-B3B5-E7A0CBCD8006}"/>
              </a:ext>
            </a:extLst>
          </p:cNvPr>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Résultat de l’élaboration (diagnostic causal)</a:t>
            </a:r>
          </a:p>
        </p:txBody>
      </p:sp>
      <p:cxnSp>
        <p:nvCxnSpPr>
          <p:cNvPr id="13" name="Connecteur droit avec flèche 12">
            <a:extLst>
              <a:ext uri="{FF2B5EF4-FFF2-40B4-BE49-F238E27FC236}">
                <a16:creationId xmlns:a16="http://schemas.microsoft.com/office/drawing/2014/main" id="{81F80FD5-081E-4CD0-8ED3-21FE2FA4C93B}"/>
              </a:ext>
            </a:extLst>
          </p:cNvPr>
          <p:cNvCxnSpPr/>
          <p:nvPr/>
        </p:nvCxnSpPr>
        <p:spPr>
          <a:xfrm>
            <a:off x="539552" y="5301208"/>
            <a:ext cx="36004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86992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1988840"/>
            <a:ext cx="8424936" cy="455715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Pour une «structure de causalité fallacieuse», la question est de savoir si la VC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variable antécédente </a:t>
            </a:r>
            <a:r>
              <a:rPr lang="fr-FR" sz="2400" dirty="0">
                <a:effectLst>
                  <a:outerShdw blurRad="38100" dist="38100" dir="2700000" algn="tl">
                    <a:srgbClr val="000000">
                      <a:alpha val="43137"/>
                    </a:srgbClr>
                  </a:outerShdw>
                </a:effectLst>
                <a:latin typeface="Arial" pitchFamily="34" charset="0"/>
                <a:cs typeface="Arial" pitchFamily="34" charset="0"/>
              </a:rPr>
              <a:t>) explique l’effet de la VI sur la VD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Pourquoi?</a:t>
            </a:r>
            <a:r>
              <a:rPr lang="fr-FR" sz="2400" dirty="0">
                <a:effectLst>
                  <a:outerShdw blurRad="38100" dist="38100" dir="2700000" algn="tl">
                    <a:srgbClr val="000000">
                      <a:alpha val="43137"/>
                    </a:srgbClr>
                  </a:outerShdw>
                </a:effectLst>
                <a:latin typeface="Arial" pitchFamily="34" charset="0"/>
                <a:cs typeface="Arial" pitchFamily="34" charset="0"/>
              </a:rPr>
              <a:t>)</a:t>
            </a:r>
          </a:p>
          <a:p>
            <a:pPr marL="0" indent="0">
              <a:spcBef>
                <a:spcPts val="1800"/>
              </a:spcBef>
              <a:spcAft>
                <a:spcPts val="600"/>
              </a:spcAft>
              <a:buClr>
                <a:schemeClr val="bg2">
                  <a:lumMod val="40000"/>
                  <a:lumOff val="60000"/>
                </a:schemeClr>
              </a:buClr>
              <a:buNone/>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endParaRPr lang="fr-FR" sz="2400" dirty="0">
              <a:effectLst>
                <a:outerShdw blurRad="38100" dist="38100" dir="2700000" algn="tl">
                  <a:srgbClr val="000000">
                    <a:alpha val="43137"/>
                  </a:srgbClr>
                </a:outerShdw>
              </a:effectLst>
              <a:latin typeface="Arial" pitchFamily="34" charset="0"/>
              <a:cs typeface="Arial" pitchFamily="34" charset="0"/>
            </a:endParaRPr>
          </a:p>
          <a:p>
            <a:pPr>
              <a:spcBef>
                <a:spcPts val="36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La longueur des pieds chez les enfants (X) a un effet + sur leur performance en orthographe (Y). Mais cet effet disparaît lorsqu’on considère l’âge (Z), qui ainsi explique causalement la longueur des pieds et la performance</a:t>
            </a:r>
            <a:endParaRPr lang="fr-FR" sz="2600" dirty="0">
              <a:effectLst>
                <a:outerShdw blurRad="38100" dist="38100" dir="2700000" algn="tl">
                  <a:srgbClr val="000000">
                    <a:alpha val="43137"/>
                  </a:srgbClr>
                </a:outerShdw>
              </a:effectLst>
              <a:latin typeface="Arial" pitchFamily="34" charset="0"/>
              <a:cs typeface="Arial" pitchFamily="34" charset="0"/>
            </a:endParaRP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30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 fallacieuse</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12" name="Rectangle à coins arrondis 11"/>
          <p:cNvSpPr/>
          <p:nvPr/>
        </p:nvSpPr>
        <p:spPr>
          <a:xfrm>
            <a:off x="5469766" y="3393400"/>
            <a:ext cx="2836035"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spc="-15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Performance /orthographe</a:t>
            </a:r>
          </a:p>
        </p:txBody>
      </p:sp>
      <p:sp>
        <p:nvSpPr>
          <p:cNvPr id="15" name="Rectangle à coins arrondis 14"/>
          <p:cNvSpPr/>
          <p:nvPr/>
        </p:nvSpPr>
        <p:spPr>
          <a:xfrm>
            <a:off x="2195736" y="3389978"/>
            <a:ext cx="2594016"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Longueur</a:t>
            </a:r>
            <a:r>
              <a:rPr lang="en-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des </a:t>
            </a:r>
            <a:r>
              <a:rPr lang="en-CA" sz="2000"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pieds</a:t>
            </a:r>
            <a:endPar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6" name="Rectangle à coins arrondis 15"/>
          <p:cNvSpPr/>
          <p:nvPr/>
        </p:nvSpPr>
        <p:spPr>
          <a:xfrm>
            <a:off x="1053020" y="4335613"/>
            <a:ext cx="3086932"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Age</a:t>
            </a:r>
          </a:p>
        </p:txBody>
      </p:sp>
      <p:sp>
        <p:nvSpPr>
          <p:cNvPr id="17" name="ZoneTexte 16"/>
          <p:cNvSpPr txBox="1"/>
          <p:nvPr/>
        </p:nvSpPr>
        <p:spPr>
          <a:xfrm>
            <a:off x="1785549" y="3437444"/>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endParaRPr lang="fr-CA" sz="2000" baseline="-25000" dirty="0">
              <a:solidFill>
                <a:schemeClr val="bg1"/>
              </a:solidFill>
              <a:latin typeface="Arial" panose="020B0604020202020204" pitchFamily="34" charset="0"/>
              <a:cs typeface="Arial" panose="020B0604020202020204" pitchFamily="34" charset="0"/>
            </a:endParaRPr>
          </a:p>
        </p:txBody>
      </p:sp>
      <p:sp>
        <p:nvSpPr>
          <p:cNvPr id="18" name="ZoneTexte 17"/>
          <p:cNvSpPr txBox="1"/>
          <p:nvPr/>
        </p:nvSpPr>
        <p:spPr>
          <a:xfrm>
            <a:off x="618306" y="4387586"/>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Z</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19" name="Connecteur droit avec flèche 18"/>
          <p:cNvCxnSpPr/>
          <p:nvPr/>
        </p:nvCxnSpPr>
        <p:spPr>
          <a:xfrm flipV="1">
            <a:off x="4781001" y="3628705"/>
            <a:ext cx="688765" cy="8794"/>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cxnSp>
        <p:nvCxnSpPr>
          <p:cNvPr id="20" name="Connecteur droit avec flèche 19"/>
          <p:cNvCxnSpPr/>
          <p:nvPr/>
        </p:nvCxnSpPr>
        <p:spPr>
          <a:xfrm flipV="1">
            <a:off x="4139952" y="3772503"/>
            <a:ext cx="1352939" cy="866572"/>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cxnSp>
        <p:nvCxnSpPr>
          <p:cNvPr id="22" name="Connecteur droit avec flèche 21"/>
          <p:cNvCxnSpPr/>
          <p:nvPr/>
        </p:nvCxnSpPr>
        <p:spPr>
          <a:xfrm flipV="1">
            <a:off x="1975446" y="3904374"/>
            <a:ext cx="853033" cy="458785"/>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29" name="ZoneTexte 28"/>
          <p:cNvSpPr txBox="1"/>
          <p:nvPr/>
        </p:nvSpPr>
        <p:spPr>
          <a:xfrm>
            <a:off x="8313348" y="3464718"/>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Y</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30" name="Connecteur droit 29"/>
          <p:cNvCxnSpPr/>
          <p:nvPr/>
        </p:nvCxnSpPr>
        <p:spPr>
          <a:xfrm flipH="1">
            <a:off x="4892391" y="3435953"/>
            <a:ext cx="276505" cy="3450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1" name="Connecteur droit 30"/>
          <p:cNvCxnSpPr/>
          <p:nvPr/>
        </p:nvCxnSpPr>
        <p:spPr>
          <a:xfrm flipH="1">
            <a:off x="5124956" y="3439610"/>
            <a:ext cx="276505" cy="3450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1" name="Rectangle 20">
            <a:extLst>
              <a:ext uri="{FF2B5EF4-FFF2-40B4-BE49-F238E27FC236}">
                <a16:creationId xmlns:a16="http://schemas.microsoft.com/office/drawing/2014/main" id="{385AB538-21B8-4F22-8390-D80E556B3E32}"/>
              </a:ext>
            </a:extLst>
          </p:cNvPr>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Exemple d’un problème de recherche</a:t>
            </a:r>
          </a:p>
        </p:txBody>
      </p:sp>
    </p:spTree>
    <p:extLst>
      <p:ext uri="{BB962C8B-B14F-4D97-AF65-F5344CB8AC3E}">
        <p14:creationId xmlns:p14="http://schemas.microsoft.com/office/powerpoint/2010/main" val="111211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6" presetClass="entr" presetSubtype="21"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barn(inVertical)">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2000"/>
                                        <p:tgtEl>
                                          <p:spTgt spid="30"/>
                                        </p:tgtEl>
                                      </p:cBhvr>
                                    </p:animEffect>
                                    <p:anim calcmode="lin" valueType="num">
                                      <p:cBhvr>
                                        <p:cTn id="29" dur="2000" fill="hold"/>
                                        <p:tgtEl>
                                          <p:spTgt spid="30"/>
                                        </p:tgtEl>
                                        <p:attrNameLst>
                                          <p:attrName>ppt_w</p:attrName>
                                        </p:attrNameLst>
                                      </p:cBhvr>
                                      <p:tavLst>
                                        <p:tav tm="0" fmla="#ppt_w*sin(2.5*pi*$)">
                                          <p:val>
                                            <p:fltVal val="0"/>
                                          </p:val>
                                        </p:tav>
                                        <p:tav tm="100000">
                                          <p:val>
                                            <p:fltVal val="1"/>
                                          </p:val>
                                        </p:tav>
                                      </p:tavLst>
                                    </p:anim>
                                    <p:anim calcmode="lin" valueType="num">
                                      <p:cBhvr>
                                        <p:cTn id="30" dur="2000" fill="hold"/>
                                        <p:tgtEl>
                                          <p:spTgt spid="30"/>
                                        </p:tgtEl>
                                        <p:attrNameLst>
                                          <p:attrName>ppt_h</p:attrName>
                                        </p:attrNameLst>
                                      </p:cBhvr>
                                      <p:tavLst>
                                        <p:tav tm="0">
                                          <p:val>
                                            <p:strVal val="#ppt_h"/>
                                          </p:val>
                                        </p:tav>
                                        <p:tav tm="100000">
                                          <p:val>
                                            <p:strVal val="#ppt_h"/>
                                          </p:val>
                                        </p:tav>
                                      </p:tavLst>
                                    </p:anim>
                                  </p:childTnLst>
                                </p:cTn>
                              </p:par>
                              <p:par>
                                <p:cTn id="31" presetID="45"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2000"/>
                                        <p:tgtEl>
                                          <p:spTgt spid="31"/>
                                        </p:tgtEl>
                                      </p:cBhvr>
                                    </p:animEffect>
                                    <p:anim calcmode="lin" valueType="num">
                                      <p:cBhvr>
                                        <p:cTn id="34" dur="2000" fill="hold"/>
                                        <p:tgtEl>
                                          <p:spTgt spid="31"/>
                                        </p:tgtEl>
                                        <p:attrNameLst>
                                          <p:attrName>ppt_w</p:attrName>
                                        </p:attrNameLst>
                                      </p:cBhvr>
                                      <p:tavLst>
                                        <p:tav tm="0" fmla="#ppt_w*sin(2.5*pi*$)">
                                          <p:val>
                                            <p:fltVal val="0"/>
                                          </p:val>
                                        </p:tav>
                                        <p:tav tm="100000">
                                          <p:val>
                                            <p:fltVal val="1"/>
                                          </p:val>
                                        </p:tav>
                                      </p:tavLst>
                                    </p:anim>
                                    <p:anim calcmode="lin" valueType="num">
                                      <p:cBhvr>
                                        <p:cTn id="35" dur="2000" fill="hold"/>
                                        <p:tgtEl>
                                          <p:spTgt spid="31"/>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wipe(down)">
                                      <p:cBhvr>
                                        <p:cTn id="40" dur="500"/>
                                        <p:tgtEl>
                                          <p:spTgt spid="22"/>
                                        </p:tgtEl>
                                      </p:cBhvr>
                                    </p:animEffect>
                                  </p:childTnLst>
                                </p:cTn>
                              </p:par>
                              <p:par>
                                <p:cTn id="41" presetID="22" presetClass="entr" presetSubtype="4"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wipe(down)">
                                      <p:cBhvr>
                                        <p:cTn id="43" dur="500"/>
                                        <p:tgtEl>
                                          <p:spTgt spid="2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11">
                                            <p:txEl>
                                              <p:pRg st="3" end="3"/>
                                            </p:txEl>
                                          </p:spTgt>
                                        </p:tgtEl>
                                        <p:attrNameLst>
                                          <p:attrName>style.visibility</p:attrName>
                                        </p:attrNameLst>
                                      </p:cBhvr>
                                      <p:to>
                                        <p:strVal val="visible"/>
                                      </p:to>
                                    </p:set>
                                    <p:animEffect transition="in" filter="fade">
                                      <p:cBhvr>
                                        <p:cTn id="48"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6" grpId="0" animBg="1"/>
      <p:bldP spid="17" grpId="0"/>
      <p:bldP spid="18" grpId="0"/>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Il y a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relation fallacieuse </a:t>
            </a:r>
            <a:r>
              <a:rPr lang="fr-FR" sz="2400" dirty="0">
                <a:effectLst>
                  <a:outerShdw blurRad="38100" dist="38100" dir="2700000" algn="tl">
                    <a:srgbClr val="000000">
                      <a:alpha val="43137"/>
                    </a:srgbClr>
                  </a:outerShdw>
                </a:effectLst>
                <a:latin typeface="Arial" pitchFamily="34" charset="0"/>
                <a:cs typeface="Arial" pitchFamily="34" charset="0"/>
              </a:rPr>
              <a:t>lorsque qu’une fois introduite dans le modèle, la variable antécédente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annule | affaiblit</a:t>
            </a:r>
            <a:r>
              <a:rPr lang="fr-FR" sz="2400" dirty="0">
                <a:effectLst>
                  <a:outerShdw blurRad="38100" dist="38100" dir="2700000" algn="tl">
                    <a:srgbClr val="000000">
                      <a:alpha val="43137"/>
                    </a:srgbClr>
                  </a:outerShdw>
                </a:effectLst>
                <a:latin typeface="Arial" pitchFamily="34" charset="0"/>
                <a:cs typeface="Arial" pitchFamily="34" charset="0"/>
              </a:rPr>
              <a:t> la relation entre la VI et la VD: la VC explique ainsi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en tout</a:t>
            </a:r>
            <a:r>
              <a:rPr lang="fr-FR" sz="2400" dirty="0">
                <a:effectLst>
                  <a:outerShdw blurRad="38100" dist="38100" dir="2700000" algn="tl">
                    <a:srgbClr val="000000">
                      <a:alpha val="43137"/>
                    </a:srgbClr>
                  </a:outerShdw>
                </a:effectLst>
                <a:latin typeface="Arial" pitchFamily="34" charset="0"/>
                <a:cs typeface="Arial" pitchFamily="34" charset="0"/>
              </a:rPr>
              <a:t> ou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en partie</a:t>
            </a:r>
            <a:r>
              <a:rPr lang="fr-FR" sz="2400" dirty="0">
                <a:effectLst>
                  <a:outerShdw blurRad="38100" dist="38100" dir="2700000" algn="tl">
                    <a:srgbClr val="000000">
                      <a:alpha val="43137"/>
                    </a:srgbClr>
                  </a:outerShdw>
                </a:effectLst>
                <a:latin typeface="Arial" pitchFamily="34" charset="0"/>
                <a:cs typeface="Arial" pitchFamily="34" charset="0"/>
              </a:rPr>
              <a:t> la relation VI-VD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effet explicatif</a:t>
            </a:r>
            <a:r>
              <a:rPr lang="fr-FR" sz="2400" dirty="0">
                <a:effectLst>
                  <a:outerShdw blurRad="38100" dist="38100" dir="2700000" algn="tl">
                    <a:srgbClr val="000000">
                      <a:alpha val="43137"/>
                    </a:srgbClr>
                  </a:outerShdw>
                </a:effectLst>
                <a:latin typeface="Arial" pitchFamily="34" charset="0"/>
                <a:cs typeface="Arial" pitchFamily="34" charset="0"/>
              </a:rPr>
              <a:t>)</a:t>
            </a:r>
          </a:p>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Lorsque la présence de la VC antécédente n’annule pas ou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reproduit</a:t>
            </a:r>
            <a:r>
              <a:rPr lang="fr-FR" sz="2400" dirty="0">
                <a:effectLst>
                  <a:outerShdw blurRad="38100" dist="38100" dir="2700000" algn="tl">
                    <a:srgbClr val="000000">
                      <a:alpha val="43137"/>
                    </a:srgbClr>
                  </a:outerShdw>
                </a:effectLst>
                <a:latin typeface="Arial" pitchFamily="34" charset="0"/>
                <a:cs typeface="Arial" pitchFamily="34" charset="0"/>
              </a:rPr>
              <a:t> tout simplement la relation entre la VI et la VD, il y a </a:t>
            </a:r>
            <a:r>
              <a:rPr lang="fr-FR" sz="2400" u="sng">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relation véritable</a:t>
            </a:r>
            <a:r>
              <a:rPr lang="fr-FR" sz="2400">
                <a:effectLst>
                  <a:outerShdw blurRad="38100" dist="38100" dir="2700000" algn="tl">
                    <a:srgbClr val="000000">
                      <a:alpha val="43137"/>
                    </a:srgbClr>
                  </a:outerShdw>
                </a:effectLst>
                <a:latin typeface="Arial" pitchFamily="34" charset="0"/>
                <a:cs typeface="Arial" pitchFamily="34" charset="0"/>
              </a:rPr>
              <a:t> </a:t>
            </a:r>
            <a:r>
              <a:rPr lang="fr-FR" sz="2400" dirty="0">
                <a:effectLst>
                  <a:outerShdw blurRad="38100" dist="38100" dir="2700000" algn="tl">
                    <a:srgbClr val="000000">
                      <a:alpha val="43137"/>
                    </a:srgbClr>
                  </a:outerShdw>
                </a:effectLst>
                <a:latin typeface="Arial" pitchFamily="34" charset="0"/>
                <a:cs typeface="Arial" pitchFamily="34" charset="0"/>
              </a:rPr>
              <a:t>entre la VI et la VD </a:t>
            </a:r>
          </a:p>
          <a:p>
            <a:pPr marL="0" indent="0">
              <a:spcBef>
                <a:spcPts val="12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Quelle variable-contrôle antécédente (Z) est susceptible d’expliquer causalement la relation fallacieuse entre la motivation (X) et la performance au travail (Y)?  </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30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 fallacieuse</a:t>
            </a:r>
            <a:endPar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endParaRPr>
          </a:p>
        </p:txBody>
      </p:sp>
      <p:sp>
        <p:nvSpPr>
          <p:cNvPr id="13" name="Espace réservé de la date 12"/>
          <p:cNvSpPr>
            <a:spLocks noGrp="1"/>
          </p:cNvSpPr>
          <p:nvPr>
            <p:ph type="dt" sz="half" idx="10"/>
            <p:custDataLst>
              <p:tags r:id="rId3"/>
            </p:custDataLst>
          </p:nvPr>
        </p:nvSpPr>
        <p:spPr/>
        <p:txBody>
          <a:bodyPr/>
          <a:lstStyle/>
          <a:p>
            <a:fld id="{376DDF9A-17B6-4CB9-9FEE-7122E61BC1A0}" type="datetime10">
              <a:rPr lang="fr-FR" sz="2000" smtClean="0"/>
              <a:t>16:19</a:t>
            </a:fld>
            <a:endParaRPr lang="fr-FR" sz="2000" dirty="0"/>
          </a:p>
        </p:txBody>
      </p:sp>
      <p:sp>
        <p:nvSpPr>
          <p:cNvPr id="14" name="Espace réservé du numéro de diapositive 13"/>
          <p:cNvSpPr>
            <a:spLocks noGrp="1"/>
          </p:cNvSpPr>
          <p:nvPr>
            <p:ph type="sldNum" sz="quarter" idx="12"/>
            <p:custDataLst>
              <p:tags r:id="rId4"/>
            </p:custDataLst>
          </p:nvPr>
        </p:nvSpPr>
        <p:spPr/>
        <p:txBody>
          <a:bodyPr/>
          <a:lstStyle/>
          <a:p>
            <a:fld id="{0E8BC1D6-906C-4B40-99AE-5BD2D4C3F0C6}" type="slidenum">
              <a:rPr lang="fr-FR" smtClean="0"/>
              <a:pPr/>
              <a:t>16</a:t>
            </a:fld>
            <a:endParaRPr lang="fr-FR" dirty="0"/>
          </a:p>
        </p:txBody>
      </p:sp>
      <p:cxnSp>
        <p:nvCxnSpPr>
          <p:cNvPr id="9" name="Connecteur droit 8"/>
          <p:cNvCxnSpPr/>
          <p:nvPr>
            <p:custDataLst>
              <p:tags r:id="rId5"/>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6"/>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Résultat de l’élaboration (diagnostic causal)</a:t>
            </a:r>
          </a:p>
        </p:txBody>
      </p:sp>
      <p:cxnSp>
        <p:nvCxnSpPr>
          <p:cNvPr id="3" name="Connecteur droit avec flèche 2"/>
          <p:cNvCxnSpPr/>
          <p:nvPr/>
        </p:nvCxnSpPr>
        <p:spPr>
          <a:xfrm>
            <a:off x="539552" y="5373216"/>
            <a:ext cx="36004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554807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60848"/>
            <a:ext cx="8424936" cy="4485149"/>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Dans le cas d’une « structure de causalité convergente », la question est de savoir si la VI et la VC agissent simultanément, directement sur la VD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Avec quoi?</a:t>
            </a:r>
            <a:r>
              <a:rPr lang="fr-FR" sz="2400" dirty="0">
                <a:effectLst>
                  <a:outerShdw blurRad="38100" dist="38100" dir="2700000" algn="tl">
                    <a:srgbClr val="000000">
                      <a:alpha val="43137"/>
                    </a:srgbClr>
                  </a:outerShdw>
                </a:effectLst>
                <a:latin typeface="Arial" pitchFamily="34" charset="0"/>
                <a:cs typeface="Arial" pitchFamily="34" charset="0"/>
              </a:rPr>
              <a:t>)</a:t>
            </a:r>
          </a:p>
          <a:p>
            <a:pPr marL="0" indent="0">
              <a:spcBef>
                <a:spcPts val="1800"/>
              </a:spcBef>
              <a:spcAft>
                <a:spcPts val="600"/>
              </a:spcAft>
              <a:buClr>
                <a:schemeClr val="bg2">
                  <a:lumMod val="40000"/>
                  <a:lumOff val="60000"/>
                </a:schemeClr>
              </a:buClr>
              <a:buNone/>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30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Toutes choses étant égales, la frustration scolaire (VI) et l’attachement parental (VC) convergent, influent de façon simultanée sur l’échelle de comportements délinquants chez les ados, leur effet étant additif</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30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 convergente</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15" name="Rectangle à coins arrondis 14"/>
          <p:cNvSpPr/>
          <p:nvPr/>
        </p:nvSpPr>
        <p:spPr>
          <a:xfrm>
            <a:off x="5364088" y="3815992"/>
            <a:ext cx="2836035"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Délinquance (échelle)</a:t>
            </a:r>
          </a:p>
        </p:txBody>
      </p:sp>
      <p:sp>
        <p:nvSpPr>
          <p:cNvPr id="16" name="Rectangle à coins arrondis 15"/>
          <p:cNvSpPr/>
          <p:nvPr/>
        </p:nvSpPr>
        <p:spPr>
          <a:xfrm>
            <a:off x="1187625" y="3400318"/>
            <a:ext cx="2952327"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Frustration </a:t>
            </a:r>
            <a:r>
              <a:rPr lang="en-CA" sz="2000"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scolaire</a:t>
            </a:r>
            <a:endPar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7" name="Rectangle à coins arrondis 16"/>
          <p:cNvSpPr/>
          <p:nvPr/>
        </p:nvSpPr>
        <p:spPr>
          <a:xfrm>
            <a:off x="1187625" y="4175663"/>
            <a:ext cx="2952328"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Attachement parental</a:t>
            </a:r>
          </a:p>
        </p:txBody>
      </p:sp>
      <p:sp>
        <p:nvSpPr>
          <p:cNvPr id="18" name="ZoneTexte 17"/>
          <p:cNvSpPr txBox="1"/>
          <p:nvPr/>
        </p:nvSpPr>
        <p:spPr>
          <a:xfrm>
            <a:off x="763993" y="3400318"/>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r>
              <a:rPr lang="fr-CA" sz="2000" baseline="-25000" dirty="0">
                <a:solidFill>
                  <a:schemeClr val="bg1"/>
                </a:solidFill>
                <a:latin typeface="Arial" panose="020B0604020202020204" pitchFamily="34" charset="0"/>
                <a:cs typeface="Arial" panose="020B0604020202020204" pitchFamily="34" charset="0"/>
              </a:rPr>
              <a:t>1</a:t>
            </a:r>
          </a:p>
        </p:txBody>
      </p:sp>
      <p:sp>
        <p:nvSpPr>
          <p:cNvPr id="19" name="ZoneTexte 18"/>
          <p:cNvSpPr txBox="1"/>
          <p:nvPr/>
        </p:nvSpPr>
        <p:spPr>
          <a:xfrm>
            <a:off x="763993" y="4170095"/>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r>
              <a:rPr lang="fr-CA" sz="2000" baseline="-25000" dirty="0">
                <a:solidFill>
                  <a:schemeClr val="bg1"/>
                </a:solidFill>
                <a:latin typeface="Arial" panose="020B0604020202020204" pitchFamily="34" charset="0"/>
                <a:cs typeface="Arial" panose="020B0604020202020204" pitchFamily="34" charset="0"/>
              </a:rPr>
              <a:t>2</a:t>
            </a:r>
          </a:p>
        </p:txBody>
      </p:sp>
      <p:sp>
        <p:nvSpPr>
          <p:cNvPr id="20" name="ZoneTexte 19"/>
          <p:cNvSpPr txBox="1"/>
          <p:nvPr/>
        </p:nvSpPr>
        <p:spPr>
          <a:xfrm>
            <a:off x="8244679" y="3879232"/>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Y</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4" name="Connecteur droit avec flèche 3"/>
          <p:cNvCxnSpPr>
            <a:stCxn id="16" idx="3"/>
          </p:cNvCxnSpPr>
          <p:nvPr/>
        </p:nvCxnSpPr>
        <p:spPr>
          <a:xfrm>
            <a:off x="4139952" y="3652346"/>
            <a:ext cx="1224136" cy="307128"/>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cxnSp>
        <p:nvCxnSpPr>
          <p:cNvPr id="21" name="Connecteur droit avec flèche 20"/>
          <p:cNvCxnSpPr/>
          <p:nvPr/>
        </p:nvCxnSpPr>
        <p:spPr>
          <a:xfrm flipV="1">
            <a:off x="4139952" y="4170095"/>
            <a:ext cx="1224136" cy="251745"/>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14" name="Rectangle 13">
            <a:extLst>
              <a:ext uri="{FF2B5EF4-FFF2-40B4-BE49-F238E27FC236}">
                <a16:creationId xmlns:a16="http://schemas.microsoft.com/office/drawing/2014/main" id="{3C398857-0248-4513-90A9-602E757ED111}"/>
              </a:ext>
            </a:extLst>
          </p:cNvPr>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Exemple d’un problème de recherche</a:t>
            </a:r>
          </a:p>
        </p:txBody>
      </p:sp>
    </p:spTree>
    <p:extLst>
      <p:ext uri="{BB962C8B-B14F-4D97-AF65-F5344CB8AC3E}">
        <p14:creationId xmlns:p14="http://schemas.microsoft.com/office/powerpoint/2010/main" val="156005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6" presetClass="entr" presetSubtype="16"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par>
                                <p:cTn id="24" presetID="6" presetClass="entr" presetSubtype="16" fill="hold"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circle(in)">
                                      <p:cBhvr>
                                        <p:cTn id="26" dur="2000"/>
                                        <p:tgtEl>
                                          <p:spTgt spid="2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1">
                                            <p:txEl>
                                              <p:pRg st="3" end="3"/>
                                            </p:txEl>
                                          </p:spTgt>
                                        </p:tgtEl>
                                        <p:attrNameLst>
                                          <p:attrName>style.visibility</p:attrName>
                                        </p:attrNameLst>
                                      </p:cBhvr>
                                      <p:to>
                                        <p:strVal val="visible"/>
                                      </p:to>
                                    </p:set>
                                    <p:animEffect transition="in" filter="fade">
                                      <p:cBhvr>
                                        <p:cTn id="31"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p:bldP spid="19" grpId="0"/>
      <p:bldP spid="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Il y a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convergence</a:t>
            </a:r>
            <a:r>
              <a:rPr lang="fr-FR" sz="2400" dirty="0">
                <a:effectLst>
                  <a:outerShdw blurRad="38100" dist="38100" dir="2700000" algn="tl">
                    <a:srgbClr val="000000">
                      <a:alpha val="43137"/>
                    </a:srgbClr>
                  </a:outerShdw>
                </a:effectLst>
                <a:latin typeface="Arial" pitchFamily="34" charset="0"/>
                <a:cs typeface="Arial" pitchFamily="34" charset="0"/>
              </a:rPr>
              <a:t> lorsque l’effet de la VI s’ajoute à celui de la VC pour expliquer la VD quantitative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effet additif</a:t>
            </a:r>
            <a:r>
              <a:rPr lang="fr-FR" sz="2400" dirty="0">
                <a:effectLst>
                  <a:outerShdw blurRad="38100" dist="38100" dir="2700000" algn="tl">
                    <a:srgbClr val="000000">
                      <a:alpha val="43137"/>
                    </a:srgbClr>
                  </a:outerShdw>
                </a:effectLst>
                <a:latin typeface="Arial" pitchFamily="34" charset="0"/>
                <a:cs typeface="Arial" pitchFamily="34" charset="0"/>
              </a:rPr>
              <a:t>)</a:t>
            </a:r>
          </a:p>
          <a:p>
            <a:pPr lvl="1">
              <a:spcBef>
                <a:spcPts val="1200"/>
              </a:spcBef>
              <a:spcAft>
                <a:spcPts val="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La VI et la VC convergent vers un point, la VD</a:t>
            </a:r>
          </a:p>
          <a:p>
            <a:pPr lvl="1">
              <a:spcBef>
                <a:spcPts val="600"/>
              </a:spcBef>
              <a:spcAft>
                <a:spcPts val="60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La VI et la VC ont chacune un pouvoir explicatif propre, leur effet respectif s’additionnant pour expliquer la VD</a:t>
            </a:r>
          </a:p>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Il n’y a pas de convergence lorsque l’effet de la VI ou de la VC sur la VD est annulé en présence l’une de l’autre </a:t>
            </a: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Plusieurs variables additionnelles (Z) convergent avec le sexe (X) pour expliquer l’effet sur la détresse psychologique (Y) ?</a:t>
            </a: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30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 convergente</a:t>
            </a:r>
            <a:endPar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endParaRPr>
          </a:p>
        </p:txBody>
      </p:sp>
      <p:sp>
        <p:nvSpPr>
          <p:cNvPr id="13" name="Espace réservé de la date 12"/>
          <p:cNvSpPr>
            <a:spLocks noGrp="1"/>
          </p:cNvSpPr>
          <p:nvPr>
            <p:ph type="dt" sz="half" idx="10"/>
            <p:custDataLst>
              <p:tags r:id="rId3"/>
            </p:custDataLst>
          </p:nvPr>
        </p:nvSpPr>
        <p:spPr/>
        <p:txBody>
          <a:bodyPr/>
          <a:lstStyle/>
          <a:p>
            <a:fld id="{376DDF9A-17B6-4CB9-9FEE-7122E61BC1A0}" type="datetime10">
              <a:rPr lang="fr-FR" sz="2000" smtClean="0"/>
              <a:t>16:19</a:t>
            </a:fld>
            <a:endParaRPr lang="fr-FR" sz="2000" dirty="0"/>
          </a:p>
        </p:txBody>
      </p:sp>
      <p:sp>
        <p:nvSpPr>
          <p:cNvPr id="14" name="Espace réservé du numéro de diapositive 13"/>
          <p:cNvSpPr>
            <a:spLocks noGrp="1"/>
          </p:cNvSpPr>
          <p:nvPr>
            <p:ph type="sldNum" sz="quarter" idx="12"/>
            <p:custDataLst>
              <p:tags r:id="rId4"/>
            </p:custDataLst>
          </p:nvPr>
        </p:nvSpPr>
        <p:spPr/>
        <p:txBody>
          <a:bodyPr/>
          <a:lstStyle/>
          <a:p>
            <a:fld id="{0E8BC1D6-906C-4B40-99AE-5BD2D4C3F0C6}" type="slidenum">
              <a:rPr lang="fr-FR" smtClean="0"/>
              <a:pPr/>
              <a:t>18</a:t>
            </a:fld>
            <a:endParaRPr lang="fr-FR" dirty="0"/>
          </a:p>
        </p:txBody>
      </p:sp>
      <p:cxnSp>
        <p:nvCxnSpPr>
          <p:cNvPr id="9" name="Connecteur droit 8"/>
          <p:cNvCxnSpPr/>
          <p:nvPr>
            <p:custDataLst>
              <p:tags r:id="rId5"/>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6"/>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Résultat de l’élaboration (diagnostic causal)</a:t>
            </a:r>
          </a:p>
        </p:txBody>
      </p:sp>
      <p:cxnSp>
        <p:nvCxnSpPr>
          <p:cNvPr id="12" name="Connecteur droit avec flèche 11"/>
          <p:cNvCxnSpPr/>
          <p:nvPr/>
        </p:nvCxnSpPr>
        <p:spPr>
          <a:xfrm>
            <a:off x="539552" y="5661248"/>
            <a:ext cx="36004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45196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4" end="4"/>
                                            </p:txEl>
                                          </p:spTgt>
                                        </p:tgtEl>
                                        <p:attrNameLst>
                                          <p:attrName>style.visibility</p:attrName>
                                        </p:attrNameLst>
                                      </p:cBhvr>
                                      <p:to>
                                        <p:strVal val="visible"/>
                                      </p:to>
                                    </p:set>
                                    <p:animEffect transition="in" filter="fade">
                                      <p:cBhvr>
                                        <p:cTn id="7" dur="500"/>
                                        <p:tgtEl>
                                          <p:spTgt spid="11">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40089" y="2012810"/>
            <a:ext cx="8424936" cy="48451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Dans le cas d’une « structure de causalité discriminante », la question est de savoir si la VI et la VC agissent pour influer sur la VD qualitative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Avec quoi?</a:t>
            </a:r>
            <a:r>
              <a:rPr lang="fr-FR" sz="2400" dirty="0">
                <a:effectLst>
                  <a:outerShdw blurRad="38100" dist="38100" dir="2700000" algn="tl">
                    <a:srgbClr val="000000">
                      <a:alpha val="43137"/>
                    </a:srgbClr>
                  </a:outerShdw>
                </a:effectLst>
                <a:latin typeface="Arial" pitchFamily="34" charset="0"/>
                <a:cs typeface="Arial" pitchFamily="34" charset="0"/>
              </a:rPr>
              <a:t>)</a:t>
            </a:r>
          </a:p>
          <a:p>
            <a:pPr marL="0" indent="0">
              <a:spcBef>
                <a:spcPts val="1800"/>
              </a:spcBef>
              <a:spcAft>
                <a:spcPts val="600"/>
              </a:spcAft>
              <a:buClr>
                <a:schemeClr val="bg2">
                  <a:lumMod val="40000"/>
                  <a:lumOff val="60000"/>
                </a:schemeClr>
              </a:buClr>
              <a:buNone/>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30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Toutes choses étant égales, la frustration scolaire (VI) et l’attachement parental (VC) discriminent, prédisent correctement le fait de présenter un comportement délinquant (1) plutôt que non (0) chez les ados</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30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 discriminante </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15" name="Rectangle à coins arrondis 14"/>
          <p:cNvSpPr/>
          <p:nvPr/>
        </p:nvSpPr>
        <p:spPr>
          <a:xfrm>
            <a:off x="5393633" y="3665522"/>
            <a:ext cx="2836035" cy="354103"/>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Délinquance (1)</a:t>
            </a:r>
          </a:p>
        </p:txBody>
      </p:sp>
      <p:sp>
        <p:nvSpPr>
          <p:cNvPr id="16" name="Rectangle à coins arrondis 15"/>
          <p:cNvSpPr/>
          <p:nvPr/>
        </p:nvSpPr>
        <p:spPr>
          <a:xfrm>
            <a:off x="1187625" y="3400318"/>
            <a:ext cx="2952327"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Frustration </a:t>
            </a:r>
            <a:r>
              <a:rPr lang="en-CA" sz="2000"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scolaire</a:t>
            </a:r>
            <a:endPar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7" name="Rectangle à coins arrondis 16"/>
          <p:cNvSpPr/>
          <p:nvPr/>
        </p:nvSpPr>
        <p:spPr>
          <a:xfrm>
            <a:off x="1187625" y="4175663"/>
            <a:ext cx="2952328"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Attachement parental</a:t>
            </a:r>
          </a:p>
        </p:txBody>
      </p:sp>
      <p:sp>
        <p:nvSpPr>
          <p:cNvPr id="18" name="ZoneTexte 17"/>
          <p:cNvSpPr txBox="1"/>
          <p:nvPr/>
        </p:nvSpPr>
        <p:spPr>
          <a:xfrm>
            <a:off x="763993" y="3400318"/>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r>
              <a:rPr lang="fr-CA" sz="2000" baseline="-25000" dirty="0">
                <a:solidFill>
                  <a:schemeClr val="bg1"/>
                </a:solidFill>
                <a:latin typeface="Arial" panose="020B0604020202020204" pitchFamily="34" charset="0"/>
                <a:cs typeface="Arial" panose="020B0604020202020204" pitchFamily="34" charset="0"/>
              </a:rPr>
              <a:t>1</a:t>
            </a:r>
          </a:p>
        </p:txBody>
      </p:sp>
      <p:sp>
        <p:nvSpPr>
          <p:cNvPr id="19" name="ZoneTexte 18"/>
          <p:cNvSpPr txBox="1"/>
          <p:nvPr/>
        </p:nvSpPr>
        <p:spPr>
          <a:xfrm>
            <a:off x="763993" y="4170095"/>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r>
              <a:rPr lang="fr-CA" sz="2000" baseline="-25000" dirty="0">
                <a:solidFill>
                  <a:schemeClr val="bg1"/>
                </a:solidFill>
                <a:latin typeface="Arial" panose="020B0604020202020204" pitchFamily="34" charset="0"/>
                <a:cs typeface="Arial" panose="020B0604020202020204" pitchFamily="34" charset="0"/>
              </a:rPr>
              <a:t>2</a:t>
            </a:r>
          </a:p>
        </p:txBody>
      </p:sp>
      <p:sp>
        <p:nvSpPr>
          <p:cNvPr id="20" name="ZoneTexte 19"/>
          <p:cNvSpPr txBox="1"/>
          <p:nvPr/>
        </p:nvSpPr>
        <p:spPr>
          <a:xfrm>
            <a:off x="8244679" y="3879232"/>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Y</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4" name="Connecteur droit avec flèche 3"/>
          <p:cNvCxnSpPr>
            <a:stCxn id="16" idx="3"/>
          </p:cNvCxnSpPr>
          <p:nvPr/>
        </p:nvCxnSpPr>
        <p:spPr>
          <a:xfrm>
            <a:off x="4139952" y="3652346"/>
            <a:ext cx="1224136" cy="307128"/>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cxnSp>
        <p:nvCxnSpPr>
          <p:cNvPr id="21" name="Connecteur droit avec flèche 20"/>
          <p:cNvCxnSpPr/>
          <p:nvPr/>
        </p:nvCxnSpPr>
        <p:spPr>
          <a:xfrm flipV="1">
            <a:off x="4139952" y="4170095"/>
            <a:ext cx="1224136" cy="251745"/>
          </a:xfrm>
          <a:prstGeom prst="straightConnector1">
            <a:avLst/>
          </a:prstGeom>
          <a:ln>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22" name="Rectangle à coins arrondis 21"/>
          <p:cNvSpPr/>
          <p:nvPr/>
        </p:nvSpPr>
        <p:spPr>
          <a:xfrm>
            <a:off x="5393632" y="4019625"/>
            <a:ext cx="2836035" cy="354103"/>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Non-délinquance (0)</a:t>
            </a:r>
          </a:p>
        </p:txBody>
      </p:sp>
      <p:sp>
        <p:nvSpPr>
          <p:cNvPr id="2" name="Rectangle 1">
            <a:extLst>
              <a:ext uri="{FF2B5EF4-FFF2-40B4-BE49-F238E27FC236}">
                <a16:creationId xmlns:a16="http://schemas.microsoft.com/office/drawing/2014/main" id="{A4322CD2-ADE4-1DC9-ECCD-D39A4E1F1FB7}"/>
              </a:ext>
            </a:extLst>
          </p:cNvPr>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Exemple d’un problème de recherche</a:t>
            </a:r>
          </a:p>
        </p:txBody>
      </p:sp>
    </p:spTree>
    <p:extLst>
      <p:ext uri="{BB962C8B-B14F-4D97-AF65-F5344CB8AC3E}">
        <p14:creationId xmlns:p14="http://schemas.microsoft.com/office/powerpoint/2010/main" val="4190713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6" presetClass="entr" presetSubtype="16"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circle(in)">
                                      <p:cBhvr>
                                        <p:cTn id="19" dur="20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par>
                                <p:cTn id="26" presetID="6" presetClass="entr" presetSubtype="16" fill="hold"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circle(in)">
                                      <p:cBhvr>
                                        <p:cTn id="28" dur="2000"/>
                                        <p:tgtEl>
                                          <p:spTgt spid="2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1">
                                            <p:txEl>
                                              <p:pRg st="3" end="3"/>
                                            </p:txEl>
                                          </p:spTgt>
                                        </p:tgtEl>
                                        <p:attrNameLst>
                                          <p:attrName>style.visibility</p:attrName>
                                        </p:attrNameLst>
                                      </p:cBhvr>
                                      <p:to>
                                        <p:strVal val="visible"/>
                                      </p:to>
                                    </p:set>
                                    <p:animEffect transition="in" filter="fade">
                                      <p:cBhvr>
                                        <p:cTn id="33"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p:bldP spid="19" grpId="0"/>
      <p:bldP spid="20" grpId="0"/>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7170" name="Rectangle 2"/>
          <p:cNvSpPr>
            <a:spLocks noGrp="1" noChangeArrowheads="1"/>
          </p:cNvSpPr>
          <p:nvPr>
            <p:ph type="ctrTitle"/>
            <p:custDataLst>
              <p:tags r:id="rId1"/>
            </p:custDataLst>
          </p:nvPr>
        </p:nvSpPr>
        <p:spPr>
          <a:xfrm>
            <a:off x="1" y="450235"/>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Au programme</a:t>
            </a:r>
          </a:p>
        </p:txBody>
      </p:sp>
      <p:sp>
        <p:nvSpPr>
          <p:cNvPr id="13" name="Espace réservé de la date 12"/>
          <p:cNvSpPr>
            <a:spLocks noGrp="1"/>
          </p:cNvSpPr>
          <p:nvPr>
            <p:ph type="dt" sz="half" idx="10"/>
            <p:custDataLst>
              <p:tags r:id="rId2"/>
            </p:custDataLst>
          </p:nvPr>
        </p:nvSpPr>
        <p:spPr/>
        <p:txBody>
          <a:bodyPr/>
          <a:lstStyle/>
          <a:p>
            <a:fld id="{376DDF9A-17B6-4CB9-9FEE-7122E61BC1A0}" type="datetime10">
              <a:rPr lang="fr-FR" sz="2000"/>
              <a:t>16:19</a:t>
            </a:fld>
            <a:endParaRPr lang="fr-FR" sz="2000" dirty="0"/>
          </a:p>
        </p:txBody>
      </p:sp>
      <p:sp>
        <p:nvSpPr>
          <p:cNvPr id="14" name="Espace réservé du numéro de diapositive 13"/>
          <p:cNvSpPr>
            <a:spLocks noGrp="1"/>
          </p:cNvSpPr>
          <p:nvPr>
            <p:ph type="sldNum" sz="quarter" idx="12"/>
            <p:custDataLst>
              <p:tags r:id="rId3"/>
            </p:custDataLst>
          </p:nvPr>
        </p:nvSpPr>
        <p:spPr/>
        <p:txBody>
          <a:bodyPr/>
          <a:lstStyle/>
          <a:p>
            <a:fld id="{0E8BC1D6-906C-4B40-99AE-5BD2D4C3F0C6}" type="slidenum">
              <a:rPr lang="fr-FR" smtClean="0"/>
              <a:pPr/>
              <a:t>2</a:t>
            </a:fld>
            <a:endParaRPr lang="fr-FR" dirty="0"/>
          </a:p>
        </p:txBody>
      </p:sp>
      <p:cxnSp>
        <p:nvCxnSpPr>
          <p:cNvPr id="9" name="Connecteur droit 8"/>
          <p:cNvCxnSpPr/>
          <p:nvPr>
            <p:custDataLst>
              <p:tags r:id="rId4"/>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5"/>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Espace réservé du texte 2"/>
          <p:cNvSpPr>
            <a:spLocks noGrp="1"/>
          </p:cNvSpPr>
          <p:nvPr>
            <p:custDataLst>
              <p:tags r:id="rId6"/>
            </p:custDataLst>
          </p:nvPr>
        </p:nvSpPr>
        <p:spPr bwMode="auto">
          <a:xfrm>
            <a:off x="395536" y="1785927"/>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Survol des concepts clés et des modèles de relations causales en analyse multivariée</a:t>
            </a:r>
          </a:p>
          <a:p>
            <a:pPr lvl="1">
              <a:spcBef>
                <a:spcPts val="600"/>
              </a:spcBef>
              <a:spcAft>
                <a:spcPts val="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Élaboration: de l’analyse bivariée à l’analyse multivariée</a:t>
            </a:r>
          </a:p>
          <a:p>
            <a:pPr lvl="1">
              <a:spcBef>
                <a:spcPts val="600"/>
              </a:spcBef>
              <a:spcAft>
                <a:spcPts val="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Les trois conditions de la causalité</a:t>
            </a:r>
          </a:p>
          <a:p>
            <a:pPr lvl="1">
              <a:spcBef>
                <a:spcPts val="600"/>
              </a:spcBef>
              <a:spcAft>
                <a:spcPts val="60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Aperçu, illustration et schématisation des modèles (structures) de causalité usuelles en sciences sociales : </a:t>
            </a:r>
          </a:p>
          <a:p>
            <a:pPr lvl="2">
              <a:spcBef>
                <a:spcPts val="0"/>
              </a:spcBef>
              <a:spcAft>
                <a:spcPts val="0"/>
              </a:spcAft>
              <a:buClr>
                <a:schemeClr val="bg2">
                  <a:lumMod val="40000"/>
                  <a:lumOff val="60000"/>
                </a:schemeClr>
              </a:buClr>
            </a:pPr>
            <a:r>
              <a:rPr lang="fr-FR" sz="2000" dirty="0">
                <a:effectLst>
                  <a:outerShdw blurRad="38100" dist="38100" dir="2700000" algn="tl">
                    <a:srgbClr val="000000">
                      <a:alpha val="43137"/>
                    </a:srgbClr>
                  </a:outerShdw>
                </a:effectLst>
                <a:latin typeface="Arial" pitchFamily="34" charset="0"/>
                <a:cs typeface="Arial" pitchFamily="34" charset="0"/>
              </a:rPr>
              <a:t>Convergence </a:t>
            </a:r>
          </a:p>
          <a:p>
            <a:pPr lvl="2">
              <a:spcBef>
                <a:spcPts val="600"/>
              </a:spcBef>
              <a:spcAft>
                <a:spcPts val="0"/>
              </a:spcAft>
              <a:buClr>
                <a:schemeClr val="bg2">
                  <a:lumMod val="40000"/>
                  <a:lumOff val="60000"/>
                </a:schemeClr>
              </a:buClr>
            </a:pPr>
            <a:r>
              <a:rPr lang="fr-FR" sz="2000" dirty="0">
                <a:effectLst>
                  <a:outerShdw blurRad="38100" dist="38100" dir="2700000" algn="tl">
                    <a:srgbClr val="000000">
                      <a:alpha val="43137"/>
                    </a:srgbClr>
                  </a:outerShdw>
                </a:effectLst>
                <a:latin typeface="Arial" pitchFamily="34" charset="0"/>
                <a:cs typeface="Arial" pitchFamily="34" charset="0"/>
              </a:rPr>
              <a:t>Relation fallacieuse </a:t>
            </a:r>
          </a:p>
          <a:p>
            <a:pPr lvl="2">
              <a:spcBef>
                <a:spcPts val="600"/>
              </a:spcBef>
              <a:spcAft>
                <a:spcPts val="0"/>
              </a:spcAft>
              <a:buClr>
                <a:schemeClr val="bg2">
                  <a:lumMod val="40000"/>
                  <a:lumOff val="60000"/>
                </a:schemeClr>
              </a:buClr>
            </a:pPr>
            <a:r>
              <a:rPr lang="fr-FR" sz="2000" dirty="0">
                <a:effectLst>
                  <a:outerShdw blurRad="38100" dist="38100" dir="2700000" algn="tl">
                    <a:srgbClr val="000000">
                      <a:alpha val="43137"/>
                    </a:srgbClr>
                  </a:outerShdw>
                </a:effectLst>
                <a:latin typeface="Arial" pitchFamily="34" charset="0"/>
                <a:cs typeface="Arial" pitchFamily="34" charset="0"/>
              </a:rPr>
              <a:t>Modération </a:t>
            </a:r>
          </a:p>
          <a:p>
            <a:pPr lvl="1">
              <a:spcBef>
                <a:spcPts val="1200"/>
              </a:spcBef>
              <a:spcAft>
                <a:spcPts val="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Aperçu des techniques statistiques associées aux différents modèles de causalité</a:t>
            </a:r>
          </a:p>
          <a:p>
            <a:pPr lvl="1">
              <a:spcBef>
                <a:spcPts val="600"/>
              </a:spcBef>
              <a:buClr>
                <a:schemeClr val="bg2">
                  <a:lumMod val="40000"/>
                  <a:lumOff val="60000"/>
                </a:schemeClr>
              </a:buClr>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600"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22C6E-B3CF-4AA8-0963-7083C7E23AE9}"/>
            </a:ext>
          </a:extLst>
        </p:cNvPr>
        <p:cNvGrpSpPr/>
        <p:nvPr/>
      </p:nvGrpSpPr>
      <p:grpSpPr>
        <a:xfrm>
          <a:off x="0" y="0"/>
          <a:ext cx="0" cy="0"/>
          <a:chOff x="0" y="0"/>
          <a:chExt cx="0" cy="0"/>
        </a:xfrm>
      </p:grpSpPr>
      <p:sp>
        <p:nvSpPr>
          <p:cNvPr id="11" name="Espace réservé du texte 2">
            <a:extLst>
              <a:ext uri="{FF2B5EF4-FFF2-40B4-BE49-F238E27FC236}">
                <a16:creationId xmlns:a16="http://schemas.microsoft.com/office/drawing/2014/main" id="{CE626393-1CE8-6179-A64C-B7BF454564F5}"/>
              </a:ext>
            </a:extLst>
          </p:cNvPr>
          <p:cNvSpPr>
            <a:spLocks noGrp="1"/>
          </p:cNvSpPr>
          <p:nvPr>
            <p:custDataLst>
              <p:tags r:id="rId1"/>
            </p:custDataLst>
          </p:nvPr>
        </p:nvSpPr>
        <p:spPr bwMode="auto">
          <a:xfrm>
            <a:off x="457200" y="2045404"/>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Il y a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discrimination</a:t>
            </a:r>
            <a:r>
              <a:rPr lang="fr-FR" sz="2400" dirty="0">
                <a:effectLst>
                  <a:outerShdw blurRad="38100" dist="38100" dir="2700000" algn="tl">
                    <a:srgbClr val="000000">
                      <a:alpha val="43137"/>
                    </a:srgbClr>
                  </a:outerShdw>
                </a:effectLst>
                <a:latin typeface="Arial" pitchFamily="34" charset="0"/>
                <a:cs typeface="Arial" pitchFamily="34" charset="0"/>
              </a:rPr>
              <a:t> lorsque l’effet de la VI s’ajoute à celui de la VC pour expliquer la VD qualitative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effet additif</a:t>
            </a:r>
            <a:r>
              <a:rPr lang="fr-FR" sz="2400" dirty="0">
                <a:effectLst>
                  <a:outerShdw blurRad="38100" dist="38100" dir="2700000" algn="tl">
                    <a:srgbClr val="000000">
                      <a:alpha val="43137"/>
                    </a:srgbClr>
                  </a:outerShdw>
                </a:effectLst>
                <a:latin typeface="Arial" pitchFamily="34" charset="0"/>
                <a:cs typeface="Arial" pitchFamily="34" charset="0"/>
              </a:rPr>
              <a:t>)</a:t>
            </a:r>
          </a:p>
          <a:p>
            <a:pPr lvl="1">
              <a:spcBef>
                <a:spcPts val="1200"/>
              </a:spcBef>
              <a:spcAft>
                <a:spcPts val="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La VI et la VC discriminent entre les groupes de la VD</a:t>
            </a:r>
          </a:p>
          <a:p>
            <a:pPr lvl="1">
              <a:spcBef>
                <a:spcPts val="600"/>
              </a:spcBef>
              <a:spcAft>
                <a:spcPts val="600"/>
              </a:spcAft>
              <a:buClr>
                <a:schemeClr val="bg2">
                  <a:lumMod val="40000"/>
                  <a:lumOff val="60000"/>
                </a:schemeClr>
              </a:buClr>
            </a:pPr>
            <a:r>
              <a:rPr lang="fr-FR" sz="2200" dirty="0">
                <a:effectLst>
                  <a:outerShdw blurRad="38100" dist="38100" dir="2700000" algn="tl">
                    <a:srgbClr val="000000">
                      <a:alpha val="43137"/>
                    </a:srgbClr>
                  </a:outerShdw>
                </a:effectLst>
                <a:latin typeface="Arial" pitchFamily="34" charset="0"/>
                <a:cs typeface="Arial" pitchFamily="34" charset="0"/>
              </a:rPr>
              <a:t>La VI et la VC ont chacune un pouvoir explicatif propre, leur effet respectif s’additionnant pour expliquer la VD qualitative</a:t>
            </a:r>
          </a:p>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Il n’y a pas de discrimination lorsque l’effet de la VI ou de la VC sur la VD qualitative est annulé l’une face à l’autre </a:t>
            </a: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Plusieurs variables (Z) agissent avec le sexe (X) pour discriminer le fait de voter ou non aux élections (Y) ?</a:t>
            </a: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a:extLst>
              <a:ext uri="{FF2B5EF4-FFF2-40B4-BE49-F238E27FC236}">
                <a16:creationId xmlns:a16="http://schemas.microsoft.com/office/drawing/2014/main" id="{EA5702DD-0E0D-2656-6B83-721347AD0E8D}"/>
              </a:ext>
            </a:extLst>
          </p:cNvPr>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30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 discriminante</a:t>
            </a:r>
            <a:endPar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endParaRPr>
          </a:p>
        </p:txBody>
      </p:sp>
      <p:sp>
        <p:nvSpPr>
          <p:cNvPr id="13" name="Espace réservé de la date 12">
            <a:extLst>
              <a:ext uri="{FF2B5EF4-FFF2-40B4-BE49-F238E27FC236}">
                <a16:creationId xmlns:a16="http://schemas.microsoft.com/office/drawing/2014/main" id="{3264B9DC-6867-E3C4-596A-71B91892D284}"/>
              </a:ext>
            </a:extLst>
          </p:cNvPr>
          <p:cNvSpPr>
            <a:spLocks noGrp="1"/>
          </p:cNvSpPr>
          <p:nvPr>
            <p:ph type="dt" sz="half" idx="10"/>
            <p:custDataLst>
              <p:tags r:id="rId3"/>
            </p:custDataLst>
          </p:nvPr>
        </p:nvSpPr>
        <p:spPr/>
        <p:txBody>
          <a:bodyPr/>
          <a:lstStyle/>
          <a:p>
            <a:fld id="{376DDF9A-17B6-4CB9-9FEE-7122E61BC1A0}" type="datetime10">
              <a:rPr lang="fr-FR" sz="2000" smtClean="0"/>
              <a:t>16:19</a:t>
            </a:fld>
            <a:endParaRPr lang="fr-FR" sz="2000" dirty="0"/>
          </a:p>
        </p:txBody>
      </p:sp>
      <p:sp>
        <p:nvSpPr>
          <p:cNvPr id="14" name="Espace réservé du numéro de diapositive 13">
            <a:extLst>
              <a:ext uri="{FF2B5EF4-FFF2-40B4-BE49-F238E27FC236}">
                <a16:creationId xmlns:a16="http://schemas.microsoft.com/office/drawing/2014/main" id="{C6B22862-B38B-DB6B-F1A7-22BB2FE476E9}"/>
              </a:ext>
            </a:extLst>
          </p:cNvPr>
          <p:cNvSpPr>
            <a:spLocks noGrp="1"/>
          </p:cNvSpPr>
          <p:nvPr>
            <p:ph type="sldNum" sz="quarter" idx="12"/>
            <p:custDataLst>
              <p:tags r:id="rId4"/>
            </p:custDataLst>
          </p:nvPr>
        </p:nvSpPr>
        <p:spPr/>
        <p:txBody>
          <a:bodyPr/>
          <a:lstStyle/>
          <a:p>
            <a:fld id="{0E8BC1D6-906C-4B40-99AE-5BD2D4C3F0C6}" type="slidenum">
              <a:rPr lang="fr-FR" smtClean="0"/>
              <a:pPr/>
              <a:t>20</a:t>
            </a:fld>
            <a:endParaRPr lang="fr-FR" dirty="0"/>
          </a:p>
        </p:txBody>
      </p:sp>
      <p:cxnSp>
        <p:nvCxnSpPr>
          <p:cNvPr id="9" name="Connecteur droit 8">
            <a:extLst>
              <a:ext uri="{FF2B5EF4-FFF2-40B4-BE49-F238E27FC236}">
                <a16:creationId xmlns:a16="http://schemas.microsoft.com/office/drawing/2014/main" id="{31FA7E75-8425-F3FB-E3F1-0D17A2B175EA}"/>
              </a:ext>
            </a:extLst>
          </p:cNvPr>
          <p:cNvCxnSpPr/>
          <p:nvPr>
            <p:custDataLst>
              <p:tags r:id="rId5"/>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a:extLst>
              <a:ext uri="{FF2B5EF4-FFF2-40B4-BE49-F238E27FC236}">
                <a16:creationId xmlns:a16="http://schemas.microsoft.com/office/drawing/2014/main" id="{4E797511-9C42-DFA1-03F9-91202F16910A}"/>
              </a:ext>
            </a:extLst>
          </p:cNvPr>
          <p:cNvCxnSpPr/>
          <p:nvPr>
            <p:custDataLst>
              <p:tags r:id="rId6"/>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a:extLst>
              <a:ext uri="{FF2B5EF4-FFF2-40B4-BE49-F238E27FC236}">
                <a16:creationId xmlns:a16="http://schemas.microsoft.com/office/drawing/2014/main" id="{A2BDF078-8152-D3E6-27F9-08616A2A020C}"/>
              </a:ext>
            </a:extLst>
          </p:cNvPr>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Résultat de l’élaboration (diagnostic causal)</a:t>
            </a:r>
          </a:p>
        </p:txBody>
      </p:sp>
      <p:cxnSp>
        <p:nvCxnSpPr>
          <p:cNvPr id="12" name="Connecteur droit avec flèche 11">
            <a:extLst>
              <a:ext uri="{FF2B5EF4-FFF2-40B4-BE49-F238E27FC236}">
                <a16:creationId xmlns:a16="http://schemas.microsoft.com/office/drawing/2014/main" id="{491C9977-1E28-BD87-CE00-BAD7109BE017}"/>
              </a:ext>
            </a:extLst>
          </p:cNvPr>
          <p:cNvCxnSpPr/>
          <p:nvPr/>
        </p:nvCxnSpPr>
        <p:spPr>
          <a:xfrm>
            <a:off x="539552" y="5661248"/>
            <a:ext cx="36004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222333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4" end="4"/>
                                            </p:txEl>
                                          </p:spTgt>
                                        </p:tgtEl>
                                        <p:attrNameLst>
                                          <p:attrName>style.visibility</p:attrName>
                                        </p:attrNameLst>
                                      </p:cBhvr>
                                      <p:to>
                                        <p:strVal val="visible"/>
                                      </p:to>
                                    </p:set>
                                    <p:animEffect transition="in" filter="fade">
                                      <p:cBhvr>
                                        <p:cTn id="7" dur="500"/>
                                        <p:tgtEl>
                                          <p:spTgt spid="11">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60848"/>
            <a:ext cx="8424936" cy="4485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Pour une modération ou «causalité interactive», l’enjeu est de savoir si l’effet de la VI sur la VD diffère selon les niveaux de la VC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var. modératrice</a:t>
            </a:r>
            <a:r>
              <a:rPr lang="fr-FR" sz="2400" dirty="0">
                <a:effectLst>
                  <a:outerShdw blurRad="38100" dist="38100" dir="2700000" algn="tl">
                    <a:srgbClr val="000000">
                      <a:alpha val="43137"/>
                    </a:srgbClr>
                  </a:outerShdw>
                </a:effectLst>
                <a:latin typeface="Arial" pitchFamily="34" charset="0"/>
                <a:cs typeface="Arial" pitchFamily="34" charset="0"/>
              </a:rPr>
              <a:t>)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À quelle condition?</a:t>
            </a:r>
            <a:r>
              <a:rPr lang="fr-FR" sz="2400" dirty="0">
                <a:effectLst>
                  <a:outerShdw blurRad="38100" dist="38100" dir="2700000" algn="tl">
                    <a:srgbClr val="000000">
                      <a:alpha val="43137"/>
                    </a:srgbClr>
                  </a:outerShdw>
                </a:effectLst>
                <a:latin typeface="Arial" pitchFamily="34" charset="0"/>
                <a:cs typeface="Arial" pitchFamily="34" charset="0"/>
              </a:rPr>
              <a:t>)</a:t>
            </a:r>
          </a:p>
          <a:p>
            <a:pPr marL="0" indent="0">
              <a:spcBef>
                <a:spcPts val="1800"/>
              </a:spcBef>
              <a:spcAft>
                <a:spcPts val="600"/>
              </a:spcAft>
              <a:buClr>
                <a:schemeClr val="bg2">
                  <a:lumMod val="40000"/>
                  <a:lumOff val="60000"/>
                </a:schemeClr>
              </a:buClr>
              <a:buNone/>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endParaRPr lang="fr-FR" sz="2400" dirty="0">
              <a:effectLst>
                <a:outerShdw blurRad="38100" dist="38100" dir="2700000" algn="tl">
                  <a:srgbClr val="000000">
                    <a:alpha val="43137"/>
                  </a:srgbClr>
                </a:outerShdw>
              </a:effectLst>
              <a:latin typeface="Arial" pitchFamily="34" charset="0"/>
              <a:cs typeface="Arial" pitchFamily="34" charset="0"/>
            </a:endParaRPr>
          </a:p>
          <a:p>
            <a:pPr>
              <a:spcBef>
                <a:spcPts val="30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La frustration scolaire (X) a un effet sur la délinquance (Y) chez les ados. Toutefois, cet effet est modéré par le statut socioéconomique (Z): l’effet disparaît quand le SSE est élevé et persiste quand le SSE est faible</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 interactive</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12" name="Rectangle à coins arrondis 11"/>
          <p:cNvSpPr/>
          <p:nvPr/>
        </p:nvSpPr>
        <p:spPr>
          <a:xfrm>
            <a:off x="3276785" y="3391184"/>
            <a:ext cx="1924956"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Frustration scolaire</a:t>
            </a:r>
          </a:p>
        </p:txBody>
      </p:sp>
      <p:sp>
        <p:nvSpPr>
          <p:cNvPr id="16" name="Rectangle à coins arrondis 15"/>
          <p:cNvSpPr/>
          <p:nvPr/>
        </p:nvSpPr>
        <p:spPr>
          <a:xfrm>
            <a:off x="5872385" y="3391184"/>
            <a:ext cx="2802525"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Délinquance (échelle)</a:t>
            </a:r>
          </a:p>
        </p:txBody>
      </p:sp>
      <p:sp>
        <p:nvSpPr>
          <p:cNvPr id="27" name="Rectangle à coins arrondis 26"/>
          <p:cNvSpPr/>
          <p:nvPr/>
        </p:nvSpPr>
        <p:spPr>
          <a:xfrm>
            <a:off x="393286" y="3386378"/>
            <a:ext cx="2376264" cy="1339668"/>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0"/>
              </a:spcBef>
              <a:spcAft>
                <a:spcPts val="1200"/>
              </a:spcAft>
            </a:pPr>
            <a:r>
              <a:rPr lang="fr-CA"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SSE</a:t>
            </a:r>
          </a:p>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8" name="Rectangle à coins arrondis 17"/>
          <p:cNvSpPr/>
          <p:nvPr/>
        </p:nvSpPr>
        <p:spPr>
          <a:xfrm>
            <a:off x="5884276" y="4233408"/>
            <a:ext cx="2802525"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Délinquance (échelle)</a:t>
            </a:r>
          </a:p>
        </p:txBody>
      </p:sp>
      <p:sp>
        <p:nvSpPr>
          <p:cNvPr id="19" name="Rectangle à coins arrondis 18"/>
          <p:cNvSpPr/>
          <p:nvPr/>
        </p:nvSpPr>
        <p:spPr>
          <a:xfrm>
            <a:off x="3289431" y="4221990"/>
            <a:ext cx="1924956"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Frustration scolaire</a:t>
            </a:r>
          </a:p>
        </p:txBody>
      </p:sp>
      <p:cxnSp>
        <p:nvCxnSpPr>
          <p:cNvPr id="3" name="Connecteur droit avec flèche 2"/>
          <p:cNvCxnSpPr>
            <a:stCxn id="12" idx="3"/>
            <a:endCxn id="16" idx="1"/>
          </p:cNvCxnSpPr>
          <p:nvPr/>
        </p:nvCxnSpPr>
        <p:spPr>
          <a:xfrm>
            <a:off x="5201741" y="3643212"/>
            <a:ext cx="670644"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Connecteur droit avec flèche 19"/>
          <p:cNvCxnSpPr/>
          <p:nvPr/>
        </p:nvCxnSpPr>
        <p:spPr>
          <a:xfrm>
            <a:off x="5214387" y="4437112"/>
            <a:ext cx="670644"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Connecteur droit 20"/>
          <p:cNvCxnSpPr/>
          <p:nvPr/>
        </p:nvCxnSpPr>
        <p:spPr>
          <a:xfrm flipH="1">
            <a:off x="5293486" y="3466386"/>
            <a:ext cx="276505" cy="3450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Connecteur droit 21"/>
          <p:cNvCxnSpPr/>
          <p:nvPr/>
        </p:nvCxnSpPr>
        <p:spPr>
          <a:xfrm flipH="1">
            <a:off x="5483088" y="3464371"/>
            <a:ext cx="276505" cy="3450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3" name="ZoneTexte 22"/>
          <p:cNvSpPr txBox="1"/>
          <p:nvPr/>
        </p:nvSpPr>
        <p:spPr>
          <a:xfrm>
            <a:off x="8686504" y="3464113"/>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Y</a:t>
            </a:r>
            <a:endParaRPr lang="fr-CA" sz="2000" baseline="-25000" dirty="0">
              <a:solidFill>
                <a:schemeClr val="bg1"/>
              </a:solidFill>
              <a:latin typeface="Arial" panose="020B0604020202020204" pitchFamily="34" charset="0"/>
              <a:cs typeface="Arial" panose="020B0604020202020204" pitchFamily="34" charset="0"/>
            </a:endParaRPr>
          </a:p>
        </p:txBody>
      </p:sp>
      <p:sp>
        <p:nvSpPr>
          <p:cNvPr id="24" name="ZoneTexte 23"/>
          <p:cNvSpPr txBox="1"/>
          <p:nvPr/>
        </p:nvSpPr>
        <p:spPr>
          <a:xfrm>
            <a:off x="8693932" y="4295701"/>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Y</a:t>
            </a:r>
            <a:endParaRPr lang="fr-CA" sz="2000" baseline="-25000" dirty="0">
              <a:solidFill>
                <a:schemeClr val="bg1"/>
              </a:solidFill>
              <a:latin typeface="Arial" panose="020B0604020202020204" pitchFamily="34" charset="0"/>
              <a:cs typeface="Arial" panose="020B0604020202020204" pitchFamily="34" charset="0"/>
            </a:endParaRPr>
          </a:p>
        </p:txBody>
      </p:sp>
      <p:sp>
        <p:nvSpPr>
          <p:cNvPr id="25" name="ZoneTexte 24"/>
          <p:cNvSpPr txBox="1"/>
          <p:nvPr/>
        </p:nvSpPr>
        <p:spPr>
          <a:xfrm>
            <a:off x="53388" y="3823494"/>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Z</a:t>
            </a:r>
            <a:endParaRPr lang="fr-CA" sz="2000" baseline="-25000" dirty="0">
              <a:solidFill>
                <a:schemeClr val="bg1"/>
              </a:solidFill>
              <a:latin typeface="Arial" panose="020B0604020202020204" pitchFamily="34" charset="0"/>
              <a:cs typeface="Arial" panose="020B0604020202020204" pitchFamily="34" charset="0"/>
            </a:endParaRPr>
          </a:p>
        </p:txBody>
      </p:sp>
      <p:sp>
        <p:nvSpPr>
          <p:cNvPr id="26" name="ZoneTexte 25"/>
          <p:cNvSpPr txBox="1"/>
          <p:nvPr/>
        </p:nvSpPr>
        <p:spPr>
          <a:xfrm>
            <a:off x="2959152" y="3423384"/>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endParaRPr lang="fr-CA" sz="2000" baseline="-25000" dirty="0">
              <a:solidFill>
                <a:schemeClr val="bg1"/>
              </a:solidFill>
              <a:latin typeface="Arial" panose="020B0604020202020204" pitchFamily="34" charset="0"/>
              <a:cs typeface="Arial" panose="020B0604020202020204" pitchFamily="34" charset="0"/>
            </a:endParaRPr>
          </a:p>
        </p:txBody>
      </p:sp>
      <p:sp>
        <p:nvSpPr>
          <p:cNvPr id="31" name="ZoneTexte 30"/>
          <p:cNvSpPr txBox="1"/>
          <p:nvPr/>
        </p:nvSpPr>
        <p:spPr>
          <a:xfrm>
            <a:off x="2959152" y="4273962"/>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5" name="Connecteur droit 4"/>
          <p:cNvCxnSpPr>
            <a:stCxn id="27" idx="3"/>
          </p:cNvCxnSpPr>
          <p:nvPr/>
        </p:nvCxnSpPr>
        <p:spPr>
          <a:xfrm flipH="1">
            <a:off x="1403648" y="4056212"/>
            <a:ext cx="1365902" cy="0"/>
          </a:xfrm>
          <a:prstGeom prst="line">
            <a:avLst/>
          </a:prstGeom>
        </p:spPr>
        <p:style>
          <a:lnRef idx="3">
            <a:schemeClr val="dk1"/>
          </a:lnRef>
          <a:fillRef idx="0">
            <a:schemeClr val="dk1"/>
          </a:fillRef>
          <a:effectRef idx="2">
            <a:schemeClr val="dk1"/>
          </a:effectRef>
          <a:fontRef idx="minor">
            <a:schemeClr val="tx1"/>
          </a:fontRef>
        </p:style>
      </p:cxnSp>
      <p:sp>
        <p:nvSpPr>
          <p:cNvPr id="6" name="ZoneTexte 5"/>
          <p:cNvSpPr txBox="1"/>
          <p:nvPr/>
        </p:nvSpPr>
        <p:spPr>
          <a:xfrm>
            <a:off x="1320513" y="3453212"/>
            <a:ext cx="1512951" cy="400110"/>
          </a:xfrm>
          <a:prstGeom prst="rect">
            <a:avLst/>
          </a:prstGeom>
          <a:noFill/>
        </p:spPr>
        <p:txBody>
          <a:bodyPr wrap="square" rtlCol="0">
            <a:spAutoFit/>
          </a:bodyPr>
          <a:lstStyle/>
          <a:p>
            <a:r>
              <a:rPr lang="fr-CA" sz="2000" dirty="0">
                <a:solidFill>
                  <a:schemeClr val="bg1"/>
                </a:solidFill>
                <a:effectLst>
                  <a:outerShdw blurRad="38100" dist="38100" dir="2700000" algn="tl">
                    <a:srgbClr val="000000">
                      <a:alpha val="43137"/>
                    </a:srgbClr>
                  </a:outerShdw>
                </a:effectLst>
              </a:rPr>
              <a:t>Élevé</a:t>
            </a:r>
          </a:p>
        </p:txBody>
      </p:sp>
      <p:sp>
        <p:nvSpPr>
          <p:cNvPr id="32" name="ZoneTexte 31"/>
          <p:cNvSpPr txBox="1"/>
          <p:nvPr/>
        </p:nvSpPr>
        <p:spPr>
          <a:xfrm>
            <a:off x="898724" y="4245574"/>
            <a:ext cx="2048845" cy="400110"/>
          </a:xfrm>
          <a:prstGeom prst="rect">
            <a:avLst/>
          </a:prstGeom>
          <a:noFill/>
        </p:spPr>
        <p:txBody>
          <a:bodyPr wrap="square" rtlCol="0">
            <a:spAutoFit/>
          </a:bodyPr>
          <a:lstStyle/>
          <a:p>
            <a:r>
              <a:rPr lang="fr-CA" sz="2000" dirty="0">
                <a:solidFill>
                  <a:schemeClr val="bg1"/>
                </a:solidFill>
                <a:effectLst>
                  <a:outerShdw blurRad="38100" dist="38100" dir="2700000" algn="tl">
                    <a:srgbClr val="000000">
                      <a:alpha val="43137"/>
                    </a:srgbClr>
                  </a:outerShdw>
                </a:effectLst>
              </a:rPr>
              <a:t>      Faible</a:t>
            </a:r>
          </a:p>
        </p:txBody>
      </p:sp>
      <p:sp>
        <p:nvSpPr>
          <p:cNvPr id="28" name="Rectangle 27">
            <a:extLst>
              <a:ext uri="{FF2B5EF4-FFF2-40B4-BE49-F238E27FC236}">
                <a16:creationId xmlns:a16="http://schemas.microsoft.com/office/drawing/2014/main" id="{425E8FA4-DEC6-43B8-8667-7FE1EBB2822C}"/>
              </a:ext>
            </a:extLst>
          </p:cNvPr>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Exemple d’un problème de recherche</a:t>
            </a:r>
          </a:p>
        </p:txBody>
      </p:sp>
    </p:spTree>
    <p:extLst>
      <p:ext uri="{BB962C8B-B14F-4D97-AF65-F5344CB8AC3E}">
        <p14:creationId xmlns:p14="http://schemas.microsoft.com/office/powerpoint/2010/main" val="277818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1000"/>
                                        <p:tgtEl>
                                          <p:spTgt spid="16"/>
                                        </p:tgtEl>
                                      </p:cBhvr>
                                    </p:animEffect>
                                    <p:anim calcmode="lin" valueType="num">
                                      <p:cBhvr>
                                        <p:cTn id="23" dur="1000" fill="hold"/>
                                        <p:tgtEl>
                                          <p:spTgt spid="16"/>
                                        </p:tgtEl>
                                        <p:attrNameLst>
                                          <p:attrName>ppt_x</p:attrName>
                                        </p:attrNameLst>
                                      </p:cBhvr>
                                      <p:tavLst>
                                        <p:tav tm="0">
                                          <p:val>
                                            <p:strVal val="#ppt_x"/>
                                          </p:val>
                                        </p:tav>
                                        <p:tav tm="100000">
                                          <p:val>
                                            <p:strVal val="#ppt_x"/>
                                          </p:val>
                                        </p:tav>
                                      </p:tavLst>
                                    </p:anim>
                                    <p:anim calcmode="lin" valueType="num">
                                      <p:cBhvr>
                                        <p:cTn id="24" dur="1000" fill="hold"/>
                                        <p:tgtEl>
                                          <p:spTgt spid="16"/>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anim calcmode="lin" valueType="num">
                                      <p:cBhvr>
                                        <p:cTn id="28" dur="1000" fill="hold"/>
                                        <p:tgtEl>
                                          <p:spTgt spid="23"/>
                                        </p:tgtEl>
                                        <p:attrNameLst>
                                          <p:attrName>ppt_x</p:attrName>
                                        </p:attrNameLst>
                                      </p:cBhvr>
                                      <p:tavLst>
                                        <p:tav tm="0">
                                          <p:val>
                                            <p:strVal val="#ppt_x"/>
                                          </p:val>
                                        </p:tav>
                                        <p:tav tm="100000">
                                          <p:val>
                                            <p:strVal val="#ppt_x"/>
                                          </p:val>
                                        </p:tav>
                                      </p:tavLst>
                                    </p:anim>
                                    <p:anim calcmode="lin" valueType="num">
                                      <p:cBhvr>
                                        <p:cTn id="2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fade">
                                      <p:cBhvr>
                                        <p:cTn id="34" dur="500"/>
                                        <p:tgtEl>
                                          <p:spTgt spid="2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tgtEl>
                                          <p:spTgt spid="25"/>
                                        </p:tgtEl>
                                      </p:cBhvr>
                                    </p:animEffect>
                                  </p:childTnLst>
                                </p:cTn>
                              </p:par>
                              <p:par>
                                <p:cTn id="38" presetID="10" presetClass="entr" presetSubtype="0" fill="hold"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500"/>
                                        <p:tgtEl>
                                          <p:spTgt spid="6"/>
                                        </p:tgtEl>
                                      </p:cBhvr>
                                    </p:animEffect>
                                  </p:childTnLst>
                                </p:cTn>
                              </p:par>
                              <p:par>
                                <p:cTn id="46" presetID="10" presetClass="entr" presetSubtype="0" fill="hold"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500"/>
                                        <p:tgtEl>
                                          <p:spTgt spid="21"/>
                                        </p:tgtEl>
                                      </p:cBhvr>
                                    </p:animEffect>
                                  </p:childTnLst>
                                </p:cTn>
                              </p:par>
                              <p:par>
                                <p:cTn id="49" presetID="10" presetClass="entr" presetSubtype="0"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2"/>
                                        </p:tgtEl>
                                        <p:attrNameLst>
                                          <p:attrName>style.visibility</p:attrName>
                                        </p:attrNameLst>
                                      </p:cBhvr>
                                      <p:to>
                                        <p:strVal val="visible"/>
                                      </p:to>
                                    </p:set>
                                    <p:animEffect transition="in" filter="fade">
                                      <p:cBhvr>
                                        <p:cTn id="56" dur="500"/>
                                        <p:tgtEl>
                                          <p:spTgt spid="32"/>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par>
                                <p:cTn id="63" presetID="10" presetClass="entr" presetSubtype="0" fill="hold" nodeType="with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fade">
                                      <p:cBhvr>
                                        <p:cTn id="65" dur="500"/>
                                        <p:tgtEl>
                                          <p:spTgt spid="20"/>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fade">
                                      <p:cBhvr>
                                        <p:cTn id="68" dur="500"/>
                                        <p:tgtEl>
                                          <p:spTgt spid="18"/>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500"/>
                                        <p:tgtEl>
                                          <p:spTgt spid="24"/>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11">
                                            <p:txEl>
                                              <p:pRg st="3" end="3"/>
                                            </p:txEl>
                                          </p:spTgt>
                                        </p:tgtEl>
                                        <p:attrNameLst>
                                          <p:attrName>style.visibility</p:attrName>
                                        </p:attrNameLst>
                                      </p:cBhvr>
                                      <p:to>
                                        <p:strVal val="visible"/>
                                      </p:to>
                                    </p:set>
                                    <p:animEffect transition="in" filter="fade">
                                      <p:cBhvr>
                                        <p:cTn id="76"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27" grpId="0" animBg="1"/>
      <p:bldP spid="18" grpId="0" animBg="1"/>
      <p:bldP spid="19" grpId="0" animBg="1"/>
      <p:bldP spid="23" grpId="0"/>
      <p:bldP spid="24" grpId="0"/>
      <p:bldP spid="25" grpId="0"/>
      <p:bldP spid="26" grpId="0"/>
      <p:bldP spid="31" grpId="0"/>
      <p:bldP spid="6" grpId="0"/>
      <p:bldP spid="3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Il y a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modération</a:t>
            </a:r>
            <a:r>
              <a:rPr lang="fr-FR" sz="2400" dirty="0">
                <a:effectLst>
                  <a:outerShdw blurRad="38100" dist="38100" dir="2700000" algn="tl">
                    <a:srgbClr val="000000">
                      <a:alpha val="43137"/>
                    </a:srgbClr>
                  </a:outerShdw>
                </a:effectLst>
                <a:latin typeface="Arial" pitchFamily="34" charset="0"/>
                <a:cs typeface="Arial" pitchFamily="34" charset="0"/>
              </a:rPr>
              <a:t> lorsque l’effet de la VI sur la VD se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révèle</a:t>
            </a:r>
            <a:r>
              <a:rPr lang="fr-FR" sz="2400" dirty="0">
                <a:effectLst>
                  <a:outerShdw blurRad="38100" dist="38100" dir="2700000" algn="tl">
                    <a:srgbClr val="000000">
                      <a:alpha val="43137"/>
                    </a:srgbClr>
                  </a:outerShdw>
                </a:effectLst>
                <a:latin typeface="Arial" pitchFamily="34" charset="0"/>
                <a:cs typeface="Arial" pitchFamily="34" charset="0"/>
              </a:rPr>
              <a:t> |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s’amplifie</a:t>
            </a:r>
            <a:r>
              <a:rPr lang="fr-FR" sz="2400" dirty="0">
                <a:effectLst>
                  <a:outerShdw blurRad="38100" dist="38100" dir="2700000" algn="tl">
                    <a:srgbClr val="000000">
                      <a:alpha val="43137"/>
                    </a:srgbClr>
                  </a:outerShdw>
                </a:effectLst>
                <a:latin typeface="Arial" pitchFamily="34" charset="0"/>
                <a:cs typeface="Arial" pitchFamily="34" charset="0"/>
              </a:rPr>
              <a:t> pour un niveau de la VC et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disparaît</a:t>
            </a:r>
            <a:r>
              <a:rPr lang="fr-FR" sz="2400" dirty="0">
                <a:effectLst>
                  <a:outerShdw blurRad="38100" dist="38100" dir="2700000" algn="tl">
                    <a:srgbClr val="000000">
                      <a:alpha val="43137"/>
                    </a:srgbClr>
                  </a:outerShdw>
                </a:effectLst>
                <a:latin typeface="Arial" pitchFamily="34" charset="0"/>
                <a:cs typeface="Arial" pitchFamily="34" charset="0"/>
              </a:rPr>
              <a:t> |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s’affaiblit</a:t>
            </a:r>
            <a:r>
              <a:rPr lang="fr-FR" sz="2400" dirty="0">
                <a:effectLst>
                  <a:outerShdw blurRad="38100" dist="38100" dir="2700000" algn="tl">
                    <a:srgbClr val="000000">
                      <a:alpha val="43137"/>
                    </a:srgbClr>
                  </a:outerShdw>
                </a:effectLst>
                <a:latin typeface="Arial" pitchFamily="34" charset="0"/>
                <a:cs typeface="Arial" pitchFamily="34" charset="0"/>
              </a:rPr>
              <a:t> pour l’autre niveau de la VC. La VC modère ainsi la relation VI-VD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effet modérateur | interactif</a:t>
            </a:r>
            <a:r>
              <a:rPr lang="fr-FR" sz="2400" dirty="0">
                <a:effectLst>
                  <a:outerShdw blurRad="38100" dist="38100" dir="2700000" algn="tl">
                    <a:srgbClr val="000000">
                      <a:alpha val="43137"/>
                    </a:srgbClr>
                  </a:outerShdw>
                </a:effectLst>
                <a:latin typeface="Arial" pitchFamily="34" charset="0"/>
                <a:cs typeface="Arial" pitchFamily="34" charset="0"/>
              </a:rPr>
              <a:t>)</a:t>
            </a:r>
          </a:p>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Il y a absence de modération lorsque l’effet de la VI sur la VD apparaît à l’intérieur de chacun des niveaux de la VC: l’effet existe peu importe la condition considérée</a:t>
            </a: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Selon quelle variable-contrôle modératrice (Z), la relation entre le chômage (X) et la détresse psychologique élevée (Y) est susceptible de différer causalement?</a:t>
            </a:r>
            <a:endParaRPr lang="fr-FR" sz="2600" dirty="0">
              <a:effectLst>
                <a:outerShdw blurRad="38100" dist="38100" dir="2700000" algn="tl">
                  <a:srgbClr val="000000">
                    <a:alpha val="43137"/>
                  </a:srgbClr>
                </a:outerShdw>
              </a:effectLst>
              <a:latin typeface="Arial" pitchFamily="34" charset="0"/>
              <a:cs typeface="Arial" pitchFamily="34" charset="0"/>
            </a:endParaRP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 interactive</a:t>
            </a:r>
          </a:p>
        </p:txBody>
      </p:sp>
      <p:sp>
        <p:nvSpPr>
          <p:cNvPr id="13" name="Espace réservé de la date 12"/>
          <p:cNvSpPr>
            <a:spLocks noGrp="1"/>
          </p:cNvSpPr>
          <p:nvPr>
            <p:ph type="dt" sz="half" idx="10"/>
            <p:custDataLst>
              <p:tags r:id="rId3"/>
            </p:custDataLst>
          </p:nvPr>
        </p:nvSpPr>
        <p:spPr/>
        <p:txBody>
          <a:bodyPr/>
          <a:lstStyle/>
          <a:p>
            <a:fld id="{376DDF9A-17B6-4CB9-9FEE-7122E61BC1A0}" type="datetime10">
              <a:rPr lang="fr-FR" sz="2000" smtClean="0"/>
              <a:t>16:19</a:t>
            </a:fld>
            <a:endParaRPr lang="fr-FR" sz="2000" dirty="0"/>
          </a:p>
        </p:txBody>
      </p:sp>
      <p:sp>
        <p:nvSpPr>
          <p:cNvPr id="14" name="Espace réservé du numéro de diapositive 13"/>
          <p:cNvSpPr>
            <a:spLocks noGrp="1"/>
          </p:cNvSpPr>
          <p:nvPr>
            <p:ph type="sldNum" sz="quarter" idx="12"/>
            <p:custDataLst>
              <p:tags r:id="rId4"/>
            </p:custDataLst>
          </p:nvPr>
        </p:nvSpPr>
        <p:spPr/>
        <p:txBody>
          <a:bodyPr/>
          <a:lstStyle/>
          <a:p>
            <a:fld id="{0E8BC1D6-906C-4B40-99AE-5BD2D4C3F0C6}" type="slidenum">
              <a:rPr lang="fr-FR" smtClean="0"/>
              <a:pPr/>
              <a:t>22</a:t>
            </a:fld>
            <a:endParaRPr lang="fr-FR" dirty="0"/>
          </a:p>
        </p:txBody>
      </p:sp>
      <p:cxnSp>
        <p:nvCxnSpPr>
          <p:cNvPr id="9" name="Connecteur droit 8"/>
          <p:cNvCxnSpPr/>
          <p:nvPr>
            <p:custDataLst>
              <p:tags r:id="rId5"/>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6"/>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9666" y="1227877"/>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Résultat de l’élaboration (diagnostic causal)</a:t>
            </a:r>
          </a:p>
        </p:txBody>
      </p:sp>
      <p:cxnSp>
        <p:nvCxnSpPr>
          <p:cNvPr id="12" name="Connecteur droit avec flèche 11"/>
          <p:cNvCxnSpPr/>
          <p:nvPr/>
        </p:nvCxnSpPr>
        <p:spPr>
          <a:xfrm>
            <a:off x="539552" y="5445224"/>
            <a:ext cx="36004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9694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Pour chaque situation, schématiser le diagnostic causal? (convergence, relation fallacieuse, médiation ou modération)  </a:t>
            </a:r>
          </a:p>
          <a:p>
            <a:pPr marL="457200" indent="-457200">
              <a:spcBef>
                <a:spcPts val="1800"/>
              </a:spcBef>
              <a:spcAft>
                <a:spcPts val="600"/>
              </a:spcAft>
              <a:buClr>
                <a:schemeClr val="bg2">
                  <a:lumMod val="40000"/>
                  <a:lumOff val="60000"/>
                </a:schemeClr>
              </a:buClr>
              <a:buFont typeface="+mj-lt"/>
              <a:buAutoNum type="arabicPeriod"/>
            </a:pPr>
            <a:r>
              <a:rPr lang="fr-FR" sz="2400" dirty="0">
                <a:effectLst>
                  <a:outerShdw blurRad="38100" dist="38100" dir="2700000" algn="tl">
                    <a:srgbClr val="000000">
                      <a:alpha val="43137"/>
                    </a:srgbClr>
                  </a:outerShdw>
                </a:effectLst>
                <a:latin typeface="Arial" pitchFamily="34" charset="0"/>
                <a:cs typeface="Arial" pitchFamily="34" charset="0"/>
              </a:rPr>
              <a:t>Il y a un lien entre la banqueroute (X) et le suicide (Y) chez les entrepreneurs</a:t>
            </a:r>
          </a:p>
          <a:p>
            <a:pPr lvl="1">
              <a:spcBef>
                <a:spcPts val="600"/>
              </a:spcBef>
              <a:spcAft>
                <a:spcPts val="600"/>
              </a:spcAft>
              <a:buClr>
                <a:schemeClr val="bg2">
                  <a:lumMod val="40000"/>
                  <a:lumOff val="60000"/>
                </a:schemeClr>
              </a:buClr>
            </a:pPr>
            <a:r>
              <a:rPr lang="fr-FR" sz="2000" dirty="0">
                <a:effectLst>
                  <a:outerShdw blurRad="38100" dist="38100" dir="2700000" algn="tl">
                    <a:srgbClr val="000000">
                      <a:alpha val="43137"/>
                    </a:srgbClr>
                  </a:outerShdw>
                </a:effectLst>
                <a:latin typeface="Arial" pitchFamily="34" charset="0"/>
                <a:cs typeface="Arial" pitchFamily="34" charset="0"/>
              </a:rPr>
              <a:t>Mais lorsqu’on introduit l’âge Z (jeune, vieux), la relation disparaît</a:t>
            </a:r>
          </a:p>
          <a:p>
            <a:pPr lvl="1">
              <a:spcBef>
                <a:spcPts val="600"/>
              </a:spcBef>
              <a:spcAft>
                <a:spcPts val="600"/>
              </a:spcAft>
              <a:buClr>
                <a:schemeClr val="bg2">
                  <a:lumMod val="40000"/>
                  <a:lumOff val="60000"/>
                </a:schemeClr>
              </a:buClr>
            </a:pPr>
            <a:r>
              <a:rPr lang="fr-FR" sz="2000" dirty="0">
                <a:effectLst>
                  <a:outerShdw blurRad="38100" dist="38100" dir="2700000" algn="tl">
                    <a:srgbClr val="000000">
                      <a:alpha val="43137"/>
                    </a:srgbClr>
                  </a:outerShdw>
                </a:effectLst>
                <a:latin typeface="Arial" pitchFamily="34" charset="0"/>
                <a:cs typeface="Arial" pitchFamily="34" charset="0"/>
              </a:rPr>
              <a:t>Pourtant, il y a relation entre Z et X (+entrepreneur vieux, + banqueroute) et entre Z et Y (+entrepreneur vieux, +suicide)</a:t>
            </a:r>
          </a:p>
          <a:p>
            <a:pPr marL="457200" indent="-457200">
              <a:spcBef>
                <a:spcPts val="1200"/>
              </a:spcBef>
              <a:spcAft>
                <a:spcPts val="600"/>
              </a:spcAft>
              <a:buClr>
                <a:schemeClr val="bg2">
                  <a:lumMod val="40000"/>
                  <a:lumOff val="60000"/>
                </a:schemeClr>
              </a:buClr>
              <a:buFont typeface="+mj-lt"/>
              <a:buAutoNum type="arabicPeriod"/>
            </a:pPr>
            <a:r>
              <a:rPr lang="fr-FR" sz="2400" dirty="0">
                <a:effectLst>
                  <a:outerShdw blurRad="38100" dist="38100" dir="2700000" algn="tl">
                    <a:srgbClr val="000000">
                      <a:alpha val="43137"/>
                    </a:srgbClr>
                  </a:outerShdw>
                </a:effectLst>
                <a:latin typeface="Arial" pitchFamily="34" charset="0"/>
                <a:cs typeface="Arial" pitchFamily="34" charset="0"/>
              </a:rPr>
              <a:t>Il y a un lien entre le genre (X) et le revenu (Y)</a:t>
            </a:r>
          </a:p>
          <a:p>
            <a:pPr lvl="1">
              <a:spcBef>
                <a:spcPts val="600"/>
              </a:spcBef>
              <a:spcAft>
                <a:spcPts val="600"/>
              </a:spcAft>
              <a:buClr>
                <a:schemeClr val="bg2">
                  <a:lumMod val="40000"/>
                  <a:lumOff val="60000"/>
                </a:schemeClr>
              </a:buClr>
            </a:pPr>
            <a:r>
              <a:rPr lang="fr-FR" sz="2000" dirty="0">
                <a:effectLst>
                  <a:outerShdw blurRad="38100" dist="38100" dir="2700000" algn="tl">
                    <a:srgbClr val="000000">
                      <a:alpha val="43137"/>
                    </a:srgbClr>
                  </a:outerShdw>
                </a:effectLst>
                <a:latin typeface="Arial" pitchFamily="34" charset="0"/>
                <a:cs typeface="Arial" pitchFamily="34" charset="0"/>
              </a:rPr>
              <a:t>Mais lorsqu’on introduit l’occupation Z (employé, autonome), la relation existe seulement chez les employés salariés</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a:t>
            </a:r>
          </a:p>
        </p:txBody>
      </p:sp>
      <p:sp>
        <p:nvSpPr>
          <p:cNvPr id="13" name="Espace réservé de la date 12"/>
          <p:cNvSpPr>
            <a:spLocks noGrp="1"/>
          </p:cNvSpPr>
          <p:nvPr>
            <p:ph type="dt" sz="half" idx="10"/>
            <p:custDataLst>
              <p:tags r:id="rId3"/>
            </p:custDataLst>
          </p:nvPr>
        </p:nvSpPr>
        <p:spPr/>
        <p:txBody>
          <a:bodyPr/>
          <a:lstStyle/>
          <a:p>
            <a:fld id="{376DDF9A-17B6-4CB9-9FEE-7122E61BC1A0}" type="datetime10">
              <a:rPr lang="fr-FR" sz="2000" smtClean="0"/>
              <a:t>16:19</a:t>
            </a:fld>
            <a:endParaRPr lang="fr-FR" sz="2000" dirty="0"/>
          </a:p>
        </p:txBody>
      </p:sp>
      <p:sp>
        <p:nvSpPr>
          <p:cNvPr id="14" name="Espace réservé du numéro de diapositive 13"/>
          <p:cNvSpPr>
            <a:spLocks noGrp="1"/>
          </p:cNvSpPr>
          <p:nvPr>
            <p:ph type="sldNum" sz="quarter" idx="12"/>
            <p:custDataLst>
              <p:tags r:id="rId4"/>
            </p:custDataLst>
          </p:nvPr>
        </p:nvSpPr>
        <p:spPr/>
        <p:txBody>
          <a:bodyPr/>
          <a:lstStyle/>
          <a:p>
            <a:fld id="{0E8BC1D6-906C-4B40-99AE-5BD2D4C3F0C6}" type="slidenum">
              <a:rPr lang="fr-FR" smtClean="0"/>
              <a:pPr/>
              <a:t>23</a:t>
            </a:fld>
            <a:endParaRPr lang="fr-FR" dirty="0"/>
          </a:p>
        </p:txBody>
      </p:sp>
      <p:cxnSp>
        <p:nvCxnSpPr>
          <p:cNvPr id="9" name="Connecteur droit 8"/>
          <p:cNvCxnSpPr/>
          <p:nvPr>
            <p:custDataLst>
              <p:tags r:id="rId5"/>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6"/>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Remue-méninges </a:t>
            </a:r>
          </a:p>
        </p:txBody>
      </p:sp>
      <p:cxnSp>
        <p:nvCxnSpPr>
          <p:cNvPr id="12" name="Connecteur droit avec flèche 11"/>
          <p:cNvCxnSpPr/>
          <p:nvPr/>
        </p:nvCxnSpPr>
        <p:spPr>
          <a:xfrm>
            <a:off x="611560" y="2276872"/>
            <a:ext cx="442392" cy="0"/>
          </a:xfrm>
          <a:prstGeom prst="straightConnector1">
            <a:avLst/>
          </a:prstGeom>
          <a:ln w="57150">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30291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par>
                                <p:cTn id="8" presetID="42" presetClass="entr" presetSubtype="0" fill="hold" nodeType="withEffect">
                                  <p:stCondLst>
                                    <p:cond delay="0"/>
                                  </p:stCondLst>
                                  <p:childTnLst>
                                    <p:set>
                                      <p:cBhvr>
                                        <p:cTn id="9" dur="1" fill="hold">
                                          <p:stCondLst>
                                            <p:cond delay="0"/>
                                          </p:stCondLst>
                                        </p:cTn>
                                        <p:tgtEl>
                                          <p:spTgt spid="11">
                                            <p:txEl>
                                              <p:pRg st="2" end="2"/>
                                            </p:txEl>
                                          </p:spTgt>
                                        </p:tgtEl>
                                        <p:attrNameLst>
                                          <p:attrName>style.visibility</p:attrName>
                                        </p:attrNameLst>
                                      </p:cBhvr>
                                      <p:to>
                                        <p:strVal val="visible"/>
                                      </p:to>
                                    </p:set>
                                    <p:animEffect transition="in" filter="fade">
                                      <p:cBhvr>
                                        <p:cTn id="10" dur="1000"/>
                                        <p:tgtEl>
                                          <p:spTgt spid="11">
                                            <p:txEl>
                                              <p:pRg st="2" end="2"/>
                                            </p:txEl>
                                          </p:spTgt>
                                        </p:tgtEl>
                                      </p:cBhvr>
                                    </p:animEffect>
                                    <p:anim calcmode="lin" valueType="num">
                                      <p:cBhvr>
                                        <p:cTn id="11"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12"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animEffect transition="in" filter="fade">
                                      <p:cBhvr>
                                        <p:cTn id="15" dur="1000"/>
                                        <p:tgtEl>
                                          <p:spTgt spid="11">
                                            <p:txEl>
                                              <p:pRg st="3" end="3"/>
                                            </p:txEl>
                                          </p:spTgt>
                                        </p:tgtEl>
                                      </p:cBhvr>
                                    </p:animEffect>
                                    <p:anim calcmode="lin" valueType="num">
                                      <p:cBhvr>
                                        <p:cTn id="16"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17"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4" end="4"/>
                                            </p:txEl>
                                          </p:spTgt>
                                        </p:tgtEl>
                                        <p:attrNameLst>
                                          <p:attrName>style.visibility</p:attrName>
                                        </p:attrNameLst>
                                      </p:cBhvr>
                                      <p:to>
                                        <p:strVal val="visible"/>
                                      </p:to>
                                    </p:set>
                                    <p:animEffect transition="in" filter="fade">
                                      <p:cBhvr>
                                        <p:cTn id="22" dur="500"/>
                                        <p:tgtEl>
                                          <p:spTgt spid="11">
                                            <p:txEl>
                                              <p:pRg st="4" end="4"/>
                                            </p:txEl>
                                          </p:spTgt>
                                        </p:tgtEl>
                                      </p:cBhvr>
                                    </p:animEffect>
                                  </p:childTnLst>
                                </p:cTn>
                              </p:par>
                              <p:par>
                                <p:cTn id="23" presetID="42" presetClass="entr" presetSubtype="0" fill="hold" nodeType="withEffect">
                                  <p:stCondLst>
                                    <p:cond delay="0"/>
                                  </p:stCondLst>
                                  <p:childTnLst>
                                    <p:set>
                                      <p:cBhvr>
                                        <p:cTn id="24" dur="1" fill="hold">
                                          <p:stCondLst>
                                            <p:cond delay="0"/>
                                          </p:stCondLst>
                                        </p:cTn>
                                        <p:tgtEl>
                                          <p:spTgt spid="11">
                                            <p:txEl>
                                              <p:pRg st="5" end="5"/>
                                            </p:txEl>
                                          </p:spTgt>
                                        </p:tgtEl>
                                        <p:attrNameLst>
                                          <p:attrName>style.visibility</p:attrName>
                                        </p:attrNameLst>
                                      </p:cBhvr>
                                      <p:to>
                                        <p:strVal val="visible"/>
                                      </p:to>
                                    </p:set>
                                    <p:animEffect transition="in" filter="fade">
                                      <p:cBhvr>
                                        <p:cTn id="25" dur="1000"/>
                                        <p:tgtEl>
                                          <p:spTgt spid="11">
                                            <p:txEl>
                                              <p:pRg st="5" end="5"/>
                                            </p:txEl>
                                          </p:spTgt>
                                        </p:tgtEl>
                                      </p:cBhvr>
                                    </p:animEffect>
                                    <p:anim calcmode="lin" valueType="num">
                                      <p:cBhvr>
                                        <p:cTn id="26"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1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Pour chaque situation, schématiser le diagnostic causal? (convergence, relation fallacieuse, médiation ou modération)  </a:t>
            </a:r>
          </a:p>
          <a:p>
            <a:pPr marL="457200" indent="-457200">
              <a:spcBef>
                <a:spcPts val="1800"/>
              </a:spcBef>
              <a:spcAft>
                <a:spcPts val="600"/>
              </a:spcAft>
              <a:buClr>
                <a:schemeClr val="bg2">
                  <a:lumMod val="40000"/>
                  <a:lumOff val="60000"/>
                </a:schemeClr>
              </a:buClr>
              <a:buFont typeface="+mj-lt"/>
              <a:buAutoNum type="arabicPeriod" startAt="3"/>
            </a:pPr>
            <a:r>
              <a:rPr lang="fr-FR" sz="2400" dirty="0">
                <a:effectLst>
                  <a:outerShdw blurRad="38100" dist="38100" dir="2700000" algn="tl">
                    <a:srgbClr val="000000">
                      <a:alpha val="43137"/>
                    </a:srgbClr>
                  </a:outerShdw>
                </a:effectLst>
                <a:latin typeface="Arial" pitchFamily="34" charset="0"/>
                <a:cs typeface="Arial" pitchFamily="34" charset="0"/>
              </a:rPr>
              <a:t>Il y a un lien entre le tabagisme (X) et le fait de présenter ou non un cancer du poumon (Y) chez les gens</a:t>
            </a:r>
          </a:p>
          <a:p>
            <a:pPr lvl="1">
              <a:spcBef>
                <a:spcPts val="600"/>
              </a:spcBef>
              <a:spcAft>
                <a:spcPts val="600"/>
              </a:spcAft>
              <a:buClr>
                <a:schemeClr val="bg2">
                  <a:lumMod val="40000"/>
                  <a:lumOff val="60000"/>
                </a:schemeClr>
              </a:buClr>
            </a:pPr>
            <a:r>
              <a:rPr lang="fr-FR" sz="2000" dirty="0">
                <a:effectLst>
                  <a:outerShdw blurRad="38100" dist="38100" dir="2700000" algn="tl">
                    <a:srgbClr val="000000">
                      <a:alpha val="43137"/>
                    </a:srgbClr>
                  </a:outerShdw>
                </a:effectLst>
                <a:latin typeface="Arial" pitchFamily="34" charset="0"/>
                <a:cs typeface="Arial" pitchFamily="34" charset="0"/>
              </a:rPr>
              <a:t>Mais le statut socioéconomique (Z) agit avec le tabagisme pour influer ensemble sur le fait de présenter ou non un cancer du poumon (Y)</a:t>
            </a:r>
          </a:p>
          <a:p>
            <a:pPr marL="457200" indent="-457200">
              <a:spcBef>
                <a:spcPts val="1200"/>
              </a:spcBef>
              <a:spcAft>
                <a:spcPts val="600"/>
              </a:spcAft>
              <a:buClr>
                <a:schemeClr val="bg2">
                  <a:lumMod val="40000"/>
                  <a:lumOff val="60000"/>
                </a:schemeClr>
              </a:buClr>
              <a:buFont typeface="+mj-lt"/>
              <a:buAutoNum type="arabicPeriod" startAt="3"/>
            </a:pPr>
            <a:r>
              <a:rPr lang="fr-FR" sz="2400" dirty="0">
                <a:effectLst>
                  <a:outerShdw blurRad="38100" dist="38100" dir="2700000" algn="tl">
                    <a:srgbClr val="000000">
                      <a:alpha val="43137"/>
                    </a:srgbClr>
                  </a:outerShdw>
                </a:effectLst>
                <a:latin typeface="Arial" pitchFamily="34" charset="0"/>
                <a:cs typeface="Arial" pitchFamily="34" charset="0"/>
              </a:rPr>
              <a:t>Il y a un lien entre le genre (X) et la détresse (Y)</a:t>
            </a:r>
          </a:p>
          <a:p>
            <a:pPr lvl="1">
              <a:spcBef>
                <a:spcPts val="600"/>
              </a:spcBef>
              <a:spcAft>
                <a:spcPts val="600"/>
              </a:spcAft>
              <a:buClr>
                <a:schemeClr val="bg2">
                  <a:lumMod val="40000"/>
                  <a:lumOff val="60000"/>
                </a:schemeClr>
              </a:buClr>
            </a:pPr>
            <a:r>
              <a:rPr lang="fr-FR" sz="2000" dirty="0">
                <a:effectLst>
                  <a:outerShdw blurRad="38100" dist="38100" dir="2700000" algn="tl">
                    <a:srgbClr val="000000">
                      <a:alpha val="43137"/>
                    </a:srgbClr>
                  </a:outerShdw>
                </a:effectLst>
                <a:latin typeface="Arial" pitchFamily="34" charset="0"/>
                <a:cs typeface="Arial" pitchFamily="34" charset="0"/>
              </a:rPr>
              <a:t>Mais le statut matrimonial (Z) agit simultanément avec le genre (X) pour influer sur la détresse psychologique (Y)</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Structure de causalité</a:t>
            </a:r>
          </a:p>
        </p:txBody>
      </p:sp>
      <p:sp>
        <p:nvSpPr>
          <p:cNvPr id="13" name="Espace réservé de la date 12"/>
          <p:cNvSpPr>
            <a:spLocks noGrp="1"/>
          </p:cNvSpPr>
          <p:nvPr>
            <p:ph type="dt" sz="half" idx="10"/>
            <p:custDataLst>
              <p:tags r:id="rId3"/>
            </p:custDataLst>
          </p:nvPr>
        </p:nvSpPr>
        <p:spPr/>
        <p:txBody>
          <a:bodyPr/>
          <a:lstStyle/>
          <a:p>
            <a:fld id="{376DDF9A-17B6-4CB9-9FEE-7122E61BC1A0}" type="datetime10">
              <a:rPr lang="fr-FR" sz="2000" smtClean="0"/>
              <a:t>16:19</a:t>
            </a:fld>
            <a:endParaRPr lang="fr-FR" sz="2000" dirty="0"/>
          </a:p>
        </p:txBody>
      </p:sp>
      <p:sp>
        <p:nvSpPr>
          <p:cNvPr id="14" name="Espace réservé du numéro de diapositive 13"/>
          <p:cNvSpPr>
            <a:spLocks noGrp="1"/>
          </p:cNvSpPr>
          <p:nvPr>
            <p:ph type="sldNum" sz="quarter" idx="12"/>
            <p:custDataLst>
              <p:tags r:id="rId4"/>
            </p:custDataLst>
          </p:nvPr>
        </p:nvSpPr>
        <p:spPr/>
        <p:txBody>
          <a:bodyPr/>
          <a:lstStyle/>
          <a:p>
            <a:fld id="{0E8BC1D6-906C-4B40-99AE-5BD2D4C3F0C6}" type="slidenum">
              <a:rPr lang="fr-FR" smtClean="0"/>
              <a:pPr/>
              <a:t>24</a:t>
            </a:fld>
            <a:endParaRPr lang="fr-FR" dirty="0"/>
          </a:p>
        </p:txBody>
      </p:sp>
      <p:cxnSp>
        <p:nvCxnSpPr>
          <p:cNvPr id="9" name="Connecteur droit 8"/>
          <p:cNvCxnSpPr/>
          <p:nvPr>
            <p:custDataLst>
              <p:tags r:id="rId5"/>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6"/>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Remue-méninges (suite)</a:t>
            </a:r>
          </a:p>
        </p:txBody>
      </p:sp>
      <p:cxnSp>
        <p:nvCxnSpPr>
          <p:cNvPr id="12" name="Connecteur droit avec flèche 11"/>
          <p:cNvCxnSpPr/>
          <p:nvPr/>
        </p:nvCxnSpPr>
        <p:spPr>
          <a:xfrm>
            <a:off x="611560" y="2276872"/>
            <a:ext cx="442392" cy="0"/>
          </a:xfrm>
          <a:prstGeom prst="straightConnector1">
            <a:avLst/>
          </a:prstGeom>
          <a:ln w="57150">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574190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par>
                                <p:cTn id="8" presetID="42" presetClass="entr" presetSubtype="0" fill="hold" nodeType="withEffect">
                                  <p:stCondLst>
                                    <p:cond delay="0"/>
                                  </p:stCondLst>
                                  <p:childTnLst>
                                    <p:set>
                                      <p:cBhvr>
                                        <p:cTn id="9" dur="1" fill="hold">
                                          <p:stCondLst>
                                            <p:cond delay="0"/>
                                          </p:stCondLst>
                                        </p:cTn>
                                        <p:tgtEl>
                                          <p:spTgt spid="11">
                                            <p:txEl>
                                              <p:pRg st="2" end="2"/>
                                            </p:txEl>
                                          </p:spTgt>
                                        </p:tgtEl>
                                        <p:attrNameLst>
                                          <p:attrName>style.visibility</p:attrName>
                                        </p:attrNameLst>
                                      </p:cBhvr>
                                      <p:to>
                                        <p:strVal val="visible"/>
                                      </p:to>
                                    </p:set>
                                    <p:animEffect transition="in" filter="fade">
                                      <p:cBhvr>
                                        <p:cTn id="10" dur="1000"/>
                                        <p:tgtEl>
                                          <p:spTgt spid="11">
                                            <p:txEl>
                                              <p:pRg st="2" end="2"/>
                                            </p:txEl>
                                          </p:spTgt>
                                        </p:tgtEl>
                                      </p:cBhvr>
                                    </p:animEffect>
                                    <p:anim calcmode="lin" valueType="num">
                                      <p:cBhvr>
                                        <p:cTn id="11"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12"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fade">
                                      <p:cBhvr>
                                        <p:cTn id="17" dur="500"/>
                                        <p:tgtEl>
                                          <p:spTgt spid="11">
                                            <p:txEl>
                                              <p:pRg st="3" end="3"/>
                                            </p:txEl>
                                          </p:spTgt>
                                        </p:tgtEl>
                                      </p:cBhvr>
                                    </p:animEffect>
                                  </p:childTnLst>
                                </p:cTn>
                              </p:par>
                              <p:par>
                                <p:cTn id="18" presetID="42" presetClass="entr" presetSubtype="0" fill="hold" nodeType="withEffect">
                                  <p:stCondLst>
                                    <p:cond delay="0"/>
                                  </p:stCondLst>
                                  <p:childTnLst>
                                    <p:set>
                                      <p:cBhvr>
                                        <p:cTn id="19" dur="1" fill="hold">
                                          <p:stCondLst>
                                            <p:cond delay="0"/>
                                          </p:stCondLst>
                                        </p:cTn>
                                        <p:tgtEl>
                                          <p:spTgt spid="11">
                                            <p:txEl>
                                              <p:pRg st="4" end="4"/>
                                            </p:txEl>
                                          </p:spTgt>
                                        </p:tgtEl>
                                        <p:attrNameLst>
                                          <p:attrName>style.visibility</p:attrName>
                                        </p:attrNameLst>
                                      </p:cBhvr>
                                      <p:to>
                                        <p:strVal val="visible"/>
                                      </p:to>
                                    </p:set>
                                    <p:animEffect transition="in" filter="fade">
                                      <p:cBhvr>
                                        <p:cTn id="20" dur="1000"/>
                                        <p:tgtEl>
                                          <p:spTgt spid="11">
                                            <p:txEl>
                                              <p:pRg st="4" end="4"/>
                                            </p:txEl>
                                          </p:spTgt>
                                        </p:tgtEl>
                                      </p:cBhvr>
                                    </p:animEffect>
                                    <p:anim calcmode="lin" valueType="num">
                                      <p:cBhvr>
                                        <p:cTn id="21"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539554" y="1988840"/>
            <a:ext cx="8175852" cy="45119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marL="0" indent="0">
              <a:spcBef>
                <a:spcPts val="1200"/>
              </a:spcBef>
              <a:spcAft>
                <a:spcPts val="0"/>
              </a:spcAft>
              <a:buClr>
                <a:schemeClr val="bg2">
                  <a:lumMod val="40000"/>
                  <a:lumOff val="60000"/>
                </a:schemeClr>
              </a:buClr>
              <a:buNone/>
            </a:pPr>
            <a:endParaRPr lang="fr-CA"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200"/>
              </a:spcBef>
              <a:spcAft>
                <a:spcPts val="0"/>
              </a:spcAft>
              <a:buClr>
                <a:schemeClr val="bg2">
                  <a:lumMod val="40000"/>
                  <a:lumOff val="60000"/>
                </a:schemeClr>
              </a:buClr>
              <a:buNone/>
            </a:pPr>
            <a:r>
              <a:rPr lang="fr-CA" sz="2400" dirty="0">
                <a:effectLst>
                  <a:outerShdw blurRad="38100" dist="38100" dir="2700000" algn="tl">
                    <a:srgbClr val="000000">
                      <a:alpha val="43137"/>
                    </a:srgbClr>
                  </a:outerShdw>
                </a:effectLst>
                <a:latin typeface="Arial" pitchFamily="34" charset="0"/>
                <a:cs typeface="Arial" pitchFamily="34" charset="0"/>
              </a:rPr>
              <a:t> </a:t>
            </a:r>
          </a:p>
          <a:p>
            <a:pPr>
              <a:spcBef>
                <a:spcPts val="1200"/>
              </a:spcBef>
              <a:spcAft>
                <a:spcPts val="0"/>
              </a:spcAft>
              <a:buClr>
                <a:schemeClr val="bg2">
                  <a:lumMod val="40000"/>
                  <a:lumOff val="60000"/>
                </a:schemeClr>
              </a:buClr>
            </a:pPr>
            <a:endParaRPr lang="fr-CA" sz="24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0"/>
              </a:spcAft>
              <a:buClr>
                <a:schemeClr val="bg2">
                  <a:lumMod val="40000"/>
                  <a:lumOff val="60000"/>
                </a:schemeClr>
              </a:buClr>
            </a:pPr>
            <a:endParaRPr lang="fr-CA" sz="24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0"/>
              </a:spcAft>
              <a:buClr>
                <a:schemeClr val="bg2">
                  <a:lumMod val="40000"/>
                  <a:lumOff val="60000"/>
                </a:schemeClr>
              </a:buClr>
            </a:pPr>
            <a:endParaRPr lang="fr-CA" sz="24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0"/>
              </a:spcAft>
              <a:buClr>
                <a:schemeClr val="bg2">
                  <a:lumMod val="40000"/>
                  <a:lumOff val="60000"/>
                </a:schemeClr>
              </a:buClr>
            </a:pPr>
            <a:endParaRPr lang="fr-CA" sz="24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CA" sz="3199" dirty="0">
              <a:solidFill>
                <a:schemeClr val="accent3">
                  <a:lumMod val="60000"/>
                  <a:lumOff val="40000"/>
                </a:schemeClr>
              </a:solidFill>
              <a:effectLst>
                <a:outerShdw blurRad="38100" dist="38100" dir="2700000" algn="tl">
                  <a:srgbClr val="000000">
                    <a:alpha val="43137"/>
                  </a:srgbClr>
                </a:outerShdw>
              </a:effectLst>
              <a:latin typeface="Cambria" pitchFamily="18" charset="0"/>
              <a:cs typeface="Arial" pitchFamily="34" charset="0"/>
            </a:endParaRPr>
          </a:p>
          <a:p>
            <a:pPr>
              <a:spcBef>
                <a:spcPts val="1200"/>
              </a:spcBef>
              <a:spcAft>
                <a:spcPts val="1200"/>
              </a:spcAft>
              <a:buClr>
                <a:schemeClr val="bg2">
                  <a:lumMod val="40000"/>
                  <a:lumOff val="60000"/>
                </a:schemeClr>
              </a:buClr>
              <a:buNone/>
            </a:pPr>
            <a:endParaRPr lang="fr-CA" sz="3199" dirty="0">
              <a:solidFill>
                <a:schemeClr val="accent3">
                  <a:lumMod val="60000"/>
                  <a:lumOff val="40000"/>
                </a:schemeClr>
              </a:solidFill>
              <a:effectLst>
                <a:outerShdw blurRad="38100" dist="38100" dir="2700000" algn="tl">
                  <a:srgbClr val="000000">
                    <a:alpha val="43137"/>
                  </a:srgbClr>
                </a:outerShdw>
              </a:effectLst>
              <a:latin typeface="Cambria" pitchFamily="18" charset="0"/>
              <a:cs typeface="Arial" pitchFamily="34" charset="0"/>
            </a:endParaRPr>
          </a:p>
          <a:p>
            <a:pPr>
              <a:spcBef>
                <a:spcPts val="1200"/>
              </a:spcBef>
              <a:spcAft>
                <a:spcPts val="1200"/>
              </a:spcAft>
              <a:buClr>
                <a:schemeClr val="bg2">
                  <a:lumMod val="40000"/>
                  <a:lumOff val="60000"/>
                </a:schemeClr>
              </a:buClr>
              <a:buNone/>
            </a:pPr>
            <a:endParaRPr lang="fr-CA" sz="3199" dirty="0">
              <a:solidFill>
                <a:schemeClr val="accent3">
                  <a:lumMod val="60000"/>
                  <a:lumOff val="40000"/>
                </a:schemeClr>
              </a:solidFill>
              <a:effectLst>
                <a:outerShdw blurRad="38100" dist="38100" dir="2700000" algn="tl">
                  <a:srgbClr val="000000">
                    <a:alpha val="43137"/>
                  </a:srgbClr>
                </a:outerShdw>
              </a:effectLst>
              <a:latin typeface="Cambria" pitchFamily="18" charset="0"/>
              <a:cs typeface="Arial" pitchFamily="34" charset="0"/>
            </a:endParaRPr>
          </a:p>
          <a:p>
            <a:pPr lvl="1">
              <a:spcBef>
                <a:spcPts val="0"/>
              </a:spcBef>
              <a:spcAft>
                <a:spcPts val="0"/>
              </a:spcAft>
              <a:buClr>
                <a:schemeClr val="bg2">
                  <a:lumMod val="40000"/>
                  <a:lumOff val="60000"/>
                </a:schemeClr>
              </a:buClr>
              <a:buNone/>
            </a:pPr>
            <a:endParaRPr lang="fr-CA" sz="2000" dirty="0">
              <a:effectLst>
                <a:outerShdw blurRad="38100" dist="38100" dir="2700000" algn="tl">
                  <a:srgbClr val="000000">
                    <a:alpha val="43137"/>
                  </a:srgbClr>
                </a:outerShdw>
              </a:effectLst>
              <a:latin typeface="Arial" pitchFamily="34" charset="0"/>
              <a:cs typeface="Arial" pitchFamily="34" charset="0"/>
            </a:endParaRPr>
          </a:p>
          <a:p>
            <a:pPr lvl="1">
              <a:spcBef>
                <a:spcPts val="1200"/>
              </a:spcBef>
              <a:buClr>
                <a:schemeClr val="bg2">
                  <a:lumMod val="40000"/>
                  <a:lumOff val="60000"/>
                </a:schemeClr>
              </a:buClr>
              <a:buNone/>
            </a:pPr>
            <a:endParaRPr lang="fr-CA" sz="24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CA" sz="2600" dirty="0">
              <a:effectLst>
                <a:outerShdw blurRad="38100" dist="38100" dir="2700000" algn="tl">
                  <a:srgbClr val="000000">
                    <a:alpha val="43137"/>
                  </a:srgbClr>
                </a:outerShdw>
              </a:effectLst>
              <a:latin typeface="Arial" pitchFamily="34" charset="0"/>
              <a:cs typeface="Arial" pitchFamily="34" charset="0"/>
            </a:endParaRPr>
          </a:p>
        </p:txBody>
      </p:sp>
      <p:sp>
        <p:nvSpPr>
          <p:cNvPr id="30" name="Rectangle 2"/>
          <p:cNvSpPr>
            <a:spLocks noGrp="1" noChangeArrowheads="1"/>
          </p:cNvSpPr>
          <p:nvPr>
            <p:ph type="ctrTitle"/>
            <p:custDataLst>
              <p:tags r:id="rId2"/>
            </p:custDataLst>
          </p:nvPr>
        </p:nvSpPr>
        <p:spPr>
          <a:xfrm>
            <a:off x="1" y="47667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Processus d’élaboration  </a:t>
            </a:r>
          </a:p>
        </p:txBody>
      </p:sp>
      <p:sp>
        <p:nvSpPr>
          <p:cNvPr id="13" name="Espace réservé de la date 12"/>
          <p:cNvSpPr>
            <a:spLocks noGrp="1"/>
          </p:cNvSpPr>
          <p:nvPr>
            <p:ph type="dt" sz="half" idx="10"/>
            <p:custDataLst>
              <p:tags r:id="rId3"/>
            </p:custDataLst>
          </p:nvPr>
        </p:nvSpPr>
        <p:spPr/>
        <p:txBody>
          <a:bodyPr/>
          <a:lstStyle/>
          <a:p>
            <a:fld id="{9686F7D9-77F5-42DE-B9FA-84D3FC7E565D}" type="datetime10">
              <a:rPr lang="fr-FR" sz="2000"/>
              <a:t>16:19</a:t>
            </a:fld>
            <a:endParaRPr lang="fr-FR" sz="2000" dirty="0"/>
          </a:p>
        </p:txBody>
      </p:sp>
      <p:sp>
        <p:nvSpPr>
          <p:cNvPr id="14" name="Espace réservé du numéro de diapositive 13"/>
          <p:cNvSpPr>
            <a:spLocks noGrp="1"/>
          </p:cNvSpPr>
          <p:nvPr>
            <p:ph type="sldNum" sz="quarter" idx="12"/>
            <p:custDataLst>
              <p:tags r:id="rId4"/>
            </p:custDataLst>
          </p:nvPr>
        </p:nvSpPr>
        <p:spPr/>
        <p:txBody>
          <a:bodyPr/>
          <a:lstStyle/>
          <a:p>
            <a:fld id="{0E8BC1D6-906C-4B40-99AE-5BD2D4C3F0C6}" type="slidenum">
              <a:rPr lang="fr-FR" smtClean="0"/>
              <a:pPr/>
              <a:t>25</a:t>
            </a:fld>
            <a:endParaRPr lang="fr-FR" dirty="0"/>
          </a:p>
        </p:txBody>
      </p:sp>
      <p:graphicFrame>
        <p:nvGraphicFramePr>
          <p:cNvPr id="10" name="Tableau 9"/>
          <p:cNvGraphicFramePr>
            <a:graphicFrameLocks noGrp="1"/>
          </p:cNvGraphicFramePr>
          <p:nvPr>
            <p:custDataLst>
              <p:tags r:id="rId5"/>
            </p:custDataLst>
          </p:nvPr>
        </p:nvGraphicFramePr>
        <p:xfrm>
          <a:off x="10590" y="1894865"/>
          <a:ext cx="9133410" cy="4558471"/>
        </p:xfrm>
        <a:graphic>
          <a:graphicData uri="http://schemas.openxmlformats.org/drawingml/2006/table">
            <a:tbl>
              <a:tblPr firstRow="1" bandRow="1">
                <a:tableStyleId>{1FECB4D8-DB02-4DC6-A0A2-4F2EBAE1DC90}</a:tableStyleId>
              </a:tblPr>
              <a:tblGrid>
                <a:gridCol w="241288">
                  <a:extLst>
                    <a:ext uri="{9D8B030D-6E8A-4147-A177-3AD203B41FA5}">
                      <a16:colId xmlns:a16="http://schemas.microsoft.com/office/drawing/2014/main" val="20000"/>
                    </a:ext>
                  </a:extLst>
                </a:gridCol>
                <a:gridCol w="2231890">
                  <a:extLst>
                    <a:ext uri="{9D8B030D-6E8A-4147-A177-3AD203B41FA5}">
                      <a16:colId xmlns:a16="http://schemas.microsoft.com/office/drawing/2014/main" val="20001"/>
                    </a:ext>
                  </a:extLst>
                </a:gridCol>
                <a:gridCol w="2022950">
                  <a:extLst>
                    <a:ext uri="{9D8B030D-6E8A-4147-A177-3AD203B41FA5}">
                      <a16:colId xmlns:a16="http://schemas.microsoft.com/office/drawing/2014/main" val="20002"/>
                    </a:ext>
                  </a:extLst>
                </a:gridCol>
                <a:gridCol w="1658642">
                  <a:extLst>
                    <a:ext uri="{9D8B030D-6E8A-4147-A177-3AD203B41FA5}">
                      <a16:colId xmlns:a16="http://schemas.microsoft.com/office/drawing/2014/main" val="20003"/>
                    </a:ext>
                  </a:extLst>
                </a:gridCol>
                <a:gridCol w="1586528">
                  <a:extLst>
                    <a:ext uri="{9D8B030D-6E8A-4147-A177-3AD203B41FA5}">
                      <a16:colId xmlns:a16="http://schemas.microsoft.com/office/drawing/2014/main" val="20004"/>
                    </a:ext>
                  </a:extLst>
                </a:gridCol>
                <a:gridCol w="1392112">
                  <a:extLst>
                    <a:ext uri="{9D8B030D-6E8A-4147-A177-3AD203B41FA5}">
                      <a16:colId xmlns:a16="http://schemas.microsoft.com/office/drawing/2014/main" val="20005"/>
                    </a:ext>
                  </a:extLst>
                </a:gridCol>
              </a:tblGrid>
              <a:tr h="886063">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r>
                        <a:rPr lang="fr-CA" sz="2400" noProof="0" dirty="0">
                          <a:effectLst>
                            <a:outerShdw blurRad="38100" dist="38100" dir="2700000" algn="tl">
                              <a:srgbClr val="000000">
                                <a:alpha val="43137"/>
                              </a:srgbClr>
                            </a:outerShdw>
                          </a:effectLst>
                          <a:latin typeface="Arial" pitchFamily="34" charset="0"/>
                          <a:cs typeface="Arial" pitchFamily="34" charset="0"/>
                        </a:rPr>
                        <a:t>Modèles d’élaboration</a:t>
                      </a:r>
                    </a:p>
                  </a:txBody>
                  <a:tcPr/>
                </a:tc>
                <a:tc>
                  <a:txBody>
                    <a:bodyPr/>
                    <a:lstStyle/>
                    <a:p>
                      <a:endParaRPr lang="fr-CA" sz="24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4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4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400" noProof="0" dirty="0">
                        <a:effectLst>
                          <a:outerShdw blurRad="38100" dist="38100" dir="2700000" algn="tl">
                            <a:srgbClr val="000000">
                              <a:alpha val="43137"/>
                            </a:srgbClr>
                          </a:outerShdw>
                        </a:effectLst>
                        <a:latin typeface="Arial" pitchFamily="34" charset="0"/>
                        <a:cs typeface="Arial" pitchFamily="34" charset="0"/>
                      </a:endParaRPr>
                    </a:p>
                  </a:txBody>
                  <a:tcPr/>
                </a:tc>
                <a:extLst>
                  <a:ext uri="{0D108BD9-81ED-4DB2-BD59-A6C34878D82A}">
                    <a16:rowId xmlns:a16="http://schemas.microsoft.com/office/drawing/2014/main" val="10000"/>
                  </a:ext>
                </a:extLst>
              </a:tr>
              <a:tr h="936104">
                <a:tc rowSpan="2">
                  <a:txBody>
                    <a:bodyPr/>
                    <a:lstStyle/>
                    <a:p>
                      <a:pPr>
                        <a:spcBef>
                          <a:spcPts val="1200"/>
                        </a:spcBef>
                      </a:pP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extLst>
                  <a:ext uri="{0D108BD9-81ED-4DB2-BD59-A6C34878D82A}">
                    <a16:rowId xmlns:a16="http://schemas.microsoft.com/office/drawing/2014/main" val="10001"/>
                  </a:ext>
                </a:extLst>
              </a:tr>
              <a:tr h="936104">
                <a:tc vMerge="1">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extLst>
                  <a:ext uri="{0D108BD9-81ED-4DB2-BD59-A6C34878D82A}">
                    <a16:rowId xmlns:a16="http://schemas.microsoft.com/office/drawing/2014/main" val="10002"/>
                  </a:ext>
                </a:extLst>
              </a:tr>
              <a:tr h="936104">
                <a:tc rowSpan="2">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extLst>
                  <a:ext uri="{0D108BD9-81ED-4DB2-BD59-A6C34878D82A}">
                    <a16:rowId xmlns:a16="http://schemas.microsoft.com/office/drawing/2014/main" val="10003"/>
                  </a:ext>
                </a:extLst>
              </a:tr>
              <a:tr h="864096">
                <a:tc vMerge="1">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
        <p:nvSpPr>
          <p:cNvPr id="2" name="ZoneTexte 1"/>
          <p:cNvSpPr txBox="1"/>
          <p:nvPr/>
        </p:nvSpPr>
        <p:spPr>
          <a:xfrm>
            <a:off x="6833198" y="1934387"/>
            <a:ext cx="2336135" cy="830997"/>
          </a:xfrm>
          <a:prstGeom prst="rect">
            <a:avLst/>
          </a:prstGeom>
          <a:noFill/>
        </p:spPr>
        <p:txBody>
          <a:bodyPr wrap="square" rtlCol="0">
            <a:spAutoFit/>
          </a:bodyPr>
          <a:lstStyle/>
          <a:p>
            <a:r>
              <a:rPr lang="fr-CA" sz="2400" b="1" dirty="0">
                <a:effectLst>
                  <a:outerShdw blurRad="38100" dist="38100" dir="2700000" algn="tl">
                    <a:srgbClr val="000000">
                      <a:alpha val="43137"/>
                    </a:srgbClr>
                  </a:outerShdw>
                </a:effectLst>
                <a:latin typeface="Arial" pitchFamily="34" charset="0"/>
                <a:cs typeface="Arial" pitchFamily="34" charset="0"/>
              </a:rPr>
              <a:t>Résultat de l’élaboration</a:t>
            </a:r>
          </a:p>
        </p:txBody>
      </p:sp>
      <p:sp>
        <p:nvSpPr>
          <p:cNvPr id="3" name="ZoneTexte 2"/>
          <p:cNvSpPr txBox="1"/>
          <p:nvPr/>
        </p:nvSpPr>
        <p:spPr>
          <a:xfrm>
            <a:off x="2878060" y="3080713"/>
            <a:ext cx="1588716" cy="400110"/>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Avec quoi?</a:t>
            </a:r>
          </a:p>
        </p:txBody>
      </p:sp>
      <p:sp>
        <p:nvSpPr>
          <p:cNvPr id="16" name="ZoneTexte 15"/>
          <p:cNvSpPr txBox="1"/>
          <p:nvPr/>
        </p:nvSpPr>
        <p:spPr>
          <a:xfrm>
            <a:off x="289208" y="3062601"/>
            <a:ext cx="2623050" cy="400110"/>
          </a:xfrm>
          <a:prstGeom prst="rect">
            <a:avLst/>
          </a:prstGeom>
          <a:noFill/>
        </p:spPr>
        <p:txBody>
          <a:bodyPr wrap="square" rtlCol="0">
            <a:spAutoFit/>
          </a:bodyPr>
          <a:lstStyle/>
          <a:p>
            <a:pPr fontAlgn="auto">
              <a:spcBef>
                <a:spcPts val="0"/>
              </a:spcBef>
              <a:spcAft>
                <a:spcPts val="0"/>
              </a:spcAft>
            </a:pPr>
            <a:r>
              <a:rPr kumimoji="0" lang="fr-CA" sz="2000" dirty="0">
                <a:solidFill>
                  <a:prstClr val="black"/>
                </a:solidFill>
                <a:effectLst>
                  <a:outerShdw blurRad="38100" dist="38100" dir="2700000" algn="tl">
                    <a:srgbClr val="000000">
                      <a:alpha val="43137"/>
                    </a:srgbClr>
                  </a:outerShdw>
                </a:effectLst>
                <a:latin typeface="Arial" pitchFamily="34" charset="0"/>
                <a:cs typeface="Arial" pitchFamily="34" charset="0"/>
              </a:rPr>
              <a:t>Convergence</a:t>
            </a:r>
          </a:p>
        </p:txBody>
      </p:sp>
      <p:sp>
        <p:nvSpPr>
          <p:cNvPr id="17" name="ZoneTexte 16"/>
          <p:cNvSpPr txBox="1"/>
          <p:nvPr/>
        </p:nvSpPr>
        <p:spPr>
          <a:xfrm>
            <a:off x="6917248" y="3078411"/>
            <a:ext cx="2015106" cy="400110"/>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Effet additif </a:t>
            </a:r>
          </a:p>
        </p:txBody>
      </p:sp>
      <p:sp>
        <p:nvSpPr>
          <p:cNvPr id="19" name="ZoneTexte 18"/>
          <p:cNvSpPr txBox="1"/>
          <p:nvPr/>
        </p:nvSpPr>
        <p:spPr>
          <a:xfrm>
            <a:off x="2898658" y="3967281"/>
            <a:ext cx="1518955" cy="400110"/>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Pourquoi?</a:t>
            </a:r>
          </a:p>
        </p:txBody>
      </p:sp>
      <p:sp>
        <p:nvSpPr>
          <p:cNvPr id="20" name="ZoneTexte 19"/>
          <p:cNvSpPr txBox="1"/>
          <p:nvPr/>
        </p:nvSpPr>
        <p:spPr>
          <a:xfrm>
            <a:off x="2849164" y="4836064"/>
            <a:ext cx="1446419" cy="400110"/>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Avec quoi?</a:t>
            </a:r>
          </a:p>
        </p:txBody>
      </p:sp>
      <p:sp>
        <p:nvSpPr>
          <p:cNvPr id="21" name="ZoneTexte 20"/>
          <p:cNvSpPr txBox="1"/>
          <p:nvPr/>
        </p:nvSpPr>
        <p:spPr>
          <a:xfrm>
            <a:off x="6928831" y="3929887"/>
            <a:ext cx="1944155" cy="400110"/>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Effet fallacieux</a:t>
            </a:r>
          </a:p>
        </p:txBody>
      </p:sp>
      <p:sp>
        <p:nvSpPr>
          <p:cNvPr id="25" name="ZoneTexte 24"/>
          <p:cNvSpPr txBox="1"/>
          <p:nvPr/>
        </p:nvSpPr>
        <p:spPr>
          <a:xfrm>
            <a:off x="232315" y="3766296"/>
            <a:ext cx="2477565" cy="707886"/>
          </a:xfrm>
          <a:prstGeom prst="rect">
            <a:avLst/>
          </a:prstGeom>
          <a:noFill/>
        </p:spPr>
        <p:txBody>
          <a:bodyPr wrap="square" rtlCol="0">
            <a:spAutoFit/>
          </a:bodyPr>
          <a:lstStyle/>
          <a:p>
            <a:pPr fontAlgn="auto">
              <a:spcBef>
                <a:spcPts val="0"/>
              </a:spcBef>
              <a:spcAft>
                <a:spcPts val="0"/>
              </a:spcAft>
            </a:pPr>
            <a:r>
              <a:rPr kumimoji="0" lang="fr-CA" sz="2000" dirty="0">
                <a:solidFill>
                  <a:prstClr val="black"/>
                </a:solidFill>
                <a:effectLst>
                  <a:outerShdw blurRad="38100" dist="38100" dir="2700000" algn="tl">
                    <a:srgbClr val="000000">
                      <a:alpha val="43137"/>
                    </a:srgbClr>
                  </a:outerShdw>
                </a:effectLst>
                <a:latin typeface="Arial" pitchFamily="34" charset="0"/>
                <a:cs typeface="Arial" pitchFamily="34" charset="0"/>
              </a:rPr>
              <a:t>Relation fallacieuse| causalité factice</a:t>
            </a:r>
          </a:p>
        </p:txBody>
      </p:sp>
      <p:sp>
        <p:nvSpPr>
          <p:cNvPr id="26" name="ZoneTexte 25"/>
          <p:cNvSpPr txBox="1"/>
          <p:nvPr/>
        </p:nvSpPr>
        <p:spPr>
          <a:xfrm>
            <a:off x="243442" y="4865207"/>
            <a:ext cx="2339754" cy="400110"/>
          </a:xfrm>
          <a:prstGeom prst="rect">
            <a:avLst/>
          </a:prstGeom>
          <a:noFill/>
        </p:spPr>
        <p:txBody>
          <a:bodyPr wrap="square" rtlCol="0">
            <a:spAutoFit/>
          </a:bodyPr>
          <a:lstStyle/>
          <a:p>
            <a:pPr fontAlgn="auto">
              <a:spcBef>
                <a:spcPts val="0"/>
              </a:spcBef>
              <a:spcAft>
                <a:spcPts val="0"/>
              </a:spcAft>
            </a:pPr>
            <a:r>
              <a:rPr kumimoji="0" lang="fr-CA" sz="2000" dirty="0">
                <a:solidFill>
                  <a:prstClr val="black"/>
                </a:solidFill>
                <a:effectLst>
                  <a:outerShdw blurRad="38100" dist="38100" dir="2700000" algn="tl">
                    <a:srgbClr val="000000">
                      <a:alpha val="43137"/>
                    </a:srgbClr>
                  </a:outerShdw>
                </a:effectLst>
                <a:latin typeface="Arial" pitchFamily="34" charset="0"/>
                <a:cs typeface="Arial" pitchFamily="34" charset="0"/>
              </a:rPr>
              <a:t>Discrimination</a:t>
            </a:r>
          </a:p>
        </p:txBody>
      </p:sp>
      <p:cxnSp>
        <p:nvCxnSpPr>
          <p:cNvPr id="27" name="Connecteur droit 26"/>
          <p:cNvCxnSpPr/>
          <p:nvPr>
            <p:custDataLst>
              <p:tags r:id="rId6"/>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28" name="Connecteur droit 27"/>
          <p:cNvCxnSpPr/>
          <p:nvPr>
            <p:custDataLst>
              <p:tags r:id="rId7"/>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29" name="Rectangle 28"/>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Tableau comparatif des modèles d’élaboration usuels</a:t>
            </a:r>
          </a:p>
        </p:txBody>
      </p:sp>
      <p:sp>
        <p:nvSpPr>
          <p:cNvPr id="31" name="ZoneTexte 30"/>
          <p:cNvSpPr txBox="1"/>
          <p:nvPr/>
        </p:nvSpPr>
        <p:spPr>
          <a:xfrm>
            <a:off x="232315" y="5620121"/>
            <a:ext cx="2452726" cy="707886"/>
          </a:xfrm>
          <a:prstGeom prst="rect">
            <a:avLst/>
          </a:prstGeom>
          <a:noFill/>
        </p:spPr>
        <p:txBody>
          <a:bodyPr wrap="square" rtlCol="0">
            <a:spAutoFit/>
          </a:bodyPr>
          <a:lstStyle/>
          <a:p>
            <a:pPr fontAlgn="auto">
              <a:spcBef>
                <a:spcPts val="0"/>
              </a:spcBef>
              <a:spcAft>
                <a:spcPts val="0"/>
              </a:spcAft>
            </a:pPr>
            <a:r>
              <a:rPr kumimoji="0" lang="fr-CA" sz="2000" dirty="0">
                <a:solidFill>
                  <a:prstClr val="black"/>
                </a:solidFill>
                <a:effectLst>
                  <a:outerShdw blurRad="38100" dist="38100" dir="2700000" algn="tl">
                    <a:srgbClr val="000000">
                      <a:alpha val="43137"/>
                    </a:srgbClr>
                  </a:outerShdw>
                </a:effectLst>
                <a:latin typeface="Arial" pitchFamily="34" charset="0"/>
                <a:cs typeface="Arial" pitchFamily="34" charset="0"/>
              </a:rPr>
              <a:t>Modération|  causalité interactive</a:t>
            </a:r>
          </a:p>
        </p:txBody>
      </p:sp>
      <p:sp>
        <p:nvSpPr>
          <p:cNvPr id="32" name="ZoneTexte 31"/>
          <p:cNvSpPr txBox="1"/>
          <p:nvPr/>
        </p:nvSpPr>
        <p:spPr>
          <a:xfrm>
            <a:off x="2748431" y="2087865"/>
            <a:ext cx="1695232" cy="461665"/>
          </a:xfrm>
          <a:prstGeom prst="rect">
            <a:avLst/>
          </a:prstGeom>
          <a:noFill/>
        </p:spPr>
        <p:txBody>
          <a:bodyPr wrap="square" rtlCol="0">
            <a:spAutoFit/>
          </a:bodyPr>
          <a:lstStyle/>
          <a:p>
            <a:r>
              <a:rPr lang="fr-CA" sz="2400" b="1" dirty="0">
                <a:effectLst>
                  <a:outerShdw blurRad="38100" dist="38100" dir="2700000" algn="tl">
                    <a:srgbClr val="000000">
                      <a:alpha val="43137"/>
                    </a:srgbClr>
                  </a:outerShdw>
                </a:effectLst>
                <a:latin typeface="Arial" pitchFamily="34" charset="0"/>
                <a:cs typeface="Arial" pitchFamily="34" charset="0"/>
              </a:rPr>
              <a:t>VI sur VD</a:t>
            </a:r>
          </a:p>
        </p:txBody>
      </p:sp>
      <p:sp>
        <p:nvSpPr>
          <p:cNvPr id="33" name="ZoneTexte 32"/>
          <p:cNvSpPr txBox="1"/>
          <p:nvPr/>
        </p:nvSpPr>
        <p:spPr>
          <a:xfrm>
            <a:off x="2685041" y="5668421"/>
            <a:ext cx="1786871" cy="707886"/>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À quelle condition?</a:t>
            </a:r>
          </a:p>
        </p:txBody>
      </p:sp>
      <p:sp>
        <p:nvSpPr>
          <p:cNvPr id="34" name="ZoneTexte 33"/>
          <p:cNvSpPr txBox="1"/>
          <p:nvPr/>
        </p:nvSpPr>
        <p:spPr>
          <a:xfrm>
            <a:off x="6820444" y="4857226"/>
            <a:ext cx="2160930" cy="400110"/>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Effet additif</a:t>
            </a:r>
          </a:p>
        </p:txBody>
      </p:sp>
      <p:sp>
        <p:nvSpPr>
          <p:cNvPr id="35" name="ZoneTexte 34"/>
          <p:cNvSpPr txBox="1"/>
          <p:nvPr/>
        </p:nvSpPr>
        <p:spPr>
          <a:xfrm>
            <a:off x="6750027" y="5763792"/>
            <a:ext cx="2221155" cy="400110"/>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Effet modérateur</a:t>
            </a:r>
          </a:p>
        </p:txBody>
      </p:sp>
      <p:sp>
        <p:nvSpPr>
          <p:cNvPr id="43" name="ZoneTexte 42"/>
          <p:cNvSpPr txBox="1"/>
          <p:nvPr/>
        </p:nvSpPr>
        <p:spPr>
          <a:xfrm>
            <a:off x="4723282" y="1939490"/>
            <a:ext cx="2109916" cy="830997"/>
          </a:xfrm>
          <a:prstGeom prst="rect">
            <a:avLst/>
          </a:prstGeom>
          <a:noFill/>
        </p:spPr>
        <p:txBody>
          <a:bodyPr wrap="square" rtlCol="0">
            <a:spAutoFit/>
          </a:bodyPr>
          <a:lstStyle/>
          <a:p>
            <a:r>
              <a:rPr lang="fr-CA" sz="2400" b="1" dirty="0">
                <a:effectLst>
                  <a:outerShdw blurRad="38100" dist="38100" dir="2700000" algn="tl">
                    <a:srgbClr val="000000">
                      <a:alpha val="43137"/>
                    </a:srgbClr>
                  </a:outerShdw>
                </a:effectLst>
                <a:latin typeface="Arial" pitchFamily="34" charset="0"/>
                <a:cs typeface="Arial" pitchFamily="34" charset="0"/>
              </a:rPr>
              <a:t>Variable-contrôle</a:t>
            </a:r>
          </a:p>
        </p:txBody>
      </p:sp>
      <p:sp>
        <p:nvSpPr>
          <p:cNvPr id="39" name="ZoneTexte 38"/>
          <p:cNvSpPr txBox="1"/>
          <p:nvPr/>
        </p:nvSpPr>
        <p:spPr>
          <a:xfrm>
            <a:off x="4670419" y="3079629"/>
            <a:ext cx="1685144" cy="400110"/>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Convergente</a:t>
            </a:r>
          </a:p>
        </p:txBody>
      </p:sp>
      <p:sp>
        <p:nvSpPr>
          <p:cNvPr id="40" name="ZoneTexte 39"/>
          <p:cNvSpPr txBox="1"/>
          <p:nvPr/>
        </p:nvSpPr>
        <p:spPr>
          <a:xfrm>
            <a:off x="4541151" y="5699270"/>
            <a:ext cx="1894769" cy="707886"/>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Modératrice| interactive</a:t>
            </a:r>
          </a:p>
        </p:txBody>
      </p:sp>
      <p:sp>
        <p:nvSpPr>
          <p:cNvPr id="41" name="ZoneTexte 40"/>
          <p:cNvSpPr txBox="1"/>
          <p:nvPr/>
        </p:nvSpPr>
        <p:spPr>
          <a:xfrm>
            <a:off x="4591695" y="4836064"/>
            <a:ext cx="1894769" cy="400110"/>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Discriminante</a:t>
            </a:r>
          </a:p>
        </p:txBody>
      </p:sp>
      <p:sp>
        <p:nvSpPr>
          <p:cNvPr id="42" name="ZoneTexte 41"/>
          <p:cNvSpPr txBox="1"/>
          <p:nvPr/>
        </p:nvSpPr>
        <p:spPr>
          <a:xfrm>
            <a:off x="4575193" y="3782750"/>
            <a:ext cx="1894769" cy="707886"/>
          </a:xfrm>
          <a:prstGeom prst="rect">
            <a:avLst/>
          </a:prstGeom>
          <a:noFill/>
        </p:spPr>
        <p:txBody>
          <a:bodyPr wrap="square" rtlCol="0">
            <a:spAutoFit/>
          </a:bodyPr>
          <a:lstStyle/>
          <a:p>
            <a:pPr algn="ctr" fontAlgn="auto">
              <a:spcBef>
                <a:spcPts val="0"/>
              </a:spcBef>
              <a:spcAft>
                <a:spcPts val="0"/>
              </a:spcAft>
            </a:pPr>
            <a:r>
              <a:rPr kumimoji="0" lang="fr-CA" sz="2000" dirty="0">
                <a:solidFill>
                  <a:schemeClr val="bg2"/>
                </a:solidFill>
                <a:effectLst>
                  <a:outerShdw blurRad="38100" dist="38100" dir="2700000" algn="tl">
                    <a:srgbClr val="000000">
                      <a:alpha val="43137"/>
                    </a:srgbClr>
                  </a:outerShdw>
                </a:effectLst>
                <a:latin typeface="Arial" pitchFamily="34" charset="0"/>
                <a:cs typeface="Arial" pitchFamily="34" charset="0"/>
              </a:rPr>
              <a:t>Antécédente| confondante</a:t>
            </a:r>
          </a:p>
        </p:txBody>
      </p:sp>
    </p:spTree>
    <p:extLst>
      <p:ext uri="{BB962C8B-B14F-4D97-AF65-F5344CB8AC3E}">
        <p14:creationId xmlns:p14="http://schemas.microsoft.com/office/powerpoint/2010/main" val="150520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39"/>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barn(inVertical)">
                                      <p:cBhvr>
                                        <p:cTn id="18" dur="500"/>
                                        <p:tgtEl>
                                          <p:spTgt spid="25"/>
                                        </p:tgtEl>
                                      </p:cBhvr>
                                    </p:animEffec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barn(inVertical)">
                                      <p:cBhvr>
                                        <p:cTn id="29" dur="500"/>
                                        <p:tgtEl>
                                          <p:spTgt spid="26"/>
                                        </p:tgtEl>
                                      </p:cBhvr>
                                    </p:animEffect>
                                  </p:childTnLst>
                                </p:cTn>
                              </p:par>
                              <p:par>
                                <p:cTn id="30" presetID="1"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41"/>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barn(inVertical)">
                                      <p:cBhvr>
                                        <p:cTn id="40" dur="500"/>
                                        <p:tgtEl>
                                          <p:spTgt spid="31"/>
                                        </p:tgtEl>
                                      </p:cBhvr>
                                    </p:animEffect>
                                  </p:childTnLst>
                                </p:cTn>
                              </p:par>
                              <p:par>
                                <p:cTn id="41" presetID="1"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 grpId="0"/>
      <p:bldP spid="17" grpId="0"/>
      <p:bldP spid="19" grpId="0"/>
      <p:bldP spid="20" grpId="0"/>
      <p:bldP spid="21" grpId="0"/>
      <p:bldP spid="25" grpId="0"/>
      <p:bldP spid="26" grpId="0"/>
      <p:bldP spid="31" grpId="0"/>
      <p:bldP spid="33" grpId="0"/>
      <p:bldP spid="34" grpId="0"/>
      <p:bldP spid="35" grpId="0"/>
      <p:bldP spid="39" grpId="0"/>
      <p:bldP spid="40" grpId="0"/>
      <p:bldP spid="41" grpId="0"/>
      <p:bldP spid="4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Les modèles multivariés aident à établir l’effet d’une VC ou + sur une relation bivariée entre une VI et une VD</a:t>
            </a:r>
          </a:p>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La plupart d’entre eux peuvent être estimés à l’aide des mêmes techniques statistiques: par ex. les régressions</a:t>
            </a:r>
          </a:p>
          <a:p>
            <a:pPr lvl="1">
              <a:spcBef>
                <a:spcPts val="600"/>
              </a:spcBef>
              <a:spcAft>
                <a:spcPts val="600"/>
              </a:spcAft>
              <a:buClr>
                <a:schemeClr val="bg2">
                  <a:lumMod val="40000"/>
                  <a:lumOff val="60000"/>
                </a:schemeClr>
              </a:buClr>
            </a:pPr>
            <a:r>
              <a:rPr lang="fr-FR" sz="2000" dirty="0">
                <a:effectLst>
                  <a:outerShdw blurRad="38100" dist="38100" dir="2700000" algn="tl">
                    <a:srgbClr val="000000">
                      <a:alpha val="43137"/>
                    </a:srgbClr>
                  </a:outerShdw>
                </a:effectLst>
                <a:latin typeface="Arial" pitchFamily="34" charset="0"/>
                <a:cs typeface="Arial" pitchFamily="34" charset="0"/>
              </a:rPr>
              <a:t>En l’occurrence, les procédures statistiques d’élaboration ne font aucune distinction entre les modèles à variable antécédente et les modèles à variable intermédiaire (Fox, 1999: 308)</a:t>
            </a:r>
          </a:p>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Toutefois, sur le plan conceptuel, ces modèles sont à différencier, notamment au regard de l’agencement de la VC dans la </a:t>
            </a: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chaîne causale</a:t>
            </a:r>
            <a:r>
              <a:rPr lang="fr-FR" sz="2400" dirty="0">
                <a:effectLst>
                  <a:outerShdw blurRad="38100" dist="38100" dir="2700000" algn="tl">
                    <a:srgbClr val="000000">
                      <a:alpha val="43137"/>
                    </a:srgbClr>
                  </a:outerShdw>
                </a:effectLst>
                <a:latin typeface="Arial" pitchFamily="34" charset="0"/>
                <a:cs typeface="Arial" pitchFamily="34" charset="0"/>
              </a:rPr>
              <a:t> liant la VI à la VD</a:t>
            </a:r>
          </a:p>
          <a:p>
            <a:pPr marL="0" indent="0">
              <a:spcBef>
                <a:spcPts val="1200"/>
              </a:spcBef>
              <a:spcAft>
                <a:spcPts val="600"/>
              </a:spcAft>
              <a:buClr>
                <a:schemeClr val="bg2">
                  <a:lumMod val="40000"/>
                  <a:lumOff val="60000"/>
                </a:schemeClr>
              </a:buClr>
              <a:buNone/>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endParaRPr lang="fr-FR" sz="2400" dirty="0">
              <a:effectLst>
                <a:outerShdw blurRad="38100" dist="38100" dir="2700000" algn="tl">
                  <a:srgbClr val="000000">
                    <a:alpha val="43137"/>
                  </a:srgbClr>
                </a:outerShdw>
              </a:effectLst>
              <a:latin typeface="Arial" pitchFamily="34" charset="0"/>
              <a:cs typeface="Arial" pitchFamily="34" charset="0"/>
            </a:endParaRP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Processus d’élaboration</a:t>
            </a:r>
          </a:p>
        </p:txBody>
      </p:sp>
      <p:sp>
        <p:nvSpPr>
          <p:cNvPr id="13" name="Espace réservé de la date 12"/>
          <p:cNvSpPr>
            <a:spLocks noGrp="1"/>
          </p:cNvSpPr>
          <p:nvPr>
            <p:ph type="dt" sz="half" idx="10"/>
            <p:custDataLst>
              <p:tags r:id="rId3"/>
            </p:custDataLst>
          </p:nvPr>
        </p:nvSpPr>
        <p:spPr/>
        <p:txBody>
          <a:bodyPr/>
          <a:lstStyle/>
          <a:p>
            <a:fld id="{376DDF9A-17B6-4CB9-9FEE-7122E61BC1A0}" type="datetime10">
              <a:rPr lang="fr-FR" sz="2000" smtClean="0"/>
              <a:t>16:19</a:t>
            </a:fld>
            <a:endParaRPr lang="fr-FR" sz="2000" dirty="0"/>
          </a:p>
        </p:txBody>
      </p:sp>
      <p:sp>
        <p:nvSpPr>
          <p:cNvPr id="14" name="Espace réservé du numéro de diapositive 13"/>
          <p:cNvSpPr>
            <a:spLocks noGrp="1"/>
          </p:cNvSpPr>
          <p:nvPr>
            <p:ph type="sldNum" sz="quarter" idx="12"/>
            <p:custDataLst>
              <p:tags r:id="rId4"/>
            </p:custDataLst>
          </p:nvPr>
        </p:nvSpPr>
        <p:spPr/>
        <p:txBody>
          <a:bodyPr/>
          <a:lstStyle/>
          <a:p>
            <a:fld id="{0E8BC1D6-906C-4B40-99AE-5BD2D4C3F0C6}" type="slidenum">
              <a:rPr lang="fr-FR" smtClean="0"/>
              <a:pPr/>
              <a:t>26</a:t>
            </a:fld>
            <a:endParaRPr lang="fr-FR" dirty="0"/>
          </a:p>
        </p:txBody>
      </p:sp>
      <p:cxnSp>
        <p:nvCxnSpPr>
          <p:cNvPr id="9" name="Connecteur droit 8"/>
          <p:cNvCxnSpPr/>
          <p:nvPr>
            <p:custDataLst>
              <p:tags r:id="rId5"/>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6"/>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Remarques comparatives sur les modèles d’élaboration</a:t>
            </a:r>
          </a:p>
        </p:txBody>
      </p:sp>
    </p:spTree>
    <p:extLst>
      <p:ext uri="{BB962C8B-B14F-4D97-AF65-F5344CB8AC3E}">
        <p14:creationId xmlns:p14="http://schemas.microsoft.com/office/powerpoint/2010/main" val="4271367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
          <p:cNvSpPr>
            <a:spLocks noGrp="1" noChangeArrowheads="1"/>
          </p:cNvSpPr>
          <p:nvPr>
            <p:ph type="ctrTitle"/>
            <p:custDataLst>
              <p:tags r:id="rId1"/>
            </p:custDataLst>
          </p:nvPr>
        </p:nvSpPr>
        <p:spPr>
          <a:xfrm>
            <a:off x="1" y="47667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Processus d’élaboration  </a:t>
            </a:r>
          </a:p>
        </p:txBody>
      </p:sp>
      <p:sp>
        <p:nvSpPr>
          <p:cNvPr id="13" name="Espace réservé de la date 12"/>
          <p:cNvSpPr>
            <a:spLocks noGrp="1"/>
          </p:cNvSpPr>
          <p:nvPr>
            <p:ph type="dt" sz="half" idx="10"/>
            <p:custDataLst>
              <p:tags r:id="rId2"/>
            </p:custDataLst>
          </p:nvPr>
        </p:nvSpPr>
        <p:spPr/>
        <p:txBody>
          <a:bodyPr/>
          <a:lstStyle/>
          <a:p>
            <a:fld id="{9686F7D9-77F5-42DE-B9FA-84D3FC7E565D}" type="datetime10">
              <a:rPr lang="fr-FR" sz="2000"/>
              <a:t>16:19</a:t>
            </a:fld>
            <a:endParaRPr lang="fr-FR" sz="2000" dirty="0"/>
          </a:p>
        </p:txBody>
      </p:sp>
      <p:sp>
        <p:nvSpPr>
          <p:cNvPr id="14" name="Espace réservé du numéro de diapositive 13"/>
          <p:cNvSpPr>
            <a:spLocks noGrp="1"/>
          </p:cNvSpPr>
          <p:nvPr>
            <p:ph type="sldNum" sz="quarter" idx="12"/>
            <p:custDataLst>
              <p:tags r:id="rId3"/>
            </p:custDataLst>
          </p:nvPr>
        </p:nvSpPr>
        <p:spPr/>
        <p:txBody>
          <a:bodyPr/>
          <a:lstStyle/>
          <a:p>
            <a:fld id="{0E8BC1D6-906C-4B40-99AE-5BD2D4C3F0C6}" type="slidenum">
              <a:rPr lang="fr-FR" smtClean="0"/>
              <a:pPr/>
              <a:t>27</a:t>
            </a:fld>
            <a:endParaRPr lang="fr-FR" dirty="0"/>
          </a:p>
        </p:txBody>
      </p:sp>
      <p:graphicFrame>
        <p:nvGraphicFramePr>
          <p:cNvPr id="10" name="Tableau 9"/>
          <p:cNvGraphicFramePr>
            <a:graphicFrameLocks noGrp="1"/>
          </p:cNvGraphicFramePr>
          <p:nvPr>
            <p:custDataLst>
              <p:tags r:id="rId4"/>
            </p:custDataLst>
            <p:extLst>
              <p:ext uri="{D42A27DB-BD31-4B8C-83A1-F6EECF244321}">
                <p14:modId xmlns:p14="http://schemas.microsoft.com/office/powerpoint/2010/main" val="1768624816"/>
              </p:ext>
            </p:extLst>
          </p:nvPr>
        </p:nvGraphicFramePr>
        <p:xfrm>
          <a:off x="10590" y="2064755"/>
          <a:ext cx="9133410" cy="3923048"/>
        </p:xfrm>
        <a:graphic>
          <a:graphicData uri="http://schemas.openxmlformats.org/drawingml/2006/table">
            <a:tbl>
              <a:tblPr firstRow="1" bandRow="1">
                <a:tableStyleId>{1FECB4D8-DB02-4DC6-A0A2-4F2EBAE1DC90}</a:tableStyleId>
              </a:tblPr>
              <a:tblGrid>
                <a:gridCol w="208280">
                  <a:extLst>
                    <a:ext uri="{9D8B030D-6E8A-4147-A177-3AD203B41FA5}">
                      <a16:colId xmlns:a16="http://schemas.microsoft.com/office/drawing/2014/main" val="20000"/>
                    </a:ext>
                  </a:extLst>
                </a:gridCol>
                <a:gridCol w="2052225">
                  <a:extLst>
                    <a:ext uri="{9D8B030D-6E8A-4147-A177-3AD203B41FA5}">
                      <a16:colId xmlns:a16="http://schemas.microsoft.com/office/drawing/2014/main" val="20001"/>
                    </a:ext>
                  </a:extLst>
                </a:gridCol>
                <a:gridCol w="2235623">
                  <a:extLst>
                    <a:ext uri="{9D8B030D-6E8A-4147-A177-3AD203B41FA5}">
                      <a16:colId xmlns:a16="http://schemas.microsoft.com/office/drawing/2014/main" val="20002"/>
                    </a:ext>
                  </a:extLst>
                </a:gridCol>
                <a:gridCol w="1658642">
                  <a:extLst>
                    <a:ext uri="{9D8B030D-6E8A-4147-A177-3AD203B41FA5}">
                      <a16:colId xmlns:a16="http://schemas.microsoft.com/office/drawing/2014/main" val="20003"/>
                    </a:ext>
                  </a:extLst>
                </a:gridCol>
                <a:gridCol w="1586528">
                  <a:extLst>
                    <a:ext uri="{9D8B030D-6E8A-4147-A177-3AD203B41FA5}">
                      <a16:colId xmlns:a16="http://schemas.microsoft.com/office/drawing/2014/main" val="20004"/>
                    </a:ext>
                  </a:extLst>
                </a:gridCol>
                <a:gridCol w="1392112">
                  <a:extLst>
                    <a:ext uri="{9D8B030D-6E8A-4147-A177-3AD203B41FA5}">
                      <a16:colId xmlns:a16="http://schemas.microsoft.com/office/drawing/2014/main" val="20005"/>
                    </a:ext>
                  </a:extLst>
                </a:gridCol>
              </a:tblGrid>
              <a:tr h="1076213">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extLst>
                  <a:ext uri="{0D108BD9-81ED-4DB2-BD59-A6C34878D82A}">
                    <a16:rowId xmlns:a16="http://schemas.microsoft.com/office/drawing/2014/main" val="10000"/>
                  </a:ext>
                </a:extLst>
              </a:tr>
              <a:tr h="948945">
                <a:tc rowSpan="2">
                  <a:txBody>
                    <a:bodyPr/>
                    <a:lstStyle/>
                    <a:p>
                      <a:pPr>
                        <a:spcBef>
                          <a:spcPts val="1200"/>
                        </a:spcBef>
                      </a:pP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extLst>
                  <a:ext uri="{0D108BD9-81ED-4DB2-BD59-A6C34878D82A}">
                    <a16:rowId xmlns:a16="http://schemas.microsoft.com/office/drawing/2014/main" val="10001"/>
                  </a:ext>
                </a:extLst>
              </a:tr>
              <a:tr h="948945">
                <a:tc vMerge="1">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extLst>
                  <a:ext uri="{0D108BD9-81ED-4DB2-BD59-A6C34878D82A}">
                    <a16:rowId xmlns:a16="http://schemas.microsoft.com/office/drawing/2014/main" val="10002"/>
                  </a:ext>
                </a:extLst>
              </a:tr>
              <a:tr h="948945">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tc>
                  <a:txBody>
                    <a:bodyPr/>
                    <a:lstStyle/>
                    <a:p>
                      <a:pPr algn="ctr"/>
                      <a:endParaRPr lang="fr-CA" sz="2000" noProof="0" dirty="0">
                        <a:effectLst>
                          <a:outerShdw blurRad="38100" dist="38100" dir="2700000" algn="tl">
                            <a:srgbClr val="000000">
                              <a:alpha val="43137"/>
                            </a:srgbClr>
                          </a:outerShdw>
                        </a:effectLst>
                        <a:latin typeface="Arial" pitchFamily="34" charset="0"/>
                        <a:cs typeface="Arial" pitchFamily="34" charset="0"/>
                      </a:endParaRPr>
                    </a:p>
                  </a:txBody>
                  <a:tcPr/>
                </a:tc>
                <a:extLst>
                  <a:ext uri="{0D108BD9-81ED-4DB2-BD59-A6C34878D82A}">
                    <a16:rowId xmlns:a16="http://schemas.microsoft.com/office/drawing/2014/main" val="10003"/>
                  </a:ext>
                </a:extLst>
              </a:tr>
            </a:tbl>
          </a:graphicData>
        </a:graphic>
      </p:graphicFrame>
      <p:sp>
        <p:nvSpPr>
          <p:cNvPr id="16" name="ZoneTexte 15"/>
          <p:cNvSpPr txBox="1"/>
          <p:nvPr/>
        </p:nvSpPr>
        <p:spPr>
          <a:xfrm>
            <a:off x="-11472" y="3259424"/>
            <a:ext cx="2247943" cy="707886"/>
          </a:xfrm>
          <a:prstGeom prst="rect">
            <a:avLst/>
          </a:prstGeom>
          <a:noFill/>
        </p:spPr>
        <p:txBody>
          <a:bodyPr wrap="square" rtlCol="0">
            <a:spAutoFit/>
          </a:bodyPr>
          <a:lstStyle/>
          <a:p>
            <a:pPr fontAlgn="auto">
              <a:spcBef>
                <a:spcPts val="0"/>
              </a:spcBef>
              <a:spcAft>
                <a:spcPts val="0"/>
              </a:spcAft>
            </a:pPr>
            <a:r>
              <a:rPr kumimoji="0" lang="fr-CA" sz="2000" dirty="0">
                <a:solidFill>
                  <a:prstClr val="black"/>
                </a:solidFill>
                <a:effectLst>
                  <a:outerShdw blurRad="38100" dist="38100" dir="2700000" algn="tl">
                    <a:srgbClr val="000000">
                      <a:alpha val="43137"/>
                    </a:srgbClr>
                  </a:outerShdw>
                </a:effectLst>
                <a:latin typeface="Arial" pitchFamily="34" charset="0"/>
                <a:cs typeface="Arial" pitchFamily="34" charset="0"/>
              </a:rPr>
              <a:t>Dépendance entre var. </a:t>
            </a:r>
            <a:r>
              <a:rPr kumimoji="0" lang="fr-CA" sz="2000" dirty="0" err="1">
                <a:solidFill>
                  <a:prstClr val="black"/>
                </a:solidFill>
                <a:effectLst>
                  <a:outerShdw blurRad="38100" dist="38100" dir="2700000" algn="tl">
                    <a:srgbClr val="000000">
                      <a:alpha val="43137"/>
                    </a:srgbClr>
                  </a:outerShdw>
                </a:effectLst>
                <a:latin typeface="Arial" pitchFamily="34" charset="0"/>
                <a:cs typeface="Arial" pitchFamily="34" charset="0"/>
              </a:rPr>
              <a:t>quali</a:t>
            </a:r>
            <a:r>
              <a:rPr kumimoji="0" lang="fr-CA" sz="2000" dirty="0">
                <a:solidFill>
                  <a:prstClr val="black"/>
                </a:solidFill>
                <a:effectLst>
                  <a:outerShdw blurRad="38100" dist="38100" dir="2700000" algn="tl">
                    <a:srgbClr val="000000">
                      <a:alpha val="43137"/>
                    </a:srgbClr>
                  </a:outerShdw>
                </a:effectLst>
                <a:latin typeface="Arial" pitchFamily="34" charset="0"/>
                <a:cs typeface="Arial" pitchFamily="34" charset="0"/>
              </a:rPr>
              <a:t>.</a:t>
            </a:r>
          </a:p>
        </p:txBody>
      </p:sp>
      <p:sp>
        <p:nvSpPr>
          <p:cNvPr id="25" name="ZoneTexte 24"/>
          <p:cNvSpPr txBox="1"/>
          <p:nvPr/>
        </p:nvSpPr>
        <p:spPr>
          <a:xfrm>
            <a:off x="-33793" y="4173559"/>
            <a:ext cx="1840955" cy="707886"/>
          </a:xfrm>
          <a:prstGeom prst="rect">
            <a:avLst/>
          </a:prstGeom>
          <a:noFill/>
        </p:spPr>
        <p:txBody>
          <a:bodyPr wrap="square" rtlCol="0">
            <a:spAutoFit/>
          </a:bodyPr>
          <a:lstStyle/>
          <a:p>
            <a:pPr fontAlgn="auto">
              <a:spcBef>
                <a:spcPts val="0"/>
              </a:spcBef>
              <a:spcAft>
                <a:spcPts val="0"/>
              </a:spcAft>
            </a:pPr>
            <a:r>
              <a:rPr kumimoji="0" lang="fr-CA" sz="2000" dirty="0">
                <a:solidFill>
                  <a:prstClr val="black"/>
                </a:solidFill>
                <a:effectLst>
                  <a:outerShdw blurRad="38100" dist="38100" dir="2700000" algn="tl">
                    <a:srgbClr val="000000">
                      <a:alpha val="43137"/>
                    </a:srgbClr>
                  </a:outerShdw>
                </a:effectLst>
                <a:latin typeface="Arial" pitchFamily="34" charset="0"/>
                <a:cs typeface="Arial" pitchFamily="34" charset="0"/>
              </a:rPr>
              <a:t>Lien avec une VD quanti.</a:t>
            </a:r>
          </a:p>
        </p:txBody>
      </p:sp>
      <p:cxnSp>
        <p:nvCxnSpPr>
          <p:cNvPr id="27" name="Connecteur droit 26"/>
          <p:cNvCxnSpPr/>
          <p:nvPr>
            <p:custDataLst>
              <p:tags r:id="rId5"/>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28" name="Connecteur droit 27"/>
          <p:cNvCxnSpPr/>
          <p:nvPr>
            <p:custDataLst>
              <p:tags r:id="rId6"/>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29" name="Rectangle 28"/>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Classification des techniques statistiques</a:t>
            </a:r>
          </a:p>
        </p:txBody>
      </p:sp>
      <p:sp>
        <p:nvSpPr>
          <p:cNvPr id="32" name="ZoneTexte 31"/>
          <p:cNvSpPr txBox="1"/>
          <p:nvPr/>
        </p:nvSpPr>
        <p:spPr>
          <a:xfrm>
            <a:off x="2019374" y="2379343"/>
            <a:ext cx="1819716" cy="707886"/>
          </a:xfrm>
          <a:prstGeom prst="rect">
            <a:avLst/>
          </a:prstGeom>
          <a:noFill/>
        </p:spPr>
        <p:txBody>
          <a:bodyPr wrap="square" rtlCol="0">
            <a:spAutoFit/>
          </a:bodyPr>
          <a:lstStyle/>
          <a:p>
            <a:r>
              <a:rPr lang="fr-CA" sz="2000" b="1" dirty="0">
                <a:effectLst>
                  <a:outerShdw blurRad="38100" dist="38100" dir="2700000" algn="tl">
                    <a:srgbClr val="000000">
                      <a:alpha val="43137"/>
                    </a:srgbClr>
                  </a:outerShdw>
                </a:effectLst>
                <a:latin typeface="Arial" pitchFamily="34" charset="0"/>
                <a:cs typeface="Arial" pitchFamily="34" charset="0"/>
              </a:rPr>
              <a:t>Causalité convergente</a:t>
            </a:r>
          </a:p>
        </p:txBody>
      </p:sp>
      <p:sp>
        <p:nvSpPr>
          <p:cNvPr id="39" name="ZoneTexte 38"/>
          <p:cNvSpPr txBox="1"/>
          <p:nvPr/>
        </p:nvSpPr>
        <p:spPr>
          <a:xfrm>
            <a:off x="2227766" y="1902504"/>
            <a:ext cx="6935406" cy="430887"/>
          </a:xfrm>
          <a:prstGeom prst="rect">
            <a:avLst/>
          </a:prstGeom>
          <a:noFill/>
        </p:spPr>
        <p:txBody>
          <a:bodyPr wrap="square" rtlCol="0">
            <a:spAutoFit/>
          </a:bodyPr>
          <a:lstStyle/>
          <a:p>
            <a:pPr algn="ctr"/>
            <a:r>
              <a:rPr lang="fr-CA" sz="2200" b="1" dirty="0">
                <a:effectLst>
                  <a:outerShdw blurRad="38100" dist="38100" dir="2700000" algn="tl">
                    <a:srgbClr val="000000">
                      <a:alpha val="43137"/>
                    </a:srgbClr>
                  </a:outerShdw>
                </a:effectLst>
                <a:latin typeface="Arial" pitchFamily="34" charset="0"/>
                <a:cs typeface="Arial" pitchFamily="34" charset="0"/>
              </a:rPr>
              <a:t>Schèmes d’analyse de </a:t>
            </a:r>
            <a:r>
              <a:rPr lang="fr-CA" sz="2200" b="1" dirty="0" err="1">
                <a:effectLst>
                  <a:outerShdw blurRad="38100" dist="38100" dir="2700000" algn="tl">
                    <a:srgbClr val="000000">
                      <a:alpha val="43137"/>
                    </a:srgbClr>
                  </a:outerShdw>
                </a:effectLst>
                <a:latin typeface="Arial" pitchFamily="34" charset="0"/>
                <a:cs typeface="Arial" pitchFamily="34" charset="0"/>
              </a:rPr>
              <a:t>Tacq</a:t>
            </a:r>
            <a:r>
              <a:rPr lang="fr-CA" sz="2200" b="1" dirty="0">
                <a:effectLst>
                  <a:outerShdw blurRad="38100" dist="38100" dir="2700000" algn="tl">
                    <a:srgbClr val="000000">
                      <a:alpha val="43137"/>
                    </a:srgbClr>
                  </a:outerShdw>
                </a:effectLst>
                <a:latin typeface="Arial" pitchFamily="34" charset="0"/>
                <a:cs typeface="Arial" pitchFamily="34" charset="0"/>
              </a:rPr>
              <a:t> (1997) </a:t>
            </a:r>
          </a:p>
        </p:txBody>
      </p:sp>
      <p:sp>
        <p:nvSpPr>
          <p:cNvPr id="40" name="ZoneTexte 39"/>
          <p:cNvSpPr txBox="1"/>
          <p:nvPr/>
        </p:nvSpPr>
        <p:spPr>
          <a:xfrm>
            <a:off x="1" y="2359207"/>
            <a:ext cx="2261559" cy="769441"/>
          </a:xfrm>
          <a:prstGeom prst="rect">
            <a:avLst/>
          </a:prstGeom>
          <a:noFill/>
        </p:spPr>
        <p:txBody>
          <a:bodyPr wrap="square" rtlCol="0">
            <a:spAutoFit/>
          </a:bodyPr>
          <a:lstStyle/>
          <a:p>
            <a:r>
              <a:rPr lang="fr-CA" sz="2200" b="1" dirty="0">
                <a:solidFill>
                  <a:schemeClr val="bg1"/>
                </a:solidFill>
                <a:effectLst>
                  <a:outerShdw blurRad="38100" dist="38100" dir="2700000" algn="tl">
                    <a:srgbClr val="000000">
                      <a:alpha val="43137"/>
                    </a:srgbClr>
                  </a:outerShdw>
                </a:effectLst>
                <a:latin typeface="Arial" pitchFamily="34" charset="0"/>
                <a:cs typeface="Arial" pitchFamily="34" charset="0"/>
              </a:rPr>
              <a:t>Type de relations</a:t>
            </a:r>
          </a:p>
        </p:txBody>
      </p:sp>
      <p:sp>
        <p:nvSpPr>
          <p:cNvPr id="41" name="ZoneTexte 40"/>
          <p:cNvSpPr txBox="1"/>
          <p:nvPr/>
        </p:nvSpPr>
        <p:spPr>
          <a:xfrm>
            <a:off x="-60895" y="5146372"/>
            <a:ext cx="1992167" cy="707886"/>
          </a:xfrm>
          <a:prstGeom prst="rect">
            <a:avLst/>
          </a:prstGeom>
          <a:noFill/>
        </p:spPr>
        <p:txBody>
          <a:bodyPr wrap="square" rtlCol="0">
            <a:spAutoFit/>
          </a:bodyPr>
          <a:lstStyle/>
          <a:p>
            <a:pPr fontAlgn="auto">
              <a:spcBef>
                <a:spcPts val="0"/>
              </a:spcBef>
              <a:spcAft>
                <a:spcPts val="0"/>
              </a:spcAft>
            </a:pPr>
            <a:r>
              <a:rPr kumimoji="0" lang="fr-CA" sz="2000" dirty="0">
                <a:solidFill>
                  <a:prstClr val="black"/>
                </a:solidFill>
                <a:effectLst>
                  <a:outerShdw blurRad="38100" dist="38100" dir="2700000" algn="tl">
                    <a:srgbClr val="000000">
                      <a:alpha val="43137"/>
                    </a:srgbClr>
                  </a:outerShdw>
                </a:effectLst>
                <a:latin typeface="Arial" pitchFamily="34" charset="0"/>
                <a:cs typeface="Arial" pitchFamily="34" charset="0"/>
              </a:rPr>
              <a:t>Appartenance à un groupe</a:t>
            </a:r>
          </a:p>
        </p:txBody>
      </p:sp>
      <p:sp>
        <p:nvSpPr>
          <p:cNvPr id="42" name="ZoneTexte 41"/>
          <p:cNvSpPr txBox="1"/>
          <p:nvPr/>
        </p:nvSpPr>
        <p:spPr>
          <a:xfrm>
            <a:off x="5623252" y="2393269"/>
            <a:ext cx="1725408" cy="707886"/>
          </a:xfrm>
          <a:prstGeom prst="rect">
            <a:avLst/>
          </a:prstGeom>
          <a:noFill/>
        </p:spPr>
        <p:txBody>
          <a:bodyPr wrap="square" rtlCol="0">
            <a:spAutoFit/>
          </a:bodyPr>
          <a:lstStyle/>
          <a:p>
            <a:r>
              <a:rPr lang="fr-CA" sz="2000" b="1" dirty="0">
                <a:effectLst>
                  <a:outerShdw blurRad="38100" dist="38100" dir="2700000" algn="tl">
                    <a:srgbClr val="000000">
                      <a:alpha val="43137"/>
                    </a:srgbClr>
                  </a:outerShdw>
                </a:effectLst>
                <a:latin typeface="Arial" pitchFamily="34" charset="0"/>
                <a:cs typeface="Arial" pitchFamily="34" charset="0"/>
              </a:rPr>
              <a:t>Causalité fallacieuse</a:t>
            </a:r>
          </a:p>
        </p:txBody>
      </p:sp>
      <p:sp>
        <p:nvSpPr>
          <p:cNvPr id="44" name="ZoneTexte 43"/>
          <p:cNvSpPr txBox="1"/>
          <p:nvPr/>
        </p:nvSpPr>
        <p:spPr>
          <a:xfrm>
            <a:off x="7473479" y="2393269"/>
            <a:ext cx="1455159" cy="707886"/>
          </a:xfrm>
          <a:prstGeom prst="rect">
            <a:avLst/>
          </a:prstGeom>
          <a:noFill/>
        </p:spPr>
        <p:txBody>
          <a:bodyPr wrap="square" rtlCol="0">
            <a:spAutoFit/>
          </a:bodyPr>
          <a:lstStyle/>
          <a:p>
            <a:r>
              <a:rPr lang="fr-CA" sz="2000" b="1" dirty="0">
                <a:effectLst>
                  <a:outerShdw blurRad="38100" dist="38100" dir="2700000" algn="tl">
                    <a:srgbClr val="000000">
                      <a:alpha val="43137"/>
                    </a:srgbClr>
                  </a:outerShdw>
                </a:effectLst>
                <a:latin typeface="Arial" pitchFamily="34" charset="0"/>
                <a:cs typeface="Arial" pitchFamily="34" charset="0"/>
              </a:rPr>
              <a:t>Causalité interactive</a:t>
            </a:r>
          </a:p>
        </p:txBody>
      </p:sp>
      <p:sp>
        <p:nvSpPr>
          <p:cNvPr id="45" name="ZoneTexte 44"/>
          <p:cNvSpPr txBox="1"/>
          <p:nvPr/>
        </p:nvSpPr>
        <p:spPr>
          <a:xfrm>
            <a:off x="3886749" y="2374709"/>
            <a:ext cx="2067820" cy="707886"/>
          </a:xfrm>
          <a:prstGeom prst="rect">
            <a:avLst/>
          </a:prstGeom>
          <a:noFill/>
        </p:spPr>
        <p:txBody>
          <a:bodyPr wrap="square" rtlCol="0">
            <a:spAutoFit/>
          </a:bodyPr>
          <a:lstStyle/>
          <a:p>
            <a:r>
              <a:rPr lang="fr-CA" sz="2000" b="1" dirty="0">
                <a:effectLst>
                  <a:outerShdw blurRad="38100" dist="38100" dir="2700000" algn="tl">
                    <a:srgbClr val="000000">
                      <a:alpha val="43137"/>
                    </a:srgbClr>
                  </a:outerShdw>
                </a:effectLst>
                <a:latin typeface="Arial" pitchFamily="34" charset="0"/>
                <a:cs typeface="Arial" pitchFamily="34" charset="0"/>
              </a:rPr>
              <a:t>Causalité discriminante</a:t>
            </a:r>
          </a:p>
        </p:txBody>
      </p:sp>
      <p:sp>
        <p:nvSpPr>
          <p:cNvPr id="52" name="ZoneTexte 51"/>
          <p:cNvSpPr txBox="1"/>
          <p:nvPr/>
        </p:nvSpPr>
        <p:spPr>
          <a:xfrm>
            <a:off x="3800199" y="5084609"/>
            <a:ext cx="1516775" cy="923330"/>
          </a:xfrm>
          <a:prstGeom prst="rect">
            <a:avLst/>
          </a:prstGeom>
          <a:noFill/>
        </p:spPr>
        <p:txBody>
          <a:bodyPr wrap="square" rtlCol="0">
            <a:spAutoFit/>
          </a:bodyPr>
          <a:lstStyle/>
          <a:p>
            <a:pPr algn="ctr" fontAlgn="auto">
              <a:spcBef>
                <a:spcPts val="0"/>
              </a:spcBef>
              <a:spcAft>
                <a:spcPts val="0"/>
              </a:spcAft>
            </a:pPr>
            <a:r>
              <a:rPr kumimoji="0" lang="fr-CA" sz="1800" dirty="0">
                <a:solidFill>
                  <a:schemeClr val="bg2"/>
                </a:solidFill>
                <a:effectLst>
                  <a:outerShdw blurRad="38100" dist="38100" dir="2700000" algn="tl">
                    <a:srgbClr val="000000">
                      <a:alpha val="43137"/>
                    </a:srgbClr>
                  </a:outerShdw>
                </a:effectLst>
                <a:latin typeface="Arial" pitchFamily="34" charset="0"/>
                <a:cs typeface="Arial" pitchFamily="34" charset="0"/>
              </a:rPr>
              <a:t>Régression logistique multiple</a:t>
            </a:r>
          </a:p>
        </p:txBody>
      </p:sp>
      <p:sp>
        <p:nvSpPr>
          <p:cNvPr id="53" name="ZoneTexte 52"/>
          <p:cNvSpPr txBox="1"/>
          <p:nvPr/>
        </p:nvSpPr>
        <p:spPr>
          <a:xfrm>
            <a:off x="1864166" y="4080618"/>
            <a:ext cx="1741307" cy="923330"/>
          </a:xfrm>
          <a:prstGeom prst="rect">
            <a:avLst/>
          </a:prstGeom>
          <a:noFill/>
        </p:spPr>
        <p:txBody>
          <a:bodyPr wrap="square" rtlCol="0">
            <a:spAutoFit/>
          </a:bodyPr>
          <a:lstStyle/>
          <a:p>
            <a:pPr algn="ctr" fontAlgn="auto">
              <a:spcBef>
                <a:spcPts val="0"/>
              </a:spcBef>
              <a:spcAft>
                <a:spcPts val="0"/>
              </a:spcAft>
            </a:pPr>
            <a:r>
              <a:rPr kumimoji="0" lang="fr-CA" sz="1800" dirty="0">
                <a:solidFill>
                  <a:schemeClr val="bg2"/>
                </a:solidFill>
                <a:effectLst>
                  <a:outerShdw blurRad="38100" dist="38100" dir="2700000" algn="tl">
                    <a:srgbClr val="000000">
                      <a:alpha val="43137"/>
                    </a:srgbClr>
                  </a:outerShdw>
                </a:effectLst>
                <a:latin typeface="Arial" pitchFamily="34" charset="0"/>
                <a:cs typeface="Arial" pitchFamily="34" charset="0"/>
              </a:rPr>
              <a:t>Régression linéaire multiple</a:t>
            </a:r>
          </a:p>
        </p:txBody>
      </p:sp>
      <p:sp>
        <p:nvSpPr>
          <p:cNvPr id="54" name="ZoneTexte 53"/>
          <p:cNvSpPr txBox="1"/>
          <p:nvPr/>
        </p:nvSpPr>
        <p:spPr>
          <a:xfrm>
            <a:off x="5604488" y="4235114"/>
            <a:ext cx="1516775" cy="646331"/>
          </a:xfrm>
          <a:prstGeom prst="rect">
            <a:avLst/>
          </a:prstGeom>
          <a:noFill/>
        </p:spPr>
        <p:txBody>
          <a:bodyPr wrap="square" rtlCol="0">
            <a:spAutoFit/>
          </a:bodyPr>
          <a:lstStyle/>
          <a:p>
            <a:pPr algn="ctr" fontAlgn="auto">
              <a:spcBef>
                <a:spcPts val="0"/>
              </a:spcBef>
              <a:spcAft>
                <a:spcPts val="0"/>
              </a:spcAft>
            </a:pPr>
            <a:r>
              <a:rPr kumimoji="0" lang="fr-CA" sz="1800" dirty="0">
                <a:solidFill>
                  <a:schemeClr val="bg2"/>
                </a:solidFill>
                <a:effectLst>
                  <a:outerShdw blurRad="38100" dist="38100" dir="2700000" algn="tl">
                    <a:srgbClr val="000000">
                      <a:alpha val="43137"/>
                    </a:srgbClr>
                  </a:outerShdw>
                </a:effectLst>
                <a:latin typeface="Arial" pitchFamily="34" charset="0"/>
                <a:cs typeface="Arial" pitchFamily="34" charset="0"/>
              </a:rPr>
              <a:t>Corrélation partielle</a:t>
            </a:r>
          </a:p>
        </p:txBody>
      </p:sp>
      <p:sp>
        <p:nvSpPr>
          <p:cNvPr id="56" name="ZoneTexte 55"/>
          <p:cNvSpPr txBox="1"/>
          <p:nvPr/>
        </p:nvSpPr>
        <p:spPr>
          <a:xfrm>
            <a:off x="7076694" y="3304639"/>
            <a:ext cx="2138791" cy="646331"/>
          </a:xfrm>
          <a:prstGeom prst="rect">
            <a:avLst/>
          </a:prstGeom>
          <a:noFill/>
        </p:spPr>
        <p:txBody>
          <a:bodyPr wrap="square" rtlCol="0">
            <a:spAutoFit/>
          </a:bodyPr>
          <a:lstStyle/>
          <a:p>
            <a:pPr algn="ctr" fontAlgn="auto">
              <a:spcBef>
                <a:spcPts val="0"/>
              </a:spcBef>
              <a:spcAft>
                <a:spcPts val="0"/>
              </a:spcAft>
            </a:pPr>
            <a:r>
              <a:rPr kumimoji="0" lang="fr-CA" sz="1800" dirty="0" err="1">
                <a:solidFill>
                  <a:schemeClr val="bg2"/>
                </a:solidFill>
                <a:effectLst>
                  <a:outerShdw blurRad="38100" dist="38100" dir="2700000" algn="tl">
                    <a:srgbClr val="000000">
                      <a:alpha val="43137"/>
                    </a:srgbClr>
                  </a:outerShdw>
                </a:effectLst>
                <a:latin typeface="Arial" pitchFamily="34" charset="0"/>
                <a:cs typeface="Arial" pitchFamily="34" charset="0"/>
              </a:rPr>
              <a:t>Tabl</a:t>
            </a:r>
            <a:r>
              <a:rPr kumimoji="0" lang="fr-CA" sz="1800" dirty="0">
                <a:solidFill>
                  <a:schemeClr val="bg2"/>
                </a:solidFill>
                <a:effectLst>
                  <a:outerShdw blurRad="38100" dist="38100" dir="2700000" algn="tl">
                    <a:srgbClr val="000000">
                      <a:alpha val="43137"/>
                    </a:srgbClr>
                  </a:outerShdw>
                </a:effectLst>
                <a:latin typeface="Arial" pitchFamily="34" charset="0"/>
                <a:cs typeface="Arial" pitchFamily="34" charset="0"/>
              </a:rPr>
              <a:t>. croisés multivariés/ chi-2</a:t>
            </a:r>
          </a:p>
        </p:txBody>
      </p:sp>
      <p:cxnSp>
        <p:nvCxnSpPr>
          <p:cNvPr id="3" name="Connecteur droit 2"/>
          <p:cNvCxnSpPr/>
          <p:nvPr/>
        </p:nvCxnSpPr>
        <p:spPr>
          <a:xfrm>
            <a:off x="2283803" y="2301500"/>
            <a:ext cx="6879369"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855600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4" grpId="0"/>
      <p:bldP spid="5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7170" name="Rectangle 2"/>
          <p:cNvSpPr>
            <a:spLocks noGrp="1" noChangeArrowheads="1"/>
          </p:cNvSpPr>
          <p:nvPr>
            <p:ph type="ctrTitle"/>
            <p:custDataLst>
              <p:tags r:id="rId1"/>
            </p:custDataLst>
          </p:nvPr>
        </p:nvSpPr>
        <p:spPr>
          <a:xfrm>
            <a:off x="0" y="444805"/>
            <a:ext cx="9140928" cy="714380"/>
          </a:xfrm>
          <a:noFill/>
          <a:ln/>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38100" dist="38100" dir="2700000" algn="tl">
                    <a:srgbClr val="000000">
                      <a:alpha val="43137"/>
                    </a:srgbClr>
                  </a:outerShdw>
                </a:effectLst>
              </a:rPr>
              <a:t>Références bibliographiques</a:t>
            </a:r>
          </a:p>
        </p:txBody>
      </p:sp>
      <p:sp>
        <p:nvSpPr>
          <p:cNvPr id="18" name="Espace réservé du texte 2"/>
          <p:cNvSpPr>
            <a:spLocks noGrp="1"/>
          </p:cNvSpPr>
          <p:nvPr>
            <p:custDataLst>
              <p:tags r:id="rId2"/>
            </p:custDataLst>
          </p:nvPr>
        </p:nvSpPr>
        <p:spPr bwMode="auto">
          <a:xfrm>
            <a:off x="685800" y="1785932"/>
            <a:ext cx="7772400" cy="4286279"/>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buClr>
                <a:srgbClr val="04617B">
                  <a:lumMod val="40000"/>
                  <a:lumOff val="60000"/>
                </a:srgbClr>
              </a:buClr>
            </a:pPr>
            <a:endParaRPr lang="en-CA" sz="3199" dirty="0">
              <a:solidFill>
                <a:prstClr val="white"/>
              </a:solidFill>
            </a:endParaRPr>
          </a:p>
          <a:p>
            <a:pPr lvl="1">
              <a:buClr>
                <a:srgbClr val="04617B">
                  <a:lumMod val="40000"/>
                  <a:lumOff val="60000"/>
                </a:srgbClr>
              </a:buClr>
            </a:pPr>
            <a:endParaRPr lang="en-CA" sz="3199" dirty="0">
              <a:solidFill>
                <a:prstClr val="white"/>
              </a:solidFill>
            </a:endParaRPr>
          </a:p>
          <a:p>
            <a:pPr lvl="1">
              <a:buClr>
                <a:srgbClr val="04617B">
                  <a:lumMod val="40000"/>
                  <a:lumOff val="60000"/>
                </a:srgbClr>
              </a:buClr>
            </a:pPr>
            <a:endParaRPr lang="en-CA" sz="3199" dirty="0">
              <a:solidFill>
                <a:prstClr val="white"/>
              </a:solidFill>
            </a:endParaRPr>
          </a:p>
          <a:p>
            <a:pPr>
              <a:buClr>
                <a:srgbClr val="04617B">
                  <a:lumMod val="40000"/>
                  <a:lumOff val="60000"/>
                </a:srgbClr>
              </a:buClr>
            </a:pPr>
            <a:endParaRPr lang="en-CA" sz="3199" dirty="0">
              <a:solidFill>
                <a:prstClr val="white"/>
              </a:solidFill>
            </a:endParaRPr>
          </a:p>
          <a:p>
            <a:pPr lvl="1">
              <a:buClr>
                <a:srgbClr val="04617B">
                  <a:lumMod val="40000"/>
                  <a:lumOff val="60000"/>
                </a:srgbClr>
              </a:buClr>
            </a:pPr>
            <a:endParaRPr lang="en-CA" sz="3199" dirty="0">
              <a:solidFill>
                <a:prstClr val="white"/>
              </a:solidFill>
            </a:endParaRPr>
          </a:p>
        </p:txBody>
      </p:sp>
      <p:sp>
        <p:nvSpPr>
          <p:cNvPr id="11" name="Espace réservé du texte 2"/>
          <p:cNvSpPr>
            <a:spLocks noGrp="1"/>
          </p:cNvSpPr>
          <p:nvPr>
            <p:custDataLst>
              <p:tags r:id="rId3"/>
            </p:custDataLst>
          </p:nvPr>
        </p:nvSpPr>
        <p:spPr bwMode="auto">
          <a:xfrm>
            <a:off x="539552" y="1785932"/>
            <a:ext cx="8352928" cy="447171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600"/>
              </a:spcBef>
              <a:spcAft>
                <a:spcPts val="600"/>
              </a:spcAft>
              <a:buClr>
                <a:srgbClr val="04617B">
                  <a:lumMod val="40000"/>
                  <a:lumOff val="60000"/>
                </a:srgbClr>
              </a:buClr>
            </a:pPr>
            <a:r>
              <a:rPr lang="fr-CA" sz="2200" dirty="0">
                <a:solidFill>
                  <a:prstClr val="white"/>
                </a:solidFill>
                <a:effectLst>
                  <a:outerShdw blurRad="38100" dist="38100" dir="2700000" algn="tl">
                    <a:srgbClr val="000000">
                      <a:alpha val="43137"/>
                    </a:srgbClr>
                  </a:outerShdw>
                </a:effectLst>
                <a:latin typeface="Arial" pitchFamily="34" charset="0"/>
                <a:cs typeface="Arial" pitchFamily="34" charset="0"/>
              </a:rPr>
              <a:t>Boudon, R. 2002. Les méthodes en sociologie, Paris : PUF, p.5-40. </a:t>
            </a:r>
          </a:p>
          <a:p>
            <a:pPr>
              <a:spcBef>
                <a:spcPts val="600"/>
              </a:spcBef>
              <a:spcAft>
                <a:spcPts val="600"/>
              </a:spcAft>
              <a:buClr>
                <a:srgbClr val="04617B">
                  <a:lumMod val="40000"/>
                  <a:lumOff val="60000"/>
                </a:srgbClr>
              </a:buClr>
            </a:pPr>
            <a:r>
              <a:rPr lang="fr-CA" sz="2200" dirty="0">
                <a:solidFill>
                  <a:prstClr val="white"/>
                </a:solidFill>
                <a:effectLst>
                  <a:outerShdw blurRad="38100" dist="38100" dir="2700000" algn="tl">
                    <a:srgbClr val="000000">
                      <a:alpha val="43137"/>
                    </a:srgbClr>
                  </a:outerShdw>
                </a:effectLst>
                <a:latin typeface="Arial" pitchFamily="34" charset="0"/>
                <a:cs typeface="Arial" pitchFamily="34" charset="0"/>
              </a:rPr>
              <a:t>Fox, W. (1999). Statistiques sociales, Québec : Les Presses de l’Université Laval, Traduit de l’anglais et adapté par L.M. </a:t>
            </a:r>
            <a:r>
              <a:rPr lang="fr-CA" sz="2200" dirty="0" err="1">
                <a:solidFill>
                  <a:prstClr val="white"/>
                </a:solidFill>
                <a:effectLst>
                  <a:outerShdw blurRad="38100" dist="38100" dir="2700000" algn="tl">
                    <a:srgbClr val="000000">
                      <a:alpha val="43137"/>
                    </a:srgbClr>
                  </a:outerShdw>
                </a:effectLst>
                <a:latin typeface="Arial" pitchFamily="34" charset="0"/>
                <a:cs typeface="Arial" pitchFamily="34" charset="0"/>
              </a:rPr>
              <a:t>Imbeau</a:t>
            </a:r>
            <a:r>
              <a:rPr lang="fr-CA" sz="2200" dirty="0">
                <a:solidFill>
                  <a:prstClr val="white"/>
                </a:solidFill>
                <a:effectLst>
                  <a:outerShdw blurRad="38100" dist="38100" dir="2700000" algn="tl">
                    <a:srgbClr val="000000">
                      <a:alpha val="43137"/>
                    </a:srgbClr>
                  </a:outerShdw>
                </a:effectLst>
                <a:latin typeface="Arial" pitchFamily="34" charset="0"/>
                <a:cs typeface="Arial" pitchFamily="34" charset="0"/>
              </a:rPr>
              <a:t>.</a:t>
            </a:r>
          </a:p>
          <a:p>
            <a:pPr>
              <a:spcBef>
                <a:spcPts val="600"/>
              </a:spcBef>
              <a:spcAft>
                <a:spcPts val="600"/>
              </a:spcAft>
              <a:buClr>
                <a:srgbClr val="04617B">
                  <a:lumMod val="40000"/>
                  <a:lumOff val="60000"/>
                </a:srgbClr>
              </a:buClr>
            </a:pPr>
            <a:r>
              <a:rPr lang="en-US" sz="2200" dirty="0" err="1">
                <a:solidFill>
                  <a:prstClr val="white"/>
                </a:solidFill>
                <a:effectLst>
                  <a:outerShdw blurRad="38100" dist="38100" dir="2700000" algn="tl">
                    <a:srgbClr val="000000">
                      <a:alpha val="43137"/>
                    </a:srgbClr>
                  </a:outerShdw>
                </a:effectLst>
                <a:latin typeface="Arial" pitchFamily="34" charset="0"/>
                <a:cs typeface="Arial" pitchFamily="34" charset="0"/>
              </a:rPr>
              <a:t>Tacq</a:t>
            </a:r>
            <a:r>
              <a:rPr lang="en-US" sz="2200" dirty="0">
                <a:solidFill>
                  <a:prstClr val="white"/>
                </a:solidFill>
                <a:effectLst>
                  <a:outerShdw blurRad="38100" dist="38100" dir="2700000" algn="tl">
                    <a:srgbClr val="000000">
                      <a:alpha val="43137"/>
                    </a:srgbClr>
                  </a:outerShdw>
                </a:effectLst>
                <a:latin typeface="Arial" pitchFamily="34" charset="0"/>
                <a:cs typeface="Arial" pitchFamily="34" charset="0"/>
              </a:rPr>
              <a:t>, J. 1997. “A Number of research Examples and their Basic Format”. In Multivariate Analysis Techniques in Social Science: From Problem To Analysis, London: Sage, pp.8-30.</a:t>
            </a:r>
            <a:endParaRPr lang="fr-FR" sz="2200" dirty="0">
              <a:solidFill>
                <a:prstClr val="white"/>
              </a:solidFill>
              <a:effectLst>
                <a:outerShdw blurRad="38100" dist="38100" dir="2700000" algn="tl">
                  <a:srgbClr val="000000">
                    <a:alpha val="43137"/>
                  </a:srgbClr>
                </a:outerShdw>
              </a:effectLst>
              <a:latin typeface="Arial" pitchFamily="34" charset="0"/>
              <a:cs typeface="Arial" pitchFamily="34" charset="0"/>
            </a:endParaRPr>
          </a:p>
          <a:p>
            <a:pPr marL="914400" lvl="2" indent="0">
              <a:spcBef>
                <a:spcPts val="600"/>
              </a:spcBef>
              <a:spcAft>
                <a:spcPts val="0"/>
              </a:spcAft>
              <a:buClr>
                <a:srgbClr val="04617B">
                  <a:lumMod val="40000"/>
                  <a:lumOff val="60000"/>
                </a:srgbClr>
              </a:buClr>
              <a:buNone/>
            </a:pPr>
            <a:endParaRPr lang="fr-FR" sz="2000" dirty="0">
              <a:effectLst>
                <a:outerShdw blurRad="38100" dist="38100" dir="2700000" algn="tl">
                  <a:srgbClr val="000000">
                    <a:alpha val="43137"/>
                  </a:srgbClr>
                </a:outerShdw>
              </a:effectLst>
            </a:endParaRPr>
          </a:p>
          <a:p>
            <a:pPr lvl="1">
              <a:spcBef>
                <a:spcPts val="1200"/>
              </a:spcBef>
              <a:spcAft>
                <a:spcPts val="0"/>
              </a:spcAft>
              <a:buClr>
                <a:srgbClr val="04617B">
                  <a:lumMod val="40000"/>
                  <a:lumOff val="60000"/>
                </a:srgbClr>
              </a:buClr>
            </a:pPr>
            <a:endParaRPr lang="fr-FR" sz="2000" dirty="0">
              <a:solidFill>
                <a:prstClr val="white"/>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10" name="Connecteur droit 9"/>
          <p:cNvCxnSpPr/>
          <p:nvPr>
            <p:custDataLst>
              <p:tags r:id="rId4"/>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5" name="Connecteur droit 14"/>
          <p:cNvCxnSpPr/>
          <p:nvPr>
            <p:custDataLst>
              <p:tags r:id="rId5"/>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003710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7170" name="Rectangle 2"/>
          <p:cNvSpPr>
            <a:spLocks noGrp="1" noChangeArrowheads="1"/>
          </p:cNvSpPr>
          <p:nvPr>
            <p:ph type="ctrTitle"/>
            <p:custDataLst>
              <p:tags r:id="rId1"/>
            </p:custDataLst>
          </p:nvPr>
        </p:nvSpPr>
        <p:spPr>
          <a:xfrm>
            <a:off x="-3122" y="404664"/>
            <a:ext cx="9140928" cy="714380"/>
          </a:xfrm>
          <a:noFill/>
          <a:ln/>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38100" dist="38100" dir="2700000" algn="tl">
                    <a:srgbClr val="000000">
                      <a:alpha val="43137"/>
                    </a:srgbClr>
                  </a:outerShdw>
                </a:effectLst>
              </a:rPr>
              <a:t>Tout prochainement</a:t>
            </a:r>
          </a:p>
        </p:txBody>
      </p:sp>
      <p:sp>
        <p:nvSpPr>
          <p:cNvPr id="2" name="Espace réservé de la date 1"/>
          <p:cNvSpPr>
            <a:spLocks noGrp="1"/>
          </p:cNvSpPr>
          <p:nvPr>
            <p:ph type="dt" sz="half" idx="10"/>
          </p:nvPr>
        </p:nvSpPr>
        <p:spPr/>
        <p:txBody>
          <a:bodyPr/>
          <a:lstStyle/>
          <a:p>
            <a:fld id="{B0A9A60C-2E41-47DB-9CFF-7B02A80A4B65}" type="datetime10">
              <a:rPr lang="fr-FR" sz="2000"/>
              <a:t>16:19</a:t>
            </a:fld>
            <a:endParaRPr lang="fr-FR" sz="2000" dirty="0"/>
          </a:p>
        </p:txBody>
      </p:sp>
      <p:sp>
        <p:nvSpPr>
          <p:cNvPr id="14" name="Espace réservé du numéro de diapositive 13"/>
          <p:cNvSpPr>
            <a:spLocks noGrp="1"/>
          </p:cNvSpPr>
          <p:nvPr>
            <p:ph type="sldNum" sz="quarter" idx="12"/>
            <p:custDataLst>
              <p:tags r:id="rId2"/>
            </p:custDataLst>
          </p:nvPr>
        </p:nvSpPr>
        <p:spPr/>
        <p:txBody>
          <a:bodyPr/>
          <a:lstStyle/>
          <a:p>
            <a:fld id="{0E8BC1D6-906C-4B40-99AE-5BD2D4C3F0C6}" type="slidenum">
              <a:rPr lang="fr-FR" smtClean="0">
                <a:solidFill>
                  <a:srgbClr val="DBF5F9">
                    <a:shade val="90000"/>
                  </a:srgbClr>
                </a:solidFill>
              </a:rPr>
              <a:pPr/>
              <a:t>29</a:t>
            </a:fld>
            <a:endParaRPr lang="fr-FR">
              <a:solidFill>
                <a:srgbClr val="DBF5F9">
                  <a:shade val="90000"/>
                </a:srgbClr>
              </a:solidFill>
            </a:endParaRPr>
          </a:p>
        </p:txBody>
      </p:sp>
      <p:sp>
        <p:nvSpPr>
          <p:cNvPr id="18" name="Espace réservé du texte 2"/>
          <p:cNvSpPr>
            <a:spLocks noGrp="1"/>
          </p:cNvSpPr>
          <p:nvPr>
            <p:custDataLst>
              <p:tags r:id="rId3"/>
            </p:custDataLst>
          </p:nvPr>
        </p:nvSpPr>
        <p:spPr bwMode="auto">
          <a:xfrm>
            <a:off x="685800" y="1785932"/>
            <a:ext cx="7772400" cy="4286279"/>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buClr>
                <a:srgbClr val="04617B">
                  <a:lumMod val="40000"/>
                  <a:lumOff val="60000"/>
                </a:srgbClr>
              </a:buClr>
            </a:pPr>
            <a:endParaRPr lang="en-CA" sz="3199" dirty="0">
              <a:solidFill>
                <a:prstClr val="white"/>
              </a:solidFill>
            </a:endParaRPr>
          </a:p>
          <a:p>
            <a:pPr lvl="1">
              <a:buClr>
                <a:srgbClr val="04617B">
                  <a:lumMod val="40000"/>
                  <a:lumOff val="60000"/>
                </a:srgbClr>
              </a:buClr>
            </a:pPr>
            <a:endParaRPr lang="en-CA" sz="3199" dirty="0">
              <a:solidFill>
                <a:prstClr val="white"/>
              </a:solidFill>
            </a:endParaRPr>
          </a:p>
          <a:p>
            <a:pPr lvl="1">
              <a:buClr>
                <a:srgbClr val="04617B">
                  <a:lumMod val="40000"/>
                  <a:lumOff val="60000"/>
                </a:srgbClr>
              </a:buClr>
            </a:pPr>
            <a:endParaRPr lang="en-CA" sz="3199" dirty="0">
              <a:solidFill>
                <a:prstClr val="white"/>
              </a:solidFill>
            </a:endParaRPr>
          </a:p>
          <a:p>
            <a:pPr>
              <a:buClr>
                <a:srgbClr val="04617B">
                  <a:lumMod val="40000"/>
                  <a:lumOff val="60000"/>
                </a:srgbClr>
              </a:buClr>
            </a:pPr>
            <a:endParaRPr lang="en-CA" sz="3199" dirty="0">
              <a:solidFill>
                <a:prstClr val="white"/>
              </a:solidFill>
            </a:endParaRPr>
          </a:p>
          <a:p>
            <a:pPr lvl="1">
              <a:buClr>
                <a:srgbClr val="04617B">
                  <a:lumMod val="40000"/>
                  <a:lumOff val="60000"/>
                </a:srgbClr>
              </a:buClr>
            </a:pPr>
            <a:endParaRPr lang="en-CA" sz="3199" dirty="0">
              <a:solidFill>
                <a:prstClr val="white"/>
              </a:solidFill>
            </a:endParaRPr>
          </a:p>
        </p:txBody>
      </p:sp>
      <p:sp>
        <p:nvSpPr>
          <p:cNvPr id="11" name="Espace réservé du texte 2"/>
          <p:cNvSpPr>
            <a:spLocks noGrp="1"/>
          </p:cNvSpPr>
          <p:nvPr>
            <p:custDataLst>
              <p:tags r:id="rId4"/>
            </p:custDataLst>
          </p:nvPr>
        </p:nvSpPr>
        <p:spPr bwMode="auto">
          <a:xfrm>
            <a:off x="539552" y="1700808"/>
            <a:ext cx="8352928" cy="4657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200"/>
              </a:spcBef>
              <a:spcAft>
                <a:spcPts val="1200"/>
              </a:spcAft>
              <a:buClr>
                <a:srgbClr val="04617B">
                  <a:lumMod val="40000"/>
                  <a:lumOff val="60000"/>
                </a:srgbClr>
              </a:buClr>
            </a:pPr>
            <a:r>
              <a:rPr lang="fr-FR" sz="2400" dirty="0">
                <a:solidFill>
                  <a:prstClr val="white"/>
                </a:solidFill>
                <a:effectLst>
                  <a:outerShdw blurRad="38100" dist="38100" dir="2700000" algn="tl">
                    <a:srgbClr val="000000">
                      <a:alpha val="43137"/>
                    </a:srgbClr>
                  </a:outerShdw>
                </a:effectLst>
                <a:latin typeface="Arial" pitchFamily="34" charset="0"/>
                <a:cs typeface="Arial" pitchFamily="34" charset="0"/>
              </a:rPr>
              <a:t>Prochaine leçon</a:t>
            </a:r>
          </a:p>
          <a:p>
            <a:pPr lvl="1">
              <a:spcBef>
                <a:spcPts val="0"/>
              </a:spcBef>
              <a:spcAft>
                <a:spcPts val="1200"/>
              </a:spcAft>
              <a:buClr>
                <a:srgbClr val="04617B">
                  <a:lumMod val="40000"/>
                  <a:lumOff val="60000"/>
                </a:srgbClr>
              </a:buClr>
            </a:pPr>
            <a:r>
              <a:rPr lang="fr-FR" sz="2200" dirty="0">
                <a:solidFill>
                  <a:prstClr val="white"/>
                </a:solidFill>
                <a:effectLst>
                  <a:outerShdw blurRad="38100" dist="38100" dir="2700000" algn="tl">
                    <a:srgbClr val="000000">
                      <a:alpha val="43137"/>
                    </a:srgbClr>
                  </a:outerShdw>
                </a:effectLst>
                <a:latin typeface="Arial" pitchFamily="34" charset="0"/>
                <a:cs typeface="Arial" pitchFamily="34" charset="0"/>
              </a:rPr>
              <a:t>Analyse de tableaux multivariés</a:t>
            </a:r>
          </a:p>
          <a:p>
            <a:pPr lvl="1">
              <a:spcBef>
                <a:spcPts val="0"/>
              </a:spcBef>
              <a:spcAft>
                <a:spcPts val="1200"/>
              </a:spcAft>
              <a:buClr>
                <a:srgbClr val="04617B">
                  <a:lumMod val="40000"/>
                  <a:lumOff val="60000"/>
                </a:srgbClr>
              </a:buClr>
            </a:pPr>
            <a:r>
              <a:rPr lang="fr-FR" sz="2200" dirty="0">
                <a:solidFill>
                  <a:prstClr val="white"/>
                </a:solidFill>
                <a:effectLst>
                  <a:outerShdw blurRad="38100" dist="38100" dir="2700000" algn="tl">
                    <a:srgbClr val="000000">
                      <a:alpha val="43137"/>
                    </a:srgbClr>
                  </a:outerShdw>
                </a:effectLst>
                <a:latin typeface="Arial" pitchFamily="34" charset="0"/>
                <a:cs typeface="Arial" pitchFamily="34" charset="0"/>
              </a:rPr>
              <a:t>Lire Fox (1999 : </a:t>
            </a:r>
            <a:r>
              <a:rPr lang="fr-FR" sz="2200">
                <a:solidFill>
                  <a:prstClr val="white"/>
                </a:solidFill>
                <a:effectLst>
                  <a:outerShdw blurRad="38100" dist="38100" dir="2700000" algn="tl">
                    <a:srgbClr val="000000">
                      <a:alpha val="43137"/>
                    </a:srgbClr>
                  </a:outerShdw>
                </a:effectLst>
                <a:latin typeface="Arial" pitchFamily="34" charset="0"/>
                <a:cs typeface="Arial" pitchFamily="34" charset="0"/>
              </a:rPr>
              <a:t>291-318)</a:t>
            </a:r>
            <a:endParaRPr lang="fr-FR" sz="2200" dirty="0">
              <a:solidFill>
                <a:prstClr val="white"/>
              </a:solidFill>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0"/>
              </a:spcAft>
              <a:buClr>
                <a:srgbClr val="04617B">
                  <a:lumMod val="40000"/>
                  <a:lumOff val="60000"/>
                </a:srgbClr>
              </a:buClr>
            </a:pPr>
            <a:r>
              <a:rPr lang="fr-FR" sz="2400" dirty="0">
                <a:solidFill>
                  <a:prstClr val="white"/>
                </a:solidFill>
                <a:effectLst>
                  <a:outerShdw blurRad="38100" dist="38100" dir="2700000" algn="tl">
                    <a:srgbClr val="000000">
                      <a:alpha val="43137"/>
                    </a:srgbClr>
                  </a:outerShdw>
                </a:effectLst>
                <a:latin typeface="Arial" pitchFamily="34" charset="0"/>
                <a:cs typeface="Arial" pitchFamily="34" charset="0"/>
              </a:rPr>
              <a:t>Au labo SPSS d’aujourd’hui</a:t>
            </a:r>
          </a:p>
          <a:p>
            <a:pPr lvl="1">
              <a:spcBef>
                <a:spcPts val="600"/>
              </a:spcBef>
              <a:spcAft>
                <a:spcPts val="0"/>
              </a:spcAft>
              <a:buClr>
                <a:srgbClr val="04617B">
                  <a:lumMod val="40000"/>
                  <a:lumOff val="60000"/>
                </a:srgbClr>
              </a:buClr>
            </a:pPr>
            <a:r>
              <a:rPr lang="fr-FR" sz="2200" dirty="0">
                <a:solidFill>
                  <a:prstClr val="white"/>
                </a:solidFill>
                <a:effectLst>
                  <a:outerShdw blurRad="38100" dist="38100" dir="2700000" algn="tl">
                    <a:srgbClr val="000000">
                      <a:alpha val="43137"/>
                    </a:srgbClr>
                  </a:outerShdw>
                </a:effectLst>
                <a:latin typeface="Arial" pitchFamily="34" charset="0"/>
                <a:cs typeface="Arial" pitchFamily="34" charset="0"/>
              </a:rPr>
              <a:t>Préparer les données aux fins de l’analyse bi-multivariée</a:t>
            </a:r>
          </a:p>
          <a:p>
            <a:pPr lvl="2">
              <a:spcBef>
                <a:spcPts val="600"/>
              </a:spcBef>
              <a:spcAft>
                <a:spcPts val="0"/>
              </a:spcAft>
              <a:buClr>
                <a:srgbClr val="04617B">
                  <a:lumMod val="40000"/>
                  <a:lumOff val="60000"/>
                </a:srgbClr>
              </a:buClr>
            </a:pPr>
            <a:r>
              <a:rPr lang="fr-FR" sz="2000" dirty="0">
                <a:solidFill>
                  <a:prstClr val="white"/>
                </a:solidFill>
                <a:effectLst>
                  <a:outerShdw blurRad="38100" dist="38100" dir="2700000" algn="tl">
                    <a:srgbClr val="000000">
                      <a:alpha val="43137"/>
                    </a:srgbClr>
                  </a:outerShdw>
                </a:effectLst>
                <a:latin typeface="Arial" pitchFamily="34" charset="0"/>
                <a:cs typeface="Arial" pitchFamily="34" charset="0"/>
              </a:rPr>
              <a:t>Calculer une nouvelle variable à partir d’autres variables (COMPUTE)</a:t>
            </a:r>
          </a:p>
          <a:p>
            <a:pPr lvl="2">
              <a:spcBef>
                <a:spcPts val="600"/>
              </a:spcBef>
              <a:spcAft>
                <a:spcPts val="0"/>
              </a:spcAft>
              <a:buClr>
                <a:srgbClr val="04617B">
                  <a:lumMod val="40000"/>
                  <a:lumOff val="60000"/>
                </a:srgbClr>
              </a:buClr>
            </a:pPr>
            <a:r>
              <a:rPr lang="fr-CA" sz="2000" dirty="0">
                <a:solidFill>
                  <a:prstClr val="white"/>
                </a:solidFill>
                <a:effectLst>
                  <a:outerShdw blurRad="38100" dist="38100" dir="2700000" algn="tl">
                    <a:srgbClr val="000000">
                      <a:alpha val="43137"/>
                    </a:srgbClr>
                  </a:outerShdw>
                </a:effectLst>
                <a:latin typeface="Arial" pitchFamily="34" charset="0"/>
                <a:cs typeface="Arial" pitchFamily="34" charset="0"/>
              </a:rPr>
              <a:t>SÉLECTIONNER des observations et procéder à des analyses sur un groupe.</a:t>
            </a:r>
          </a:p>
          <a:p>
            <a:pPr lvl="2">
              <a:spcBef>
                <a:spcPts val="600"/>
              </a:spcBef>
              <a:spcAft>
                <a:spcPts val="0"/>
              </a:spcAft>
              <a:buClr>
                <a:srgbClr val="04617B">
                  <a:lumMod val="40000"/>
                  <a:lumOff val="60000"/>
                </a:srgbClr>
              </a:buClr>
            </a:pPr>
            <a:r>
              <a:rPr lang="fr-CA" sz="2000" dirty="0">
                <a:solidFill>
                  <a:prstClr val="white"/>
                </a:solidFill>
                <a:effectLst>
                  <a:outerShdw blurRad="38100" dist="38100" dir="2700000" algn="tl">
                    <a:srgbClr val="000000">
                      <a:alpha val="43137"/>
                    </a:srgbClr>
                  </a:outerShdw>
                </a:effectLst>
                <a:latin typeface="Arial" pitchFamily="34" charset="0"/>
                <a:cs typeface="Arial" pitchFamily="34" charset="0"/>
              </a:rPr>
              <a:t>SCINDER un fichier et procéder à des analyses sur plusieurs groupes</a:t>
            </a:r>
          </a:p>
          <a:p>
            <a:pPr marL="914400" lvl="2" indent="0">
              <a:spcBef>
                <a:spcPts val="600"/>
              </a:spcBef>
              <a:spcAft>
                <a:spcPts val="0"/>
              </a:spcAft>
              <a:buClr>
                <a:srgbClr val="04617B">
                  <a:lumMod val="40000"/>
                  <a:lumOff val="60000"/>
                </a:srgbClr>
              </a:buClr>
              <a:buNone/>
            </a:pPr>
            <a:endParaRPr lang="fr-FR" sz="2000" dirty="0">
              <a:effectLst>
                <a:outerShdw blurRad="38100" dist="38100" dir="2700000" algn="tl">
                  <a:srgbClr val="000000">
                    <a:alpha val="43137"/>
                  </a:srgbClr>
                </a:outerShdw>
              </a:effectLst>
            </a:endParaRPr>
          </a:p>
          <a:p>
            <a:pPr lvl="1">
              <a:spcBef>
                <a:spcPts val="1200"/>
              </a:spcBef>
              <a:spcAft>
                <a:spcPts val="0"/>
              </a:spcAft>
              <a:buClr>
                <a:srgbClr val="04617B">
                  <a:lumMod val="40000"/>
                  <a:lumOff val="60000"/>
                </a:srgbClr>
              </a:buClr>
            </a:pPr>
            <a:endParaRPr lang="fr-FR" sz="2000" dirty="0">
              <a:solidFill>
                <a:prstClr val="white"/>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10" name="Connecteur droit 9"/>
          <p:cNvCxnSpPr/>
          <p:nvPr>
            <p:custDataLst>
              <p:tags r:id="rId5"/>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5" name="Connecteur droit 14"/>
          <p:cNvCxnSpPr/>
          <p:nvPr>
            <p:custDataLst>
              <p:tags r:id="rId6"/>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224172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texte 2"/>
          <p:cNvSpPr>
            <a:spLocks noGrp="1"/>
          </p:cNvSpPr>
          <p:nvPr>
            <p:custDataLst>
              <p:tags r:id="rId1"/>
            </p:custDataLst>
          </p:nvPr>
        </p:nvSpPr>
        <p:spPr bwMode="auto">
          <a:xfrm>
            <a:off x="457200" y="1988840"/>
            <a:ext cx="8363272" cy="465487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marL="457200" indent="-457200">
              <a:spcBef>
                <a:spcPts val="1200"/>
              </a:spcBef>
              <a:buClr>
                <a:schemeClr val="bg2">
                  <a:lumMod val="40000"/>
                  <a:lumOff val="60000"/>
                </a:schemeClr>
              </a:buClr>
              <a:buFont typeface="+mj-lt"/>
              <a:buAutoNum type="arabicPeriod"/>
            </a:pPr>
            <a:r>
              <a:rPr lang="fr-CA" sz="2400" dirty="0">
                <a:effectLst>
                  <a:outerShdw blurRad="38100" dist="38100" dir="2700000" algn="tl">
                    <a:srgbClr val="000000">
                      <a:alpha val="43137"/>
                    </a:srgbClr>
                  </a:outerShdw>
                </a:effectLst>
                <a:latin typeface="Arial" pitchFamily="34" charset="0"/>
                <a:cs typeface="Arial" pitchFamily="34" charset="0"/>
              </a:rPr>
              <a:t>Y </a:t>
            </a:r>
            <a:r>
              <a:rPr lang="fr-CA" sz="2400" dirty="0" err="1">
                <a:effectLst>
                  <a:outerShdw blurRad="38100" dist="38100" dir="2700000" algn="tl">
                    <a:srgbClr val="000000">
                      <a:alpha val="43137"/>
                    </a:srgbClr>
                  </a:outerShdw>
                </a:effectLst>
                <a:latin typeface="Arial" pitchFamily="34" charset="0"/>
                <a:cs typeface="Arial" pitchFamily="34" charset="0"/>
              </a:rPr>
              <a:t>a-t-il</a:t>
            </a:r>
            <a:r>
              <a:rPr lang="fr-CA" sz="2400" dirty="0">
                <a:effectLst>
                  <a:outerShdw blurRad="38100" dist="38100" dir="2700000" algn="tl">
                    <a:srgbClr val="000000">
                      <a:alpha val="43137"/>
                    </a:srgbClr>
                  </a:outerShdw>
                </a:effectLst>
                <a:latin typeface="Arial" pitchFamily="34" charset="0"/>
                <a:cs typeface="Arial" pitchFamily="34" charset="0"/>
              </a:rPr>
              <a:t> une relation d’association entre 2 variables?</a:t>
            </a:r>
          </a:p>
          <a:p>
            <a:pPr marL="457200" indent="-457200">
              <a:spcBef>
                <a:spcPts val="1200"/>
              </a:spcBef>
              <a:buClr>
                <a:schemeClr val="bg2">
                  <a:lumMod val="40000"/>
                  <a:lumOff val="60000"/>
                </a:schemeClr>
              </a:buClr>
              <a:buFont typeface="+mj-lt"/>
              <a:buAutoNum type="arabicPeriod"/>
            </a:pPr>
            <a:r>
              <a:rPr lang="fr-CA" sz="2400" dirty="0">
                <a:effectLst>
                  <a:outerShdw blurRad="38100" dist="38100" dir="2700000" algn="tl">
                    <a:srgbClr val="000000">
                      <a:alpha val="43137"/>
                    </a:srgbClr>
                  </a:outerShdw>
                </a:effectLst>
                <a:latin typeface="Arial" pitchFamily="34" charset="0"/>
                <a:cs typeface="Arial" pitchFamily="34" charset="0"/>
              </a:rPr>
              <a:t>Quelle est l’intensité de cette relation?</a:t>
            </a:r>
          </a:p>
          <a:p>
            <a:pPr marL="457200" indent="-457200">
              <a:spcBef>
                <a:spcPts val="1200"/>
              </a:spcBef>
              <a:buClr>
                <a:schemeClr val="bg2">
                  <a:lumMod val="40000"/>
                  <a:lumOff val="60000"/>
                </a:schemeClr>
              </a:buClr>
              <a:buFont typeface="+mj-lt"/>
              <a:buAutoNum type="arabicPeriod"/>
            </a:pPr>
            <a:r>
              <a:rPr lang="fr-CA" sz="2400" dirty="0">
                <a:effectLst>
                  <a:outerShdw blurRad="38100" dist="38100" dir="2700000" algn="tl">
                    <a:srgbClr val="000000">
                      <a:alpha val="43137"/>
                    </a:srgbClr>
                  </a:outerShdw>
                </a:effectLst>
                <a:latin typeface="Arial" pitchFamily="34" charset="0"/>
                <a:cs typeface="Arial" pitchFamily="34" charset="0"/>
              </a:rPr>
              <a:t>Quelles sont la direction et la forme de la relation?</a:t>
            </a:r>
          </a:p>
          <a:p>
            <a:pPr marL="457200" indent="-457200">
              <a:spcBef>
                <a:spcPts val="1200"/>
              </a:spcBef>
              <a:buClr>
                <a:schemeClr val="bg2">
                  <a:lumMod val="40000"/>
                  <a:lumOff val="60000"/>
                </a:schemeClr>
              </a:buClr>
              <a:buFont typeface="+mj-lt"/>
              <a:buAutoNum type="arabicPeriod"/>
            </a:pPr>
            <a:r>
              <a:rPr lang="fr-CA" sz="2400" dirty="0">
                <a:effectLst>
                  <a:outerShdw blurRad="38100" dist="38100" dir="2700000" algn="tl">
                    <a:srgbClr val="000000">
                      <a:alpha val="43137"/>
                    </a:srgbClr>
                  </a:outerShdw>
                </a:effectLst>
                <a:latin typeface="Arial" pitchFamily="34" charset="0"/>
                <a:cs typeface="Arial" pitchFamily="34" charset="0"/>
              </a:rPr>
              <a:t>Si la relation existe dans l’échantillon, peut-on la généraliser à la population dont est tiré cet échantillon?</a:t>
            </a:r>
          </a:p>
          <a:p>
            <a:pPr marL="457200" indent="-457200">
              <a:spcBef>
                <a:spcPts val="1200"/>
              </a:spcBef>
              <a:buClr>
                <a:schemeClr val="bg2">
                  <a:lumMod val="40000"/>
                  <a:lumOff val="60000"/>
                </a:schemeClr>
              </a:buClr>
              <a:buFont typeface="+mj-lt"/>
              <a:buAutoNum type="arabicPeriod"/>
            </a:pPr>
            <a:r>
              <a:rPr lang="fr-CA" sz="2400" dirty="0">
                <a:effectLst>
                  <a:outerShdw blurRad="38100" dist="38100" dir="2700000" algn="tl">
                    <a:srgbClr val="000000">
                      <a:alpha val="43137"/>
                    </a:srgbClr>
                  </a:outerShdw>
                </a:effectLst>
                <a:latin typeface="Arial" pitchFamily="34" charset="0"/>
                <a:cs typeface="Arial" pitchFamily="34" charset="0"/>
              </a:rPr>
              <a:t>La relation entre 2 variables est-elle causale? Ou n’est-elle pas plutôt une relation fallacieuse engendrée par une quelconque variable antécédente tierce?</a:t>
            </a:r>
          </a:p>
          <a:p>
            <a:pPr marL="457200" indent="-457200">
              <a:spcBef>
                <a:spcPts val="1200"/>
              </a:spcBef>
              <a:buClr>
                <a:schemeClr val="bg2">
                  <a:lumMod val="40000"/>
                  <a:lumOff val="60000"/>
                </a:schemeClr>
              </a:buClr>
              <a:buFont typeface="+mj-lt"/>
              <a:buAutoNum type="arabicPeriod"/>
            </a:pPr>
            <a:r>
              <a:rPr lang="fr-CA" sz="2400" dirty="0">
                <a:effectLst>
                  <a:outerShdw blurRad="38100" dist="38100" dir="2700000" algn="tl">
                    <a:srgbClr val="000000">
                      <a:alpha val="43137"/>
                    </a:srgbClr>
                  </a:outerShdw>
                </a:effectLst>
                <a:latin typeface="Arial" pitchFamily="34" charset="0"/>
                <a:cs typeface="Arial" pitchFamily="34" charset="0"/>
              </a:rPr>
              <a:t>Y a-t-il des variables [modératrice ou convergente ou discriminante] qui agissent sur la relation bivariée?</a:t>
            </a:r>
            <a:endParaRPr lang="fr-FR" sz="2400" dirty="0">
              <a:effectLst>
                <a:outerShdw blurRad="38100" dist="38100" dir="2700000" algn="tl">
                  <a:srgbClr val="000000">
                    <a:alpha val="43137"/>
                  </a:srgbClr>
                </a:outerShdw>
              </a:effectLst>
              <a:latin typeface="Arial" pitchFamily="34" charset="0"/>
              <a:cs typeface="Arial" pitchFamily="34" charset="0"/>
            </a:endParaRPr>
          </a:p>
        </p:txBody>
      </p:sp>
      <p:sp>
        <p:nvSpPr>
          <p:cNvPr id="19" name="Espace réservé de la date 18"/>
          <p:cNvSpPr>
            <a:spLocks noGrp="1"/>
          </p:cNvSpPr>
          <p:nvPr>
            <p:ph type="dt" sz="half" idx="10"/>
            <p:custDataLst>
              <p:tags r:id="rId2"/>
            </p:custDataLst>
          </p:nvPr>
        </p:nvSpPr>
        <p:spPr/>
        <p:txBody>
          <a:bodyPr/>
          <a:lstStyle/>
          <a:p>
            <a:fld id="{C5AEE4A1-2B2D-4DFD-A015-5FE70E55D119}" type="datetime10">
              <a:rPr lang="fr-FR" smtClean="0"/>
              <a:t>16:19</a:t>
            </a:fld>
            <a:endParaRPr lang="fr-FR" dirty="0"/>
          </a:p>
        </p:txBody>
      </p:sp>
      <p:sp>
        <p:nvSpPr>
          <p:cNvPr id="14" name="Espace réservé du numéro de diapositive 13"/>
          <p:cNvSpPr>
            <a:spLocks noGrp="1"/>
          </p:cNvSpPr>
          <p:nvPr>
            <p:ph type="sldNum" sz="quarter" idx="12"/>
            <p:custDataLst>
              <p:tags r:id="rId3"/>
            </p:custDataLst>
          </p:nvPr>
        </p:nvSpPr>
        <p:spPr/>
        <p:txBody>
          <a:bodyPr/>
          <a:lstStyle/>
          <a:p>
            <a:fld id="{0E8BC1D6-906C-4B40-99AE-5BD2D4C3F0C6}" type="slidenum">
              <a:rPr lang="fr-FR" smtClean="0"/>
              <a:pPr/>
              <a:t>3</a:t>
            </a:fld>
            <a:endParaRPr lang="fr-FR" dirty="0"/>
          </a:p>
        </p:txBody>
      </p:sp>
      <p:sp>
        <p:nvSpPr>
          <p:cNvPr id="22" name="Rectangle 2"/>
          <p:cNvSpPr txBox="1">
            <a:spLocks noChangeArrowheads="1"/>
          </p:cNvSpPr>
          <p:nvPr>
            <p:custDataLst>
              <p:tags r:id="rId4"/>
            </p:custDataLst>
          </p:nvPr>
        </p:nvSpPr>
        <p:spPr>
          <a:xfrm>
            <a:off x="0" y="501077"/>
            <a:ext cx="9144000" cy="657244"/>
          </a:xfrm>
          <a:prstGeom prst="rect">
            <a:avLst/>
          </a:prstGeom>
          <a:noFill/>
          <a:ln>
            <a:noFill/>
          </a:ln>
          <a:scene3d>
            <a:camera prst="orthographicFront"/>
            <a:lightRig rig="freezing" dir="t">
              <a:rot lat="0" lon="0" rev="5640000"/>
            </a:lightRig>
          </a:scene3d>
          <a:sp3d/>
        </p:spPr>
        <p:txBody>
          <a:bodyPr vert="horz" lIns="0" tIns="0" rIns="18288" bIns="0" anchor="b">
            <a:noAutofit/>
            <a:flatTx/>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i="0" u="none" strike="noStrike" kern="1200" cap="none" spc="-150" normalizeH="0" baseline="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rPr>
              <a:t>De l’analyse bivariée à l’</a:t>
            </a:r>
            <a:r>
              <a:rPr kumimoji="0" lang="fr-FR" sz="3600" spc="-150" dirty="0">
                <a:solidFill>
                  <a:schemeClr val="accent3">
                    <a:tint val="90000"/>
                    <a:satMod val="120000"/>
                  </a:schemeClr>
                </a:solidFill>
                <a:effectLst>
                  <a:outerShdw blurRad="38100" dist="25400" dir="5400000" algn="tl" rotWithShape="0">
                    <a:srgbClr val="000000">
                      <a:alpha val="43000"/>
                    </a:srgbClr>
                  </a:outerShdw>
                </a:effectLst>
                <a:latin typeface="Arial" panose="020B0604020202020204" pitchFamily="34" charset="0"/>
                <a:ea typeface="+mj-ea"/>
                <a:cs typeface="Arial" panose="020B0604020202020204" pitchFamily="34" charset="0"/>
              </a:rPr>
              <a:t>analyse multivariée</a:t>
            </a:r>
            <a:endParaRPr kumimoji="0" lang="fr-FR" sz="3600" i="0" u="none" strike="noStrike" kern="1200" cap="none" spc="-150" normalizeH="0" baseline="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endParaRPr>
          </a:p>
        </p:txBody>
      </p:sp>
      <p:sp>
        <p:nvSpPr>
          <p:cNvPr id="10" name="Rectangle 9"/>
          <p:cNvSpPr/>
          <p:nvPr>
            <p:custDataLst>
              <p:tags r:id="rId5"/>
            </p:custDataLst>
          </p:nvPr>
        </p:nvSpPr>
        <p:spPr>
          <a:xfrm>
            <a:off x="0" y="1232346"/>
            <a:ext cx="9144000" cy="553998"/>
          </a:xfrm>
          <a:prstGeom prst="rect">
            <a:avLst/>
          </a:prstGeom>
        </p:spPr>
        <p:txBody>
          <a:bodyPr wrap="square">
            <a:spAutoFit/>
          </a:bodyPr>
          <a:lstStyle/>
          <a:p>
            <a:pPr algn="ctr">
              <a:spcBef>
                <a:spcPts val="2400"/>
              </a:spcBef>
              <a:buClr>
                <a:schemeClr val="bg2">
                  <a:lumMod val="40000"/>
                  <a:lumOff val="60000"/>
                </a:schemeClr>
              </a:buClr>
              <a:buNone/>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 questions clés (Fox: 124)</a:t>
            </a:r>
          </a:p>
        </p:txBody>
      </p:sp>
      <p:sp>
        <p:nvSpPr>
          <p:cNvPr id="9" name="Rectangle à coins arrondis 8"/>
          <p:cNvSpPr/>
          <p:nvPr/>
        </p:nvSpPr>
        <p:spPr>
          <a:xfrm>
            <a:off x="457200" y="4464972"/>
            <a:ext cx="8201682" cy="2050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cxnSp>
        <p:nvCxnSpPr>
          <p:cNvPr id="12" name="Connecteur droit 11"/>
          <p:cNvCxnSpPr/>
          <p:nvPr>
            <p:custDataLst>
              <p:tags r:id="rId6"/>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5" name="Connecteur droit 14"/>
          <p:cNvCxnSpPr/>
          <p:nvPr>
            <p:custDataLst>
              <p:tags r:id="rId7"/>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11" name="Rectangle à coins arrondis 10"/>
          <p:cNvSpPr/>
          <p:nvPr/>
        </p:nvSpPr>
        <p:spPr>
          <a:xfrm>
            <a:off x="457200" y="2020526"/>
            <a:ext cx="8201682" cy="2366674"/>
          </a:xfrm>
          <a:prstGeom prst="roundRect">
            <a:avLst/>
          </a:prstGeom>
          <a:no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314288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500"/>
                                        <p:tgtEl>
                                          <p:spTgt spid="1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8">
                                            <p:txEl>
                                              <p:pRg st="1" end="1"/>
                                            </p:txEl>
                                          </p:spTgt>
                                        </p:tgtEl>
                                        <p:attrNameLst>
                                          <p:attrName>style.visibility</p:attrName>
                                        </p:attrNameLst>
                                      </p:cBhvr>
                                      <p:to>
                                        <p:strVal val="visible"/>
                                      </p:to>
                                    </p:set>
                                    <p:animEffect transition="in" filter="fade">
                                      <p:cBhvr>
                                        <p:cTn id="10" dur="500"/>
                                        <p:tgtEl>
                                          <p:spTgt spid="1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xEl>
                                              <p:pRg st="2" end="2"/>
                                            </p:txEl>
                                          </p:spTgt>
                                        </p:tgtEl>
                                        <p:attrNameLst>
                                          <p:attrName>style.visibility</p:attrName>
                                        </p:attrNameLst>
                                      </p:cBhvr>
                                      <p:to>
                                        <p:strVal val="visible"/>
                                      </p:to>
                                    </p:set>
                                    <p:animEffect transition="in" filter="fade">
                                      <p:cBhvr>
                                        <p:cTn id="13" dur="500"/>
                                        <p:tgtEl>
                                          <p:spTgt spid="1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8">
                                            <p:txEl>
                                              <p:pRg st="3" end="3"/>
                                            </p:txEl>
                                          </p:spTgt>
                                        </p:tgtEl>
                                        <p:attrNameLst>
                                          <p:attrName>style.visibility</p:attrName>
                                        </p:attrNameLst>
                                      </p:cBhvr>
                                      <p:to>
                                        <p:strVal val="visible"/>
                                      </p:to>
                                    </p:set>
                                    <p:animEffect transition="in" filter="fade">
                                      <p:cBhvr>
                                        <p:cTn id="16" dur="500"/>
                                        <p:tgtEl>
                                          <p:spTgt spid="1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circle(in)">
                                      <p:cBhvr>
                                        <p:cTn id="21" dur="2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8">
                                            <p:txEl>
                                              <p:pRg st="4" end="4"/>
                                            </p:txEl>
                                          </p:spTgt>
                                        </p:tgtEl>
                                        <p:attrNameLst>
                                          <p:attrName>style.visibility</p:attrName>
                                        </p:attrNameLst>
                                      </p:cBhvr>
                                      <p:to>
                                        <p:strVal val="visible"/>
                                      </p:to>
                                    </p:set>
                                    <p:animEffect transition="in" filter="fade">
                                      <p:cBhvr>
                                        <p:cTn id="26" dur="500"/>
                                        <p:tgtEl>
                                          <p:spTgt spid="18">
                                            <p:txEl>
                                              <p:pRg st="4" end="4"/>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18">
                                            <p:txEl>
                                              <p:pRg st="5" end="5"/>
                                            </p:txEl>
                                          </p:spTgt>
                                        </p:tgtEl>
                                        <p:attrNameLst>
                                          <p:attrName>style.visibility</p:attrName>
                                        </p:attrNameLst>
                                      </p:cBhvr>
                                      <p:to>
                                        <p:strVal val="visible"/>
                                      </p:to>
                                    </p:set>
                                    <p:animEffect transition="in" filter="fade">
                                      <p:cBhvr>
                                        <p:cTn id="29" dur="500"/>
                                        <p:tgtEl>
                                          <p:spTgt spid="18">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circle(in)">
                                      <p:cBhvr>
                                        <p:cTn id="3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87524"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Le revenu est-il associé au sexe?</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a:spcBef>
                <a:spcPts val="24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Le revenu est-il associé au sexe, après avoir contrôlé pour l’effet de la scolarité et de la profession (à scolarités égales, à professions égales) ?</a:t>
            </a: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600" dirty="0">
              <a:effectLst>
                <a:outerShdw blurRad="38100" dist="38100" dir="2700000" algn="tl">
                  <a:srgbClr val="000000">
                    <a:alpha val="43137"/>
                  </a:srgbClr>
                </a:outerShdw>
              </a:effectLst>
              <a:latin typeface="Arial" pitchFamily="34" charset="0"/>
              <a:cs typeface="Arial" pitchFamily="34" charset="0"/>
            </a:endParaRPr>
          </a:p>
        </p:txBody>
      </p:sp>
      <p:cxnSp>
        <p:nvCxnSpPr>
          <p:cNvPr id="9" name="Connecteur droit 8"/>
          <p:cNvCxnSpPr/>
          <p:nvPr>
            <p:custDataLst>
              <p:tags r:id="rId2"/>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3"/>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Exemple illustratif 1 </a:t>
            </a:r>
          </a:p>
        </p:txBody>
      </p:sp>
      <p:sp>
        <p:nvSpPr>
          <p:cNvPr id="17" name="ZoneTexte 16"/>
          <p:cNvSpPr txBox="1"/>
          <p:nvPr/>
        </p:nvSpPr>
        <p:spPr>
          <a:xfrm>
            <a:off x="3891745" y="2893169"/>
            <a:ext cx="1357440" cy="461665"/>
          </a:xfrm>
          <a:prstGeom prst="rect">
            <a:avLst/>
          </a:prstGeom>
          <a:noFill/>
        </p:spPr>
        <p:txBody>
          <a:bodyPr wrap="square" rtlCol="0">
            <a:spAutoFit/>
          </a:bodyPr>
          <a:lstStyle/>
          <a:p>
            <a:r>
              <a:rPr lang="fr-CA" sz="2400" b="1" dirty="0">
                <a:solidFill>
                  <a:schemeClr val="accent3">
                    <a:lumMod val="60000"/>
                    <a:lumOff val="40000"/>
                  </a:schemeClr>
                </a:solidFill>
                <a:effectLst>
                  <a:outerShdw blurRad="38100" dist="38100" dir="2700000" algn="tl">
                    <a:srgbClr val="000000">
                      <a:alpha val="43137"/>
                    </a:srgbClr>
                  </a:outerShdw>
                </a:effectLst>
              </a:rPr>
              <a:t>Y = f (X)</a:t>
            </a:r>
          </a:p>
        </p:txBody>
      </p:sp>
      <p:sp>
        <p:nvSpPr>
          <p:cNvPr id="16" name="Rectangle à coins arrondis 15"/>
          <p:cNvSpPr/>
          <p:nvPr/>
        </p:nvSpPr>
        <p:spPr>
          <a:xfrm>
            <a:off x="5874826" y="2586393"/>
            <a:ext cx="2542068"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Revenu</a:t>
            </a:r>
          </a:p>
        </p:txBody>
      </p:sp>
      <p:sp>
        <p:nvSpPr>
          <p:cNvPr id="18" name="Rectangle à coins arrondis 17"/>
          <p:cNvSpPr/>
          <p:nvPr/>
        </p:nvSpPr>
        <p:spPr>
          <a:xfrm>
            <a:off x="821304" y="2559333"/>
            <a:ext cx="2302216"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Sexe</a:t>
            </a:r>
          </a:p>
        </p:txBody>
      </p:sp>
      <p:sp>
        <p:nvSpPr>
          <p:cNvPr id="19" name="ZoneTexte 18"/>
          <p:cNvSpPr txBox="1"/>
          <p:nvPr/>
        </p:nvSpPr>
        <p:spPr>
          <a:xfrm>
            <a:off x="445652" y="2633859"/>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20" name="Connecteur droit avec flèche 19"/>
          <p:cNvCxnSpPr/>
          <p:nvPr/>
        </p:nvCxnSpPr>
        <p:spPr>
          <a:xfrm>
            <a:off x="3123520" y="2832697"/>
            <a:ext cx="2751306" cy="1217"/>
          </a:xfrm>
          <a:prstGeom prst="straightConnector1">
            <a:avLst/>
          </a:prstGeom>
          <a:ln w="38100">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21" name="ZoneTexte 20"/>
          <p:cNvSpPr txBox="1"/>
          <p:nvPr/>
        </p:nvSpPr>
        <p:spPr>
          <a:xfrm>
            <a:off x="8406774" y="2662323"/>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Y</a:t>
            </a:r>
            <a:endParaRPr lang="fr-CA" sz="2000" baseline="-25000" dirty="0">
              <a:solidFill>
                <a:schemeClr val="bg1"/>
              </a:solidFill>
              <a:latin typeface="Arial" panose="020B0604020202020204" pitchFamily="34" charset="0"/>
              <a:cs typeface="Arial" panose="020B0604020202020204" pitchFamily="34" charset="0"/>
            </a:endParaRPr>
          </a:p>
        </p:txBody>
      </p:sp>
      <p:sp>
        <p:nvSpPr>
          <p:cNvPr id="22" name="Rectangle à coins arrondis 21"/>
          <p:cNvSpPr/>
          <p:nvPr/>
        </p:nvSpPr>
        <p:spPr>
          <a:xfrm>
            <a:off x="5908720" y="4775026"/>
            <a:ext cx="2542068"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Revenu</a:t>
            </a:r>
          </a:p>
        </p:txBody>
      </p:sp>
      <p:sp>
        <p:nvSpPr>
          <p:cNvPr id="23" name="Rectangle à coins arrondis 22"/>
          <p:cNvSpPr/>
          <p:nvPr/>
        </p:nvSpPr>
        <p:spPr>
          <a:xfrm>
            <a:off x="855198" y="4747966"/>
            <a:ext cx="2302216"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Sexe</a:t>
            </a:r>
          </a:p>
        </p:txBody>
      </p:sp>
      <p:sp>
        <p:nvSpPr>
          <p:cNvPr id="24" name="ZoneTexte 23"/>
          <p:cNvSpPr txBox="1"/>
          <p:nvPr/>
        </p:nvSpPr>
        <p:spPr>
          <a:xfrm>
            <a:off x="479546" y="4822492"/>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25" name="Connecteur droit avec flèche 24"/>
          <p:cNvCxnSpPr/>
          <p:nvPr/>
        </p:nvCxnSpPr>
        <p:spPr>
          <a:xfrm>
            <a:off x="3157414" y="5021330"/>
            <a:ext cx="2751306" cy="1217"/>
          </a:xfrm>
          <a:prstGeom prst="straightConnector1">
            <a:avLst/>
          </a:prstGeom>
          <a:ln w="38100">
            <a:solidFill>
              <a:srgbClr val="000000"/>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8440668" y="4850956"/>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Y</a:t>
            </a:r>
            <a:endParaRPr lang="fr-CA" sz="2000" baseline="-25000" dirty="0">
              <a:solidFill>
                <a:schemeClr val="bg1"/>
              </a:solidFill>
              <a:latin typeface="Arial" panose="020B0604020202020204" pitchFamily="34" charset="0"/>
              <a:cs typeface="Arial" panose="020B0604020202020204" pitchFamily="34" charset="0"/>
            </a:endParaRPr>
          </a:p>
        </p:txBody>
      </p:sp>
      <p:sp>
        <p:nvSpPr>
          <p:cNvPr id="29" name="Rectangle à coins arrondis 28"/>
          <p:cNvSpPr/>
          <p:nvPr/>
        </p:nvSpPr>
        <p:spPr>
          <a:xfrm>
            <a:off x="859424" y="5686390"/>
            <a:ext cx="2094512" cy="859608"/>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Scolarité</a:t>
            </a:r>
          </a:p>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Profession</a:t>
            </a:r>
          </a:p>
        </p:txBody>
      </p:sp>
      <p:cxnSp>
        <p:nvCxnSpPr>
          <p:cNvPr id="30" name="Connecteur droit avec flèche 29"/>
          <p:cNvCxnSpPr>
            <a:cxnSpLocks/>
          </p:cNvCxnSpPr>
          <p:nvPr/>
        </p:nvCxnSpPr>
        <p:spPr>
          <a:xfrm flipV="1">
            <a:off x="2953936" y="5222602"/>
            <a:ext cx="1402040" cy="485845"/>
          </a:xfrm>
          <a:prstGeom prst="straightConnector1">
            <a:avLst/>
          </a:prstGeom>
          <a:ln w="38100">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33" name="Rectangle 2">
            <a:extLst>
              <a:ext uri="{FF2B5EF4-FFF2-40B4-BE49-F238E27FC236}">
                <a16:creationId xmlns:a16="http://schemas.microsoft.com/office/drawing/2014/main" id="{B3930779-B42D-417E-9355-863D62B409A9}"/>
              </a:ext>
            </a:extLst>
          </p:cNvPr>
          <p:cNvSpPr txBox="1">
            <a:spLocks noChangeArrowheads="1"/>
          </p:cNvSpPr>
          <p:nvPr>
            <p:custDataLst>
              <p:tags r:id="rId4"/>
            </p:custDataLst>
          </p:nvPr>
        </p:nvSpPr>
        <p:spPr>
          <a:xfrm>
            <a:off x="-304437" y="497337"/>
            <a:ext cx="9144000" cy="657244"/>
          </a:xfrm>
          <a:prstGeom prst="rect">
            <a:avLst/>
          </a:prstGeom>
          <a:noFill/>
          <a:ln>
            <a:noFill/>
          </a:ln>
          <a:scene3d>
            <a:camera prst="orthographicFront"/>
            <a:lightRig rig="freezing" dir="t">
              <a:rot lat="0" lon="0" rev="5640000"/>
            </a:lightRig>
          </a:scene3d>
          <a:sp3d/>
        </p:spPr>
        <p:txBody>
          <a:bodyPr vert="horz" lIns="0" tIns="0" rIns="18288" bIns="0" anchor="b">
            <a:noAutofit/>
            <a:flatTx/>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i="0" u="none" strike="noStrike" kern="1200" cap="none" spc="-380" normalizeH="0" baseline="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rPr>
              <a:t>De l’analyse bivariée à l’analyse m</a:t>
            </a:r>
            <a:r>
              <a:rPr kumimoji="0" lang="fr-FR" sz="3600" i="0" u="none" strike="noStrike" kern="1200" cap="none" spc="-380" normalizeH="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rPr>
              <a:t>ultivariée</a:t>
            </a:r>
            <a:endParaRPr kumimoji="0" lang="fr-FR" sz="3600" i="0" u="none" strike="noStrike" kern="1200" cap="none" spc="-380" normalizeH="0" baseline="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endParaRPr>
          </a:p>
        </p:txBody>
      </p:sp>
      <p:sp>
        <p:nvSpPr>
          <p:cNvPr id="34" name="ZoneTexte 33">
            <a:extLst>
              <a:ext uri="{FF2B5EF4-FFF2-40B4-BE49-F238E27FC236}">
                <a16:creationId xmlns:a16="http://schemas.microsoft.com/office/drawing/2014/main" id="{D20C6AF2-B761-4734-A1F8-97FB3ED2331A}"/>
              </a:ext>
            </a:extLst>
          </p:cNvPr>
          <p:cNvSpPr txBox="1"/>
          <p:nvPr/>
        </p:nvSpPr>
        <p:spPr>
          <a:xfrm>
            <a:off x="3967574" y="5542250"/>
            <a:ext cx="2542068" cy="461665"/>
          </a:xfrm>
          <a:prstGeom prst="rect">
            <a:avLst/>
          </a:prstGeom>
          <a:noFill/>
        </p:spPr>
        <p:txBody>
          <a:bodyPr wrap="square" rtlCol="0">
            <a:spAutoFit/>
          </a:bodyPr>
          <a:lstStyle/>
          <a:p>
            <a:r>
              <a:rPr lang="fr-CA" sz="2400" b="1" dirty="0">
                <a:solidFill>
                  <a:schemeClr val="accent3">
                    <a:lumMod val="60000"/>
                    <a:lumOff val="40000"/>
                  </a:schemeClr>
                </a:solidFill>
                <a:effectLst>
                  <a:outerShdw blurRad="38100" dist="38100" dir="2700000" algn="tl">
                    <a:srgbClr val="000000">
                      <a:alpha val="43137"/>
                    </a:srgbClr>
                  </a:outerShdw>
                </a:effectLst>
              </a:rPr>
              <a:t>Y = f (X, Z</a:t>
            </a:r>
            <a:r>
              <a:rPr lang="fr-CA" sz="2400" b="1" baseline="-25000" dirty="0">
                <a:solidFill>
                  <a:schemeClr val="accent3">
                    <a:lumMod val="60000"/>
                    <a:lumOff val="40000"/>
                  </a:schemeClr>
                </a:solidFill>
                <a:effectLst>
                  <a:outerShdw blurRad="38100" dist="38100" dir="2700000" algn="tl">
                    <a:srgbClr val="000000">
                      <a:alpha val="43137"/>
                    </a:srgbClr>
                  </a:outerShdw>
                </a:effectLst>
              </a:rPr>
              <a:t>1</a:t>
            </a:r>
            <a:r>
              <a:rPr lang="fr-CA" sz="2400" b="1" dirty="0">
                <a:solidFill>
                  <a:schemeClr val="accent3">
                    <a:lumMod val="60000"/>
                    <a:lumOff val="40000"/>
                  </a:schemeClr>
                </a:solidFill>
                <a:effectLst>
                  <a:outerShdw blurRad="38100" dist="38100" dir="2700000" algn="tl">
                    <a:srgbClr val="000000">
                      <a:alpha val="43137"/>
                    </a:srgbClr>
                  </a:outerShdw>
                </a:effectLst>
              </a:rPr>
              <a:t>, Z</a:t>
            </a:r>
            <a:r>
              <a:rPr lang="fr-CA" sz="2400" b="1" baseline="-25000" dirty="0">
                <a:solidFill>
                  <a:schemeClr val="accent3">
                    <a:lumMod val="60000"/>
                    <a:lumOff val="40000"/>
                  </a:schemeClr>
                </a:solidFill>
                <a:effectLst>
                  <a:outerShdw blurRad="38100" dist="38100" dir="2700000" algn="tl">
                    <a:srgbClr val="000000">
                      <a:alpha val="43137"/>
                    </a:srgbClr>
                  </a:outerShdw>
                </a:effectLst>
              </a:rPr>
              <a:t>2</a:t>
            </a:r>
            <a:r>
              <a:rPr lang="fr-CA" sz="2400" b="1" dirty="0">
                <a:solidFill>
                  <a:schemeClr val="accent3">
                    <a:lumMod val="60000"/>
                    <a:lumOff val="40000"/>
                  </a:schemeClr>
                </a:solidFill>
                <a:effectLst>
                  <a:outerShdw blurRad="38100" dist="38100" dir="2700000" algn="tl">
                    <a:srgbClr val="000000">
                      <a:alpha val="43137"/>
                    </a:srgbClr>
                  </a:outerShdw>
                </a:effectLst>
              </a:rPr>
              <a:t>)</a:t>
            </a:r>
          </a:p>
        </p:txBody>
      </p:sp>
      <p:sp>
        <p:nvSpPr>
          <p:cNvPr id="35" name="ZoneTexte 34">
            <a:extLst>
              <a:ext uri="{FF2B5EF4-FFF2-40B4-BE49-F238E27FC236}">
                <a16:creationId xmlns:a16="http://schemas.microsoft.com/office/drawing/2014/main" id="{656C7B96-D3E6-43F6-85D7-45DAAACB722E}"/>
              </a:ext>
            </a:extLst>
          </p:cNvPr>
          <p:cNvSpPr txBox="1"/>
          <p:nvPr/>
        </p:nvSpPr>
        <p:spPr>
          <a:xfrm>
            <a:off x="494950" y="5708447"/>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Z</a:t>
            </a:r>
            <a:endParaRPr lang="fr-CA" sz="2000" baseline="-25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85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580">
                                          <p:stCondLst>
                                            <p:cond delay="0"/>
                                          </p:stCondLst>
                                        </p:cTn>
                                        <p:tgtEl>
                                          <p:spTgt spid="17"/>
                                        </p:tgtEl>
                                      </p:cBhvr>
                                    </p:animEffect>
                                    <p:anim calcmode="lin" valueType="num">
                                      <p:cBhvr>
                                        <p:cTn id="18"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23" dur="26">
                                          <p:stCondLst>
                                            <p:cond delay="650"/>
                                          </p:stCondLst>
                                        </p:cTn>
                                        <p:tgtEl>
                                          <p:spTgt spid="17"/>
                                        </p:tgtEl>
                                      </p:cBhvr>
                                      <p:to x="100000" y="60000"/>
                                    </p:animScale>
                                    <p:animScale>
                                      <p:cBhvr>
                                        <p:cTn id="24" dur="166" decel="50000">
                                          <p:stCondLst>
                                            <p:cond delay="676"/>
                                          </p:stCondLst>
                                        </p:cTn>
                                        <p:tgtEl>
                                          <p:spTgt spid="17"/>
                                        </p:tgtEl>
                                      </p:cBhvr>
                                      <p:to x="100000" y="100000"/>
                                    </p:animScale>
                                    <p:animScale>
                                      <p:cBhvr>
                                        <p:cTn id="25" dur="26">
                                          <p:stCondLst>
                                            <p:cond delay="1312"/>
                                          </p:stCondLst>
                                        </p:cTn>
                                        <p:tgtEl>
                                          <p:spTgt spid="17"/>
                                        </p:tgtEl>
                                      </p:cBhvr>
                                      <p:to x="100000" y="80000"/>
                                    </p:animScale>
                                    <p:animScale>
                                      <p:cBhvr>
                                        <p:cTn id="26" dur="166" decel="50000">
                                          <p:stCondLst>
                                            <p:cond delay="1338"/>
                                          </p:stCondLst>
                                        </p:cTn>
                                        <p:tgtEl>
                                          <p:spTgt spid="17"/>
                                        </p:tgtEl>
                                      </p:cBhvr>
                                      <p:to x="100000" y="100000"/>
                                    </p:animScale>
                                    <p:animScale>
                                      <p:cBhvr>
                                        <p:cTn id="27" dur="26">
                                          <p:stCondLst>
                                            <p:cond delay="1642"/>
                                          </p:stCondLst>
                                        </p:cTn>
                                        <p:tgtEl>
                                          <p:spTgt spid="17"/>
                                        </p:tgtEl>
                                      </p:cBhvr>
                                      <p:to x="100000" y="90000"/>
                                    </p:animScale>
                                    <p:animScale>
                                      <p:cBhvr>
                                        <p:cTn id="28" dur="166" decel="50000">
                                          <p:stCondLst>
                                            <p:cond delay="1668"/>
                                          </p:stCondLst>
                                        </p:cTn>
                                        <p:tgtEl>
                                          <p:spTgt spid="17"/>
                                        </p:tgtEl>
                                      </p:cBhvr>
                                      <p:to x="100000" y="100000"/>
                                    </p:animScale>
                                    <p:animScale>
                                      <p:cBhvr>
                                        <p:cTn id="29" dur="26">
                                          <p:stCondLst>
                                            <p:cond delay="1808"/>
                                          </p:stCondLst>
                                        </p:cTn>
                                        <p:tgtEl>
                                          <p:spTgt spid="17"/>
                                        </p:tgtEl>
                                      </p:cBhvr>
                                      <p:to x="100000" y="95000"/>
                                    </p:animScale>
                                    <p:animScale>
                                      <p:cBhvr>
                                        <p:cTn id="30" dur="166" decel="50000">
                                          <p:stCondLst>
                                            <p:cond delay="1834"/>
                                          </p:stCondLst>
                                        </p:cTn>
                                        <p:tgtEl>
                                          <p:spTgt spid="17"/>
                                        </p:tgtEl>
                                      </p:cBhvr>
                                      <p:to x="100000" y="100000"/>
                                    </p:animScale>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6" presetClass="entr" presetSubtype="21"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barn(inVertical)">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1">
                                            <p:txEl>
                                              <p:pRg st="2" end="2"/>
                                            </p:txEl>
                                          </p:spTgt>
                                        </p:tgtEl>
                                        <p:attrNameLst>
                                          <p:attrName>style.visibility</p:attrName>
                                        </p:attrNameLst>
                                      </p:cBhvr>
                                      <p:to>
                                        <p:strVal val="visible"/>
                                      </p:to>
                                    </p:set>
                                    <p:animEffect transition="in" filter="fade">
                                      <p:cBhvr>
                                        <p:cTn id="40" dur="500"/>
                                        <p:tgtEl>
                                          <p:spTgt spid="11">
                                            <p:txEl>
                                              <p:pRg st="2" end="2"/>
                                            </p:txEl>
                                          </p:spTgt>
                                        </p:tgtEl>
                                      </p:cBhvr>
                                    </p:animEffec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6" presetClass="entr" presetSubtype="21" fill="hold"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barn(inVertical)">
                                      <p:cBhvr>
                                        <p:cTn id="49" dur="500"/>
                                        <p:tgtEl>
                                          <p:spTgt spid="25"/>
                                        </p:tgtEl>
                                      </p:cBhvr>
                                    </p:animEffect>
                                  </p:childTnLst>
                                </p:cTn>
                              </p:par>
                              <p:par>
                                <p:cTn id="50" presetID="1" presetClass="entr" presetSubtype="0" fill="hold" grpId="0" nodeType="with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9"/>
                                        </p:tgtEl>
                                        <p:attrNameLst>
                                          <p:attrName>style.visibility</p:attrName>
                                        </p:attrNameLst>
                                      </p:cBhvr>
                                      <p:to>
                                        <p:strVal val="visible"/>
                                      </p:to>
                                    </p:set>
                                  </p:childTnLst>
                                </p:cTn>
                              </p:par>
                              <p:par>
                                <p:cTn id="56" presetID="16" presetClass="entr" presetSubtype="21"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barn(inVertical)">
                                      <p:cBhvr>
                                        <p:cTn id="58" dur="500"/>
                                        <p:tgtEl>
                                          <p:spTgt spid="30"/>
                                        </p:tgtEl>
                                      </p:cBhvr>
                                    </p:animEffect>
                                  </p:childTnLst>
                                </p:cTn>
                              </p:par>
                              <p:par>
                                <p:cTn id="59" presetID="1" presetClass="entr" presetSubtype="0" fill="hold" grpId="0" nodeType="with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6" presetClass="entr" presetSubtype="0" fill="hold" grpId="0" nodeType="click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wipe(down)">
                                      <p:cBhvr>
                                        <p:cTn id="65" dur="580">
                                          <p:stCondLst>
                                            <p:cond delay="0"/>
                                          </p:stCondLst>
                                        </p:cTn>
                                        <p:tgtEl>
                                          <p:spTgt spid="34"/>
                                        </p:tgtEl>
                                      </p:cBhvr>
                                    </p:animEffect>
                                    <p:anim calcmode="lin" valueType="num">
                                      <p:cBhvr>
                                        <p:cTn id="66" dur="1822"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id="67" dur="664" tmFilter="0.0,0.0; 0.25,0.07; 0.50,0.2; 0.75,0.467; 1.0,1.0">
                                          <p:stCondLst>
                                            <p:cond delay="0"/>
                                          </p:stCondLst>
                                        </p:cTn>
                                        <p:tgtEl>
                                          <p:spTgt spid="34"/>
                                        </p:tgtEl>
                                        <p:attrNameLst>
                                          <p:attrName>ppt_y</p:attrName>
                                        </p:attrNameLst>
                                      </p:cBhvr>
                                      <p:tavLst>
                                        <p:tav tm="0" fmla="#ppt_y-sin(pi*$)/3">
                                          <p:val>
                                            <p:fltVal val="0.5"/>
                                          </p:val>
                                        </p:tav>
                                        <p:tav tm="100000">
                                          <p:val>
                                            <p:fltVal val="1"/>
                                          </p:val>
                                        </p:tav>
                                      </p:tavLst>
                                    </p:anim>
                                    <p:anim calcmode="lin" valueType="num">
                                      <p:cBhvr>
                                        <p:cTn id="68" dur="664" tmFilter="0, 0; 0.125,0.2665; 0.25,0.4; 0.375,0.465; 0.5,0.5;  0.625,0.535; 0.75,0.6; 0.875,0.7335; 1,1">
                                          <p:stCondLst>
                                            <p:cond delay="664"/>
                                          </p:stCondLst>
                                        </p:cTn>
                                        <p:tgtEl>
                                          <p:spTgt spid="34"/>
                                        </p:tgtEl>
                                        <p:attrNameLst>
                                          <p:attrName>ppt_y</p:attrName>
                                        </p:attrNameLst>
                                      </p:cBhvr>
                                      <p:tavLst>
                                        <p:tav tm="0" fmla="#ppt_y-sin(pi*$)/9">
                                          <p:val>
                                            <p:fltVal val="0"/>
                                          </p:val>
                                        </p:tav>
                                        <p:tav tm="100000">
                                          <p:val>
                                            <p:fltVal val="1"/>
                                          </p:val>
                                        </p:tav>
                                      </p:tavLst>
                                    </p:anim>
                                    <p:anim calcmode="lin" valueType="num">
                                      <p:cBhvr>
                                        <p:cTn id="69" dur="332" tmFilter="0, 0; 0.125,0.2665; 0.25,0.4; 0.375,0.465; 0.5,0.5;  0.625,0.535; 0.75,0.6; 0.875,0.7335; 1,1">
                                          <p:stCondLst>
                                            <p:cond delay="1324"/>
                                          </p:stCondLst>
                                        </p:cTn>
                                        <p:tgtEl>
                                          <p:spTgt spid="34"/>
                                        </p:tgtEl>
                                        <p:attrNameLst>
                                          <p:attrName>ppt_y</p:attrName>
                                        </p:attrNameLst>
                                      </p:cBhvr>
                                      <p:tavLst>
                                        <p:tav tm="0" fmla="#ppt_y-sin(pi*$)/27">
                                          <p:val>
                                            <p:fltVal val="0"/>
                                          </p:val>
                                        </p:tav>
                                        <p:tav tm="100000">
                                          <p:val>
                                            <p:fltVal val="1"/>
                                          </p:val>
                                        </p:tav>
                                      </p:tavLst>
                                    </p:anim>
                                    <p:anim calcmode="lin" valueType="num">
                                      <p:cBhvr>
                                        <p:cTn id="70" dur="164" tmFilter="0, 0; 0.125,0.2665; 0.25,0.4; 0.375,0.465; 0.5,0.5;  0.625,0.535; 0.75,0.6; 0.875,0.7335; 1,1">
                                          <p:stCondLst>
                                            <p:cond delay="1656"/>
                                          </p:stCondLst>
                                        </p:cTn>
                                        <p:tgtEl>
                                          <p:spTgt spid="34"/>
                                        </p:tgtEl>
                                        <p:attrNameLst>
                                          <p:attrName>ppt_y</p:attrName>
                                        </p:attrNameLst>
                                      </p:cBhvr>
                                      <p:tavLst>
                                        <p:tav tm="0" fmla="#ppt_y-sin(pi*$)/81">
                                          <p:val>
                                            <p:fltVal val="0"/>
                                          </p:val>
                                        </p:tav>
                                        <p:tav tm="100000">
                                          <p:val>
                                            <p:fltVal val="1"/>
                                          </p:val>
                                        </p:tav>
                                      </p:tavLst>
                                    </p:anim>
                                    <p:animScale>
                                      <p:cBhvr>
                                        <p:cTn id="71" dur="26">
                                          <p:stCondLst>
                                            <p:cond delay="650"/>
                                          </p:stCondLst>
                                        </p:cTn>
                                        <p:tgtEl>
                                          <p:spTgt spid="34"/>
                                        </p:tgtEl>
                                      </p:cBhvr>
                                      <p:to x="100000" y="60000"/>
                                    </p:animScale>
                                    <p:animScale>
                                      <p:cBhvr>
                                        <p:cTn id="72" dur="166" decel="50000">
                                          <p:stCondLst>
                                            <p:cond delay="676"/>
                                          </p:stCondLst>
                                        </p:cTn>
                                        <p:tgtEl>
                                          <p:spTgt spid="34"/>
                                        </p:tgtEl>
                                      </p:cBhvr>
                                      <p:to x="100000" y="100000"/>
                                    </p:animScale>
                                    <p:animScale>
                                      <p:cBhvr>
                                        <p:cTn id="73" dur="26">
                                          <p:stCondLst>
                                            <p:cond delay="1312"/>
                                          </p:stCondLst>
                                        </p:cTn>
                                        <p:tgtEl>
                                          <p:spTgt spid="34"/>
                                        </p:tgtEl>
                                      </p:cBhvr>
                                      <p:to x="100000" y="80000"/>
                                    </p:animScale>
                                    <p:animScale>
                                      <p:cBhvr>
                                        <p:cTn id="74" dur="166" decel="50000">
                                          <p:stCondLst>
                                            <p:cond delay="1338"/>
                                          </p:stCondLst>
                                        </p:cTn>
                                        <p:tgtEl>
                                          <p:spTgt spid="34"/>
                                        </p:tgtEl>
                                      </p:cBhvr>
                                      <p:to x="100000" y="100000"/>
                                    </p:animScale>
                                    <p:animScale>
                                      <p:cBhvr>
                                        <p:cTn id="75" dur="26">
                                          <p:stCondLst>
                                            <p:cond delay="1642"/>
                                          </p:stCondLst>
                                        </p:cTn>
                                        <p:tgtEl>
                                          <p:spTgt spid="34"/>
                                        </p:tgtEl>
                                      </p:cBhvr>
                                      <p:to x="100000" y="90000"/>
                                    </p:animScale>
                                    <p:animScale>
                                      <p:cBhvr>
                                        <p:cTn id="76" dur="166" decel="50000">
                                          <p:stCondLst>
                                            <p:cond delay="1668"/>
                                          </p:stCondLst>
                                        </p:cTn>
                                        <p:tgtEl>
                                          <p:spTgt spid="34"/>
                                        </p:tgtEl>
                                      </p:cBhvr>
                                      <p:to x="100000" y="100000"/>
                                    </p:animScale>
                                    <p:animScale>
                                      <p:cBhvr>
                                        <p:cTn id="77" dur="26">
                                          <p:stCondLst>
                                            <p:cond delay="1808"/>
                                          </p:stCondLst>
                                        </p:cTn>
                                        <p:tgtEl>
                                          <p:spTgt spid="34"/>
                                        </p:tgtEl>
                                      </p:cBhvr>
                                      <p:to x="100000" y="95000"/>
                                    </p:animScale>
                                    <p:animScale>
                                      <p:cBhvr>
                                        <p:cTn id="78" dur="166" decel="50000">
                                          <p:stCondLst>
                                            <p:cond delay="1834"/>
                                          </p:stCondLst>
                                        </p:cTn>
                                        <p:tgtEl>
                                          <p:spTgt spid="3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6" grpId="0" animBg="1"/>
      <p:bldP spid="18" grpId="0" animBg="1"/>
      <p:bldP spid="19" grpId="0"/>
      <p:bldP spid="21" grpId="0"/>
      <p:bldP spid="22" grpId="0" animBg="1"/>
      <p:bldP spid="23" grpId="0" animBg="1"/>
      <p:bldP spid="24" grpId="0"/>
      <p:bldP spid="26" grpId="0"/>
      <p:bldP spid="29" grpId="0" animBg="1"/>
      <p:bldP spid="34" grpId="0"/>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87524"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Le QI est-il associé à l’ethnie chez les enfants?</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a:spcBef>
                <a:spcPts val="24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Le QI est-il associé à l’ethnie, après avoir contrôlé pour l’effet de variables sociologiques (à scolarités des parents égales, à revenus égaux, à occupations égales...)?</a:t>
            </a: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600" dirty="0">
              <a:effectLst>
                <a:outerShdw blurRad="38100" dist="38100" dir="2700000" algn="tl">
                  <a:srgbClr val="000000">
                    <a:alpha val="43137"/>
                  </a:srgbClr>
                </a:outerShdw>
              </a:effectLst>
              <a:latin typeface="Arial" pitchFamily="34" charset="0"/>
              <a:cs typeface="Arial" pitchFamily="34" charset="0"/>
            </a:endParaRPr>
          </a:p>
        </p:txBody>
      </p:sp>
      <p:cxnSp>
        <p:nvCxnSpPr>
          <p:cNvPr id="9" name="Connecteur droit 8"/>
          <p:cNvCxnSpPr/>
          <p:nvPr>
            <p:custDataLst>
              <p:tags r:id="rId2"/>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3"/>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Exemple illustratif 2 </a:t>
            </a:r>
          </a:p>
        </p:txBody>
      </p:sp>
      <p:sp>
        <p:nvSpPr>
          <p:cNvPr id="17" name="ZoneTexte 16"/>
          <p:cNvSpPr txBox="1"/>
          <p:nvPr/>
        </p:nvSpPr>
        <p:spPr>
          <a:xfrm>
            <a:off x="3891745" y="2893169"/>
            <a:ext cx="1357440" cy="461665"/>
          </a:xfrm>
          <a:prstGeom prst="rect">
            <a:avLst/>
          </a:prstGeom>
          <a:noFill/>
        </p:spPr>
        <p:txBody>
          <a:bodyPr wrap="square" rtlCol="0">
            <a:spAutoFit/>
          </a:bodyPr>
          <a:lstStyle/>
          <a:p>
            <a:r>
              <a:rPr lang="fr-CA" sz="2400" b="1" dirty="0">
                <a:solidFill>
                  <a:schemeClr val="accent3">
                    <a:lumMod val="60000"/>
                    <a:lumOff val="40000"/>
                  </a:schemeClr>
                </a:solidFill>
                <a:effectLst>
                  <a:outerShdw blurRad="38100" dist="38100" dir="2700000" algn="tl">
                    <a:srgbClr val="000000">
                      <a:alpha val="43137"/>
                    </a:srgbClr>
                  </a:outerShdw>
                </a:effectLst>
              </a:rPr>
              <a:t>Y = f (X)</a:t>
            </a:r>
          </a:p>
        </p:txBody>
      </p:sp>
      <p:sp>
        <p:nvSpPr>
          <p:cNvPr id="16" name="Rectangle à coins arrondis 15"/>
          <p:cNvSpPr/>
          <p:nvPr/>
        </p:nvSpPr>
        <p:spPr>
          <a:xfrm>
            <a:off x="5874826" y="2586393"/>
            <a:ext cx="2542068"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Quotient intellectuel</a:t>
            </a:r>
          </a:p>
        </p:txBody>
      </p:sp>
      <p:sp>
        <p:nvSpPr>
          <p:cNvPr id="18" name="Rectangle à coins arrondis 17"/>
          <p:cNvSpPr/>
          <p:nvPr/>
        </p:nvSpPr>
        <p:spPr>
          <a:xfrm>
            <a:off x="821304" y="2559333"/>
            <a:ext cx="2302216"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Ethnie</a:t>
            </a:r>
          </a:p>
        </p:txBody>
      </p:sp>
      <p:sp>
        <p:nvSpPr>
          <p:cNvPr id="19" name="ZoneTexte 18"/>
          <p:cNvSpPr txBox="1"/>
          <p:nvPr/>
        </p:nvSpPr>
        <p:spPr>
          <a:xfrm>
            <a:off x="445652" y="2633859"/>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20" name="Connecteur droit avec flèche 19"/>
          <p:cNvCxnSpPr/>
          <p:nvPr/>
        </p:nvCxnSpPr>
        <p:spPr>
          <a:xfrm>
            <a:off x="3123520" y="2832697"/>
            <a:ext cx="2751306" cy="1217"/>
          </a:xfrm>
          <a:prstGeom prst="straightConnector1">
            <a:avLst/>
          </a:prstGeom>
          <a:ln w="38100">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21" name="ZoneTexte 20"/>
          <p:cNvSpPr txBox="1"/>
          <p:nvPr/>
        </p:nvSpPr>
        <p:spPr>
          <a:xfrm>
            <a:off x="8406774" y="2662323"/>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Y</a:t>
            </a:r>
            <a:endParaRPr lang="fr-CA" sz="2000" baseline="-25000" dirty="0">
              <a:solidFill>
                <a:schemeClr val="bg1"/>
              </a:solidFill>
              <a:latin typeface="Arial" panose="020B0604020202020204" pitchFamily="34" charset="0"/>
              <a:cs typeface="Arial" panose="020B0604020202020204" pitchFamily="34" charset="0"/>
            </a:endParaRPr>
          </a:p>
        </p:txBody>
      </p:sp>
      <p:sp>
        <p:nvSpPr>
          <p:cNvPr id="22" name="Rectangle à coins arrondis 21"/>
          <p:cNvSpPr/>
          <p:nvPr/>
        </p:nvSpPr>
        <p:spPr>
          <a:xfrm>
            <a:off x="5908720" y="4775026"/>
            <a:ext cx="2542068"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Quotient intellectuel</a:t>
            </a:r>
          </a:p>
        </p:txBody>
      </p:sp>
      <p:sp>
        <p:nvSpPr>
          <p:cNvPr id="23" name="Rectangle à coins arrondis 22"/>
          <p:cNvSpPr/>
          <p:nvPr/>
        </p:nvSpPr>
        <p:spPr>
          <a:xfrm>
            <a:off x="855198" y="4747966"/>
            <a:ext cx="2302216" cy="50405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Ethnie</a:t>
            </a:r>
          </a:p>
        </p:txBody>
      </p:sp>
      <p:sp>
        <p:nvSpPr>
          <p:cNvPr id="24" name="ZoneTexte 23"/>
          <p:cNvSpPr txBox="1"/>
          <p:nvPr/>
        </p:nvSpPr>
        <p:spPr>
          <a:xfrm>
            <a:off x="479546" y="4822492"/>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X</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25" name="Connecteur droit avec flèche 24"/>
          <p:cNvCxnSpPr/>
          <p:nvPr/>
        </p:nvCxnSpPr>
        <p:spPr>
          <a:xfrm>
            <a:off x="3157414" y="5021330"/>
            <a:ext cx="2751306" cy="1217"/>
          </a:xfrm>
          <a:prstGeom prst="straightConnector1">
            <a:avLst/>
          </a:prstGeom>
          <a:ln w="38100">
            <a:solidFill>
              <a:srgbClr val="000000"/>
            </a:solidFill>
            <a:tailEnd type="triangle"/>
          </a:ln>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8440668" y="4850956"/>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Y</a:t>
            </a:r>
            <a:endParaRPr lang="fr-CA" sz="2000" baseline="-25000" dirty="0">
              <a:solidFill>
                <a:schemeClr val="bg1"/>
              </a:solidFill>
              <a:latin typeface="Arial" panose="020B0604020202020204" pitchFamily="34" charset="0"/>
              <a:cs typeface="Arial" panose="020B0604020202020204" pitchFamily="34" charset="0"/>
            </a:endParaRPr>
          </a:p>
        </p:txBody>
      </p:sp>
      <p:cxnSp>
        <p:nvCxnSpPr>
          <p:cNvPr id="27" name="Connecteur droit 26"/>
          <p:cNvCxnSpPr/>
          <p:nvPr/>
        </p:nvCxnSpPr>
        <p:spPr>
          <a:xfrm flipH="1">
            <a:off x="4739800" y="4850014"/>
            <a:ext cx="276505" cy="3450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Connecteur droit 27"/>
          <p:cNvCxnSpPr/>
          <p:nvPr/>
        </p:nvCxnSpPr>
        <p:spPr>
          <a:xfrm flipH="1">
            <a:off x="5227400" y="4850014"/>
            <a:ext cx="276505" cy="3450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9" name="Rectangle à coins arrondis 28"/>
          <p:cNvSpPr/>
          <p:nvPr/>
        </p:nvSpPr>
        <p:spPr>
          <a:xfrm>
            <a:off x="821304" y="5460139"/>
            <a:ext cx="3918496" cy="925631"/>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Scolarité, </a:t>
            </a:r>
            <a:r>
              <a:rPr lang="en-CA" sz="2000"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Revenu</a:t>
            </a:r>
            <a:r>
              <a:rPr lang="en-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Occupation, </a:t>
            </a:r>
            <a:r>
              <a:rPr lang="en-CA" sz="2000"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Patrimoine</a:t>
            </a:r>
            <a:r>
              <a:rPr lang="en-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CA" sz="2000"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Résidence</a:t>
            </a:r>
            <a:r>
              <a:rPr lang="en-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CA" sz="2000"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Nombre</a:t>
            </a:r>
            <a:r>
              <a:rPr lang="en-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CA" sz="2000"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d’enfants</a:t>
            </a:r>
            <a:r>
              <a:rPr lang="en-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fr-CA"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30" name="Connecteur droit avec flèche 29"/>
          <p:cNvCxnSpPr/>
          <p:nvPr/>
        </p:nvCxnSpPr>
        <p:spPr>
          <a:xfrm flipV="1">
            <a:off x="4351744" y="5034225"/>
            <a:ext cx="191296" cy="425914"/>
          </a:xfrm>
          <a:prstGeom prst="straightConnector1">
            <a:avLst/>
          </a:prstGeom>
          <a:ln w="38100">
            <a:solidFill>
              <a:srgbClr val="000000"/>
            </a:solidFill>
            <a:tailEnd type="triangle"/>
          </a:ln>
        </p:spPr>
        <p:style>
          <a:lnRef idx="2">
            <a:schemeClr val="accent1"/>
          </a:lnRef>
          <a:fillRef idx="0">
            <a:schemeClr val="accent1"/>
          </a:fillRef>
          <a:effectRef idx="1">
            <a:schemeClr val="accent1"/>
          </a:effectRef>
          <a:fontRef idx="minor">
            <a:schemeClr val="tx1"/>
          </a:fontRef>
        </p:style>
      </p:cxnSp>
      <p:cxnSp>
        <p:nvCxnSpPr>
          <p:cNvPr id="31" name="Connecteur droit 30"/>
          <p:cNvCxnSpPr/>
          <p:nvPr/>
        </p:nvCxnSpPr>
        <p:spPr>
          <a:xfrm flipH="1">
            <a:off x="4207270" y="4850014"/>
            <a:ext cx="276505" cy="3450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Connecteur droit 31"/>
          <p:cNvCxnSpPr/>
          <p:nvPr/>
        </p:nvCxnSpPr>
        <p:spPr>
          <a:xfrm flipH="1">
            <a:off x="3672101" y="4822492"/>
            <a:ext cx="276505" cy="34506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3" name="Rectangle 2">
            <a:extLst>
              <a:ext uri="{FF2B5EF4-FFF2-40B4-BE49-F238E27FC236}">
                <a16:creationId xmlns:a16="http://schemas.microsoft.com/office/drawing/2014/main" id="{B3930779-B42D-417E-9355-863D62B409A9}"/>
              </a:ext>
            </a:extLst>
          </p:cNvPr>
          <p:cNvSpPr txBox="1">
            <a:spLocks noChangeArrowheads="1"/>
          </p:cNvSpPr>
          <p:nvPr>
            <p:custDataLst>
              <p:tags r:id="rId4"/>
            </p:custDataLst>
          </p:nvPr>
        </p:nvSpPr>
        <p:spPr>
          <a:xfrm>
            <a:off x="-304437" y="497337"/>
            <a:ext cx="9144000" cy="657244"/>
          </a:xfrm>
          <a:prstGeom prst="rect">
            <a:avLst/>
          </a:prstGeom>
          <a:noFill/>
          <a:ln>
            <a:noFill/>
          </a:ln>
          <a:scene3d>
            <a:camera prst="orthographicFront"/>
            <a:lightRig rig="freezing" dir="t">
              <a:rot lat="0" lon="0" rev="5640000"/>
            </a:lightRig>
          </a:scene3d>
          <a:sp3d/>
        </p:spPr>
        <p:txBody>
          <a:bodyPr vert="horz" lIns="0" tIns="0" rIns="18288" bIns="0" anchor="b">
            <a:noAutofit/>
            <a:flatTx/>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i="0" u="none" strike="noStrike" kern="1200" cap="none" spc="-380" normalizeH="0" baseline="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rPr>
              <a:t>De l’analyse bivariée à l’analyse m</a:t>
            </a:r>
            <a:r>
              <a:rPr kumimoji="0" lang="fr-FR" sz="3600" i="0" u="none" strike="noStrike" kern="1200" cap="none" spc="-380" normalizeH="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rPr>
              <a:t>ultivariée</a:t>
            </a:r>
            <a:endParaRPr kumimoji="0" lang="fr-FR" sz="3600" i="0" u="none" strike="noStrike" kern="1200" cap="none" spc="-380" normalizeH="0" baseline="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endParaRPr>
          </a:p>
        </p:txBody>
      </p:sp>
      <p:sp>
        <p:nvSpPr>
          <p:cNvPr id="34" name="ZoneTexte 33">
            <a:extLst>
              <a:ext uri="{FF2B5EF4-FFF2-40B4-BE49-F238E27FC236}">
                <a16:creationId xmlns:a16="http://schemas.microsoft.com/office/drawing/2014/main" id="{0B94CC28-C89A-4DD4-B254-4849C63F4748}"/>
              </a:ext>
            </a:extLst>
          </p:cNvPr>
          <p:cNvSpPr txBox="1"/>
          <p:nvPr/>
        </p:nvSpPr>
        <p:spPr>
          <a:xfrm>
            <a:off x="445652" y="5686366"/>
            <a:ext cx="504056" cy="400110"/>
          </a:xfrm>
          <a:prstGeom prst="rect">
            <a:avLst/>
          </a:prstGeom>
          <a:noFill/>
          <a:ln w="12700">
            <a:noFill/>
          </a:ln>
        </p:spPr>
        <p:txBody>
          <a:bodyPr wrap="square" rtlCol="0">
            <a:spAutoFit/>
          </a:bodyPr>
          <a:lstStyle/>
          <a:p>
            <a:r>
              <a:rPr lang="fr-CA" sz="2000" dirty="0">
                <a:solidFill>
                  <a:schemeClr val="bg1"/>
                </a:solidFill>
                <a:latin typeface="Arial" panose="020B0604020202020204" pitchFamily="34" charset="0"/>
                <a:cs typeface="Arial" panose="020B0604020202020204" pitchFamily="34" charset="0"/>
              </a:rPr>
              <a:t>Z</a:t>
            </a:r>
            <a:endParaRPr lang="fr-CA" sz="2000" baseline="-25000" dirty="0">
              <a:solidFill>
                <a:schemeClr val="bg1"/>
              </a:solidFill>
              <a:latin typeface="Arial" panose="020B0604020202020204" pitchFamily="34" charset="0"/>
              <a:cs typeface="Arial" panose="020B0604020202020204" pitchFamily="34" charset="0"/>
            </a:endParaRPr>
          </a:p>
        </p:txBody>
      </p:sp>
      <p:sp>
        <p:nvSpPr>
          <p:cNvPr id="35" name="ZoneTexte 34">
            <a:extLst>
              <a:ext uri="{FF2B5EF4-FFF2-40B4-BE49-F238E27FC236}">
                <a16:creationId xmlns:a16="http://schemas.microsoft.com/office/drawing/2014/main" id="{7410600A-EAC0-471D-8E25-7D0D7DA004D5}"/>
              </a:ext>
            </a:extLst>
          </p:cNvPr>
          <p:cNvSpPr txBox="1"/>
          <p:nvPr/>
        </p:nvSpPr>
        <p:spPr>
          <a:xfrm>
            <a:off x="4736364" y="5435326"/>
            <a:ext cx="3533876" cy="461665"/>
          </a:xfrm>
          <a:prstGeom prst="rect">
            <a:avLst/>
          </a:prstGeom>
          <a:noFill/>
        </p:spPr>
        <p:txBody>
          <a:bodyPr wrap="square" rtlCol="0">
            <a:spAutoFit/>
          </a:bodyPr>
          <a:lstStyle/>
          <a:p>
            <a:r>
              <a:rPr lang="fr-CA" sz="2400" b="1" dirty="0">
                <a:solidFill>
                  <a:schemeClr val="accent3">
                    <a:lumMod val="60000"/>
                    <a:lumOff val="40000"/>
                  </a:schemeClr>
                </a:solidFill>
                <a:effectLst>
                  <a:outerShdw blurRad="38100" dist="38100" dir="2700000" algn="tl">
                    <a:srgbClr val="000000">
                      <a:alpha val="43137"/>
                    </a:srgbClr>
                  </a:outerShdw>
                </a:effectLst>
              </a:rPr>
              <a:t>Y = f (X, Z</a:t>
            </a:r>
            <a:r>
              <a:rPr lang="fr-CA" sz="2400" b="1" baseline="-25000" dirty="0">
                <a:solidFill>
                  <a:schemeClr val="accent3">
                    <a:lumMod val="60000"/>
                    <a:lumOff val="40000"/>
                  </a:schemeClr>
                </a:solidFill>
                <a:effectLst>
                  <a:outerShdw blurRad="38100" dist="38100" dir="2700000" algn="tl">
                    <a:srgbClr val="000000">
                      <a:alpha val="43137"/>
                    </a:srgbClr>
                  </a:outerShdw>
                </a:effectLst>
              </a:rPr>
              <a:t>1</a:t>
            </a:r>
            <a:r>
              <a:rPr lang="fr-CA" sz="2400" b="1" dirty="0">
                <a:solidFill>
                  <a:schemeClr val="accent3">
                    <a:lumMod val="60000"/>
                    <a:lumOff val="40000"/>
                  </a:schemeClr>
                </a:solidFill>
                <a:effectLst>
                  <a:outerShdw blurRad="38100" dist="38100" dir="2700000" algn="tl">
                    <a:srgbClr val="000000">
                      <a:alpha val="43137"/>
                    </a:srgbClr>
                  </a:outerShdw>
                </a:effectLst>
              </a:rPr>
              <a:t>, Z</a:t>
            </a:r>
            <a:r>
              <a:rPr lang="fr-CA" sz="2400" b="1" baseline="-25000" dirty="0">
                <a:solidFill>
                  <a:schemeClr val="accent3">
                    <a:lumMod val="60000"/>
                    <a:lumOff val="40000"/>
                  </a:schemeClr>
                </a:solidFill>
                <a:effectLst>
                  <a:outerShdw blurRad="38100" dist="38100" dir="2700000" algn="tl">
                    <a:srgbClr val="000000">
                      <a:alpha val="43137"/>
                    </a:srgbClr>
                  </a:outerShdw>
                </a:effectLst>
              </a:rPr>
              <a:t>2</a:t>
            </a:r>
            <a:r>
              <a:rPr lang="fr-CA" sz="2400" b="1" dirty="0">
                <a:solidFill>
                  <a:schemeClr val="accent3">
                    <a:lumMod val="60000"/>
                    <a:lumOff val="40000"/>
                  </a:schemeClr>
                </a:solidFill>
                <a:effectLst>
                  <a:outerShdw blurRad="38100" dist="38100" dir="2700000" algn="tl">
                    <a:srgbClr val="000000">
                      <a:alpha val="43137"/>
                    </a:srgbClr>
                  </a:outerShdw>
                </a:effectLst>
              </a:rPr>
              <a:t>, Z</a:t>
            </a:r>
            <a:r>
              <a:rPr lang="fr-CA" sz="2400" b="1" baseline="-25000" dirty="0">
                <a:solidFill>
                  <a:schemeClr val="accent3">
                    <a:lumMod val="60000"/>
                    <a:lumOff val="40000"/>
                  </a:schemeClr>
                </a:solidFill>
                <a:effectLst>
                  <a:outerShdw blurRad="38100" dist="38100" dir="2700000" algn="tl">
                    <a:srgbClr val="000000">
                      <a:alpha val="43137"/>
                    </a:srgbClr>
                  </a:outerShdw>
                </a:effectLst>
              </a:rPr>
              <a:t>3</a:t>
            </a:r>
            <a:r>
              <a:rPr lang="fr-CA" sz="2400" b="1" dirty="0">
                <a:solidFill>
                  <a:schemeClr val="accent3">
                    <a:lumMod val="60000"/>
                    <a:lumOff val="40000"/>
                  </a:schemeClr>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0270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580">
                                          <p:stCondLst>
                                            <p:cond delay="0"/>
                                          </p:stCondLst>
                                        </p:cTn>
                                        <p:tgtEl>
                                          <p:spTgt spid="17"/>
                                        </p:tgtEl>
                                      </p:cBhvr>
                                    </p:animEffect>
                                    <p:anim calcmode="lin" valueType="num">
                                      <p:cBhvr>
                                        <p:cTn id="18"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23" dur="26">
                                          <p:stCondLst>
                                            <p:cond delay="650"/>
                                          </p:stCondLst>
                                        </p:cTn>
                                        <p:tgtEl>
                                          <p:spTgt spid="17"/>
                                        </p:tgtEl>
                                      </p:cBhvr>
                                      <p:to x="100000" y="60000"/>
                                    </p:animScale>
                                    <p:animScale>
                                      <p:cBhvr>
                                        <p:cTn id="24" dur="166" decel="50000">
                                          <p:stCondLst>
                                            <p:cond delay="676"/>
                                          </p:stCondLst>
                                        </p:cTn>
                                        <p:tgtEl>
                                          <p:spTgt spid="17"/>
                                        </p:tgtEl>
                                      </p:cBhvr>
                                      <p:to x="100000" y="100000"/>
                                    </p:animScale>
                                    <p:animScale>
                                      <p:cBhvr>
                                        <p:cTn id="25" dur="26">
                                          <p:stCondLst>
                                            <p:cond delay="1312"/>
                                          </p:stCondLst>
                                        </p:cTn>
                                        <p:tgtEl>
                                          <p:spTgt spid="17"/>
                                        </p:tgtEl>
                                      </p:cBhvr>
                                      <p:to x="100000" y="80000"/>
                                    </p:animScale>
                                    <p:animScale>
                                      <p:cBhvr>
                                        <p:cTn id="26" dur="166" decel="50000">
                                          <p:stCondLst>
                                            <p:cond delay="1338"/>
                                          </p:stCondLst>
                                        </p:cTn>
                                        <p:tgtEl>
                                          <p:spTgt spid="17"/>
                                        </p:tgtEl>
                                      </p:cBhvr>
                                      <p:to x="100000" y="100000"/>
                                    </p:animScale>
                                    <p:animScale>
                                      <p:cBhvr>
                                        <p:cTn id="27" dur="26">
                                          <p:stCondLst>
                                            <p:cond delay="1642"/>
                                          </p:stCondLst>
                                        </p:cTn>
                                        <p:tgtEl>
                                          <p:spTgt spid="17"/>
                                        </p:tgtEl>
                                      </p:cBhvr>
                                      <p:to x="100000" y="90000"/>
                                    </p:animScale>
                                    <p:animScale>
                                      <p:cBhvr>
                                        <p:cTn id="28" dur="166" decel="50000">
                                          <p:stCondLst>
                                            <p:cond delay="1668"/>
                                          </p:stCondLst>
                                        </p:cTn>
                                        <p:tgtEl>
                                          <p:spTgt spid="17"/>
                                        </p:tgtEl>
                                      </p:cBhvr>
                                      <p:to x="100000" y="100000"/>
                                    </p:animScale>
                                    <p:animScale>
                                      <p:cBhvr>
                                        <p:cTn id="29" dur="26">
                                          <p:stCondLst>
                                            <p:cond delay="1808"/>
                                          </p:stCondLst>
                                        </p:cTn>
                                        <p:tgtEl>
                                          <p:spTgt spid="17"/>
                                        </p:tgtEl>
                                      </p:cBhvr>
                                      <p:to x="100000" y="95000"/>
                                    </p:animScale>
                                    <p:animScale>
                                      <p:cBhvr>
                                        <p:cTn id="30" dur="166" decel="50000">
                                          <p:stCondLst>
                                            <p:cond delay="1834"/>
                                          </p:stCondLst>
                                        </p:cTn>
                                        <p:tgtEl>
                                          <p:spTgt spid="17"/>
                                        </p:tgtEl>
                                      </p:cBhvr>
                                      <p:to x="100000" y="100000"/>
                                    </p:animScale>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6" presetClass="entr" presetSubtype="21"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barn(inVertical)">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1">
                                            <p:txEl>
                                              <p:pRg st="2" end="2"/>
                                            </p:txEl>
                                          </p:spTgt>
                                        </p:tgtEl>
                                        <p:attrNameLst>
                                          <p:attrName>style.visibility</p:attrName>
                                        </p:attrNameLst>
                                      </p:cBhvr>
                                      <p:to>
                                        <p:strVal val="visible"/>
                                      </p:to>
                                    </p:set>
                                    <p:animEffect transition="in" filter="fade">
                                      <p:cBhvr>
                                        <p:cTn id="40" dur="500"/>
                                        <p:tgtEl>
                                          <p:spTgt spid="11">
                                            <p:txEl>
                                              <p:pRg st="2" end="2"/>
                                            </p:txEl>
                                          </p:spTgt>
                                        </p:tgtEl>
                                      </p:cBhvr>
                                    </p:animEffec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6" presetClass="entr" presetSubtype="21" fill="hold"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barn(inVertical)">
                                      <p:cBhvr>
                                        <p:cTn id="49" dur="500"/>
                                        <p:tgtEl>
                                          <p:spTgt spid="25"/>
                                        </p:tgtEl>
                                      </p:cBhvr>
                                    </p:animEffect>
                                  </p:childTnLst>
                                </p:cTn>
                              </p:par>
                              <p:par>
                                <p:cTn id="50" presetID="1" presetClass="entr" presetSubtype="0" fill="hold" grpId="0" nodeType="with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9"/>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34"/>
                                        </p:tgtEl>
                                        <p:attrNameLst>
                                          <p:attrName>style.visibility</p:attrName>
                                        </p:attrNameLst>
                                      </p:cBhvr>
                                      <p:to>
                                        <p:strVal val="visible"/>
                                      </p:to>
                                    </p:set>
                                  </p:childTnLst>
                                </p:cTn>
                              </p:par>
                              <p:par>
                                <p:cTn id="58" presetID="16" presetClass="entr" presetSubtype="21" fill="hold" nodeType="with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barn(inVertical)">
                                      <p:cBhvr>
                                        <p:cTn id="60" dur="500"/>
                                        <p:tgtEl>
                                          <p:spTgt spid="30"/>
                                        </p:tgtEl>
                                      </p:cBhvr>
                                    </p:animEffect>
                                  </p:childTnLst>
                                </p:cTn>
                              </p:par>
                            </p:childTnLst>
                          </p:cTn>
                        </p:par>
                      </p:childTnLst>
                    </p:cTn>
                  </p:par>
                  <p:par>
                    <p:cTn id="61" fill="hold">
                      <p:stCondLst>
                        <p:cond delay="indefinite"/>
                      </p:stCondLst>
                      <p:childTnLst>
                        <p:par>
                          <p:cTn id="62" fill="hold">
                            <p:stCondLst>
                              <p:cond delay="0"/>
                            </p:stCondLst>
                            <p:childTnLst>
                              <p:par>
                                <p:cTn id="63" presetID="45" presetClass="entr" presetSubtype="0" fill="hold" nodeType="click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fade">
                                      <p:cBhvr>
                                        <p:cTn id="65" dur="2000"/>
                                        <p:tgtEl>
                                          <p:spTgt spid="27"/>
                                        </p:tgtEl>
                                      </p:cBhvr>
                                    </p:animEffect>
                                    <p:anim calcmode="lin" valueType="num">
                                      <p:cBhvr>
                                        <p:cTn id="66" dur="2000" fill="hold"/>
                                        <p:tgtEl>
                                          <p:spTgt spid="27"/>
                                        </p:tgtEl>
                                        <p:attrNameLst>
                                          <p:attrName>ppt_w</p:attrName>
                                        </p:attrNameLst>
                                      </p:cBhvr>
                                      <p:tavLst>
                                        <p:tav tm="0" fmla="#ppt_w*sin(2.5*pi*$)">
                                          <p:val>
                                            <p:fltVal val="0"/>
                                          </p:val>
                                        </p:tav>
                                        <p:tav tm="100000">
                                          <p:val>
                                            <p:fltVal val="1"/>
                                          </p:val>
                                        </p:tav>
                                      </p:tavLst>
                                    </p:anim>
                                    <p:anim calcmode="lin" valueType="num">
                                      <p:cBhvr>
                                        <p:cTn id="67" dur="2000" fill="hold"/>
                                        <p:tgtEl>
                                          <p:spTgt spid="27"/>
                                        </p:tgtEl>
                                        <p:attrNameLst>
                                          <p:attrName>ppt_h</p:attrName>
                                        </p:attrNameLst>
                                      </p:cBhvr>
                                      <p:tavLst>
                                        <p:tav tm="0">
                                          <p:val>
                                            <p:strVal val="#ppt_h"/>
                                          </p:val>
                                        </p:tav>
                                        <p:tav tm="100000">
                                          <p:val>
                                            <p:strVal val="#ppt_h"/>
                                          </p:val>
                                        </p:tav>
                                      </p:tavLst>
                                    </p:anim>
                                  </p:childTnLst>
                                </p:cTn>
                              </p:par>
                              <p:par>
                                <p:cTn id="68" presetID="45" presetClass="entr" presetSubtype="0" fill="hold"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2000"/>
                                        <p:tgtEl>
                                          <p:spTgt spid="28"/>
                                        </p:tgtEl>
                                      </p:cBhvr>
                                    </p:animEffect>
                                    <p:anim calcmode="lin" valueType="num">
                                      <p:cBhvr>
                                        <p:cTn id="71" dur="2000" fill="hold"/>
                                        <p:tgtEl>
                                          <p:spTgt spid="28"/>
                                        </p:tgtEl>
                                        <p:attrNameLst>
                                          <p:attrName>ppt_w</p:attrName>
                                        </p:attrNameLst>
                                      </p:cBhvr>
                                      <p:tavLst>
                                        <p:tav tm="0" fmla="#ppt_w*sin(2.5*pi*$)">
                                          <p:val>
                                            <p:fltVal val="0"/>
                                          </p:val>
                                        </p:tav>
                                        <p:tav tm="100000">
                                          <p:val>
                                            <p:fltVal val="1"/>
                                          </p:val>
                                        </p:tav>
                                      </p:tavLst>
                                    </p:anim>
                                    <p:anim calcmode="lin" valueType="num">
                                      <p:cBhvr>
                                        <p:cTn id="72" dur="2000" fill="hold"/>
                                        <p:tgtEl>
                                          <p:spTgt spid="28"/>
                                        </p:tgtEl>
                                        <p:attrNameLst>
                                          <p:attrName>ppt_h</p:attrName>
                                        </p:attrNameLst>
                                      </p:cBhvr>
                                      <p:tavLst>
                                        <p:tav tm="0">
                                          <p:val>
                                            <p:strVal val="#ppt_h"/>
                                          </p:val>
                                        </p:tav>
                                        <p:tav tm="100000">
                                          <p:val>
                                            <p:strVal val="#ppt_h"/>
                                          </p:val>
                                        </p:tav>
                                      </p:tavLst>
                                    </p:anim>
                                  </p:childTnLst>
                                </p:cTn>
                              </p:par>
                              <p:par>
                                <p:cTn id="73" presetID="45" presetClass="entr" presetSubtype="0" fill="hold" nodeType="with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fade">
                                      <p:cBhvr>
                                        <p:cTn id="75" dur="2000"/>
                                        <p:tgtEl>
                                          <p:spTgt spid="31"/>
                                        </p:tgtEl>
                                      </p:cBhvr>
                                    </p:animEffect>
                                    <p:anim calcmode="lin" valueType="num">
                                      <p:cBhvr>
                                        <p:cTn id="76" dur="2000" fill="hold"/>
                                        <p:tgtEl>
                                          <p:spTgt spid="31"/>
                                        </p:tgtEl>
                                        <p:attrNameLst>
                                          <p:attrName>ppt_w</p:attrName>
                                        </p:attrNameLst>
                                      </p:cBhvr>
                                      <p:tavLst>
                                        <p:tav tm="0" fmla="#ppt_w*sin(2.5*pi*$)">
                                          <p:val>
                                            <p:fltVal val="0"/>
                                          </p:val>
                                        </p:tav>
                                        <p:tav tm="100000">
                                          <p:val>
                                            <p:fltVal val="1"/>
                                          </p:val>
                                        </p:tav>
                                      </p:tavLst>
                                    </p:anim>
                                    <p:anim calcmode="lin" valueType="num">
                                      <p:cBhvr>
                                        <p:cTn id="77" dur="2000" fill="hold"/>
                                        <p:tgtEl>
                                          <p:spTgt spid="31"/>
                                        </p:tgtEl>
                                        <p:attrNameLst>
                                          <p:attrName>ppt_h</p:attrName>
                                        </p:attrNameLst>
                                      </p:cBhvr>
                                      <p:tavLst>
                                        <p:tav tm="0">
                                          <p:val>
                                            <p:strVal val="#ppt_h"/>
                                          </p:val>
                                        </p:tav>
                                        <p:tav tm="100000">
                                          <p:val>
                                            <p:strVal val="#ppt_h"/>
                                          </p:val>
                                        </p:tav>
                                      </p:tavLst>
                                    </p:anim>
                                  </p:childTnLst>
                                </p:cTn>
                              </p:par>
                              <p:par>
                                <p:cTn id="78" presetID="45" presetClass="entr" presetSubtype="0" fill="hold" nodeType="withEffect">
                                  <p:stCondLst>
                                    <p:cond delay="0"/>
                                  </p:stCondLst>
                                  <p:childTnLst>
                                    <p:set>
                                      <p:cBhvr>
                                        <p:cTn id="79" dur="1" fill="hold">
                                          <p:stCondLst>
                                            <p:cond delay="0"/>
                                          </p:stCondLst>
                                        </p:cTn>
                                        <p:tgtEl>
                                          <p:spTgt spid="32"/>
                                        </p:tgtEl>
                                        <p:attrNameLst>
                                          <p:attrName>style.visibility</p:attrName>
                                        </p:attrNameLst>
                                      </p:cBhvr>
                                      <p:to>
                                        <p:strVal val="visible"/>
                                      </p:to>
                                    </p:set>
                                    <p:animEffect transition="in" filter="fade">
                                      <p:cBhvr>
                                        <p:cTn id="80" dur="2000"/>
                                        <p:tgtEl>
                                          <p:spTgt spid="32"/>
                                        </p:tgtEl>
                                      </p:cBhvr>
                                    </p:animEffect>
                                    <p:anim calcmode="lin" valueType="num">
                                      <p:cBhvr>
                                        <p:cTn id="81" dur="2000" fill="hold"/>
                                        <p:tgtEl>
                                          <p:spTgt spid="32"/>
                                        </p:tgtEl>
                                        <p:attrNameLst>
                                          <p:attrName>ppt_w</p:attrName>
                                        </p:attrNameLst>
                                      </p:cBhvr>
                                      <p:tavLst>
                                        <p:tav tm="0" fmla="#ppt_w*sin(2.5*pi*$)">
                                          <p:val>
                                            <p:fltVal val="0"/>
                                          </p:val>
                                        </p:tav>
                                        <p:tav tm="100000">
                                          <p:val>
                                            <p:fltVal val="1"/>
                                          </p:val>
                                        </p:tav>
                                      </p:tavLst>
                                    </p:anim>
                                    <p:anim calcmode="lin" valueType="num">
                                      <p:cBhvr>
                                        <p:cTn id="82" dur="2000" fill="hold"/>
                                        <p:tgtEl>
                                          <p:spTgt spid="32"/>
                                        </p:tgtEl>
                                        <p:attrNameLst>
                                          <p:attrName>ppt_h</p:attrName>
                                        </p:attrNameLst>
                                      </p:cBhvr>
                                      <p:tavLst>
                                        <p:tav tm="0">
                                          <p:val>
                                            <p:strVal val="#ppt_h"/>
                                          </p:val>
                                        </p:tav>
                                        <p:tav tm="100000">
                                          <p:val>
                                            <p:strVal val="#ppt_h"/>
                                          </p:val>
                                        </p:tav>
                                      </p:tavLst>
                                    </p:anim>
                                  </p:childTnLst>
                                </p:cTn>
                              </p:par>
                            </p:childTnLst>
                          </p:cTn>
                        </p:par>
                      </p:childTnLst>
                    </p:cTn>
                  </p:par>
                  <p:par>
                    <p:cTn id="83" fill="hold">
                      <p:stCondLst>
                        <p:cond delay="indefinite"/>
                      </p:stCondLst>
                      <p:childTnLst>
                        <p:par>
                          <p:cTn id="84" fill="hold">
                            <p:stCondLst>
                              <p:cond delay="0"/>
                            </p:stCondLst>
                            <p:childTnLst>
                              <p:par>
                                <p:cTn id="85" presetID="26" presetClass="entr" presetSubtype="0" fill="hold" grpId="0" nodeType="click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wipe(down)">
                                      <p:cBhvr>
                                        <p:cTn id="87" dur="580">
                                          <p:stCondLst>
                                            <p:cond delay="0"/>
                                          </p:stCondLst>
                                        </p:cTn>
                                        <p:tgtEl>
                                          <p:spTgt spid="35"/>
                                        </p:tgtEl>
                                      </p:cBhvr>
                                    </p:animEffect>
                                    <p:anim calcmode="lin" valueType="num">
                                      <p:cBhvr>
                                        <p:cTn id="88" dur="1822" tmFilter="0,0; 0.14,0.36; 0.43,0.73; 0.71,0.91; 1.0,1.0">
                                          <p:stCondLst>
                                            <p:cond delay="0"/>
                                          </p:stCondLst>
                                        </p:cTn>
                                        <p:tgtEl>
                                          <p:spTgt spid="35"/>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5"/>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5"/>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5"/>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5"/>
                                        </p:tgtEl>
                                        <p:attrNameLst>
                                          <p:attrName>ppt_y</p:attrName>
                                        </p:attrNameLst>
                                      </p:cBhvr>
                                      <p:tavLst>
                                        <p:tav tm="0" fmla="#ppt_y-sin(pi*$)/81">
                                          <p:val>
                                            <p:fltVal val="0"/>
                                          </p:val>
                                        </p:tav>
                                        <p:tav tm="100000">
                                          <p:val>
                                            <p:fltVal val="1"/>
                                          </p:val>
                                        </p:tav>
                                      </p:tavLst>
                                    </p:anim>
                                    <p:animScale>
                                      <p:cBhvr>
                                        <p:cTn id="93" dur="26">
                                          <p:stCondLst>
                                            <p:cond delay="650"/>
                                          </p:stCondLst>
                                        </p:cTn>
                                        <p:tgtEl>
                                          <p:spTgt spid="35"/>
                                        </p:tgtEl>
                                      </p:cBhvr>
                                      <p:to x="100000" y="60000"/>
                                    </p:animScale>
                                    <p:animScale>
                                      <p:cBhvr>
                                        <p:cTn id="94" dur="166" decel="50000">
                                          <p:stCondLst>
                                            <p:cond delay="676"/>
                                          </p:stCondLst>
                                        </p:cTn>
                                        <p:tgtEl>
                                          <p:spTgt spid="35"/>
                                        </p:tgtEl>
                                      </p:cBhvr>
                                      <p:to x="100000" y="100000"/>
                                    </p:animScale>
                                    <p:animScale>
                                      <p:cBhvr>
                                        <p:cTn id="95" dur="26">
                                          <p:stCondLst>
                                            <p:cond delay="1312"/>
                                          </p:stCondLst>
                                        </p:cTn>
                                        <p:tgtEl>
                                          <p:spTgt spid="35"/>
                                        </p:tgtEl>
                                      </p:cBhvr>
                                      <p:to x="100000" y="80000"/>
                                    </p:animScale>
                                    <p:animScale>
                                      <p:cBhvr>
                                        <p:cTn id="96" dur="166" decel="50000">
                                          <p:stCondLst>
                                            <p:cond delay="1338"/>
                                          </p:stCondLst>
                                        </p:cTn>
                                        <p:tgtEl>
                                          <p:spTgt spid="35"/>
                                        </p:tgtEl>
                                      </p:cBhvr>
                                      <p:to x="100000" y="100000"/>
                                    </p:animScale>
                                    <p:animScale>
                                      <p:cBhvr>
                                        <p:cTn id="97" dur="26">
                                          <p:stCondLst>
                                            <p:cond delay="1642"/>
                                          </p:stCondLst>
                                        </p:cTn>
                                        <p:tgtEl>
                                          <p:spTgt spid="35"/>
                                        </p:tgtEl>
                                      </p:cBhvr>
                                      <p:to x="100000" y="90000"/>
                                    </p:animScale>
                                    <p:animScale>
                                      <p:cBhvr>
                                        <p:cTn id="98" dur="166" decel="50000">
                                          <p:stCondLst>
                                            <p:cond delay="1668"/>
                                          </p:stCondLst>
                                        </p:cTn>
                                        <p:tgtEl>
                                          <p:spTgt spid="35"/>
                                        </p:tgtEl>
                                      </p:cBhvr>
                                      <p:to x="100000" y="100000"/>
                                    </p:animScale>
                                    <p:animScale>
                                      <p:cBhvr>
                                        <p:cTn id="99" dur="26">
                                          <p:stCondLst>
                                            <p:cond delay="1808"/>
                                          </p:stCondLst>
                                        </p:cTn>
                                        <p:tgtEl>
                                          <p:spTgt spid="35"/>
                                        </p:tgtEl>
                                      </p:cBhvr>
                                      <p:to x="100000" y="95000"/>
                                    </p:animScale>
                                    <p:animScale>
                                      <p:cBhvr>
                                        <p:cTn id="100" dur="166" decel="50000">
                                          <p:stCondLst>
                                            <p:cond delay="1834"/>
                                          </p:stCondLst>
                                        </p:cTn>
                                        <p:tgtEl>
                                          <p:spTgt spid="3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6" grpId="0" animBg="1"/>
      <p:bldP spid="18" grpId="0" animBg="1"/>
      <p:bldP spid="19" grpId="0"/>
      <p:bldP spid="21" grpId="0"/>
      <p:bldP spid="22" grpId="0" animBg="1"/>
      <p:bldP spid="23" grpId="0" animBg="1"/>
      <p:bldP spid="24" grpId="0"/>
      <p:bldP spid="26" grpId="0"/>
      <p:bldP spid="29" grpId="0" animBg="1"/>
      <p:bldP spid="34"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2045404"/>
            <a:ext cx="8424936" cy="450059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a:spcBef>
                <a:spcPts val="1800"/>
              </a:spcBef>
              <a:spcAft>
                <a:spcPts val="600"/>
              </a:spcAft>
              <a:buClr>
                <a:schemeClr val="bg2">
                  <a:lumMod val="40000"/>
                  <a:lumOff val="60000"/>
                </a:schemeClr>
              </a:buClr>
            </a:pPr>
            <a:r>
              <a:rPr lang="fr-CA" altLang="fr-FR"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«Une relation statistique [entre deux variables] ne peut être interprétée, sans de grandes précautions [conditions], comme une relation causale» (Boudon, 2002)</a:t>
            </a:r>
          </a:p>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Une fois qu’une relation entre deux variables est établie, les chercheurs considèrent communément le rôle d’une troisième variable (Lazarsfeld, 1955)</a:t>
            </a:r>
          </a:p>
          <a:p>
            <a:pPr>
              <a:spcBef>
                <a:spcPts val="1800"/>
              </a:spcBef>
              <a:spcAft>
                <a:spcPts val="600"/>
              </a:spcAft>
              <a:buClr>
                <a:schemeClr val="bg2">
                  <a:lumMod val="40000"/>
                  <a:lumOff val="60000"/>
                </a:schemeClr>
              </a:buClr>
            </a:pPr>
            <a:r>
              <a:rPr lang="fr-FR" sz="2400" dirty="0">
                <a:effectLst>
                  <a:outerShdw blurRad="38100" dist="38100" dir="2700000" algn="tl">
                    <a:srgbClr val="000000">
                      <a:alpha val="43137"/>
                    </a:srgbClr>
                  </a:outerShdw>
                </a:effectLst>
                <a:latin typeface="Arial" pitchFamily="34" charset="0"/>
                <a:cs typeface="Arial" pitchFamily="34" charset="0"/>
              </a:rPr>
              <a:t>Contrairement à l’analyse bivariée qui permet d’établir une simple relation d’association, l’analyse multivariée permet d’interpréter une relation en termes de causalité</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cxnSp>
        <p:nvCxnSpPr>
          <p:cNvPr id="9" name="Connecteur droit 8"/>
          <p:cNvCxnSpPr/>
          <p:nvPr>
            <p:custDataLst>
              <p:tags r:id="rId2"/>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3"/>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Association vs Causalité</a:t>
            </a:r>
          </a:p>
        </p:txBody>
      </p:sp>
      <p:sp>
        <p:nvSpPr>
          <p:cNvPr id="12" name="Rectangle 2">
            <a:extLst>
              <a:ext uri="{FF2B5EF4-FFF2-40B4-BE49-F238E27FC236}">
                <a16:creationId xmlns:a16="http://schemas.microsoft.com/office/drawing/2014/main" id="{462044E3-FD80-4DC4-BBAB-0BDB92DE48E9}"/>
              </a:ext>
            </a:extLst>
          </p:cNvPr>
          <p:cNvSpPr txBox="1">
            <a:spLocks noChangeArrowheads="1"/>
          </p:cNvSpPr>
          <p:nvPr>
            <p:custDataLst>
              <p:tags r:id="rId4"/>
            </p:custDataLst>
          </p:nvPr>
        </p:nvSpPr>
        <p:spPr>
          <a:xfrm>
            <a:off x="-304437" y="497337"/>
            <a:ext cx="9144000" cy="657244"/>
          </a:xfrm>
          <a:prstGeom prst="rect">
            <a:avLst/>
          </a:prstGeom>
          <a:noFill/>
          <a:ln>
            <a:noFill/>
          </a:ln>
          <a:scene3d>
            <a:camera prst="orthographicFront"/>
            <a:lightRig rig="freezing" dir="t">
              <a:rot lat="0" lon="0" rev="5640000"/>
            </a:lightRig>
          </a:scene3d>
          <a:sp3d/>
        </p:spPr>
        <p:txBody>
          <a:bodyPr vert="horz" lIns="0" tIns="0" rIns="18288" bIns="0" anchor="b">
            <a:noAutofit/>
            <a:flatTx/>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i="0" u="none" strike="noStrike" kern="1200" cap="none" spc="-380" normalizeH="0" baseline="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rPr>
              <a:t>De l’analyse bivariée à l’analyse m</a:t>
            </a:r>
            <a:r>
              <a:rPr kumimoji="0" lang="fr-FR" sz="3600" i="0" u="none" strike="noStrike" kern="1200" cap="none" spc="-380" normalizeH="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rPr>
              <a:t>ultivariée</a:t>
            </a:r>
            <a:endParaRPr kumimoji="0" lang="fr-FR" sz="3600" i="0" u="none" strike="noStrike" kern="1200" cap="none" spc="-380" normalizeH="0" baseline="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852047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1988840"/>
            <a:ext cx="8435280" cy="455715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marL="0" indent="0">
              <a:spcBef>
                <a:spcPts val="1800"/>
              </a:spcBef>
              <a:spcAft>
                <a:spcPts val="12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3 conditions pour que X soit la cause de Y (Fox, 1999)</a:t>
            </a:r>
          </a:p>
          <a:p>
            <a:pPr marL="457200" indent="-457200">
              <a:spcBef>
                <a:spcPts val="600"/>
              </a:spcBef>
              <a:spcAft>
                <a:spcPts val="600"/>
              </a:spcAft>
              <a:buClr>
                <a:schemeClr val="bg2">
                  <a:lumMod val="40000"/>
                  <a:lumOff val="60000"/>
                </a:schemeClr>
              </a:buClr>
              <a:buSzPct val="100000"/>
              <a:buFont typeface="+mj-lt"/>
              <a:buAutoNum type="arabicPeriod"/>
            </a:pPr>
            <a:r>
              <a:rPr lang="fr-FR" sz="2400" dirty="0">
                <a:effectLst>
                  <a:outerShdw blurRad="38100" dist="38100" dir="2700000" algn="tl">
                    <a:srgbClr val="000000">
                      <a:alpha val="43137"/>
                    </a:srgbClr>
                  </a:outerShdw>
                </a:effectLst>
                <a:latin typeface="Arial" pitchFamily="34" charset="0"/>
                <a:cs typeface="Arial" pitchFamily="34" charset="0"/>
              </a:rPr>
              <a:t>Le facteur présumé X survient avant l’effet présumé Y</a:t>
            </a:r>
          </a:p>
          <a:p>
            <a:pPr lvl="1" indent="-342900">
              <a:spcBef>
                <a:spcPts val="0"/>
              </a:spcBef>
              <a:spcAft>
                <a:spcPts val="600"/>
              </a:spcAft>
              <a:buClr>
                <a:schemeClr val="bg2">
                  <a:lumMod val="40000"/>
                  <a:lumOff val="60000"/>
                </a:schemeClr>
              </a:buClr>
              <a:buSzPct val="100000"/>
              <a:buFont typeface="Arial" panose="020B0604020202020204" pitchFamily="34" charset="0"/>
              <a:buChar char="•"/>
            </a:pPr>
            <a:r>
              <a:rPr lang="fr-FR" sz="2000" dirty="0">
                <a:effectLst>
                  <a:outerShdw blurRad="38100" dist="38100" dir="2700000" algn="tl">
                    <a:srgbClr val="000000">
                      <a:alpha val="43137"/>
                    </a:srgbClr>
                  </a:outerShdw>
                </a:effectLst>
                <a:latin typeface="Arial" pitchFamily="34" charset="0"/>
                <a:cs typeface="Arial" pitchFamily="34" charset="0"/>
              </a:rPr>
              <a:t>Condition pouvant être résolue par la théorie, le bon sens, le devis</a:t>
            </a:r>
          </a:p>
          <a:p>
            <a:pPr marL="457200" indent="-457200">
              <a:spcBef>
                <a:spcPts val="600"/>
              </a:spcBef>
              <a:spcAft>
                <a:spcPts val="600"/>
              </a:spcAft>
              <a:buClr>
                <a:schemeClr val="bg2">
                  <a:lumMod val="40000"/>
                  <a:lumOff val="60000"/>
                </a:schemeClr>
              </a:buClr>
              <a:buSzPct val="100000"/>
              <a:buFont typeface="+mj-lt"/>
              <a:buAutoNum type="arabicPeriod"/>
            </a:pPr>
            <a:r>
              <a:rPr lang="fr-FR" sz="2400" dirty="0">
                <a:effectLst>
                  <a:outerShdw blurRad="38100" dist="38100" dir="2700000" algn="tl">
                    <a:srgbClr val="000000">
                      <a:alpha val="43137"/>
                    </a:srgbClr>
                  </a:outerShdw>
                </a:effectLst>
                <a:latin typeface="Arial" pitchFamily="34" charset="0"/>
                <a:cs typeface="Arial" pitchFamily="34" charset="0"/>
              </a:rPr>
              <a:t>Les variables X et Y sont associées statistiquement</a:t>
            </a:r>
          </a:p>
          <a:p>
            <a:pPr lvl="1" indent="-342900">
              <a:spcBef>
                <a:spcPts val="0"/>
              </a:spcBef>
              <a:spcAft>
                <a:spcPts val="600"/>
              </a:spcAft>
              <a:buClr>
                <a:schemeClr val="bg2">
                  <a:lumMod val="40000"/>
                  <a:lumOff val="60000"/>
                </a:schemeClr>
              </a:buClr>
              <a:buSzPct val="100000"/>
              <a:buFont typeface="Arial" panose="020B0604020202020204" pitchFamily="34" charset="0"/>
              <a:buChar char="•"/>
            </a:pPr>
            <a:r>
              <a:rPr lang="fr-FR" sz="2000" dirty="0">
                <a:effectLst>
                  <a:outerShdw blurRad="38100" dist="38100" dir="2700000" algn="tl">
                    <a:srgbClr val="000000">
                      <a:alpha val="43137"/>
                    </a:srgbClr>
                  </a:outerShdw>
                </a:effectLst>
                <a:latin typeface="Arial" pitchFamily="34" charset="0"/>
                <a:cs typeface="Arial" pitchFamily="34" charset="0"/>
              </a:rPr>
              <a:t>Les statistiques bivariées visent à vérifier cette condition</a:t>
            </a:r>
          </a:p>
          <a:p>
            <a:pPr marL="457200" indent="-457200">
              <a:spcBef>
                <a:spcPts val="600"/>
              </a:spcBef>
              <a:spcAft>
                <a:spcPts val="600"/>
              </a:spcAft>
              <a:buClr>
                <a:schemeClr val="bg2">
                  <a:lumMod val="40000"/>
                  <a:lumOff val="60000"/>
                </a:schemeClr>
              </a:buClr>
              <a:buSzPct val="100000"/>
              <a:buFont typeface="+mj-lt"/>
              <a:buAutoNum type="arabicPeriod"/>
            </a:pPr>
            <a:r>
              <a:rPr lang="fr-FR" sz="2400" dirty="0">
                <a:effectLst>
                  <a:outerShdw blurRad="38100" dist="38100" dir="2700000" algn="tl">
                    <a:srgbClr val="000000">
                      <a:alpha val="43137"/>
                    </a:srgbClr>
                  </a:outerShdw>
                </a:effectLst>
                <a:latin typeface="Arial" pitchFamily="34" charset="0"/>
                <a:cs typeface="Arial" pitchFamily="34" charset="0"/>
              </a:rPr>
              <a:t>L’association stat. X-Y n’est pas due à une 3</a:t>
            </a:r>
            <a:r>
              <a:rPr lang="fr-FR" sz="2400" baseline="30000" dirty="0">
                <a:effectLst>
                  <a:outerShdw blurRad="38100" dist="38100" dir="2700000" algn="tl">
                    <a:srgbClr val="000000">
                      <a:alpha val="43137"/>
                    </a:srgbClr>
                  </a:outerShdw>
                </a:effectLst>
                <a:latin typeface="Arial" pitchFamily="34" charset="0"/>
                <a:cs typeface="Arial" pitchFamily="34" charset="0"/>
              </a:rPr>
              <a:t>e</a:t>
            </a:r>
            <a:r>
              <a:rPr lang="fr-FR" sz="2400" dirty="0">
                <a:effectLst>
                  <a:outerShdw blurRad="38100" dist="38100" dir="2700000" algn="tl">
                    <a:srgbClr val="000000">
                      <a:alpha val="43137"/>
                    </a:srgbClr>
                  </a:outerShdw>
                </a:effectLst>
                <a:latin typeface="Arial" pitchFamily="34" charset="0"/>
                <a:cs typeface="Arial" pitchFamily="34" charset="0"/>
              </a:rPr>
              <a:t> variable</a:t>
            </a:r>
          </a:p>
          <a:p>
            <a:pPr lvl="1" indent="-342900">
              <a:spcBef>
                <a:spcPts val="0"/>
              </a:spcBef>
              <a:spcAft>
                <a:spcPts val="600"/>
              </a:spcAft>
              <a:buClr>
                <a:schemeClr val="bg2">
                  <a:lumMod val="40000"/>
                  <a:lumOff val="60000"/>
                </a:schemeClr>
              </a:buClr>
              <a:buSzPct val="100000"/>
              <a:buFont typeface="Arial" panose="020B0604020202020204" pitchFamily="34" charset="0"/>
              <a:buChar char="•"/>
            </a:pPr>
            <a:r>
              <a:rPr lang="fr-FR" sz="2000" dirty="0">
                <a:effectLst>
                  <a:outerShdw blurRad="38100" dist="38100" dir="2700000" algn="tl">
                    <a:srgbClr val="000000">
                      <a:alpha val="43137"/>
                    </a:srgbClr>
                  </a:outerShdw>
                </a:effectLst>
                <a:latin typeface="Arial" pitchFamily="34" charset="0"/>
                <a:cs typeface="Arial" pitchFamily="34" charset="0"/>
              </a:rPr>
              <a:t>L’analyse comparative (expérimentale) et/ou l’analyse multivariée (corrélationnelle) permettent de vérifier cette condition </a:t>
            </a:r>
          </a:p>
          <a:p>
            <a:pPr marL="0" indent="0">
              <a:spcBef>
                <a:spcPts val="12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Pour conclure de façon convaincante à un lien de causalité, il faut l’inscrire dans un raisonnement théorique</a:t>
            </a: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Qu’est-ce que l’analyse causale?</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Conditions de la causalité</a:t>
            </a:r>
          </a:p>
        </p:txBody>
      </p:sp>
      <p:cxnSp>
        <p:nvCxnSpPr>
          <p:cNvPr id="3" name="Connecteur droit avec flèche 2"/>
          <p:cNvCxnSpPr/>
          <p:nvPr/>
        </p:nvCxnSpPr>
        <p:spPr>
          <a:xfrm>
            <a:off x="562544" y="5877272"/>
            <a:ext cx="36004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2" name="Connecteur droit avec flèche 11"/>
          <p:cNvCxnSpPr/>
          <p:nvPr/>
        </p:nvCxnSpPr>
        <p:spPr>
          <a:xfrm>
            <a:off x="562544" y="2204864"/>
            <a:ext cx="360040"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6077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par>
                                <p:cTn id="8" presetID="42" presetClass="entr" presetSubtype="0" fill="hold" nodeType="withEffect">
                                  <p:stCondLst>
                                    <p:cond delay="0"/>
                                  </p:stCondLst>
                                  <p:childTnLst>
                                    <p:set>
                                      <p:cBhvr>
                                        <p:cTn id="9" dur="1" fill="hold">
                                          <p:stCondLst>
                                            <p:cond delay="0"/>
                                          </p:stCondLst>
                                        </p:cTn>
                                        <p:tgtEl>
                                          <p:spTgt spid="11">
                                            <p:txEl>
                                              <p:pRg st="2" end="2"/>
                                            </p:txEl>
                                          </p:spTgt>
                                        </p:tgtEl>
                                        <p:attrNameLst>
                                          <p:attrName>style.visibility</p:attrName>
                                        </p:attrNameLst>
                                      </p:cBhvr>
                                      <p:to>
                                        <p:strVal val="visible"/>
                                      </p:to>
                                    </p:set>
                                    <p:animEffect transition="in" filter="fade">
                                      <p:cBhvr>
                                        <p:cTn id="10" dur="1000"/>
                                        <p:tgtEl>
                                          <p:spTgt spid="11">
                                            <p:txEl>
                                              <p:pRg st="2" end="2"/>
                                            </p:txEl>
                                          </p:spTgt>
                                        </p:tgtEl>
                                      </p:cBhvr>
                                    </p:animEffect>
                                    <p:anim calcmode="lin" valueType="num">
                                      <p:cBhvr>
                                        <p:cTn id="11"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12"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fade">
                                      <p:cBhvr>
                                        <p:cTn id="17" dur="500"/>
                                        <p:tgtEl>
                                          <p:spTgt spid="11">
                                            <p:txEl>
                                              <p:pRg st="3" end="3"/>
                                            </p:txEl>
                                          </p:spTgt>
                                        </p:tgtEl>
                                      </p:cBhvr>
                                    </p:animEffect>
                                  </p:childTnLst>
                                </p:cTn>
                              </p:par>
                              <p:par>
                                <p:cTn id="18" presetID="42" presetClass="entr" presetSubtype="0" fill="hold" nodeType="withEffect">
                                  <p:stCondLst>
                                    <p:cond delay="0"/>
                                  </p:stCondLst>
                                  <p:childTnLst>
                                    <p:set>
                                      <p:cBhvr>
                                        <p:cTn id="19" dur="1" fill="hold">
                                          <p:stCondLst>
                                            <p:cond delay="0"/>
                                          </p:stCondLst>
                                        </p:cTn>
                                        <p:tgtEl>
                                          <p:spTgt spid="11">
                                            <p:txEl>
                                              <p:pRg st="4" end="4"/>
                                            </p:txEl>
                                          </p:spTgt>
                                        </p:tgtEl>
                                        <p:attrNameLst>
                                          <p:attrName>style.visibility</p:attrName>
                                        </p:attrNameLst>
                                      </p:cBhvr>
                                      <p:to>
                                        <p:strVal val="visible"/>
                                      </p:to>
                                    </p:set>
                                    <p:animEffect transition="in" filter="fade">
                                      <p:cBhvr>
                                        <p:cTn id="20" dur="1000"/>
                                        <p:tgtEl>
                                          <p:spTgt spid="11">
                                            <p:txEl>
                                              <p:pRg st="4" end="4"/>
                                            </p:txEl>
                                          </p:spTgt>
                                        </p:tgtEl>
                                      </p:cBhvr>
                                    </p:animEffect>
                                    <p:anim calcmode="lin" valueType="num">
                                      <p:cBhvr>
                                        <p:cTn id="21"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animEffect transition="in" filter="fade">
                                      <p:cBhvr>
                                        <p:cTn id="27" dur="500"/>
                                        <p:tgtEl>
                                          <p:spTgt spid="11">
                                            <p:txEl>
                                              <p:pRg st="5" end="5"/>
                                            </p:txEl>
                                          </p:spTgt>
                                        </p:tgtEl>
                                      </p:cBhvr>
                                    </p:animEffect>
                                  </p:childTnLst>
                                </p:cTn>
                              </p:par>
                              <p:par>
                                <p:cTn id="28" presetID="42" presetClass="entr" presetSubtype="0" fill="hold" nodeType="withEffect">
                                  <p:stCondLst>
                                    <p:cond delay="0"/>
                                  </p:stCondLst>
                                  <p:childTnLst>
                                    <p:set>
                                      <p:cBhvr>
                                        <p:cTn id="29" dur="1" fill="hold">
                                          <p:stCondLst>
                                            <p:cond delay="0"/>
                                          </p:stCondLst>
                                        </p:cTn>
                                        <p:tgtEl>
                                          <p:spTgt spid="11">
                                            <p:txEl>
                                              <p:pRg st="6" end="6"/>
                                            </p:txEl>
                                          </p:spTgt>
                                        </p:tgtEl>
                                        <p:attrNameLst>
                                          <p:attrName>style.visibility</p:attrName>
                                        </p:attrNameLst>
                                      </p:cBhvr>
                                      <p:to>
                                        <p:strVal val="visible"/>
                                      </p:to>
                                    </p:set>
                                    <p:animEffect transition="in" filter="fade">
                                      <p:cBhvr>
                                        <p:cTn id="30" dur="1000"/>
                                        <p:tgtEl>
                                          <p:spTgt spid="11">
                                            <p:txEl>
                                              <p:pRg st="6" end="6"/>
                                            </p:txEl>
                                          </p:spTgt>
                                        </p:tgtEl>
                                      </p:cBhvr>
                                    </p:animEffect>
                                    <p:anim calcmode="lin" valueType="num">
                                      <p:cBhvr>
                                        <p:cTn id="31"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7" end="7"/>
                                            </p:txEl>
                                          </p:spTgt>
                                        </p:tgtEl>
                                        <p:attrNameLst>
                                          <p:attrName>style.visibility</p:attrName>
                                        </p:attrNameLst>
                                      </p:cBhvr>
                                      <p:to>
                                        <p:strVal val="visible"/>
                                      </p:to>
                                    </p:set>
                                    <p:animEffect transition="in" filter="fade">
                                      <p:cBhvr>
                                        <p:cTn id="37" dur="500"/>
                                        <p:tgtEl>
                                          <p:spTgt spid="11">
                                            <p:txEl>
                                              <p:pRg st="7" end="7"/>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1988840"/>
            <a:ext cx="8435280" cy="455715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marL="457200" indent="-457200">
              <a:spcBef>
                <a:spcPts val="600"/>
              </a:spcBef>
              <a:spcAft>
                <a:spcPts val="600"/>
              </a:spcAft>
              <a:buClr>
                <a:schemeClr val="bg2">
                  <a:lumMod val="40000"/>
                  <a:lumOff val="60000"/>
                </a:schemeClr>
              </a:buClr>
              <a:buSzPct val="100000"/>
              <a:buFont typeface="+mj-lt"/>
              <a:buAutoNum type="arabicPeriod"/>
            </a:pPr>
            <a:r>
              <a:rPr lang="fr-FR" sz="2400" dirty="0">
                <a:effectLst>
                  <a:outerShdw blurRad="38100" dist="38100" dir="2700000" algn="tl">
                    <a:srgbClr val="000000">
                      <a:alpha val="43137"/>
                    </a:srgbClr>
                  </a:outerShdw>
                </a:effectLst>
                <a:latin typeface="Arial" pitchFamily="34" charset="0"/>
                <a:cs typeface="Arial" pitchFamily="34" charset="0"/>
              </a:rPr>
              <a:t>Démarche expérimentale (expérimentation)</a:t>
            </a:r>
          </a:p>
          <a:p>
            <a:pPr marL="400050" lvl="1" indent="0">
              <a:spcBef>
                <a:spcPts val="1200"/>
              </a:spcBef>
              <a:spcAft>
                <a:spcPts val="600"/>
              </a:spcAft>
              <a:buClr>
                <a:schemeClr val="bg2">
                  <a:lumMod val="40000"/>
                  <a:lumOff val="60000"/>
                </a:schemeClr>
              </a:buClr>
              <a:buSzPct val="100000"/>
              <a:buNone/>
            </a:pPr>
            <a:r>
              <a:rPr lang="fr-FR" sz="2000" dirty="0">
                <a:effectLst>
                  <a:outerShdw blurRad="38100" dist="38100" dir="2700000" algn="tl">
                    <a:srgbClr val="000000">
                      <a:alpha val="43137"/>
                    </a:srgbClr>
                  </a:outerShdw>
                </a:effectLst>
                <a:latin typeface="Arial" pitchFamily="34" charset="0"/>
                <a:cs typeface="Arial" pitchFamily="34" charset="0"/>
              </a:rPr>
              <a:t>Films violents (VI manipulée)            comportements violents (VD)</a:t>
            </a:r>
          </a:p>
          <a:p>
            <a:pPr>
              <a:spcBef>
                <a:spcPts val="1200"/>
              </a:spcBef>
              <a:spcAft>
                <a:spcPts val="600"/>
              </a:spcAft>
              <a:buClr>
                <a:schemeClr val="bg2">
                  <a:lumMod val="40000"/>
                  <a:lumOff val="60000"/>
                </a:schemeClr>
              </a:buClr>
              <a:buSzPct val="100000"/>
              <a:buFont typeface="Arial" panose="020B0604020202020204" pitchFamily="34" charset="0"/>
              <a:buChar char="•"/>
            </a:pP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Groupe expérimental/groupe-contrôle</a:t>
            </a:r>
          </a:p>
          <a:p>
            <a:pPr lvl="1">
              <a:spcBef>
                <a:spcPts val="0"/>
              </a:spcBef>
              <a:spcAft>
                <a:spcPts val="600"/>
              </a:spcAft>
              <a:buClr>
                <a:schemeClr val="bg2">
                  <a:lumMod val="40000"/>
                  <a:lumOff val="60000"/>
                </a:schemeClr>
              </a:buClr>
              <a:buSzPct val="100000"/>
              <a:buFont typeface="Arial" panose="020B0604020202020204" pitchFamily="34" charset="0"/>
              <a:buChar char="•"/>
            </a:pPr>
            <a:r>
              <a:rPr lang="fr-FR" sz="20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Randomisation</a:t>
            </a:r>
            <a:r>
              <a:rPr lang="fr-FR" sz="2000" dirty="0">
                <a:effectLst>
                  <a:outerShdw blurRad="38100" dist="38100" dir="2700000" algn="tl">
                    <a:srgbClr val="000000">
                      <a:alpha val="43137"/>
                    </a:srgbClr>
                  </a:outerShdw>
                </a:effectLst>
                <a:latin typeface="Arial" pitchFamily="34" charset="0"/>
                <a:cs typeface="Arial" pitchFamily="34" charset="0"/>
              </a:rPr>
              <a:t>= assignation aléatoire des sujets aux groupes expérimental (intervention) et contrôle (sans intervention)</a:t>
            </a:r>
          </a:p>
          <a:p>
            <a:pPr lvl="1">
              <a:spcBef>
                <a:spcPts val="0"/>
              </a:spcBef>
              <a:spcAft>
                <a:spcPts val="600"/>
              </a:spcAft>
              <a:buClr>
                <a:schemeClr val="bg2">
                  <a:lumMod val="40000"/>
                  <a:lumOff val="60000"/>
                </a:schemeClr>
              </a:buClr>
              <a:buSzPct val="100000"/>
              <a:buFont typeface="Arial" panose="020B0604020202020204" pitchFamily="34" charset="0"/>
              <a:buChar char="•"/>
            </a:pPr>
            <a:r>
              <a:rPr lang="fr-FR" sz="20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Matching</a:t>
            </a:r>
            <a:r>
              <a:rPr lang="fr-FR" sz="2000" dirty="0">
                <a:effectLst>
                  <a:outerShdw blurRad="38100" dist="38100" dir="2700000" algn="tl">
                    <a:srgbClr val="000000">
                      <a:alpha val="43137"/>
                    </a:srgbClr>
                  </a:outerShdw>
                </a:effectLst>
                <a:latin typeface="Arial" pitchFamily="34" charset="0"/>
                <a:cs typeface="Arial" pitchFamily="34" charset="0"/>
              </a:rPr>
              <a:t>= assignation de caractéristiques identiques aux groupes</a:t>
            </a:r>
          </a:p>
          <a:p>
            <a:pPr>
              <a:spcBef>
                <a:spcPts val="1200"/>
              </a:spcBef>
              <a:spcAft>
                <a:spcPts val="600"/>
              </a:spcAft>
              <a:buClr>
                <a:schemeClr val="bg2">
                  <a:lumMod val="40000"/>
                  <a:lumOff val="60000"/>
                </a:schemeClr>
              </a:buClr>
              <a:buSzPct val="100000"/>
              <a:buFont typeface="Arial" panose="020B0604020202020204" pitchFamily="34" charset="0"/>
              <a:buChar char="•"/>
            </a:pP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Analyse comparative: </a:t>
            </a:r>
            <a:r>
              <a:rPr lang="fr-FR" sz="2400" dirty="0">
                <a:effectLst>
                  <a:outerShdw blurRad="38100" dist="38100" dir="2700000" algn="tl">
                    <a:srgbClr val="000000">
                      <a:alpha val="43137"/>
                    </a:srgbClr>
                  </a:outerShdw>
                </a:effectLst>
                <a:latin typeface="Arial" pitchFamily="34" charset="0"/>
                <a:cs typeface="Arial" pitchFamily="34" charset="0"/>
              </a:rPr>
              <a:t>comparer les deux groupes, tout en </a:t>
            </a:r>
            <a:r>
              <a:rPr lang="fr-CA" sz="2400" dirty="0">
                <a:effectLst>
                  <a:outerShdw blurRad="38100" dist="38100" dir="2700000" algn="tl">
                    <a:srgbClr val="000000">
                      <a:alpha val="43137"/>
                    </a:srgbClr>
                  </a:outerShdw>
                </a:effectLst>
                <a:latin typeface="Arial" pitchFamily="34" charset="0"/>
                <a:cs typeface="Arial" pitchFamily="34" charset="0"/>
              </a:rPr>
              <a:t>contrôlant expérimentalement les variables additionnelles, leur effet étant éliminé simultanément, implicitement</a:t>
            </a:r>
          </a:p>
          <a:p>
            <a:pPr lvl="1">
              <a:spcBef>
                <a:spcPts val="0"/>
              </a:spcBef>
              <a:spcAft>
                <a:spcPts val="600"/>
              </a:spcAft>
              <a:buClr>
                <a:schemeClr val="bg2">
                  <a:lumMod val="40000"/>
                  <a:lumOff val="60000"/>
                </a:schemeClr>
              </a:buClr>
              <a:buSzPct val="100000"/>
              <a:buFont typeface="Arial" panose="020B0604020202020204" pitchFamily="34" charset="0"/>
              <a:buChar char="•"/>
            </a:pPr>
            <a:r>
              <a:rPr lang="fr-CA" sz="2000" dirty="0">
                <a:effectLst>
                  <a:outerShdw blurRad="38100" dist="38100" dir="2700000" algn="tl">
                    <a:srgbClr val="000000">
                      <a:alpha val="43137"/>
                    </a:srgbClr>
                  </a:outerShdw>
                </a:effectLst>
                <a:latin typeface="Arial" pitchFamily="34" charset="0"/>
                <a:cs typeface="Arial" pitchFamily="34" charset="0"/>
              </a:rPr>
              <a:t>Contrôle efficace grâce à la randomisation ou au </a:t>
            </a:r>
            <a:r>
              <a:rPr lang="fr-CA" sz="2000" dirty="0" err="1">
                <a:effectLst>
                  <a:outerShdw blurRad="38100" dist="38100" dir="2700000" algn="tl">
                    <a:srgbClr val="000000">
                      <a:alpha val="43137"/>
                    </a:srgbClr>
                  </a:outerShdw>
                </a:effectLst>
                <a:latin typeface="Arial" pitchFamily="34" charset="0"/>
                <a:cs typeface="Arial" pitchFamily="34" charset="0"/>
              </a:rPr>
              <a:t>matching</a:t>
            </a:r>
            <a:endParaRPr lang="fr-FR" sz="2400" dirty="0">
              <a:effectLst>
                <a:outerShdw blurRad="38100" dist="38100" dir="2700000" algn="tl">
                  <a:srgbClr val="000000">
                    <a:alpha val="43137"/>
                  </a:srgbClr>
                </a:outerShdw>
              </a:effectLst>
              <a:latin typeface="Arial" pitchFamily="34" charset="0"/>
              <a:cs typeface="Arial" pitchFamily="34" charset="0"/>
            </a:endParaRP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Qu’est-ce que l’analyse causale?</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Démarches méthodologiques pour asseoir la causalité</a:t>
            </a:r>
          </a:p>
        </p:txBody>
      </p:sp>
      <p:cxnSp>
        <p:nvCxnSpPr>
          <p:cNvPr id="7" name="Connecteur droit avec flèche 6">
            <a:extLst>
              <a:ext uri="{FF2B5EF4-FFF2-40B4-BE49-F238E27FC236}">
                <a16:creationId xmlns:a16="http://schemas.microsoft.com/office/drawing/2014/main" id="{467BAD54-7225-4A5D-B0AF-2C43FA5C577E}"/>
              </a:ext>
            </a:extLst>
          </p:cNvPr>
          <p:cNvCxnSpPr/>
          <p:nvPr/>
        </p:nvCxnSpPr>
        <p:spPr>
          <a:xfrm>
            <a:off x="4355976" y="2780928"/>
            <a:ext cx="648072" cy="0"/>
          </a:xfrm>
          <a:prstGeom prst="straightConnector1">
            <a:avLst/>
          </a:prstGeom>
          <a:ln w="57150">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09440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
                                            <p:txEl>
                                              <p:pRg st="3" end="3"/>
                                            </p:txEl>
                                          </p:spTgt>
                                        </p:tgtEl>
                                        <p:attrNameLst>
                                          <p:attrName>style.visibility</p:attrName>
                                        </p:attrNameLst>
                                      </p:cBhvr>
                                      <p:to>
                                        <p:strVal val="visible"/>
                                      </p:to>
                                    </p:set>
                                    <p:animEffect transition="in" filter="fade">
                                      <p:cBhvr>
                                        <p:cTn id="10" dur="500"/>
                                        <p:tgtEl>
                                          <p:spTgt spid="11">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xEl>
                                              <p:pRg st="4" end="4"/>
                                            </p:txEl>
                                          </p:spTgt>
                                        </p:tgtEl>
                                        <p:attrNameLst>
                                          <p:attrName>style.visibility</p:attrName>
                                        </p:attrNameLst>
                                      </p:cBhvr>
                                      <p:to>
                                        <p:strVal val="visible"/>
                                      </p:to>
                                    </p:set>
                                    <p:animEffect transition="in" filter="fade">
                                      <p:cBhvr>
                                        <p:cTn id="13" dur="500"/>
                                        <p:tgtEl>
                                          <p:spTgt spid="11">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11">
                                            <p:txEl>
                                              <p:pRg st="5" end="5"/>
                                            </p:txEl>
                                          </p:spTgt>
                                        </p:tgtEl>
                                        <p:attrNameLst>
                                          <p:attrName>style.visibility</p:attrName>
                                        </p:attrNameLst>
                                      </p:cBhvr>
                                      <p:to>
                                        <p:strVal val="visible"/>
                                      </p:to>
                                    </p:set>
                                    <p:animEffect transition="in" filter="fade">
                                      <p:cBhvr>
                                        <p:cTn id="18" dur="1000"/>
                                        <p:tgtEl>
                                          <p:spTgt spid="11">
                                            <p:txEl>
                                              <p:pRg st="5" end="5"/>
                                            </p:txEl>
                                          </p:spTgt>
                                        </p:tgtEl>
                                      </p:cBhvr>
                                    </p:animEffect>
                                    <p:anim calcmode="lin" valueType="num">
                                      <p:cBhvr>
                                        <p:cTn id="19" dur="1000" fill="hold"/>
                                        <p:tgtEl>
                                          <p:spTgt spid="11">
                                            <p:txEl>
                                              <p:pRg st="5" end="5"/>
                                            </p:txEl>
                                          </p:spTgt>
                                        </p:tgtEl>
                                        <p:attrNameLst>
                                          <p:attrName>ppt_x</p:attrName>
                                        </p:attrNameLst>
                                      </p:cBhvr>
                                      <p:tavLst>
                                        <p:tav tm="0">
                                          <p:val>
                                            <p:strVal val="#ppt_x"/>
                                          </p:val>
                                        </p:tav>
                                        <p:tav tm="100000">
                                          <p:val>
                                            <p:strVal val="#ppt_x"/>
                                          </p:val>
                                        </p:tav>
                                      </p:tavLst>
                                    </p:anim>
                                    <p:anim calcmode="lin" valueType="num">
                                      <p:cBhvr>
                                        <p:cTn id="20" dur="1000" fill="hold"/>
                                        <p:tgtEl>
                                          <p:spTgt spid="11">
                                            <p:txEl>
                                              <p:pRg st="5" end="5"/>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1">
                                            <p:txEl>
                                              <p:pRg st="6" end="6"/>
                                            </p:txEl>
                                          </p:spTgt>
                                        </p:tgtEl>
                                        <p:attrNameLst>
                                          <p:attrName>style.visibility</p:attrName>
                                        </p:attrNameLst>
                                      </p:cBhvr>
                                      <p:to>
                                        <p:strVal val="visible"/>
                                      </p:to>
                                    </p:set>
                                    <p:animEffect transition="in" filter="fade">
                                      <p:cBhvr>
                                        <p:cTn id="23" dur="1000"/>
                                        <p:tgtEl>
                                          <p:spTgt spid="11">
                                            <p:txEl>
                                              <p:pRg st="6" end="6"/>
                                            </p:txEl>
                                          </p:spTgt>
                                        </p:tgtEl>
                                      </p:cBhvr>
                                    </p:animEffect>
                                    <p:anim calcmode="lin" valueType="num">
                                      <p:cBhvr>
                                        <p:cTn id="24"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25"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texte 2"/>
          <p:cNvSpPr>
            <a:spLocks noGrp="1"/>
          </p:cNvSpPr>
          <p:nvPr>
            <p:custDataLst>
              <p:tags r:id="rId1"/>
            </p:custDataLst>
          </p:nvPr>
        </p:nvSpPr>
        <p:spPr bwMode="auto">
          <a:xfrm>
            <a:off x="457200" y="1988840"/>
            <a:ext cx="8435280" cy="455715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9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3200">
                <a:solidFill>
                  <a:schemeClr val="tx1"/>
                </a:solidFill>
                <a:latin typeface="+mn-lt"/>
              </a:defRPr>
            </a:lvl2pPr>
            <a:lvl3pPr marL="1143000" indent="-228600" algn="l" rtl="0" eaLnBrk="1" fontAlgn="base" hangingPunct="1">
              <a:spcBef>
                <a:spcPct val="20000"/>
              </a:spcBef>
              <a:spcAft>
                <a:spcPct val="0"/>
              </a:spcAft>
              <a:buClr>
                <a:schemeClr val="tx2"/>
              </a:buClr>
              <a:buSzPct val="75000"/>
              <a:buFont typeface="Wingdings" pitchFamily="2" charset="2"/>
              <a:buChar char="v"/>
              <a:defRPr sz="3200">
                <a:solidFill>
                  <a:schemeClr val="tx1"/>
                </a:solidFill>
                <a:latin typeface="+mn-lt"/>
              </a:defRPr>
            </a:lvl3pPr>
            <a:lvl4pPr marL="1600200" indent="-228600" algn="l" rtl="0" eaLnBrk="1" fontAlgn="base" hangingPunct="1">
              <a:spcBef>
                <a:spcPct val="20000"/>
              </a:spcBef>
              <a:spcAft>
                <a:spcPct val="0"/>
              </a:spcAft>
              <a:buClr>
                <a:schemeClr val="tx2"/>
              </a:buClr>
              <a:buChar char="–"/>
              <a:defRPr sz="3200">
                <a:solidFill>
                  <a:schemeClr val="tx1"/>
                </a:solidFill>
                <a:latin typeface="+mn-lt"/>
              </a:defRPr>
            </a:lvl4pPr>
            <a:lvl5pPr marL="2057400" indent="-228600" algn="l" rtl="0" eaLnBrk="1" fontAlgn="base" hangingPunct="1">
              <a:spcBef>
                <a:spcPct val="20000"/>
              </a:spcBef>
              <a:spcAft>
                <a:spcPct val="0"/>
              </a:spcAft>
              <a:buClr>
                <a:schemeClr val="tx2"/>
              </a:buClr>
              <a:buChar char="–"/>
              <a:defRPr sz="3200">
                <a:solidFill>
                  <a:schemeClr val="tx1"/>
                </a:solidFill>
                <a:latin typeface="+mn-lt"/>
              </a:defRPr>
            </a:lvl5pPr>
            <a:lvl6pPr marL="2514600" indent="-228600" algn="l" rtl="0" eaLnBrk="1" fontAlgn="base" hangingPunct="1">
              <a:spcBef>
                <a:spcPct val="20000"/>
              </a:spcBef>
              <a:spcAft>
                <a:spcPct val="0"/>
              </a:spcAft>
              <a:buClr>
                <a:schemeClr val="tx2"/>
              </a:buClr>
              <a:buChar char="–"/>
              <a:defRPr sz="3200">
                <a:solidFill>
                  <a:schemeClr val="tx1"/>
                </a:solidFill>
                <a:latin typeface="+mn-lt"/>
              </a:defRPr>
            </a:lvl6pPr>
            <a:lvl7pPr marL="2971800" indent="-228600" algn="l" rtl="0" eaLnBrk="1" fontAlgn="base" hangingPunct="1">
              <a:spcBef>
                <a:spcPct val="20000"/>
              </a:spcBef>
              <a:spcAft>
                <a:spcPct val="0"/>
              </a:spcAft>
              <a:buClr>
                <a:schemeClr val="tx2"/>
              </a:buClr>
              <a:buChar char="–"/>
              <a:defRPr sz="3200">
                <a:solidFill>
                  <a:schemeClr val="tx1"/>
                </a:solidFill>
                <a:latin typeface="+mn-lt"/>
              </a:defRPr>
            </a:lvl7pPr>
            <a:lvl8pPr marL="3429000" indent="-228600" algn="l" rtl="0" eaLnBrk="1" fontAlgn="base" hangingPunct="1">
              <a:spcBef>
                <a:spcPct val="20000"/>
              </a:spcBef>
              <a:spcAft>
                <a:spcPct val="0"/>
              </a:spcAft>
              <a:buClr>
                <a:schemeClr val="tx2"/>
              </a:buClr>
              <a:buChar char="–"/>
              <a:defRPr sz="3200">
                <a:solidFill>
                  <a:schemeClr val="tx1"/>
                </a:solidFill>
                <a:latin typeface="+mn-lt"/>
              </a:defRPr>
            </a:lvl8pPr>
            <a:lvl9pPr marL="3886200" indent="-228600" algn="l" rtl="0" eaLnBrk="1" fontAlgn="base" hangingPunct="1">
              <a:spcBef>
                <a:spcPct val="20000"/>
              </a:spcBef>
              <a:spcAft>
                <a:spcPct val="0"/>
              </a:spcAft>
              <a:buClr>
                <a:schemeClr val="tx2"/>
              </a:buClr>
              <a:buChar char="–"/>
              <a:defRPr sz="3200">
                <a:solidFill>
                  <a:schemeClr val="tx1"/>
                </a:solidFill>
                <a:latin typeface="+mn-lt"/>
              </a:defRPr>
            </a:lvl9pPr>
          </a:lstStyle>
          <a:p>
            <a:pPr marL="457200" indent="-457200">
              <a:spcBef>
                <a:spcPts val="1200"/>
              </a:spcBef>
              <a:spcAft>
                <a:spcPts val="600"/>
              </a:spcAft>
              <a:buClr>
                <a:schemeClr val="bg2">
                  <a:lumMod val="40000"/>
                  <a:lumOff val="60000"/>
                </a:schemeClr>
              </a:buClr>
              <a:buSzPct val="100000"/>
              <a:buFont typeface="+mj-lt"/>
              <a:buAutoNum type="arabicPeriod" startAt="2"/>
            </a:pPr>
            <a:r>
              <a:rPr lang="fr-FR" sz="2400" dirty="0">
                <a:effectLst>
                  <a:outerShdw blurRad="38100" dist="38100" dir="2700000" algn="tl">
                    <a:srgbClr val="000000">
                      <a:alpha val="43137"/>
                    </a:srgbClr>
                  </a:outerShdw>
                </a:effectLst>
                <a:latin typeface="Arial" pitchFamily="34" charset="0"/>
                <a:cs typeface="Arial" pitchFamily="34" charset="0"/>
              </a:rPr>
              <a:t>Démarche corrélationnelle (enquête par sondage)</a:t>
            </a:r>
          </a:p>
          <a:p>
            <a:pPr marL="400050" lvl="1" indent="0">
              <a:spcBef>
                <a:spcPts val="600"/>
              </a:spcBef>
              <a:spcAft>
                <a:spcPts val="0"/>
              </a:spcAft>
              <a:buClr>
                <a:schemeClr val="bg2">
                  <a:lumMod val="40000"/>
                  <a:lumOff val="60000"/>
                </a:schemeClr>
              </a:buClr>
              <a:buSzPct val="100000"/>
              <a:buNone/>
            </a:pPr>
            <a:r>
              <a:rPr lang="fr-FR" sz="2000" dirty="0">
                <a:effectLst>
                  <a:outerShdw blurRad="38100" dist="38100" dir="2700000" algn="tl">
                    <a:srgbClr val="000000">
                      <a:alpha val="43137"/>
                    </a:srgbClr>
                  </a:outerShdw>
                </a:effectLst>
                <a:latin typeface="Arial" pitchFamily="34" charset="0"/>
                <a:cs typeface="Arial" pitchFamily="34" charset="0"/>
              </a:rPr>
              <a:t>       Sexe (VI désignée)              Comportements violents (VD)</a:t>
            </a:r>
          </a:p>
          <a:p>
            <a:pPr marL="400050" lvl="1" indent="0">
              <a:spcBef>
                <a:spcPts val="0"/>
              </a:spcBef>
              <a:spcAft>
                <a:spcPts val="0"/>
              </a:spcAft>
              <a:buClr>
                <a:schemeClr val="bg2">
                  <a:lumMod val="40000"/>
                  <a:lumOff val="60000"/>
                </a:schemeClr>
              </a:buClr>
              <a:buSzPct val="100000"/>
              <a:buNone/>
            </a:pPr>
            <a:r>
              <a:rPr lang="fr-FR" sz="2000" dirty="0">
                <a:effectLst>
                  <a:outerShdw blurRad="38100" dist="38100" dir="2700000" algn="tl">
                    <a:srgbClr val="000000">
                      <a:alpha val="43137"/>
                    </a:srgbClr>
                  </a:outerShdw>
                </a:effectLst>
                <a:latin typeface="Arial" pitchFamily="34" charset="0"/>
                <a:cs typeface="Arial" pitchFamily="34" charset="0"/>
              </a:rPr>
              <a:t>                    Délinquance</a:t>
            </a:r>
          </a:p>
          <a:p>
            <a:pPr>
              <a:spcBef>
                <a:spcPts val="600"/>
              </a:spcBef>
              <a:spcAft>
                <a:spcPts val="600"/>
              </a:spcAft>
              <a:buClr>
                <a:schemeClr val="bg2">
                  <a:lumMod val="40000"/>
                  <a:lumOff val="60000"/>
                </a:schemeClr>
              </a:buClr>
              <a:buSzPct val="100000"/>
              <a:buFont typeface="Arial" panose="020B0604020202020204" pitchFamily="34" charset="0"/>
              <a:buChar char="•"/>
            </a:pP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Élaboration</a:t>
            </a:r>
          </a:p>
          <a:p>
            <a:pPr lvl="1">
              <a:spcBef>
                <a:spcPts val="0"/>
              </a:spcBef>
              <a:spcAft>
                <a:spcPts val="600"/>
              </a:spcAft>
              <a:buClr>
                <a:schemeClr val="bg2">
                  <a:lumMod val="40000"/>
                  <a:lumOff val="60000"/>
                </a:schemeClr>
              </a:buClr>
              <a:buSzPct val="100000"/>
              <a:buFont typeface="Arial" panose="020B0604020202020204" pitchFamily="34" charset="0"/>
              <a:buChar char="•"/>
            </a:pPr>
            <a:r>
              <a:rPr lang="fr-FR" sz="2000" dirty="0">
                <a:effectLst>
                  <a:outerShdw blurRad="38100" dist="38100" dir="2700000" algn="tl">
                    <a:srgbClr val="000000">
                      <a:alpha val="43137"/>
                    </a:srgbClr>
                  </a:outerShdw>
                </a:effectLst>
                <a:latin typeface="Arial" pitchFamily="34" charset="0"/>
                <a:cs typeface="Arial" pitchFamily="34" charset="0"/>
              </a:rPr>
              <a:t>Procédure statistique qui consiste à introduire des variables-contrôle dans une relation bivariée</a:t>
            </a:r>
          </a:p>
          <a:p>
            <a:pPr lvl="1">
              <a:spcBef>
                <a:spcPts val="0"/>
              </a:spcBef>
              <a:spcAft>
                <a:spcPts val="600"/>
              </a:spcAft>
              <a:buClr>
                <a:schemeClr val="bg2">
                  <a:lumMod val="40000"/>
                  <a:lumOff val="60000"/>
                </a:schemeClr>
              </a:buClr>
              <a:buSzPct val="100000"/>
              <a:buFont typeface="Arial" panose="020B0604020202020204" pitchFamily="34" charset="0"/>
              <a:buChar char="•"/>
            </a:pPr>
            <a:r>
              <a:rPr lang="fr-FR" sz="2000" dirty="0">
                <a:effectLst>
                  <a:outerShdw blurRad="38100" dist="38100" dir="2700000" algn="tl">
                    <a:srgbClr val="000000">
                      <a:alpha val="43137"/>
                    </a:srgbClr>
                  </a:outerShdw>
                </a:effectLst>
                <a:latin typeface="Arial" pitchFamily="34" charset="0"/>
                <a:cs typeface="Arial" pitchFamily="34" charset="0"/>
              </a:rPr>
              <a:t>Variable-contrôle: variable que l’on contrôle, garde constante ou dont on tient compte des différences sous-jacentes</a:t>
            </a:r>
          </a:p>
          <a:p>
            <a:pPr>
              <a:spcBef>
                <a:spcPts val="0"/>
              </a:spcBef>
              <a:spcAft>
                <a:spcPts val="600"/>
              </a:spcAft>
              <a:buClr>
                <a:schemeClr val="bg2">
                  <a:lumMod val="40000"/>
                  <a:lumOff val="60000"/>
                </a:schemeClr>
              </a:buClr>
              <a:buSzPct val="100000"/>
              <a:buFont typeface="Arial" panose="020B0604020202020204" pitchFamily="34" charset="0"/>
              <a:buChar char="•"/>
            </a:pPr>
            <a:r>
              <a:rPr lang="fr-FR" sz="2400" u="sng" dirty="0">
                <a:solidFill>
                  <a:schemeClr val="accent3">
                    <a:lumMod val="60000"/>
                    <a:lumOff val="40000"/>
                  </a:schemeClr>
                </a:solidFill>
                <a:effectLst>
                  <a:outerShdw blurRad="38100" dist="38100" dir="2700000" algn="tl">
                    <a:srgbClr val="000000">
                      <a:alpha val="43137"/>
                    </a:srgbClr>
                  </a:outerShdw>
                </a:effectLst>
                <a:latin typeface="Arial" pitchFamily="34" charset="0"/>
                <a:cs typeface="Arial" pitchFamily="34" charset="0"/>
              </a:rPr>
              <a:t>Analyse multivariée:</a:t>
            </a:r>
            <a:r>
              <a:rPr lang="fr-FR" sz="2400" dirty="0">
                <a:effectLst>
                  <a:outerShdw blurRad="38100" dist="38100" dir="2700000" algn="tl">
                    <a:srgbClr val="000000">
                      <a:alpha val="43137"/>
                    </a:srgbClr>
                  </a:outerShdw>
                </a:effectLst>
                <a:latin typeface="Arial" pitchFamily="34" charset="0"/>
                <a:cs typeface="Arial" pitchFamily="34" charset="0"/>
              </a:rPr>
              <a:t> établir une relation entre deux variables en contrôlant statistiquement quelques variables tierces à la fois, leur effet étant éliminé progressivement</a:t>
            </a:r>
          </a:p>
          <a:p>
            <a:pPr lvl="1">
              <a:spcBef>
                <a:spcPts val="0"/>
              </a:spcBef>
              <a:spcAft>
                <a:spcPts val="600"/>
              </a:spcAft>
              <a:buClr>
                <a:schemeClr val="bg2">
                  <a:lumMod val="40000"/>
                  <a:lumOff val="60000"/>
                </a:schemeClr>
              </a:buClr>
              <a:buSzPct val="100000"/>
              <a:buFont typeface="Arial" panose="020B0604020202020204" pitchFamily="34" charset="0"/>
              <a:buChar char="•"/>
            </a:pPr>
            <a:r>
              <a:rPr lang="fr-FR" sz="2000" dirty="0">
                <a:effectLst>
                  <a:outerShdw blurRad="38100" dist="38100" dir="2700000" algn="tl">
                    <a:srgbClr val="000000">
                      <a:alpha val="43137"/>
                    </a:srgbClr>
                  </a:outerShdw>
                </a:effectLst>
                <a:latin typeface="Arial" pitchFamily="34" charset="0"/>
                <a:cs typeface="Arial" pitchFamily="34" charset="0"/>
              </a:rPr>
              <a:t>Contrôle moins efficace, mais possible grâce à l’élaboration</a:t>
            </a:r>
          </a:p>
          <a:p>
            <a:pPr marL="0" indent="0">
              <a:spcBef>
                <a:spcPts val="1800"/>
              </a:spcBef>
              <a:spcAft>
                <a:spcPts val="600"/>
              </a:spcAft>
              <a:buClr>
                <a:schemeClr val="bg2">
                  <a:lumMod val="40000"/>
                  <a:lumOff val="60000"/>
                </a:schemeClr>
              </a:buClr>
              <a:buNone/>
            </a:pPr>
            <a:endParaRPr lang="fr-FR" sz="2400" dirty="0">
              <a:effectLst>
                <a:outerShdw blurRad="38100" dist="38100" dir="2700000" algn="tl">
                  <a:srgbClr val="000000">
                    <a:alpha val="43137"/>
                  </a:srgbClr>
                </a:outerShdw>
              </a:effectLst>
              <a:latin typeface="Arial" pitchFamily="34" charset="0"/>
              <a:cs typeface="Arial" pitchFamily="34" charset="0"/>
            </a:endParaRPr>
          </a:p>
          <a:p>
            <a:pPr>
              <a:spcBef>
                <a:spcPts val="1800"/>
              </a:spcBef>
              <a:spcAft>
                <a:spcPts val="600"/>
              </a:spcAft>
              <a:buClr>
                <a:schemeClr val="bg2">
                  <a:lumMod val="40000"/>
                  <a:lumOff val="60000"/>
                </a:schemeClr>
              </a:buClr>
            </a:pPr>
            <a:endParaRPr lang="fr-FR" sz="2400" dirty="0">
              <a:effectLst>
                <a:outerShdw blurRad="38100" dist="38100" dir="2700000" algn="tl">
                  <a:srgbClr val="000000">
                    <a:alpha val="43137"/>
                  </a:srgbClr>
                </a:outerShdw>
              </a:effectLst>
              <a:latin typeface="Arial" pitchFamily="34" charset="0"/>
              <a:cs typeface="Arial" pitchFamily="34" charset="0"/>
            </a:endParaRPr>
          </a:p>
          <a:p>
            <a:pPr marL="0" indent="0">
              <a:spcBef>
                <a:spcPts val="1800"/>
              </a:spcBef>
              <a:spcAft>
                <a:spcPts val="600"/>
              </a:spcAft>
              <a:buClr>
                <a:schemeClr val="bg2">
                  <a:lumMod val="40000"/>
                  <a:lumOff val="60000"/>
                </a:schemeClr>
              </a:buClr>
              <a:buNone/>
            </a:pPr>
            <a:r>
              <a:rPr lang="fr-FR" sz="2400" dirty="0">
                <a:effectLst>
                  <a:outerShdw blurRad="38100" dist="38100" dir="2700000" algn="tl">
                    <a:srgbClr val="000000">
                      <a:alpha val="43137"/>
                    </a:srgbClr>
                  </a:outerShdw>
                </a:effectLst>
                <a:latin typeface="Arial" pitchFamily="34" charset="0"/>
                <a:cs typeface="Arial" pitchFamily="34" charset="0"/>
              </a:rPr>
              <a:t> </a:t>
            </a:r>
          </a:p>
          <a:p>
            <a:pPr marL="457200" lvl="1" indent="0">
              <a:spcBef>
                <a:spcPts val="600"/>
              </a:spcBef>
              <a:buClr>
                <a:schemeClr val="bg2">
                  <a:lumMod val="40000"/>
                  <a:lumOff val="60000"/>
                </a:schemeClr>
              </a:buClr>
              <a:buNone/>
            </a:pPr>
            <a:endParaRPr lang="fr-FR" sz="2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endParaRPr lang="fr-FR" sz="2800" baseline="-25000" dirty="0">
              <a:effectLst>
                <a:outerShdw blurRad="38100" dist="38100" dir="2700000" algn="tl">
                  <a:srgbClr val="000000">
                    <a:alpha val="43137"/>
                  </a:srgbClr>
                </a:outerShdw>
              </a:effectLst>
              <a:latin typeface="Arial" pitchFamily="34" charset="0"/>
              <a:cs typeface="Arial" pitchFamily="34" charset="0"/>
            </a:endParaRPr>
          </a:p>
          <a:p>
            <a:pPr>
              <a:spcBef>
                <a:spcPts val="1200"/>
              </a:spcBef>
              <a:spcAft>
                <a:spcPts val="1200"/>
              </a:spcAft>
              <a:buClr>
                <a:schemeClr val="bg2">
                  <a:lumMod val="40000"/>
                  <a:lumOff val="60000"/>
                </a:schemeClr>
              </a:buClr>
              <a:buNone/>
            </a:pPr>
            <a:r>
              <a:rPr lang="fr-FR" sz="2600" dirty="0">
                <a:effectLst>
                  <a:outerShdw blurRad="38100" dist="38100" dir="2700000" algn="tl">
                    <a:srgbClr val="000000">
                      <a:alpha val="43137"/>
                    </a:srgbClr>
                  </a:outerShdw>
                </a:effectLst>
                <a:latin typeface="Arial" pitchFamily="34" charset="0"/>
                <a:cs typeface="Arial" pitchFamily="34" charset="0"/>
              </a:rPr>
              <a:t> </a:t>
            </a:r>
          </a:p>
        </p:txBody>
      </p:sp>
      <p:sp>
        <p:nvSpPr>
          <p:cNvPr id="1287170" name="Rectangle 2"/>
          <p:cNvSpPr>
            <a:spLocks noGrp="1" noChangeArrowheads="1"/>
          </p:cNvSpPr>
          <p:nvPr>
            <p:ph type="ctrTitle"/>
            <p:custDataLst>
              <p:tags r:id="rId2"/>
            </p:custDataLst>
          </p:nvPr>
        </p:nvSpPr>
        <p:spPr>
          <a:xfrm>
            <a:off x="1" y="464452"/>
            <a:ext cx="9140928" cy="714380"/>
          </a:xfrm>
          <a:noFill/>
          <a:ln/>
          <a:effectLst>
            <a:outerShdw dist="50800" sx="99000" sy="99000" algn="ctr" rotWithShape="0">
              <a:srgbClr val="000000"/>
            </a:outerShdw>
          </a:effectLst>
          <a:scene3d>
            <a:camera prst="orthographicFront"/>
            <a:lightRig rig="freezing" dir="t">
              <a:rot lat="0" lon="0" rev="5640000"/>
            </a:lightRig>
          </a:scene3d>
          <a:sp3d/>
        </p:spPr>
        <p:txBody>
          <a:bodyPr>
            <a:noAutofit/>
            <a:scene3d>
              <a:camera prst="orthographicFront"/>
              <a:lightRig rig="freezing" dir="t">
                <a:rot lat="0" lon="0" rev="5640000"/>
              </a:lightRig>
            </a:scene3d>
            <a:flatTx/>
          </a:bodyPr>
          <a:lstStyle/>
          <a:p>
            <a:pPr algn="ctr"/>
            <a:r>
              <a:rPr lang="fr-CA" sz="3600" b="0" spc="-150" dirty="0">
                <a:effectLst>
                  <a:outerShdw blurRad="673100" dist="25400" dir="5400000" algn="tl" rotWithShape="0">
                    <a:srgbClr val="000000">
                      <a:alpha val="43000"/>
                    </a:srgbClr>
                  </a:outerShdw>
                </a:effectLst>
                <a:latin typeface="Arial" panose="020B0604020202020204" pitchFamily="34" charset="0"/>
                <a:cs typeface="Arial" panose="020B0604020202020204" pitchFamily="34" charset="0"/>
              </a:rPr>
              <a:t>Qu’est-ce que l’analyse causale?</a:t>
            </a:r>
          </a:p>
        </p:txBody>
      </p:sp>
      <p:cxnSp>
        <p:nvCxnSpPr>
          <p:cNvPr id="9" name="Connecteur droit 8"/>
          <p:cNvCxnSpPr/>
          <p:nvPr>
            <p:custDataLst>
              <p:tags r:id="rId3"/>
            </p:custDataLst>
          </p:nvPr>
        </p:nvCxnSpPr>
        <p:spPr>
          <a:xfrm>
            <a:off x="1" y="1232346"/>
            <a:ext cx="9140928" cy="0"/>
          </a:xfrm>
          <a:prstGeom prst="line">
            <a:avLst/>
          </a:prstGeom>
          <a:ln w="76200"/>
        </p:spPr>
        <p:style>
          <a:lnRef idx="3">
            <a:schemeClr val="accent3"/>
          </a:lnRef>
          <a:fillRef idx="0">
            <a:schemeClr val="accent3"/>
          </a:fillRef>
          <a:effectRef idx="2">
            <a:schemeClr val="accent3"/>
          </a:effectRef>
          <a:fontRef idx="minor">
            <a:schemeClr val="tx1"/>
          </a:fontRef>
        </p:style>
      </p:cxnSp>
      <p:cxnSp>
        <p:nvCxnSpPr>
          <p:cNvPr id="10" name="Connecteur droit 9"/>
          <p:cNvCxnSpPr/>
          <p:nvPr>
            <p:custDataLst>
              <p:tags r:id="rId4"/>
            </p:custDataLst>
          </p:nvPr>
        </p:nvCxnSpPr>
        <p:spPr>
          <a:xfrm>
            <a:off x="1" y="1303784"/>
            <a:ext cx="9140928" cy="0"/>
          </a:xfrm>
          <a:prstGeom prst="line">
            <a:avLst/>
          </a:prstGeom>
          <a:ln>
            <a:solidFill>
              <a:schemeClr val="tx2">
                <a:lumMod val="75000"/>
              </a:schemeClr>
            </a:solidFill>
          </a:ln>
        </p:spPr>
        <p:style>
          <a:lnRef idx="1">
            <a:schemeClr val="accent3"/>
          </a:lnRef>
          <a:fillRef idx="0">
            <a:schemeClr val="accent3"/>
          </a:fillRef>
          <a:effectRef idx="0">
            <a:schemeClr val="accent3"/>
          </a:effectRef>
          <a:fontRef idx="minor">
            <a:schemeClr val="tx1"/>
          </a:fontRef>
        </p:style>
      </p:cxnSp>
      <p:sp>
        <p:nvSpPr>
          <p:cNvPr id="8" name="Rectangle 7"/>
          <p:cNvSpPr/>
          <p:nvPr/>
        </p:nvSpPr>
        <p:spPr>
          <a:xfrm>
            <a:off x="-33793" y="1225685"/>
            <a:ext cx="9153666" cy="553998"/>
          </a:xfrm>
          <a:prstGeom prst="rect">
            <a:avLst/>
          </a:prstGeom>
        </p:spPr>
        <p:txBody>
          <a:bodyPr wrap="square">
            <a:spAutoFit/>
          </a:bodyPr>
          <a:lstStyle/>
          <a:p>
            <a:pPr algn="ctr">
              <a:spcBef>
                <a:spcPts val="1200"/>
              </a:spcBef>
              <a:spcAft>
                <a:spcPts val="1200"/>
              </a:spcAft>
              <a:buClr>
                <a:schemeClr val="bg2">
                  <a:lumMod val="40000"/>
                  <a:lumOff val="60000"/>
                </a:schemeClr>
              </a:buClr>
            </a:pPr>
            <a:r>
              <a:rPr lang="fr-CA" sz="3000" spc="-150" dirty="0">
                <a:solidFill>
                  <a:schemeClr val="accent3">
                    <a:lumMod val="60000"/>
                    <a:lumOff val="4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Démarches méthodologiques pour asseoir la causalité</a:t>
            </a:r>
          </a:p>
        </p:txBody>
      </p:sp>
      <p:cxnSp>
        <p:nvCxnSpPr>
          <p:cNvPr id="7" name="Connecteur droit avec flèche 6">
            <a:extLst>
              <a:ext uri="{FF2B5EF4-FFF2-40B4-BE49-F238E27FC236}">
                <a16:creationId xmlns:a16="http://schemas.microsoft.com/office/drawing/2014/main" id="{3AD11D91-157A-4438-AAEB-70BFD85C82A8}"/>
              </a:ext>
            </a:extLst>
          </p:cNvPr>
          <p:cNvCxnSpPr/>
          <p:nvPr/>
        </p:nvCxnSpPr>
        <p:spPr>
          <a:xfrm>
            <a:off x="3779912" y="2708920"/>
            <a:ext cx="648072" cy="0"/>
          </a:xfrm>
          <a:prstGeom prst="straightConnector1">
            <a:avLst/>
          </a:prstGeom>
          <a:ln w="57150">
            <a:tailEnd type="triangle"/>
          </a:ln>
        </p:spPr>
        <p:style>
          <a:lnRef idx="3">
            <a:schemeClr val="accent3"/>
          </a:lnRef>
          <a:fillRef idx="0">
            <a:schemeClr val="accent3"/>
          </a:fillRef>
          <a:effectRef idx="2">
            <a:schemeClr val="accent3"/>
          </a:effectRef>
          <a:fontRef idx="minor">
            <a:schemeClr val="tx1"/>
          </a:fontRef>
        </p:style>
      </p:cxnSp>
      <p:cxnSp>
        <p:nvCxnSpPr>
          <p:cNvPr id="12" name="Connecteur droit avec flèche 11">
            <a:extLst>
              <a:ext uri="{FF2B5EF4-FFF2-40B4-BE49-F238E27FC236}">
                <a16:creationId xmlns:a16="http://schemas.microsoft.com/office/drawing/2014/main" id="{705978AD-01AA-49A4-9A25-03983E2CA381}"/>
              </a:ext>
            </a:extLst>
          </p:cNvPr>
          <p:cNvCxnSpPr>
            <a:cxnSpLocks/>
          </p:cNvCxnSpPr>
          <p:nvPr/>
        </p:nvCxnSpPr>
        <p:spPr>
          <a:xfrm flipV="1">
            <a:off x="3814746" y="2789298"/>
            <a:ext cx="396044" cy="213550"/>
          </a:xfrm>
          <a:prstGeom prst="straightConnector1">
            <a:avLst/>
          </a:prstGeom>
          <a:ln w="57150">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80311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500"/>
                                        <p:tgtEl>
                                          <p:spTgt spid="11">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animEffect transition="in" filter="fade">
                                      <p:cBhvr>
                                        <p:cTn id="15" dur="500"/>
                                        <p:tgtEl>
                                          <p:spTgt spid="11">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xEl>
                                              <p:pRg st="4" end="4"/>
                                            </p:txEl>
                                          </p:spTgt>
                                        </p:tgtEl>
                                        <p:attrNameLst>
                                          <p:attrName>style.visibility</p:attrName>
                                        </p:attrNameLst>
                                      </p:cBhvr>
                                      <p:to>
                                        <p:strVal val="visible"/>
                                      </p:to>
                                    </p:set>
                                    <p:animEffect transition="in" filter="fade">
                                      <p:cBhvr>
                                        <p:cTn id="18" dur="500"/>
                                        <p:tgtEl>
                                          <p:spTgt spid="11">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1">
                                            <p:txEl>
                                              <p:pRg st="5" end="5"/>
                                            </p:txEl>
                                          </p:spTgt>
                                        </p:tgtEl>
                                        <p:attrNameLst>
                                          <p:attrName>style.visibility</p:attrName>
                                        </p:attrNameLst>
                                      </p:cBhvr>
                                      <p:to>
                                        <p:strVal val="visible"/>
                                      </p:to>
                                    </p:set>
                                    <p:animEffect transition="in" filter="fade">
                                      <p:cBhvr>
                                        <p:cTn id="21" dur="500"/>
                                        <p:tgtEl>
                                          <p:spTgt spid="11">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1">
                                            <p:txEl>
                                              <p:pRg st="6" end="6"/>
                                            </p:txEl>
                                          </p:spTgt>
                                        </p:tgtEl>
                                        <p:attrNameLst>
                                          <p:attrName>style.visibility</p:attrName>
                                        </p:attrNameLst>
                                      </p:cBhvr>
                                      <p:to>
                                        <p:strVal val="visible"/>
                                      </p:to>
                                    </p:set>
                                    <p:animEffect transition="in" filter="fade">
                                      <p:cBhvr>
                                        <p:cTn id="26" dur="1000"/>
                                        <p:tgtEl>
                                          <p:spTgt spid="11">
                                            <p:txEl>
                                              <p:pRg st="6" end="6"/>
                                            </p:txEl>
                                          </p:spTgt>
                                        </p:tgtEl>
                                      </p:cBhvr>
                                    </p:animEffect>
                                    <p:anim calcmode="lin" valueType="num">
                                      <p:cBhvr>
                                        <p:cTn id="27"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11">
                                            <p:txEl>
                                              <p:pRg st="6" end="6"/>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1">
                                            <p:txEl>
                                              <p:pRg st="7" end="7"/>
                                            </p:txEl>
                                          </p:spTgt>
                                        </p:tgtEl>
                                        <p:attrNameLst>
                                          <p:attrName>style.visibility</p:attrName>
                                        </p:attrNameLst>
                                      </p:cBhvr>
                                      <p:to>
                                        <p:strVal val="visible"/>
                                      </p:to>
                                    </p:set>
                                    <p:animEffect transition="in" filter="fade">
                                      <p:cBhvr>
                                        <p:cTn id="31" dur="1000"/>
                                        <p:tgtEl>
                                          <p:spTgt spid="11">
                                            <p:txEl>
                                              <p:pRg st="7" end="7"/>
                                            </p:txEl>
                                          </p:spTgt>
                                        </p:tgtEl>
                                      </p:cBhvr>
                                    </p:animEffect>
                                    <p:anim calcmode="lin" valueType="num">
                                      <p:cBhvr>
                                        <p:cTn id="32" dur="1000" fill="hold"/>
                                        <p:tgtEl>
                                          <p:spTgt spid="11">
                                            <p:txEl>
                                              <p:pRg st="7" end="7"/>
                                            </p:txEl>
                                          </p:spTgt>
                                        </p:tgtEl>
                                        <p:attrNameLst>
                                          <p:attrName>ppt_x</p:attrName>
                                        </p:attrNameLst>
                                      </p:cBhvr>
                                      <p:tavLst>
                                        <p:tav tm="0">
                                          <p:val>
                                            <p:strVal val="#ppt_x"/>
                                          </p:val>
                                        </p:tav>
                                        <p:tav tm="100000">
                                          <p:val>
                                            <p:strVal val="#ppt_x"/>
                                          </p:val>
                                        </p:tav>
                                      </p:tavLst>
                                    </p:anim>
                                    <p:anim calcmode="lin" valueType="num">
                                      <p:cBhvr>
                                        <p:cTn id="33" dur="1000" fill="hold"/>
                                        <p:tgtEl>
                                          <p:spTgt spid="1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6"/>
</p:tagLst>
</file>

<file path=ppt/tags/tag100.xml><?xml version="1.0" encoding="utf-8"?>
<p:tagLst xmlns:a="http://schemas.openxmlformats.org/drawingml/2006/main" xmlns:r="http://schemas.openxmlformats.org/officeDocument/2006/relationships" xmlns:p="http://schemas.openxmlformats.org/presentationml/2006/main">
  <p:tag name="NUM" val="1"/>
</p:tagLst>
</file>

<file path=ppt/tags/tag101.xml><?xml version="1.0" encoding="utf-8"?>
<p:tagLst xmlns:a="http://schemas.openxmlformats.org/drawingml/2006/main" xmlns:r="http://schemas.openxmlformats.org/officeDocument/2006/relationships" xmlns:p="http://schemas.openxmlformats.org/presentationml/2006/main">
  <p:tag name="NUM" val="2"/>
</p:tagLst>
</file>

<file path=ppt/tags/tag102.xml><?xml version="1.0" encoding="utf-8"?>
<p:tagLst xmlns:a="http://schemas.openxmlformats.org/drawingml/2006/main" xmlns:r="http://schemas.openxmlformats.org/officeDocument/2006/relationships" xmlns:p="http://schemas.openxmlformats.org/presentationml/2006/main">
  <p:tag name="NUM" val="4"/>
</p:tagLst>
</file>

<file path=ppt/tags/tag103.xml><?xml version="1.0" encoding="utf-8"?>
<p:tagLst xmlns:a="http://schemas.openxmlformats.org/drawingml/2006/main" xmlns:r="http://schemas.openxmlformats.org/officeDocument/2006/relationships" xmlns:p="http://schemas.openxmlformats.org/presentationml/2006/main">
  <p:tag name="NUM" val="7"/>
</p:tagLst>
</file>

<file path=ppt/tags/tag104.xml><?xml version="1.0" encoding="utf-8"?>
<p:tagLst xmlns:a="http://schemas.openxmlformats.org/drawingml/2006/main" xmlns:r="http://schemas.openxmlformats.org/officeDocument/2006/relationships" xmlns:p="http://schemas.openxmlformats.org/presentationml/2006/main">
  <p:tag name="NUM" val="6"/>
</p:tagLst>
</file>

<file path=ppt/tags/tag105.xml><?xml version="1.0" encoding="utf-8"?>
<p:tagLst xmlns:a="http://schemas.openxmlformats.org/drawingml/2006/main" xmlns:r="http://schemas.openxmlformats.org/officeDocument/2006/relationships" xmlns:p="http://schemas.openxmlformats.org/presentationml/2006/main">
  <p:tag name="NUM" val="5"/>
</p:tagLst>
</file>

<file path=ppt/tags/tag106.xml><?xml version="1.0" encoding="utf-8"?>
<p:tagLst xmlns:a="http://schemas.openxmlformats.org/drawingml/2006/main" xmlns:r="http://schemas.openxmlformats.org/officeDocument/2006/relationships" xmlns:p="http://schemas.openxmlformats.org/presentationml/2006/main">
  <p:tag name="NUM" val="1"/>
</p:tagLst>
</file>

<file path=ppt/tags/tag107.xml><?xml version="1.0" encoding="utf-8"?>
<p:tagLst xmlns:a="http://schemas.openxmlformats.org/drawingml/2006/main" xmlns:r="http://schemas.openxmlformats.org/officeDocument/2006/relationships" xmlns:p="http://schemas.openxmlformats.org/presentationml/2006/main">
  <p:tag name="NUM" val="2"/>
</p:tagLst>
</file>

<file path=ppt/tags/tag108.xml><?xml version="1.0" encoding="utf-8"?>
<p:tagLst xmlns:a="http://schemas.openxmlformats.org/drawingml/2006/main" xmlns:r="http://schemas.openxmlformats.org/officeDocument/2006/relationships" xmlns:p="http://schemas.openxmlformats.org/presentationml/2006/main">
  <p:tag name="NUM" val="4"/>
</p:tagLst>
</file>

<file path=ppt/tags/tag109.xml><?xml version="1.0" encoding="utf-8"?>
<p:tagLst xmlns:a="http://schemas.openxmlformats.org/drawingml/2006/main" xmlns:r="http://schemas.openxmlformats.org/officeDocument/2006/relationships" xmlns:p="http://schemas.openxmlformats.org/presentationml/2006/main">
  <p:tag name="NUM" val="7"/>
</p:tagLst>
</file>

<file path=ppt/tags/tag11.xml><?xml version="1.0" encoding="utf-8"?>
<p:tagLst xmlns:a="http://schemas.openxmlformats.org/drawingml/2006/main" xmlns:r="http://schemas.openxmlformats.org/officeDocument/2006/relationships" xmlns:p="http://schemas.openxmlformats.org/presentationml/2006/main">
  <p:tag name="NUM" val="5"/>
</p:tagLst>
</file>

<file path=ppt/tags/tag110.xml><?xml version="1.0" encoding="utf-8"?>
<p:tagLst xmlns:a="http://schemas.openxmlformats.org/drawingml/2006/main" xmlns:r="http://schemas.openxmlformats.org/officeDocument/2006/relationships" xmlns:p="http://schemas.openxmlformats.org/presentationml/2006/main">
  <p:tag name="NUM" val="6"/>
</p:tagLst>
</file>

<file path=ppt/tags/tag111.xml><?xml version="1.0" encoding="utf-8"?>
<p:tagLst xmlns:a="http://schemas.openxmlformats.org/drawingml/2006/main" xmlns:r="http://schemas.openxmlformats.org/officeDocument/2006/relationships" xmlns:p="http://schemas.openxmlformats.org/presentationml/2006/main">
  <p:tag name="NUM" val="5"/>
</p:tagLst>
</file>

<file path=ppt/tags/tag112.xml><?xml version="1.0" encoding="utf-8"?>
<p:tagLst xmlns:a="http://schemas.openxmlformats.org/drawingml/2006/main" xmlns:r="http://schemas.openxmlformats.org/officeDocument/2006/relationships" xmlns:p="http://schemas.openxmlformats.org/presentationml/2006/main">
  <p:tag name="NUM" val="1"/>
</p:tagLst>
</file>

<file path=ppt/tags/tag113.xml><?xml version="1.0" encoding="utf-8"?>
<p:tagLst xmlns:a="http://schemas.openxmlformats.org/drawingml/2006/main" xmlns:r="http://schemas.openxmlformats.org/officeDocument/2006/relationships" xmlns:p="http://schemas.openxmlformats.org/presentationml/2006/main">
  <p:tag name="NUM" val="2"/>
</p:tagLst>
</file>

<file path=ppt/tags/tag114.xml><?xml version="1.0" encoding="utf-8"?>
<p:tagLst xmlns:a="http://schemas.openxmlformats.org/drawingml/2006/main" xmlns:r="http://schemas.openxmlformats.org/officeDocument/2006/relationships" xmlns:p="http://schemas.openxmlformats.org/presentationml/2006/main">
  <p:tag name="NUM" val="4"/>
</p:tagLst>
</file>

<file path=ppt/tags/tag115.xml><?xml version="1.0" encoding="utf-8"?>
<p:tagLst xmlns:a="http://schemas.openxmlformats.org/drawingml/2006/main" xmlns:r="http://schemas.openxmlformats.org/officeDocument/2006/relationships" xmlns:p="http://schemas.openxmlformats.org/presentationml/2006/main">
  <p:tag name="NUM" val="7"/>
</p:tagLst>
</file>

<file path=ppt/tags/tag116.xml><?xml version="1.0" encoding="utf-8"?>
<p:tagLst xmlns:a="http://schemas.openxmlformats.org/drawingml/2006/main" xmlns:r="http://schemas.openxmlformats.org/officeDocument/2006/relationships" xmlns:p="http://schemas.openxmlformats.org/presentationml/2006/main">
  <p:tag name="NUM" val="6"/>
</p:tagLst>
</file>

<file path=ppt/tags/tag117.xml><?xml version="1.0" encoding="utf-8"?>
<p:tagLst xmlns:a="http://schemas.openxmlformats.org/drawingml/2006/main" xmlns:r="http://schemas.openxmlformats.org/officeDocument/2006/relationships" xmlns:p="http://schemas.openxmlformats.org/presentationml/2006/main">
  <p:tag name="NUM" val="5"/>
</p:tagLst>
</file>

<file path=ppt/tags/tag118.xml><?xml version="1.0" encoding="utf-8"?>
<p:tagLst xmlns:a="http://schemas.openxmlformats.org/drawingml/2006/main" xmlns:r="http://schemas.openxmlformats.org/officeDocument/2006/relationships" xmlns:p="http://schemas.openxmlformats.org/presentationml/2006/main">
  <p:tag name="NUM" val="1"/>
</p:tagLst>
</file>

<file path=ppt/tags/tag119.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20.xml><?xml version="1.0" encoding="utf-8"?>
<p:tagLst xmlns:a="http://schemas.openxmlformats.org/drawingml/2006/main" xmlns:r="http://schemas.openxmlformats.org/officeDocument/2006/relationships" xmlns:p="http://schemas.openxmlformats.org/presentationml/2006/main">
  <p:tag name="NUM" val="4"/>
</p:tagLst>
</file>

<file path=ppt/tags/tag121.xml><?xml version="1.0" encoding="utf-8"?>
<p:tagLst xmlns:a="http://schemas.openxmlformats.org/drawingml/2006/main" xmlns:r="http://schemas.openxmlformats.org/officeDocument/2006/relationships" xmlns:p="http://schemas.openxmlformats.org/presentationml/2006/main">
  <p:tag name="NUM" val="7"/>
</p:tagLst>
</file>

<file path=ppt/tags/tag122.xml><?xml version="1.0" encoding="utf-8"?>
<p:tagLst xmlns:a="http://schemas.openxmlformats.org/drawingml/2006/main" xmlns:r="http://schemas.openxmlformats.org/officeDocument/2006/relationships" xmlns:p="http://schemas.openxmlformats.org/presentationml/2006/main">
  <p:tag name="NUM" val="6"/>
</p:tagLst>
</file>

<file path=ppt/tags/tag123.xml><?xml version="1.0" encoding="utf-8"?>
<p:tagLst xmlns:a="http://schemas.openxmlformats.org/drawingml/2006/main" xmlns:r="http://schemas.openxmlformats.org/officeDocument/2006/relationships" xmlns:p="http://schemas.openxmlformats.org/presentationml/2006/main">
  <p:tag name="NUM" val="5"/>
</p:tagLst>
</file>

<file path=ppt/tags/tag124.xml><?xml version="1.0" encoding="utf-8"?>
<p:tagLst xmlns:a="http://schemas.openxmlformats.org/drawingml/2006/main" xmlns:r="http://schemas.openxmlformats.org/officeDocument/2006/relationships" xmlns:p="http://schemas.openxmlformats.org/presentationml/2006/main">
  <p:tag name="NUM" val="8"/>
</p:tagLst>
</file>

<file path=ppt/tags/tag125.xml><?xml version="1.0" encoding="utf-8"?>
<p:tagLst xmlns:a="http://schemas.openxmlformats.org/drawingml/2006/main" xmlns:r="http://schemas.openxmlformats.org/officeDocument/2006/relationships" xmlns:p="http://schemas.openxmlformats.org/presentationml/2006/main">
  <p:tag name="NUM" val="1"/>
</p:tagLst>
</file>

<file path=ppt/tags/tag126.xml><?xml version="1.0" encoding="utf-8"?>
<p:tagLst xmlns:a="http://schemas.openxmlformats.org/drawingml/2006/main" xmlns:r="http://schemas.openxmlformats.org/officeDocument/2006/relationships" xmlns:p="http://schemas.openxmlformats.org/presentationml/2006/main">
  <p:tag name="NUM" val="2"/>
</p:tagLst>
</file>

<file path=ppt/tags/tag127.xml><?xml version="1.0" encoding="utf-8"?>
<p:tagLst xmlns:a="http://schemas.openxmlformats.org/drawingml/2006/main" xmlns:r="http://schemas.openxmlformats.org/officeDocument/2006/relationships" xmlns:p="http://schemas.openxmlformats.org/presentationml/2006/main">
  <p:tag name="NUM" val="4"/>
</p:tagLst>
</file>

<file path=ppt/tags/tag128.xml><?xml version="1.0" encoding="utf-8"?>
<p:tagLst xmlns:a="http://schemas.openxmlformats.org/drawingml/2006/main" xmlns:r="http://schemas.openxmlformats.org/officeDocument/2006/relationships" xmlns:p="http://schemas.openxmlformats.org/presentationml/2006/main">
  <p:tag name="NUM" val="7"/>
</p:tagLst>
</file>

<file path=ppt/tags/tag129.xml><?xml version="1.0" encoding="utf-8"?>
<p:tagLst xmlns:a="http://schemas.openxmlformats.org/drawingml/2006/main" xmlns:r="http://schemas.openxmlformats.org/officeDocument/2006/relationships" xmlns:p="http://schemas.openxmlformats.org/presentationml/2006/main">
  <p:tag name="NUM" val="6"/>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30.xml><?xml version="1.0" encoding="utf-8"?>
<p:tagLst xmlns:a="http://schemas.openxmlformats.org/drawingml/2006/main" xmlns:r="http://schemas.openxmlformats.org/officeDocument/2006/relationships" xmlns:p="http://schemas.openxmlformats.org/presentationml/2006/main">
  <p:tag name="NUM" val="5"/>
</p:tagLst>
</file>

<file path=ppt/tags/tag131.xml><?xml version="1.0" encoding="utf-8"?>
<p:tagLst xmlns:a="http://schemas.openxmlformats.org/drawingml/2006/main" xmlns:r="http://schemas.openxmlformats.org/officeDocument/2006/relationships" xmlns:p="http://schemas.openxmlformats.org/presentationml/2006/main">
  <p:tag name="NUM" val="1"/>
</p:tagLst>
</file>

<file path=ppt/tags/tag132.xml><?xml version="1.0" encoding="utf-8"?>
<p:tagLst xmlns:a="http://schemas.openxmlformats.org/drawingml/2006/main" xmlns:r="http://schemas.openxmlformats.org/officeDocument/2006/relationships" xmlns:p="http://schemas.openxmlformats.org/presentationml/2006/main">
  <p:tag name="NUM" val="2"/>
</p:tagLst>
</file>

<file path=ppt/tags/tag133.xml><?xml version="1.0" encoding="utf-8"?>
<p:tagLst xmlns:a="http://schemas.openxmlformats.org/drawingml/2006/main" xmlns:r="http://schemas.openxmlformats.org/officeDocument/2006/relationships" xmlns:p="http://schemas.openxmlformats.org/presentationml/2006/main">
  <p:tag name="NUM" val="7"/>
</p:tagLst>
</file>

<file path=ppt/tags/tag134.xml><?xml version="1.0" encoding="utf-8"?>
<p:tagLst xmlns:a="http://schemas.openxmlformats.org/drawingml/2006/main" xmlns:r="http://schemas.openxmlformats.org/officeDocument/2006/relationships" xmlns:p="http://schemas.openxmlformats.org/presentationml/2006/main">
  <p:tag name="NUM" val="6"/>
</p:tagLst>
</file>

<file path=ppt/tags/tag135.xml><?xml version="1.0" encoding="utf-8"?>
<p:tagLst xmlns:a="http://schemas.openxmlformats.org/drawingml/2006/main" xmlns:r="http://schemas.openxmlformats.org/officeDocument/2006/relationships" xmlns:p="http://schemas.openxmlformats.org/presentationml/2006/main">
  <p:tag name="NUM" val="5"/>
</p:tagLst>
</file>

<file path=ppt/tags/tag136.xml><?xml version="1.0" encoding="utf-8"?>
<p:tagLst xmlns:a="http://schemas.openxmlformats.org/drawingml/2006/main" xmlns:r="http://schemas.openxmlformats.org/officeDocument/2006/relationships" xmlns:p="http://schemas.openxmlformats.org/presentationml/2006/main">
  <p:tag name="NUM" val="8"/>
</p:tagLst>
</file>

<file path=ppt/tags/tag137.xml><?xml version="1.0" encoding="utf-8"?>
<p:tagLst xmlns:a="http://schemas.openxmlformats.org/drawingml/2006/main" xmlns:r="http://schemas.openxmlformats.org/officeDocument/2006/relationships" xmlns:p="http://schemas.openxmlformats.org/presentationml/2006/main">
  <p:tag name="NUM" val="1"/>
</p:tagLst>
</file>

<file path=ppt/tags/tag138.xml><?xml version="1.0" encoding="utf-8"?>
<p:tagLst xmlns:a="http://schemas.openxmlformats.org/drawingml/2006/main" xmlns:r="http://schemas.openxmlformats.org/officeDocument/2006/relationships" xmlns:p="http://schemas.openxmlformats.org/presentationml/2006/main">
  <p:tag name="NUM" val="2"/>
</p:tagLst>
</file>

<file path=ppt/tags/tag139.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4"/>
</p:tagLst>
</file>

<file path=ppt/tags/tag140.xml><?xml version="1.0" encoding="utf-8"?>
<p:tagLst xmlns:a="http://schemas.openxmlformats.org/drawingml/2006/main" xmlns:r="http://schemas.openxmlformats.org/officeDocument/2006/relationships" xmlns:p="http://schemas.openxmlformats.org/presentationml/2006/main">
  <p:tag name="NUM" val="5"/>
</p:tagLst>
</file>

<file path=ppt/tags/tag141.xml><?xml version="1.0" encoding="utf-8"?>
<p:tagLst xmlns:a="http://schemas.openxmlformats.org/drawingml/2006/main" xmlns:r="http://schemas.openxmlformats.org/officeDocument/2006/relationships" xmlns:p="http://schemas.openxmlformats.org/presentationml/2006/main">
  <p:tag name="NUM" val="6"/>
</p:tagLst>
</file>

<file path=ppt/tags/tag142.xml><?xml version="1.0" encoding="utf-8"?>
<p:tagLst xmlns:a="http://schemas.openxmlformats.org/drawingml/2006/main" xmlns:r="http://schemas.openxmlformats.org/officeDocument/2006/relationships" xmlns:p="http://schemas.openxmlformats.org/presentationml/2006/main">
  <p:tag name="NUM" val="1"/>
</p:tagLst>
</file>

<file path=ppt/tags/tag143.xml><?xml version="1.0" encoding="utf-8"?>
<p:tagLst xmlns:a="http://schemas.openxmlformats.org/drawingml/2006/main" xmlns:r="http://schemas.openxmlformats.org/officeDocument/2006/relationships" xmlns:p="http://schemas.openxmlformats.org/presentationml/2006/main">
  <p:tag name="NUM" val="2"/>
</p:tagLst>
</file>

<file path=ppt/tags/tag144.xml><?xml version="1.0" encoding="utf-8"?>
<p:tagLst xmlns:a="http://schemas.openxmlformats.org/drawingml/2006/main" xmlns:r="http://schemas.openxmlformats.org/officeDocument/2006/relationships" xmlns:p="http://schemas.openxmlformats.org/presentationml/2006/main">
  <p:tag name="NUM" val="1"/>
</p:tagLst>
</file>

<file path=ppt/tags/tag145.xml><?xml version="1.0" encoding="utf-8"?>
<p:tagLst xmlns:a="http://schemas.openxmlformats.org/drawingml/2006/main" xmlns:r="http://schemas.openxmlformats.org/officeDocument/2006/relationships" xmlns:p="http://schemas.openxmlformats.org/presentationml/2006/main">
  <p:tag name="NUM" val="7"/>
</p:tagLst>
</file>

<file path=ppt/tags/tag146.xml><?xml version="1.0" encoding="utf-8"?>
<p:tagLst xmlns:a="http://schemas.openxmlformats.org/drawingml/2006/main" xmlns:r="http://schemas.openxmlformats.org/officeDocument/2006/relationships" xmlns:p="http://schemas.openxmlformats.org/presentationml/2006/main">
  <p:tag name="NUM" val="5"/>
</p:tagLst>
</file>

<file path=ppt/tags/tag147.xml><?xml version="1.0" encoding="utf-8"?>
<p:tagLst xmlns:a="http://schemas.openxmlformats.org/drawingml/2006/main" xmlns:r="http://schemas.openxmlformats.org/officeDocument/2006/relationships" xmlns:p="http://schemas.openxmlformats.org/presentationml/2006/main">
  <p:tag name="NUM" val="6"/>
</p:tagLst>
</file>

<file path=ppt/tags/tag148.xml><?xml version="1.0" encoding="utf-8"?>
<p:tagLst xmlns:a="http://schemas.openxmlformats.org/drawingml/2006/main" xmlns:r="http://schemas.openxmlformats.org/officeDocument/2006/relationships" xmlns:p="http://schemas.openxmlformats.org/presentationml/2006/main">
  <p:tag name="NUM" val="1"/>
</p:tagLst>
</file>

<file path=ppt/tags/tag149.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4"/>
</p:tagLst>
</file>

<file path=ppt/tags/tag16.xml><?xml version="1.0" encoding="utf-8"?>
<p:tagLst xmlns:a="http://schemas.openxmlformats.org/drawingml/2006/main" xmlns:r="http://schemas.openxmlformats.org/officeDocument/2006/relationships" xmlns:p="http://schemas.openxmlformats.org/presentationml/2006/main">
  <p:tag name="NUM" val="6"/>
</p:tagLst>
</file>

<file path=ppt/tags/tag17.xml><?xml version="1.0" encoding="utf-8"?>
<p:tagLst xmlns:a="http://schemas.openxmlformats.org/drawingml/2006/main" xmlns:r="http://schemas.openxmlformats.org/officeDocument/2006/relationships" xmlns:p="http://schemas.openxmlformats.org/presentationml/2006/main">
  <p:tag name="NUM" val="5"/>
</p:tagLst>
</file>

<file path=ppt/tags/tag18.xml><?xml version="1.0" encoding="utf-8"?>
<p:tagLst xmlns:a="http://schemas.openxmlformats.org/drawingml/2006/main" xmlns:r="http://schemas.openxmlformats.org/officeDocument/2006/relationships" xmlns:p="http://schemas.openxmlformats.org/presentationml/2006/main">
  <p:tag name="NUM" val="7"/>
</p:tagLst>
</file>

<file path=ppt/tags/tag19.xml><?xml version="1.0" encoding="utf-8"?>
<p:tagLst xmlns:a="http://schemas.openxmlformats.org/drawingml/2006/main" xmlns:r="http://schemas.openxmlformats.org/officeDocument/2006/relationships" xmlns:p="http://schemas.openxmlformats.org/presentationml/2006/main">
  <p:tag name="NUM" val="8"/>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4"/>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7"/>
</p:tagLst>
</file>

<file path=ppt/tags/tag26.xml><?xml version="1.0" encoding="utf-8"?>
<p:tagLst xmlns:a="http://schemas.openxmlformats.org/drawingml/2006/main" xmlns:r="http://schemas.openxmlformats.org/officeDocument/2006/relationships" xmlns:p="http://schemas.openxmlformats.org/presentationml/2006/main">
  <p:tag name="NUM" val="4"/>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7"/>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4"/>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7"/>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5.xml><?xml version="1.0" encoding="utf-8"?>
<p:tagLst xmlns:a="http://schemas.openxmlformats.org/drawingml/2006/main" xmlns:r="http://schemas.openxmlformats.org/officeDocument/2006/relationships" xmlns:p="http://schemas.openxmlformats.org/presentationml/2006/main">
  <p:tag name="NUM" val="7"/>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4"/>
</p:tagLst>
</file>

<file path=ppt/tags/tag39.xml><?xml version="1.0" encoding="utf-8"?>
<p:tagLst xmlns:a="http://schemas.openxmlformats.org/drawingml/2006/main" xmlns:r="http://schemas.openxmlformats.org/officeDocument/2006/relationships" xmlns:p="http://schemas.openxmlformats.org/presentationml/2006/main">
  <p:tag name="NUM" val="7"/>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4"/>
</p:tagLst>
</file>

<file path=ppt/tags/tag43.xml><?xml version="1.0" encoding="utf-8"?>
<p:tagLst xmlns:a="http://schemas.openxmlformats.org/drawingml/2006/main" xmlns:r="http://schemas.openxmlformats.org/officeDocument/2006/relationships" xmlns:p="http://schemas.openxmlformats.org/presentationml/2006/main">
  <p:tag name="NUM" val="7"/>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4"/>
</p:tagLst>
</file>

<file path=ppt/tags/tag47.xml><?xml version="1.0" encoding="utf-8"?>
<p:tagLst xmlns:a="http://schemas.openxmlformats.org/drawingml/2006/main" xmlns:r="http://schemas.openxmlformats.org/officeDocument/2006/relationships" xmlns:p="http://schemas.openxmlformats.org/presentationml/2006/main">
  <p:tag name="NUM" val="7"/>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6"/>
</p:tagLst>
</file>

<file path=ppt/tags/tag50.xml><?xml version="1.0" encoding="utf-8"?>
<p:tagLst xmlns:a="http://schemas.openxmlformats.org/drawingml/2006/main" xmlns:r="http://schemas.openxmlformats.org/officeDocument/2006/relationships" xmlns:p="http://schemas.openxmlformats.org/presentationml/2006/main">
  <p:tag name="NUM" val="4"/>
</p:tagLst>
</file>

<file path=ppt/tags/tag51.xml><?xml version="1.0" encoding="utf-8"?>
<p:tagLst xmlns:a="http://schemas.openxmlformats.org/drawingml/2006/main" xmlns:r="http://schemas.openxmlformats.org/officeDocument/2006/relationships" xmlns:p="http://schemas.openxmlformats.org/presentationml/2006/main">
  <p:tag name="NUM" val="7"/>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4"/>
</p:tagLst>
</file>

<file path=ppt/tags/tag55.xml><?xml version="1.0" encoding="utf-8"?>
<p:tagLst xmlns:a="http://schemas.openxmlformats.org/drawingml/2006/main" xmlns:r="http://schemas.openxmlformats.org/officeDocument/2006/relationships" xmlns:p="http://schemas.openxmlformats.org/presentationml/2006/main">
  <p:tag name="NUM" val="7"/>
</p:tagLst>
</file>

<file path=ppt/tags/tag56.xml><?xml version="1.0" encoding="utf-8"?>
<p:tagLst xmlns:a="http://schemas.openxmlformats.org/drawingml/2006/main" xmlns:r="http://schemas.openxmlformats.org/officeDocument/2006/relationships" xmlns:p="http://schemas.openxmlformats.org/presentationml/2006/main">
  <p:tag name="NUM" val="6"/>
</p:tagLst>
</file>

<file path=ppt/tags/tag57.xml><?xml version="1.0" encoding="utf-8"?>
<p:tagLst xmlns:a="http://schemas.openxmlformats.org/drawingml/2006/main" xmlns:r="http://schemas.openxmlformats.org/officeDocument/2006/relationships" xmlns:p="http://schemas.openxmlformats.org/presentationml/2006/main">
  <p:tag name="NUM" val="5"/>
</p:tagLst>
</file>

<file path=ppt/tags/tag58.xml><?xml version="1.0" encoding="utf-8"?>
<p:tagLst xmlns:a="http://schemas.openxmlformats.org/drawingml/2006/main" xmlns:r="http://schemas.openxmlformats.org/officeDocument/2006/relationships" xmlns:p="http://schemas.openxmlformats.org/presentationml/2006/main">
  <p:tag name="NUM" val="1"/>
</p:tagLst>
</file>

<file path=ppt/tags/tag59.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7"/>
</p:tagLst>
</file>

<file path=ppt/tags/tag60.xml><?xml version="1.0" encoding="utf-8"?>
<p:tagLst xmlns:a="http://schemas.openxmlformats.org/drawingml/2006/main" xmlns:r="http://schemas.openxmlformats.org/officeDocument/2006/relationships" xmlns:p="http://schemas.openxmlformats.org/presentationml/2006/main">
  <p:tag name="NUM" val="4"/>
</p:tagLst>
</file>

<file path=ppt/tags/tag61.xml><?xml version="1.0" encoding="utf-8"?>
<p:tagLst xmlns:a="http://schemas.openxmlformats.org/drawingml/2006/main" xmlns:r="http://schemas.openxmlformats.org/officeDocument/2006/relationships" xmlns:p="http://schemas.openxmlformats.org/presentationml/2006/main">
  <p:tag name="NUM" val="7"/>
</p:tagLst>
</file>

<file path=ppt/tags/tag62.xml><?xml version="1.0" encoding="utf-8"?>
<p:tagLst xmlns:a="http://schemas.openxmlformats.org/drawingml/2006/main" xmlns:r="http://schemas.openxmlformats.org/officeDocument/2006/relationships" xmlns:p="http://schemas.openxmlformats.org/presentationml/2006/main">
  <p:tag name="NUM" val="1"/>
</p:tagLst>
</file>

<file path=ppt/tags/tag63.xml><?xml version="1.0" encoding="utf-8"?>
<p:tagLst xmlns:a="http://schemas.openxmlformats.org/drawingml/2006/main" xmlns:r="http://schemas.openxmlformats.org/officeDocument/2006/relationships" xmlns:p="http://schemas.openxmlformats.org/presentationml/2006/main">
  <p:tag name="NUM" val="2"/>
</p:tagLst>
</file>

<file path=ppt/tags/tag64.xml><?xml version="1.0" encoding="utf-8"?>
<p:tagLst xmlns:a="http://schemas.openxmlformats.org/drawingml/2006/main" xmlns:r="http://schemas.openxmlformats.org/officeDocument/2006/relationships" xmlns:p="http://schemas.openxmlformats.org/presentationml/2006/main">
  <p:tag name="NUM" val="4"/>
</p:tagLst>
</file>

<file path=ppt/tags/tag65.xml><?xml version="1.0" encoding="utf-8"?>
<p:tagLst xmlns:a="http://schemas.openxmlformats.org/drawingml/2006/main" xmlns:r="http://schemas.openxmlformats.org/officeDocument/2006/relationships" xmlns:p="http://schemas.openxmlformats.org/presentationml/2006/main">
  <p:tag name="NUM" val="7"/>
</p:tagLst>
</file>

<file path=ppt/tags/tag66.xml><?xml version="1.0" encoding="utf-8"?>
<p:tagLst xmlns:a="http://schemas.openxmlformats.org/drawingml/2006/main" xmlns:r="http://schemas.openxmlformats.org/officeDocument/2006/relationships" xmlns:p="http://schemas.openxmlformats.org/presentationml/2006/main">
  <p:tag name="NUM" val="1"/>
</p:tagLst>
</file>

<file path=ppt/tags/tag67.xml><?xml version="1.0" encoding="utf-8"?>
<p:tagLst xmlns:a="http://schemas.openxmlformats.org/drawingml/2006/main" xmlns:r="http://schemas.openxmlformats.org/officeDocument/2006/relationships" xmlns:p="http://schemas.openxmlformats.org/presentationml/2006/main">
  <p:tag name="NUM" val="2"/>
</p:tagLst>
</file>

<file path=ppt/tags/tag68.xml><?xml version="1.0" encoding="utf-8"?>
<p:tagLst xmlns:a="http://schemas.openxmlformats.org/drawingml/2006/main" xmlns:r="http://schemas.openxmlformats.org/officeDocument/2006/relationships" xmlns:p="http://schemas.openxmlformats.org/presentationml/2006/main">
  <p:tag name="NUM" val="4"/>
</p:tagLst>
</file>

<file path=ppt/tags/tag69.xml><?xml version="1.0" encoding="utf-8"?>
<p:tagLst xmlns:a="http://schemas.openxmlformats.org/drawingml/2006/main" xmlns:r="http://schemas.openxmlformats.org/officeDocument/2006/relationships" xmlns:p="http://schemas.openxmlformats.org/presentationml/2006/main">
  <p:tag name="NUM" val="7"/>
</p:tagLst>
</file>

<file path=ppt/tags/tag7.xml><?xml version="1.0" encoding="utf-8"?>
<p:tagLst xmlns:a="http://schemas.openxmlformats.org/drawingml/2006/main" xmlns:r="http://schemas.openxmlformats.org/officeDocument/2006/relationships" xmlns:p="http://schemas.openxmlformats.org/presentationml/2006/main">
  <p:tag name="NUM" val="8"/>
</p:tagLst>
</file>

<file path=ppt/tags/tag70.xml><?xml version="1.0" encoding="utf-8"?>
<p:tagLst xmlns:a="http://schemas.openxmlformats.org/drawingml/2006/main" xmlns:r="http://schemas.openxmlformats.org/officeDocument/2006/relationships" xmlns:p="http://schemas.openxmlformats.org/presentationml/2006/main">
  <p:tag name="NUM" val="1"/>
</p:tagLst>
</file>

<file path=ppt/tags/tag71.xml><?xml version="1.0" encoding="utf-8"?>
<p:tagLst xmlns:a="http://schemas.openxmlformats.org/drawingml/2006/main" xmlns:r="http://schemas.openxmlformats.org/officeDocument/2006/relationships" xmlns:p="http://schemas.openxmlformats.org/presentationml/2006/main">
  <p:tag name="NUM" val="2"/>
</p:tagLst>
</file>

<file path=ppt/tags/tag72.xml><?xml version="1.0" encoding="utf-8"?>
<p:tagLst xmlns:a="http://schemas.openxmlformats.org/drawingml/2006/main" xmlns:r="http://schemas.openxmlformats.org/officeDocument/2006/relationships" xmlns:p="http://schemas.openxmlformats.org/presentationml/2006/main">
  <p:tag name="NUM" val="4"/>
</p:tagLst>
</file>

<file path=ppt/tags/tag73.xml><?xml version="1.0" encoding="utf-8"?>
<p:tagLst xmlns:a="http://schemas.openxmlformats.org/drawingml/2006/main" xmlns:r="http://schemas.openxmlformats.org/officeDocument/2006/relationships" xmlns:p="http://schemas.openxmlformats.org/presentationml/2006/main">
  <p:tag name="NUM" val="7"/>
</p:tagLst>
</file>

<file path=ppt/tags/tag74.xml><?xml version="1.0" encoding="utf-8"?>
<p:tagLst xmlns:a="http://schemas.openxmlformats.org/drawingml/2006/main" xmlns:r="http://schemas.openxmlformats.org/officeDocument/2006/relationships" xmlns:p="http://schemas.openxmlformats.org/presentationml/2006/main">
  <p:tag name="NUM" val="6"/>
</p:tagLst>
</file>

<file path=ppt/tags/tag75.xml><?xml version="1.0" encoding="utf-8"?>
<p:tagLst xmlns:a="http://schemas.openxmlformats.org/drawingml/2006/main" xmlns:r="http://schemas.openxmlformats.org/officeDocument/2006/relationships" xmlns:p="http://schemas.openxmlformats.org/presentationml/2006/main">
  <p:tag name="NUM" val="5"/>
</p:tagLst>
</file>

<file path=ppt/tags/tag76.xml><?xml version="1.0" encoding="utf-8"?>
<p:tagLst xmlns:a="http://schemas.openxmlformats.org/drawingml/2006/main" xmlns:r="http://schemas.openxmlformats.org/officeDocument/2006/relationships" xmlns:p="http://schemas.openxmlformats.org/presentationml/2006/main">
  <p:tag name="NUM" val="1"/>
</p:tagLst>
</file>

<file path=ppt/tags/tag77.xml><?xml version="1.0" encoding="utf-8"?>
<p:tagLst xmlns:a="http://schemas.openxmlformats.org/drawingml/2006/main" xmlns:r="http://schemas.openxmlformats.org/officeDocument/2006/relationships" xmlns:p="http://schemas.openxmlformats.org/presentationml/2006/main">
  <p:tag name="NUM" val="2"/>
</p:tagLst>
</file>

<file path=ppt/tags/tag78.xml><?xml version="1.0" encoding="utf-8"?>
<p:tagLst xmlns:a="http://schemas.openxmlformats.org/drawingml/2006/main" xmlns:r="http://schemas.openxmlformats.org/officeDocument/2006/relationships" xmlns:p="http://schemas.openxmlformats.org/presentationml/2006/main">
  <p:tag name="NUM" val="4"/>
</p:tagLst>
</file>

<file path=ppt/tags/tag79.xml><?xml version="1.0" encoding="utf-8"?>
<p:tagLst xmlns:a="http://schemas.openxmlformats.org/drawingml/2006/main" xmlns:r="http://schemas.openxmlformats.org/officeDocument/2006/relationships" xmlns:p="http://schemas.openxmlformats.org/presentationml/2006/main">
  <p:tag name="NUM" val="7"/>
</p:tagLst>
</file>

<file path=ppt/tags/tag8.xml><?xml version="1.0" encoding="utf-8"?>
<p:tagLst xmlns:a="http://schemas.openxmlformats.org/drawingml/2006/main" xmlns:r="http://schemas.openxmlformats.org/officeDocument/2006/relationships" xmlns:p="http://schemas.openxmlformats.org/presentationml/2006/main">
  <p:tag name="NUM" val="9"/>
</p:tagLst>
</file>

<file path=ppt/tags/tag80.xml><?xml version="1.0" encoding="utf-8"?>
<p:tagLst xmlns:a="http://schemas.openxmlformats.org/drawingml/2006/main" xmlns:r="http://schemas.openxmlformats.org/officeDocument/2006/relationships" xmlns:p="http://schemas.openxmlformats.org/presentationml/2006/main">
  <p:tag name="NUM" val="1"/>
</p:tagLst>
</file>

<file path=ppt/tags/tag81.xml><?xml version="1.0" encoding="utf-8"?>
<p:tagLst xmlns:a="http://schemas.openxmlformats.org/drawingml/2006/main" xmlns:r="http://schemas.openxmlformats.org/officeDocument/2006/relationships" xmlns:p="http://schemas.openxmlformats.org/presentationml/2006/main">
  <p:tag name="NUM" val="2"/>
</p:tagLst>
</file>

<file path=ppt/tags/tag82.xml><?xml version="1.0" encoding="utf-8"?>
<p:tagLst xmlns:a="http://schemas.openxmlformats.org/drawingml/2006/main" xmlns:r="http://schemas.openxmlformats.org/officeDocument/2006/relationships" xmlns:p="http://schemas.openxmlformats.org/presentationml/2006/main">
  <p:tag name="NUM" val="4"/>
</p:tagLst>
</file>

<file path=ppt/tags/tag83.xml><?xml version="1.0" encoding="utf-8"?>
<p:tagLst xmlns:a="http://schemas.openxmlformats.org/drawingml/2006/main" xmlns:r="http://schemas.openxmlformats.org/officeDocument/2006/relationships" xmlns:p="http://schemas.openxmlformats.org/presentationml/2006/main">
  <p:tag name="NUM" val="7"/>
</p:tagLst>
</file>

<file path=ppt/tags/tag84.xml><?xml version="1.0" encoding="utf-8"?>
<p:tagLst xmlns:a="http://schemas.openxmlformats.org/drawingml/2006/main" xmlns:r="http://schemas.openxmlformats.org/officeDocument/2006/relationships" xmlns:p="http://schemas.openxmlformats.org/presentationml/2006/main">
  <p:tag name="NUM" val="6"/>
</p:tagLst>
</file>

<file path=ppt/tags/tag85.xml><?xml version="1.0" encoding="utf-8"?>
<p:tagLst xmlns:a="http://schemas.openxmlformats.org/drawingml/2006/main" xmlns:r="http://schemas.openxmlformats.org/officeDocument/2006/relationships" xmlns:p="http://schemas.openxmlformats.org/presentationml/2006/main">
  <p:tag name="NUM" val="5"/>
</p:tagLst>
</file>

<file path=ppt/tags/tag86.xml><?xml version="1.0" encoding="utf-8"?>
<p:tagLst xmlns:a="http://schemas.openxmlformats.org/drawingml/2006/main" xmlns:r="http://schemas.openxmlformats.org/officeDocument/2006/relationships" xmlns:p="http://schemas.openxmlformats.org/presentationml/2006/main">
  <p:tag name="NUM" val="1"/>
</p:tagLst>
</file>

<file path=ppt/tags/tag87.xml><?xml version="1.0" encoding="utf-8"?>
<p:tagLst xmlns:a="http://schemas.openxmlformats.org/drawingml/2006/main" xmlns:r="http://schemas.openxmlformats.org/officeDocument/2006/relationships" xmlns:p="http://schemas.openxmlformats.org/presentationml/2006/main">
  <p:tag name="NUM" val="2"/>
</p:tagLst>
</file>

<file path=ppt/tags/tag88.xml><?xml version="1.0" encoding="utf-8"?>
<p:tagLst xmlns:a="http://schemas.openxmlformats.org/drawingml/2006/main" xmlns:r="http://schemas.openxmlformats.org/officeDocument/2006/relationships" xmlns:p="http://schemas.openxmlformats.org/presentationml/2006/main">
  <p:tag name="NUM" val="4"/>
</p:tagLst>
</file>

<file path=ppt/tags/tag89.xml><?xml version="1.0" encoding="utf-8"?>
<p:tagLst xmlns:a="http://schemas.openxmlformats.org/drawingml/2006/main" xmlns:r="http://schemas.openxmlformats.org/officeDocument/2006/relationships" xmlns:p="http://schemas.openxmlformats.org/presentationml/2006/main">
  <p:tag name="NUM" val="7"/>
</p:tagLst>
</file>

<file path=ppt/tags/tag9.xml><?xml version="1.0" encoding="utf-8"?>
<p:tagLst xmlns:a="http://schemas.openxmlformats.org/drawingml/2006/main" xmlns:r="http://schemas.openxmlformats.org/officeDocument/2006/relationships" xmlns:p="http://schemas.openxmlformats.org/presentationml/2006/main">
  <p:tag name="NUM" val="7"/>
</p:tagLst>
</file>

<file path=ppt/tags/tag90.xml><?xml version="1.0" encoding="utf-8"?>
<p:tagLst xmlns:a="http://schemas.openxmlformats.org/drawingml/2006/main" xmlns:r="http://schemas.openxmlformats.org/officeDocument/2006/relationships" xmlns:p="http://schemas.openxmlformats.org/presentationml/2006/main">
  <p:tag name="NUM" val="1"/>
</p:tagLst>
</file>

<file path=ppt/tags/tag91.xml><?xml version="1.0" encoding="utf-8"?>
<p:tagLst xmlns:a="http://schemas.openxmlformats.org/drawingml/2006/main" xmlns:r="http://schemas.openxmlformats.org/officeDocument/2006/relationships" xmlns:p="http://schemas.openxmlformats.org/presentationml/2006/main">
  <p:tag name="NUM" val="2"/>
</p:tagLst>
</file>

<file path=ppt/tags/tag92.xml><?xml version="1.0" encoding="utf-8"?>
<p:tagLst xmlns:a="http://schemas.openxmlformats.org/drawingml/2006/main" xmlns:r="http://schemas.openxmlformats.org/officeDocument/2006/relationships" xmlns:p="http://schemas.openxmlformats.org/presentationml/2006/main">
  <p:tag name="NUM" val="4"/>
</p:tagLst>
</file>

<file path=ppt/tags/tag93.xml><?xml version="1.0" encoding="utf-8"?>
<p:tagLst xmlns:a="http://schemas.openxmlformats.org/drawingml/2006/main" xmlns:r="http://schemas.openxmlformats.org/officeDocument/2006/relationships" xmlns:p="http://schemas.openxmlformats.org/presentationml/2006/main">
  <p:tag name="NUM" val="7"/>
</p:tagLst>
</file>

<file path=ppt/tags/tag94.xml><?xml version="1.0" encoding="utf-8"?>
<p:tagLst xmlns:a="http://schemas.openxmlformats.org/drawingml/2006/main" xmlns:r="http://schemas.openxmlformats.org/officeDocument/2006/relationships" xmlns:p="http://schemas.openxmlformats.org/presentationml/2006/main">
  <p:tag name="NUM" val="6"/>
</p:tagLst>
</file>

<file path=ppt/tags/tag95.xml><?xml version="1.0" encoding="utf-8"?>
<p:tagLst xmlns:a="http://schemas.openxmlformats.org/drawingml/2006/main" xmlns:r="http://schemas.openxmlformats.org/officeDocument/2006/relationships" xmlns:p="http://schemas.openxmlformats.org/presentationml/2006/main">
  <p:tag name="NUM" val="5"/>
</p:tagLst>
</file>

<file path=ppt/tags/tag96.xml><?xml version="1.0" encoding="utf-8"?>
<p:tagLst xmlns:a="http://schemas.openxmlformats.org/drawingml/2006/main" xmlns:r="http://schemas.openxmlformats.org/officeDocument/2006/relationships" xmlns:p="http://schemas.openxmlformats.org/presentationml/2006/main">
  <p:tag name="NUM" val="1"/>
</p:tagLst>
</file>

<file path=ppt/tags/tag97.xml><?xml version="1.0" encoding="utf-8"?>
<p:tagLst xmlns:a="http://schemas.openxmlformats.org/drawingml/2006/main" xmlns:r="http://schemas.openxmlformats.org/officeDocument/2006/relationships" xmlns:p="http://schemas.openxmlformats.org/presentationml/2006/main">
  <p:tag name="NUM" val="2"/>
</p:tagLst>
</file>

<file path=ppt/tags/tag98.xml><?xml version="1.0" encoding="utf-8"?>
<p:tagLst xmlns:a="http://schemas.openxmlformats.org/drawingml/2006/main" xmlns:r="http://schemas.openxmlformats.org/officeDocument/2006/relationships" xmlns:p="http://schemas.openxmlformats.org/presentationml/2006/main">
  <p:tag name="NUM" val="4"/>
</p:tagLst>
</file>

<file path=ppt/tags/tag99.xml><?xml version="1.0" encoding="utf-8"?>
<p:tagLst xmlns:a="http://schemas.openxmlformats.org/drawingml/2006/main" xmlns:r="http://schemas.openxmlformats.org/officeDocument/2006/relationships" xmlns:p="http://schemas.openxmlformats.org/presentationml/2006/main">
  <p:tag name="NUM" val="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1">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Thème1" id="{12B107C5-E08B-4820-9BCB-6DB0840992C5}" vid="{5FF2E1B8-E3E4-4628-BC42-CF980F287722}"/>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Thème1</Template>
  <TotalTime>34541</TotalTime>
  <Words>2878</Words>
  <Application>Microsoft Office PowerPoint</Application>
  <PresentationFormat>Affichage à l'écran (4:3)</PresentationFormat>
  <Paragraphs>464</Paragraphs>
  <Slides>29</Slides>
  <Notes>29</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Arial</vt:lpstr>
      <vt:lpstr>Calibri</vt:lpstr>
      <vt:lpstr>Cambria</vt:lpstr>
      <vt:lpstr>Constantia</vt:lpstr>
      <vt:lpstr>Times New Roman</vt:lpstr>
      <vt:lpstr>Wingdings 2</vt:lpstr>
      <vt:lpstr>Thème1</vt:lpstr>
      <vt:lpstr>Leçon 4</vt:lpstr>
      <vt:lpstr>Au programme</vt:lpstr>
      <vt:lpstr>Présentation PowerPoint</vt:lpstr>
      <vt:lpstr>Présentation PowerPoint</vt:lpstr>
      <vt:lpstr>Présentation PowerPoint</vt:lpstr>
      <vt:lpstr>Présentation PowerPoint</vt:lpstr>
      <vt:lpstr>Qu’est-ce que l’analyse causale?</vt:lpstr>
      <vt:lpstr>Qu’est-ce que l’analyse causale?</vt:lpstr>
      <vt:lpstr>Qu’est-ce que l’analyse causale?</vt:lpstr>
      <vt:lpstr>Qu’est-ce que l’analyse causale?</vt:lpstr>
      <vt:lpstr>Structures de causalité</vt:lpstr>
      <vt:lpstr>Structures de causalité</vt:lpstr>
      <vt:lpstr>Structure de causalité bivariée (expérimentale)</vt:lpstr>
      <vt:lpstr>Structure de causalité bivariée (expérimentale)</vt:lpstr>
      <vt:lpstr>Structure de causalité fallacieuse</vt:lpstr>
      <vt:lpstr>Structure de causalité fallacieuse</vt:lpstr>
      <vt:lpstr>Structure de causalité convergente</vt:lpstr>
      <vt:lpstr>Structure de causalité convergente</vt:lpstr>
      <vt:lpstr>Structure de causalité discriminante </vt:lpstr>
      <vt:lpstr>Structure de causalité discriminante</vt:lpstr>
      <vt:lpstr>Structure de causalité interactive</vt:lpstr>
      <vt:lpstr>Structure de causalité interactive</vt:lpstr>
      <vt:lpstr>Structure de causalité</vt:lpstr>
      <vt:lpstr>Structure de causalité</vt:lpstr>
      <vt:lpstr>Processus d’élaboration  </vt:lpstr>
      <vt:lpstr>Processus d’élaboration</vt:lpstr>
      <vt:lpstr>Processus d’élaboration  </vt:lpstr>
      <vt:lpstr>Références bibliographiques</vt:lpstr>
      <vt:lpstr>Tout prochainement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3</dc:title>
  <dc:creator>El Hadj TOURE</dc:creator>
  <cp:lastModifiedBy>Khadijatou Ibrahima Dia</cp:lastModifiedBy>
  <cp:revision>3672</cp:revision>
  <cp:lastPrinted>2022-03-15T20:05:17Z</cp:lastPrinted>
  <dcterms:created xsi:type="dcterms:W3CDTF">2010-07-12T19:00:43Z</dcterms:created>
  <dcterms:modified xsi:type="dcterms:W3CDTF">2024-04-18T20:22:49Z</dcterms:modified>
</cp:coreProperties>
</file>