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9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0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1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3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5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7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9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1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2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3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4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5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26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9"/>
  </p:notesMasterIdLst>
  <p:handoutMasterIdLst>
    <p:handoutMasterId r:id="rId30"/>
  </p:handoutMasterIdLst>
  <p:sldIdLst>
    <p:sldId id="942" r:id="rId2"/>
    <p:sldId id="1004" r:id="rId3"/>
    <p:sldId id="814" r:id="rId4"/>
    <p:sldId id="1016" r:id="rId5"/>
    <p:sldId id="944" r:id="rId6"/>
    <p:sldId id="980" r:id="rId7"/>
    <p:sldId id="981" r:id="rId8"/>
    <p:sldId id="1005" r:id="rId9"/>
    <p:sldId id="1002" r:id="rId10"/>
    <p:sldId id="913" r:id="rId11"/>
    <p:sldId id="916" r:id="rId12"/>
    <p:sldId id="915" r:id="rId13"/>
    <p:sldId id="978" r:id="rId14"/>
    <p:sldId id="1011" r:id="rId15"/>
    <p:sldId id="1001" r:id="rId16"/>
    <p:sldId id="919" r:id="rId17"/>
    <p:sldId id="939" r:id="rId18"/>
    <p:sldId id="1014" r:id="rId19"/>
    <p:sldId id="924" r:id="rId20"/>
    <p:sldId id="925" r:id="rId21"/>
    <p:sldId id="936" r:id="rId22"/>
    <p:sldId id="1012" r:id="rId23"/>
    <p:sldId id="1013" r:id="rId24"/>
    <p:sldId id="1003" r:id="rId25"/>
    <p:sldId id="938" r:id="rId26"/>
    <p:sldId id="1015" r:id="rId27"/>
    <p:sldId id="940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Savard" initials="" lastIdx="2" clrIdx="0"/>
  <p:cmAuthor id="1" name="El Hadj TOURE" initials="EH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FF"/>
    <a:srgbClr val="99CC00"/>
    <a:srgbClr val="000000"/>
    <a:srgbClr val="B2B2B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8" autoAdjust="0"/>
    <p:restoredTop sz="70603" autoAdjust="0"/>
  </p:normalViewPr>
  <p:slideViewPr>
    <p:cSldViewPr>
      <p:cViewPr varScale="1">
        <p:scale>
          <a:sx n="59" d="100"/>
          <a:sy n="59" d="100"/>
        </p:scale>
        <p:origin x="19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2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B459A96-B91C-4FA7-9347-EC75B3E334BC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9426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fr-FR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fr-FR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4F03315-2FA4-4EC1-B288-889F4DD0CAAB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51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1577552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362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83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6363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76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14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1217949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794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4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5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6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677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19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4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02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CA" baseline="0" dirty="0"/>
          </a:p>
        </p:txBody>
      </p:sp>
    </p:spTree>
    <p:extLst>
      <p:ext uri="{BB962C8B-B14F-4D97-AF65-F5344CB8AC3E}">
        <p14:creationId xmlns:p14="http://schemas.microsoft.com/office/powerpoint/2010/main" val="36678549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20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en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372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21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859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22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9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95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998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13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26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1" lang="fr-CA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316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>
                <a:solidFill>
                  <a:prstClr val="black"/>
                </a:solidFill>
              </a:rPr>
              <a:pPr/>
              <a:t>27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67" indent="-239367"/>
            <a:endParaRPr lang="fr-CA" baseline="0" dirty="0"/>
          </a:p>
        </p:txBody>
      </p:sp>
    </p:spTree>
    <p:extLst>
      <p:ext uri="{BB962C8B-B14F-4D97-AF65-F5344CB8AC3E}">
        <p14:creationId xmlns:p14="http://schemas.microsoft.com/office/powerpoint/2010/main" val="290416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3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358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4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234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5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75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6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33450" lvl="1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461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7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</p:spTree>
    <p:extLst>
      <p:ext uri="{BB962C8B-B14F-4D97-AF65-F5344CB8AC3E}">
        <p14:creationId xmlns:p14="http://schemas.microsoft.com/office/powerpoint/2010/main" val="294823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8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56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6236-C8D4-41C0-8B43-73FFB8ECC26D}" type="slidenum">
              <a:rPr lang="fr-FR"/>
              <a:pPr/>
              <a:t>9</a:t>
            </a:fld>
            <a:endParaRPr lang="fr-FR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82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F80-BA30-4E2C-B5A4-99B4F5EF4FD2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6ABD-C59A-4EF8-B15A-756A809F44A5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C02A-6188-411D-83B6-99420884AAC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DE95-81B1-4607-9B77-628D960EC874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9F0E-8BFC-4B7F-991E-DDD7DB0EE09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2904-6DA4-45E7-BA35-1485D055E2E1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DB04-DEBA-4F5A-AE75-2C003DA010F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CCD9-A82B-46D5-8A36-619693D06E3B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968C-EBCE-4711-A4F4-483E059298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DAB5-0724-4A6A-8556-1744CAF14DC2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5E08-600B-47DA-843E-E0DE75C846B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DFD0-BBCF-4E72-B86E-A879480C4497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2A94-6BA6-493E-9843-DD5DAE58B76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38A36-93DE-48BD-A2F6-D0BD3A5A549A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0AF9E-3612-41DF-8193-6ED3637A5BA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A281-57E2-4DDF-98B9-044C1F0E2ED8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B794-3061-42C8-B679-CD80AD95A40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B457-D0E8-4287-ACBA-E69102A684A2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F8FC-C7C6-44ED-B168-254C35482A0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DA83-DE43-4ED6-98AF-B4993F7F9C7C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D77623-ABF3-40FC-BCFC-35E815F0DB9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710C33-9F42-496D-AC73-C49CCB2AD9F8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3AB32-615F-4643-BEB0-A8AE57DDBE8D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8.png"/><Relationship Id="rId5" Type="http://schemas.openxmlformats.org/officeDocument/2006/relationships/tags" Target="../tags/tag110.xml"/><Relationship Id="rId10" Type="http://schemas.openxmlformats.org/officeDocument/2006/relationships/image" Target="../media/image7.png"/><Relationship Id="rId4" Type="http://schemas.openxmlformats.org/officeDocument/2006/relationships/tags" Target="../tags/tag109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9.png"/><Relationship Id="rId5" Type="http://schemas.openxmlformats.org/officeDocument/2006/relationships/tags" Target="../tags/tag131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image" Target="../media/image11.emf"/><Relationship Id="rId5" Type="http://schemas.openxmlformats.org/officeDocument/2006/relationships/tags" Target="../tags/tag152.xml"/><Relationship Id="rId10" Type="http://schemas.openxmlformats.org/officeDocument/2006/relationships/image" Target="../media/image10.emf"/><Relationship Id="rId4" Type="http://schemas.openxmlformats.org/officeDocument/2006/relationships/tags" Target="../tags/tag15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12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image" Target="../media/image15.png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14.emf"/><Relationship Id="rId5" Type="http://schemas.openxmlformats.org/officeDocument/2006/relationships/tags" Target="../tags/tag176.xml"/><Relationship Id="rId10" Type="http://schemas.openxmlformats.org/officeDocument/2006/relationships/image" Target="../media/image13.png"/><Relationship Id="rId4" Type="http://schemas.openxmlformats.org/officeDocument/2006/relationships/tags" Target="../tags/tag175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9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7.emf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16.emf"/><Relationship Id="rId5" Type="http://schemas.openxmlformats.org/officeDocument/2006/relationships/tags" Target="../tags/tag190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89.xml"/><Relationship Id="rId9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3" Type="http://schemas.openxmlformats.org/officeDocument/2006/relationships/tags" Target="../tags/tag203.xml"/><Relationship Id="rId7" Type="http://schemas.openxmlformats.org/officeDocument/2006/relationships/tags" Target="../tags/tag20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04.xml"/><Relationship Id="rId9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image" Target="../media/image18.png"/><Relationship Id="rId3" Type="http://schemas.openxmlformats.org/officeDocument/2006/relationships/tags" Target="../tags/tag211.xml"/><Relationship Id="rId7" Type="http://schemas.openxmlformats.org/officeDocument/2006/relationships/tags" Target="../tags/tag215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3.xml"/><Relationship Id="rId10" Type="http://schemas.openxmlformats.org/officeDocument/2006/relationships/tags" Target="../tags/tag218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21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20.emf"/><Relationship Id="rId5" Type="http://schemas.openxmlformats.org/officeDocument/2006/relationships/tags" Target="../tags/tag223.xml"/><Relationship Id="rId10" Type="http://schemas.openxmlformats.org/officeDocument/2006/relationships/image" Target="../media/image19.emf"/><Relationship Id="rId4" Type="http://schemas.openxmlformats.org/officeDocument/2006/relationships/tags" Target="../tags/tag222.xml"/><Relationship Id="rId9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9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30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image" Target="../media/image2.jpeg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notesSlide" Target="../notesSlides/notesSlide6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slideLayout" Target="../slideLayouts/slideLayout1.xml"/><Relationship Id="rId40" Type="http://schemas.openxmlformats.org/officeDocument/2006/relationships/image" Target="../media/image3.jpe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8" Type="http://schemas.openxmlformats.org/officeDocument/2006/relationships/tags" Target="../tags/tag51.xml"/><Relationship Id="rId3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10" Type="http://schemas.openxmlformats.org/officeDocument/2006/relationships/image" Target="../media/image4.png"/><Relationship Id="rId4" Type="http://schemas.openxmlformats.org/officeDocument/2006/relationships/tags" Target="../tags/tag83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5.png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6.png"/><Relationship Id="rId4" Type="http://schemas.openxmlformats.org/officeDocument/2006/relationships/tags" Target="../tags/tag102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646176" y="3603830"/>
            <a:ext cx="7851648" cy="719553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FR" sz="4000" b="0"/>
              <a:t>Leçon 3</a:t>
            </a:r>
            <a:endParaRPr lang="fr-FR" sz="4000" b="0" dirty="0"/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4467398"/>
            <a:ext cx="9144000" cy="1553889"/>
          </a:xfrm>
          <a:noFill/>
          <a:ln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De l’analyse bivariée.</a:t>
            </a:r>
          </a:p>
          <a:p>
            <a:pPr algn="ctr">
              <a:spcBef>
                <a:spcPts val="0"/>
              </a:spcBef>
            </a:pPr>
            <a:r>
              <a:rPr lang="fr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Régression linéaire approfondie</a:t>
            </a:r>
          </a:p>
        </p:txBody>
      </p:sp>
      <p:cxnSp>
        <p:nvCxnSpPr>
          <p:cNvPr id="8" name="Connecteur droit 7"/>
          <p:cNvCxnSpPr/>
          <p:nvPr>
            <p:custDataLst>
              <p:tags r:id="rId3"/>
            </p:custDataLst>
          </p:nvPr>
        </p:nvCxnSpPr>
        <p:spPr>
          <a:xfrm>
            <a:off x="0" y="3459287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>
            <p:custDataLst>
              <p:tags r:id="rId4"/>
            </p:custDataLst>
          </p:nvPr>
        </p:nvCxnSpPr>
        <p:spPr>
          <a:xfrm>
            <a:off x="0" y="3530725"/>
            <a:ext cx="914400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e la date 10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09B1EA93-7181-4E24-928E-D16F8FA89D53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4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785786" y="764704"/>
            <a:ext cx="7602638" cy="10572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0" dirty="0"/>
              <a:t>SOCIO 532.2</a:t>
            </a:r>
          </a:p>
          <a:p>
            <a:pPr algn="l"/>
            <a:r>
              <a:rPr lang="en-CA" sz="4000" b="0" dirty="0"/>
              <a:t>STATISTIQUES &amp; INFORMATIQUE APPLIQUÉES AUX SCIENCES SOCIALES</a:t>
            </a:r>
            <a:endParaRPr lang="fr-FR" sz="4000" b="0" dirty="0"/>
          </a:p>
        </p:txBody>
      </p:sp>
      <p:sp>
        <p:nvSpPr>
          <p:cNvPr id="15" name="Rectangle 3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547664" y="2171425"/>
            <a:ext cx="6929486" cy="1113559"/>
          </a:xfrm>
          <a:prstGeom prst="rect">
            <a:avLst/>
          </a:prstGeom>
          <a:noFill/>
          <a:ln/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El Hadj Touré, Ph D. Sociologie</a:t>
            </a:r>
          </a:p>
          <a:p>
            <a:pPr>
              <a:spcBef>
                <a:spcPts val="6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Département de psychoéducation,</a:t>
            </a:r>
          </a:p>
          <a:p>
            <a:pPr>
              <a:spcBef>
                <a:spcPts val="600"/>
              </a:spcBef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Université de  Sherbrooke </a:t>
            </a:r>
          </a:p>
        </p:txBody>
      </p:sp>
    </p:spTree>
    <p:extLst>
      <p:ext uri="{BB962C8B-B14F-4D97-AF65-F5344CB8AC3E}">
        <p14:creationId xmlns:p14="http://schemas.microsoft.com/office/powerpoint/2010/main" val="11566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5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600"/>
              </a:spcBef>
              <a:spcAft>
                <a:spcPts val="300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fertilité selon le taux d’urbanisation (0 à 100)</a:t>
            </a: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24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fertilité selon l’IDH (0 à 1)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1BF876-8C04-41D0-BD5B-BB41832A39E1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4726" y="485269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30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Coefficient</a:t>
            </a:r>
            <a:r>
              <a:rPr kumimoji="0" lang="fr-FR" sz="3600" i="0" u="none" strike="noStrike" kern="1200" cap="none" spc="-30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régression standardisé </a:t>
            </a:r>
            <a:r>
              <a:rPr lang="fr-CA" sz="3600" spc="-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(bêta)</a:t>
            </a:r>
            <a:endParaRPr kumimoji="0" lang="fr-FR" sz="3600" b="1" i="1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1" y="12058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illustratif</a:t>
            </a:r>
          </a:p>
        </p:txBody>
      </p:sp>
      <p:cxnSp>
        <p:nvCxnSpPr>
          <p:cNvPr id="13" name="Connecteur droit 12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67F194F-2D28-4E68-B628-DBC3339C7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129" b="4388"/>
          <a:stretch/>
        </p:blipFill>
        <p:spPr>
          <a:xfrm>
            <a:off x="611560" y="2348880"/>
            <a:ext cx="8318158" cy="201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21A4AE3A-2C7F-4A22-8BE3-CA0792AE26CC}"/>
              </a:ext>
            </a:extLst>
          </p:cNvPr>
          <p:cNvSpPr/>
          <p:nvPr/>
        </p:nvSpPr>
        <p:spPr>
          <a:xfrm>
            <a:off x="3669517" y="3734987"/>
            <a:ext cx="679648" cy="270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Rectangle à coins arrondis 19">
            <a:extLst>
              <a:ext uri="{FF2B5EF4-FFF2-40B4-BE49-F238E27FC236}">
                <a16:creationId xmlns:a16="http://schemas.microsoft.com/office/drawing/2014/main" id="{3C6AE837-DECA-48CF-8FEA-CAA18E13A95C}"/>
              </a:ext>
            </a:extLst>
          </p:cNvPr>
          <p:cNvSpPr/>
          <p:nvPr/>
        </p:nvSpPr>
        <p:spPr>
          <a:xfrm>
            <a:off x="6328092" y="3654566"/>
            <a:ext cx="679648" cy="4140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6BDE46B-6962-4A0F-995B-69F8423D45F4}"/>
              </a:ext>
            </a:extLst>
          </p:cNvPr>
          <p:cNvCxnSpPr/>
          <p:nvPr/>
        </p:nvCxnSpPr>
        <p:spPr>
          <a:xfrm>
            <a:off x="8111551" y="4004679"/>
            <a:ext cx="664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6041614-C90D-4B72-8EFC-B7276000ED49}"/>
              </a:ext>
            </a:extLst>
          </p:cNvPr>
          <p:cNvCxnSpPr>
            <a:cxnSpLocks/>
          </p:cNvCxnSpPr>
          <p:nvPr/>
        </p:nvCxnSpPr>
        <p:spPr>
          <a:xfrm>
            <a:off x="3125029" y="2831981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9410385A-D2A0-45AD-AB17-F6A44C1719AD}"/>
              </a:ext>
            </a:extLst>
          </p:cNvPr>
          <p:cNvCxnSpPr>
            <a:cxnSpLocks/>
          </p:cNvCxnSpPr>
          <p:nvPr/>
        </p:nvCxnSpPr>
        <p:spPr>
          <a:xfrm>
            <a:off x="5727958" y="2831981"/>
            <a:ext cx="120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EFDB8ECD-ECED-44C5-9DE6-09BC96D7160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7508"/>
          <a:stretch/>
        </p:blipFill>
        <p:spPr>
          <a:xfrm>
            <a:off x="611559" y="4725144"/>
            <a:ext cx="8318157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18FDCFA1-E605-4C0E-842C-D1142F549756}"/>
              </a:ext>
            </a:extLst>
          </p:cNvPr>
          <p:cNvSpPr/>
          <p:nvPr/>
        </p:nvSpPr>
        <p:spPr>
          <a:xfrm>
            <a:off x="4161601" y="6198227"/>
            <a:ext cx="679648" cy="270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4" name="Rectangle à coins arrondis 20">
            <a:extLst>
              <a:ext uri="{FF2B5EF4-FFF2-40B4-BE49-F238E27FC236}">
                <a16:creationId xmlns:a16="http://schemas.microsoft.com/office/drawing/2014/main" id="{F66BF8B4-E0B7-4A54-8909-26F6E006C673}"/>
              </a:ext>
            </a:extLst>
          </p:cNvPr>
          <p:cNvSpPr/>
          <p:nvPr/>
        </p:nvSpPr>
        <p:spPr>
          <a:xfrm>
            <a:off x="6464133" y="6079207"/>
            <a:ext cx="679648" cy="3890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B2017FD8-7664-4849-9EE1-89A493886EBC}"/>
              </a:ext>
            </a:extLst>
          </p:cNvPr>
          <p:cNvCxnSpPr/>
          <p:nvPr/>
        </p:nvCxnSpPr>
        <p:spPr>
          <a:xfrm>
            <a:off x="8212999" y="6441985"/>
            <a:ext cx="664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97903176-A1E0-4C60-AB32-A37F3456A85B}"/>
              </a:ext>
            </a:extLst>
          </p:cNvPr>
          <p:cNvCxnSpPr>
            <a:cxnSpLocks/>
          </p:cNvCxnSpPr>
          <p:nvPr/>
        </p:nvCxnSpPr>
        <p:spPr>
          <a:xfrm>
            <a:off x="3766710" y="5268108"/>
            <a:ext cx="21768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724F947-E404-494B-AB12-B2A4FFABE511}"/>
              </a:ext>
            </a:extLst>
          </p:cNvPr>
          <p:cNvCxnSpPr>
            <a:cxnSpLocks/>
          </p:cNvCxnSpPr>
          <p:nvPr/>
        </p:nvCxnSpPr>
        <p:spPr>
          <a:xfrm>
            <a:off x="6076158" y="5268108"/>
            <a:ext cx="12002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78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5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coefficient standardisé bêta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b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calcule en multipliant le coefficient de régression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par le rapport entre l’écart-type de X et l’écart-type de Y :    </a:t>
            </a:r>
          </a:p>
          <a:p>
            <a:pPr marL="209400" indent="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b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b*(</a:t>
            </a:r>
            <a:r>
              <a:rPr lang="fr-CA" sz="24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fr-CA" sz="2400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/ </a:t>
            </a:r>
            <a:r>
              <a:rPr lang="fr-CA" sz="24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fr-CA" sz="2400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933450" lvl="1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 bêta de l’effet du taux d’urbanisation</a:t>
            </a:r>
          </a:p>
          <a:p>
            <a:pPr marL="1352400" lvl="2" indent="-3429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Font typeface="Symbol" panose="05050102010706020507" pitchFamily="18" charset="2"/>
              <a:buChar char=" "/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b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-0,041*(24,9/1,86) = -0,555</a:t>
            </a:r>
          </a:p>
          <a:p>
            <a:pPr marL="933450" lvl="1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 bêta de l’effet de l’indice du développement humain</a:t>
            </a:r>
          </a:p>
          <a:p>
            <a:pPr marL="1009500" lvl="2" indent="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         b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-8,181*(0,17/1,86) = -0,748</a:t>
            </a: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une relation bivariée, le coefficient de régression bêta est égal au coefficient de corrélation: 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itchFamily="34" charset="0"/>
              </a:rPr>
              <a:t>b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r</a:t>
            </a: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1BF876-8C04-41D0-BD5B-BB41832A39E1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" y="12058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Formule et calcul</a:t>
            </a:r>
          </a:p>
        </p:txBody>
      </p: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4726" y="485269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30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Coefficient</a:t>
            </a:r>
            <a:r>
              <a:rPr kumimoji="0" lang="fr-FR" sz="3600" i="0" u="none" strike="noStrike" kern="1200" cap="none" spc="-30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régression standardisé </a:t>
            </a:r>
            <a:r>
              <a:rPr lang="fr-CA" sz="3600" spc="-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(bêta)</a:t>
            </a:r>
            <a:endParaRPr kumimoji="0" lang="fr-FR" sz="3600" b="1" i="1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520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5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209400" indent="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Les écarts-types du </a:t>
            </a:r>
            <a:r>
              <a:rPr lang="fr-C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fertilité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du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d’urbanisation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de l’</a:t>
            </a:r>
            <a:r>
              <a:rPr lang="fr-CA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IDH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sont respectivement de </a:t>
            </a:r>
            <a:r>
              <a:rPr lang="fr-C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1.86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CA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24.9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</a:t>
            </a:r>
            <a:r>
              <a:rPr lang="fr-CA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0.17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coefficient bêta -0.56 indique que lorsque le 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d’urbanisation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augmente d’un écart-type (</a:t>
            </a: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24.9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le taux de fertilité diminue en moyenne de 0,56 écart-type</a:t>
            </a:r>
          </a:p>
          <a:p>
            <a:pPr marL="933450" lvl="1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0,56 écart-type représente 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1,04 enfant/femme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(0,56*</a:t>
            </a:r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1,86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coefficient bêta -0.75 indique que lorsque l’</a:t>
            </a:r>
            <a:r>
              <a:rPr lang="fr-C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IDH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augmente d’un écart-type (</a:t>
            </a:r>
            <a:r>
              <a:rPr lang="fr-C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0.17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le taux de fertilité décroît en moyenne de 0,75 écart-type</a:t>
            </a:r>
          </a:p>
          <a:p>
            <a:pPr marL="933450" lvl="1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0,75 écart-type représente </a:t>
            </a: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1,40 enfant/femme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(0,75*</a:t>
            </a:r>
            <a:r>
              <a:rPr lang="fr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1,86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</a:p>
          <a:p>
            <a:pPr marL="933450" lvl="1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1BF876-8C04-41D0-BD5B-BB41832A39E1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" y="12058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Interprétation statistique</a:t>
            </a:r>
          </a:p>
        </p:txBody>
      </p: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39552" y="213285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4726" y="485269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30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Coefficient</a:t>
            </a:r>
            <a:r>
              <a:rPr kumimoji="0" lang="fr-FR" sz="3600" i="0" u="none" strike="noStrike" kern="1200" cap="none" spc="-30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régression standardisé </a:t>
            </a:r>
            <a:r>
              <a:rPr lang="fr-CA" sz="3600" spc="-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(bêta)</a:t>
            </a:r>
            <a:endParaRPr kumimoji="0" lang="fr-FR" sz="3600" b="1" i="1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9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209400" indent="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marL="533400" indent="-3240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D044D68-9632-4FFB-A2AE-05F1E9A90A1B}" type="datetime10">
              <a:rPr lang="fr-FR" smtClean="0"/>
              <a:t>17:35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linéaire simple 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Vérification des postulats: Diagnostic des résidus</a:t>
            </a:r>
          </a:p>
        </p:txBody>
      </p: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66682" y="2060848"/>
            <a:ext cx="8715436" cy="43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20940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1"/>
          <a:srcRect l="1268" t="21517" r="60329" b="11284"/>
          <a:stretch/>
        </p:blipFill>
        <p:spPr>
          <a:xfrm>
            <a:off x="0" y="1900337"/>
            <a:ext cx="5938410" cy="469701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1"/>
          <a:srcRect l="1268" t="21517" r="60329" b="75458"/>
          <a:stretch/>
        </p:blipFill>
        <p:spPr>
          <a:xfrm>
            <a:off x="0" y="6546251"/>
            <a:ext cx="5938410" cy="3528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38410" y="2538525"/>
            <a:ext cx="34974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Postulats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respectés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Normalité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(pas de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déviants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Linéarité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Homogénéité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AutoNum type="alphaLcParenR"/>
            </a:pP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60395" y="4319475"/>
            <a:ext cx="33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Non </a:t>
            </a:r>
            <a:r>
              <a:rPr lang="en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normalité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3513" y="4902076"/>
            <a:ext cx="337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Non </a:t>
            </a:r>
            <a:r>
              <a:rPr lang="en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linéarité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988027" y="5505009"/>
            <a:ext cx="3375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Non </a:t>
            </a:r>
            <a:r>
              <a:rPr lang="en-C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homogénéité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variances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39418" y="182981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(</a:t>
            </a:r>
            <a:r>
              <a:rPr lang="fr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CA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</a:t>
            </a:r>
            <a:endParaRPr lang="fr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416022" y="1838371"/>
            <a:ext cx="19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 (</a:t>
            </a:r>
            <a:r>
              <a:rPr lang="fr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CA" sz="20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</a:t>
            </a:r>
            <a:endParaRPr lang="fr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 rot="16200000">
            <a:off x="-981113" y="281070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 (errors)</a:t>
            </a:r>
            <a:endParaRPr lang="fr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1001744" y="524368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Residuals (errors)</a:t>
            </a:r>
            <a:endParaRPr lang="fr-C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532651" y="4014110"/>
            <a:ext cx="63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</a:t>
            </a:r>
            <a:endParaRPr lang="fr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255837" y="4070425"/>
            <a:ext cx="63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endParaRPr lang="fr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469116" y="6439490"/>
            <a:ext cx="63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</a:t>
            </a:r>
            <a:endParaRPr lang="fr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159147" y="6439490"/>
            <a:ext cx="632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(d) </a:t>
            </a:r>
            <a:endParaRPr lang="fr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7A6082-1DF6-48BC-8A6E-B47B9C6E7899}"/>
              </a:ext>
            </a:extLst>
          </p:cNvPr>
          <p:cNvSpPr/>
          <p:nvPr/>
        </p:nvSpPr>
        <p:spPr>
          <a:xfrm>
            <a:off x="423721" y="3425243"/>
            <a:ext cx="3289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1600" b="1" spc="-15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-3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B496F8-732D-4090-BE1B-DC494C90ED44}"/>
              </a:ext>
            </a:extLst>
          </p:cNvPr>
          <p:cNvSpPr/>
          <p:nvPr/>
        </p:nvSpPr>
        <p:spPr>
          <a:xfrm>
            <a:off x="2756410" y="4054017"/>
            <a:ext cx="279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1600" b="1" spc="-15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0AD13F-047D-4D0A-9CBA-12334285A3B4}"/>
              </a:ext>
            </a:extLst>
          </p:cNvPr>
          <p:cNvSpPr/>
          <p:nvPr/>
        </p:nvSpPr>
        <p:spPr>
          <a:xfrm>
            <a:off x="450670" y="2527069"/>
            <a:ext cx="6039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1600" b="1" spc="-15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3A562DB-0435-4FDF-ADFE-854C01136CD0}"/>
              </a:ext>
            </a:extLst>
          </p:cNvPr>
          <p:cNvSpPr/>
          <p:nvPr/>
        </p:nvSpPr>
        <p:spPr>
          <a:xfrm>
            <a:off x="588189" y="4054017"/>
            <a:ext cx="603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1600" b="1" spc="-150" dirty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-3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" y="450235"/>
            <a:ext cx="9140928" cy="714380"/>
          </a:xfrm>
          <a:noFill/>
          <a:ln/>
          <a:effectLst>
            <a:outerShdw dist="50800" sx="99000" sy="99000" algn="ctr" rotWithShape="0">
              <a:srgbClr val="000000"/>
            </a:outerShdw>
          </a:effectLst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673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programme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14</a:t>
            </a:fld>
            <a:endParaRPr lang="fr-FR" dirty="0"/>
          </a:p>
        </p:txBody>
      </p:sp>
      <p:cxnSp>
        <p:nvCxnSpPr>
          <p:cNvPr id="9" name="Connecteur droit 8"/>
          <p:cNvCxnSpPr/>
          <p:nvPr>
            <p:custDataLst>
              <p:tags r:id="rId3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4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572000" y="1784318"/>
            <a:ext cx="42839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linéaire simple avec une VI qualitative</a:t>
            </a:r>
            <a:endParaRPr lang="fr-FR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Modèle avec une VI dichotomique et parallèle avec l’ANOVA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Modèle avec une VI qualitative non dichotomique et parallèle avec l’ANOVA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et diagnostic de régression pour un modèle avec une VI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3B3A72E-8C63-469F-95D2-63610BB7933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8032" y="1804617"/>
            <a:ext cx="4355976" cy="35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linéaire simple </a:t>
            </a:r>
            <a:endParaRPr lang="fr-FR" sz="2000" baseline="30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Quelques éléments de rappel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pour une relation entre deux variables quantitatives: quelques éléments de rappel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et diagnostic de régression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coefficients de régression standardisés (bêta): justification, calcul et interprétation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fr-FR" sz="2800" baseline="-25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fr-FR" sz="2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9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Théoriquement, dans un modèle de régression linéaire simple où la VD est quantitative (ex. taux de fertilité), la VI doit être aussi quantitative (ex. taux d’urbanisation)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Cependant, en pratique, dans un modèle de régression, on peut y inclure une VI qualitative, après avoir procédé à quelques opérations de recodage ou transformation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une VI qualitative dichotomique, elle doit être codée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0/1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pour être interprétée comme une échelle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Région (0.Pauvre, 1.Riche)             Taux de fertilité</a:t>
            </a:r>
          </a:p>
          <a:p>
            <a:pPr marL="933450" lvl="1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une VI qualitative non dichotomique (k≥3), elle doit être transformée en variables factices dichotomiques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0/1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Région (0.Pauvre, 1.Emerg., 2.Riche)            Taux de fertilité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-1476672" y="6869821"/>
            <a:ext cx="2133600" cy="365125"/>
          </a:xfrm>
        </p:spPr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Généralités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6B13FF86-00B8-40A5-858D-54AD23E80F5B}"/>
              </a:ext>
            </a:extLst>
          </p:cNvPr>
          <p:cNvCxnSpPr/>
          <p:nvPr/>
        </p:nvCxnSpPr>
        <p:spPr>
          <a:xfrm>
            <a:off x="5580112" y="6453336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1CC9786-3A1C-4731-8B5E-112B55FDD53B}"/>
              </a:ext>
            </a:extLst>
          </p:cNvPr>
          <p:cNvCxnSpPr/>
          <p:nvPr/>
        </p:nvCxnSpPr>
        <p:spPr>
          <a:xfrm>
            <a:off x="4427984" y="5301208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2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Problème de recherche (n=50 pays)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VD: Taux de fertilité (échelle de 1 à 7 enfants/femme)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VI: Région (0= Pays pauvre;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1= Pays riche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                                        </a:t>
            </a:r>
          </a:p>
          <a:p>
            <a:pPr marL="533400" indent="-324000">
              <a:spcBef>
                <a:spcPts val="1200"/>
              </a:spcBef>
              <a:spcAft>
                <a:spcPts val="180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Analyse de régression linéaire simple (SPSS)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-1476672" y="6869821"/>
            <a:ext cx="2133600" cy="365125"/>
          </a:xfrm>
        </p:spPr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dichotomique 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illustratif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0"/>
          <a:srcRect r="10585" b="21444"/>
          <a:stretch/>
        </p:blipFill>
        <p:spPr>
          <a:xfrm>
            <a:off x="539552" y="3617433"/>
            <a:ext cx="8064895" cy="17214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1"/>
          <a:srcRect r="39414" b="26705"/>
          <a:stretch/>
        </p:blipFill>
        <p:spPr>
          <a:xfrm>
            <a:off x="1510809" y="5333731"/>
            <a:ext cx="6413991" cy="112862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3851919" y="4806952"/>
            <a:ext cx="83651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3851920" y="4485664"/>
            <a:ext cx="83651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Ellipse 23"/>
          <p:cNvSpPr/>
          <p:nvPr/>
        </p:nvSpPr>
        <p:spPr>
          <a:xfrm>
            <a:off x="6444208" y="4806952"/>
            <a:ext cx="83651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à coins arrondis 24"/>
          <p:cNvSpPr/>
          <p:nvPr/>
        </p:nvSpPr>
        <p:spPr>
          <a:xfrm>
            <a:off x="2953843" y="5690828"/>
            <a:ext cx="1728192" cy="5225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E9244F-72C6-4E69-909A-2828D6DE64B2}"/>
              </a:ext>
            </a:extLst>
          </p:cNvPr>
          <p:cNvSpPr txBox="1"/>
          <p:nvPr/>
        </p:nvSpPr>
        <p:spPr>
          <a:xfrm>
            <a:off x="2948907" y="588560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818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Équation de régression linéaire: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4,43 – 1,88(X)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constante (4,43) réfère au taux de fertilité prédit lorsque la région est pauvre (X=0), soit 4,43 enfants/femme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l’on passe d’une région pauvre (0) à une région riche (1), la fertilité diminue de 1,88 enfant/femme (b=-1,88)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Lorsque la région est riche (X=1), le taux de fertilité prédit est de 2,55 enfants/femme:</a:t>
            </a:r>
          </a:p>
          <a:p>
            <a:pPr marL="209400" inden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4,43 - 1,88(X) </a:t>
            </a:r>
          </a:p>
          <a:p>
            <a:pPr marL="209400" indent="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4,43 - 1,88(1) = 2,55 </a:t>
            </a:r>
          </a:p>
          <a:p>
            <a:pPr marL="533400" indent="-324000">
              <a:spcBef>
                <a:spcPts val="24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-1476672" y="6869821"/>
            <a:ext cx="2133600" cy="365125"/>
          </a:xfrm>
        </p:spPr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dichotomique 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Interprétation statistique &amp; prédiction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Scores prédits et résiduels</a:t>
            </a:r>
          </a:p>
        </p:txBody>
      </p:sp>
      <p:cxnSp>
        <p:nvCxnSpPr>
          <p:cNvPr id="20" name="Connecteur droit 19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065B47FF-291B-4C68-B078-8A8CFE03FAB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017" b="55250"/>
          <a:stretch/>
        </p:blipFill>
        <p:spPr>
          <a:xfrm>
            <a:off x="0" y="1820480"/>
            <a:ext cx="9144000" cy="5136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12B1235-78C0-4761-B1E9-C91C86F394BD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075375" y="2793683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9C74823-53C7-456E-9F21-6FA1B391EA9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938030" y="2809108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6B5FD2-4D6C-4B63-9EDF-37504414092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544536" y="2793682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6E3E91-4AF1-4B71-BE4A-5F76D9EBA84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812360" y="2793683"/>
            <a:ext cx="6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29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Analyse de variance à un facteur (SPSS)</a:t>
            </a: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régression linéaire avec VI dichotomique et l’ANOVA à un facteur sont similaires: les résultats sont les mêmes</a:t>
            </a:r>
          </a:p>
          <a:p>
            <a:pPr marL="933450" lvl="1" indent="-32400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&amp; moyennes = 4.428 (pauvre), = 2.55 (riche)</a:t>
            </a:r>
          </a:p>
          <a:p>
            <a:pPr marL="933450" lvl="1" indent="-324000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Corrélation R &amp; Êta E = 0,51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R-deux &amp; Êta-carré = 0,26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dichotomique 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= ANOVA à un facteur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/>
          <a:srcRect t="21695"/>
          <a:stretch/>
        </p:blipFill>
        <p:spPr>
          <a:xfrm>
            <a:off x="2339752" y="2367103"/>
            <a:ext cx="6818974" cy="16324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1"/>
          <a:srcRect t="21924" b="33177"/>
          <a:stretch/>
        </p:blipFill>
        <p:spPr>
          <a:xfrm>
            <a:off x="2339752" y="3956274"/>
            <a:ext cx="9158726" cy="74378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228184" y="4005023"/>
            <a:ext cx="2915816" cy="6267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8798EE-5CA1-409F-B1B0-7260167457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22" t="39151" r="44501"/>
          <a:stretch/>
        </p:blipFill>
        <p:spPr>
          <a:xfrm>
            <a:off x="0" y="2765479"/>
            <a:ext cx="2195736" cy="1277921"/>
          </a:xfrm>
          <a:prstGeom prst="rect">
            <a:avLst/>
          </a:prstGeom>
        </p:spPr>
      </p:pic>
      <p:sp>
        <p:nvSpPr>
          <p:cNvPr id="16" name="Rectangle à coins arrondis 10">
            <a:extLst>
              <a:ext uri="{FF2B5EF4-FFF2-40B4-BE49-F238E27FC236}">
                <a16:creationId xmlns:a16="http://schemas.microsoft.com/office/drawing/2014/main" id="{CCC1A1D6-9999-464D-8100-5FC799E20D8D}"/>
              </a:ext>
            </a:extLst>
          </p:cNvPr>
          <p:cNvSpPr/>
          <p:nvPr/>
        </p:nvSpPr>
        <p:spPr>
          <a:xfrm>
            <a:off x="1395119" y="3138825"/>
            <a:ext cx="800617" cy="743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37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" y="450235"/>
            <a:ext cx="9140928" cy="714380"/>
          </a:xfrm>
          <a:noFill/>
          <a:ln/>
          <a:effectLst>
            <a:outerShdw dist="50800" sx="99000" sy="99000" algn="ctr" rotWithShape="0">
              <a:srgbClr val="000000"/>
            </a:outerShdw>
          </a:effectLst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673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programme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9" name="Connecteur droit 8"/>
          <p:cNvCxnSpPr/>
          <p:nvPr>
            <p:custDataLst>
              <p:tags r:id="rId3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>
            <p:custDataLst>
              <p:tags r:id="rId4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572000" y="1784318"/>
            <a:ext cx="428396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linéaire simple avec une VI qualitative</a:t>
            </a:r>
            <a:endParaRPr lang="fr-FR" sz="2000" baseline="30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Modèle avec une VI dichotomique et parallèle avec l’ANOVA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Modèle avec une VI qualitative non dichotomique et parallèle avec l’ANOVA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et diagnostic de régression pour un modèle avec une VI 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3B3A72E-8C63-469F-95D2-63610BB7933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88032" y="1804617"/>
            <a:ext cx="4355976" cy="35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linéaire simple </a:t>
            </a:r>
            <a:endParaRPr lang="fr-FR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Quelques éléments de rappel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Régression pour une relation entre deux variables quantitatives: quelques éléments de rappel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et diagnostic de régression</a:t>
            </a:r>
          </a:p>
          <a:p>
            <a:pPr marL="654300" lvl="2" indent="-342900">
              <a:spcBef>
                <a:spcPts val="0"/>
              </a:spcBef>
              <a:spcAft>
                <a:spcPts val="600"/>
              </a:spcAft>
              <a:buClr>
                <a:schemeClr val="bg2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coefficients de régression standardisés (bêta): justification, calcul et interprétation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fr-FR" sz="2800" baseline="-25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fr-FR" sz="2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72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Dans un modèle de régression, on peut y inclure une VI qualitative (k≥3) dont les catégories sont transformées en </a:t>
            </a:r>
            <a:r>
              <a:rPr lang="fr-FR" sz="24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variables factices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i.e. dichotomisées en 0/1</a:t>
            </a:r>
          </a:p>
          <a:p>
            <a:pPr marL="209400" indent="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Création des variables factices dichotomiques</a:t>
            </a:r>
          </a:p>
        </p:txBody>
      </p:sp>
      <p:cxnSp>
        <p:nvCxnSpPr>
          <p:cNvPr id="20" name="Connecteur droit 19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Espace réservé du texte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14282" y="3439273"/>
            <a:ext cx="5941894" cy="270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 de RÉGION (k=3 catégories)</a:t>
            </a: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0=Sous-développée</a:t>
            </a: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1=Émergente</a:t>
            </a:r>
          </a:p>
          <a:p>
            <a:pPr marL="609450" lvl="1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2=Développée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crée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variables factices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soit k-1 (3-1), à inclure dans le modèle, la 3</a:t>
            </a: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catégorie étant la référence (0) à exclure </a:t>
            </a:r>
          </a:p>
          <a:p>
            <a:pPr marL="1333500" lvl="2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DEVEL: 1=Développée; 0=Autrement</a:t>
            </a:r>
          </a:p>
          <a:p>
            <a:pPr marL="1333500" lvl="2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EMERG: 1=Émergente; 0=Autrement</a:t>
            </a:r>
          </a:p>
          <a:p>
            <a:pPr marL="209400" indent="0">
              <a:spcBef>
                <a:spcPts val="6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2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6156177" y="3200400"/>
          <a:ext cx="2592287" cy="3657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7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184">
                <a:tc>
                  <a:txBody>
                    <a:bodyPr/>
                    <a:lstStyle/>
                    <a:p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Région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C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C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S-</a:t>
                      </a:r>
                      <a:r>
                        <a:rPr lang="en-CA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</a:t>
                      </a:r>
                      <a:endParaRPr lang="fr-CA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</a:t>
                      </a:r>
                      <a:endParaRPr lang="fr-CA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</a:t>
                      </a:r>
                      <a:endParaRPr lang="fr-CA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555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</a:t>
                      </a:r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812360" y="57905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12360" y="61396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12360" y="65089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812360" y="5400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12360" y="50316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12360" y="46521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812360" y="430368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812360" y="39134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812359" y="35474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80412" y="540093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262410" y="50316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237726" y="46521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fr-CA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284193" y="57702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284509" y="61294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299031" y="65109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231338" y="43132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224950" y="39286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237726" y="354988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fr-C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812359" y="3584672"/>
            <a:ext cx="772631" cy="10674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à coins arrondis 3">
            <a:extLst>
              <a:ext uri="{FF2B5EF4-FFF2-40B4-BE49-F238E27FC236}">
                <a16:creationId xmlns:a16="http://schemas.microsoft.com/office/drawing/2014/main" id="{0F80C754-B6B3-4E52-BD3D-400BAC55A63F}"/>
              </a:ext>
            </a:extLst>
          </p:cNvPr>
          <p:cNvSpPr/>
          <p:nvPr/>
        </p:nvSpPr>
        <p:spPr>
          <a:xfrm>
            <a:off x="1137684" y="3883698"/>
            <a:ext cx="2570220" cy="265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Problème de recherche (n=50 pays)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VD: Taux de fertilité (échelle de 1 à 7 enfants/femme)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VI: Région (0= Sous-développée;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1=Émergente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</a:t>
            </a:r>
            <a:r>
              <a:rPr lang="fr-FR" sz="20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2= Développée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À inclure dans le modèle: Région développée et Région émergente                                       </a:t>
            </a:r>
          </a:p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Analyse de régression linéaire simple (SPSS)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Exemple illustratif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/>
          <a:srcRect t="9858" r="11789" b="21179"/>
          <a:stretch/>
        </p:blipFill>
        <p:spPr>
          <a:xfrm>
            <a:off x="31667" y="4037079"/>
            <a:ext cx="9144001" cy="1746483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735483" y="5025226"/>
            <a:ext cx="836517" cy="6170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2"/>
          <a:srcRect t="11995" r="31361" b="34848"/>
          <a:stretch/>
        </p:blipFill>
        <p:spPr>
          <a:xfrm>
            <a:off x="1403648" y="5783562"/>
            <a:ext cx="6408712" cy="988147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773415" y="5963583"/>
            <a:ext cx="2014609" cy="572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3735482" y="4703938"/>
            <a:ext cx="836517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7" name="Connecteur droit avec flèche 16"/>
          <p:cNvCxnSpPr/>
          <p:nvPr>
            <p:custDataLst>
              <p:tags r:id="rId8"/>
            </p:custDataLst>
          </p:nvPr>
        </p:nvCxnSpPr>
        <p:spPr>
          <a:xfrm>
            <a:off x="827584" y="3284984"/>
            <a:ext cx="39955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DADF160A-8783-4064-B1DA-F6B484246C42}"/>
              </a:ext>
            </a:extLst>
          </p:cNvPr>
          <p:cNvSpPr/>
          <p:nvPr/>
        </p:nvSpPr>
        <p:spPr>
          <a:xfrm>
            <a:off x="6732240" y="4967377"/>
            <a:ext cx="836517" cy="685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08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Constante a=5,57</a:t>
            </a:r>
          </a:p>
          <a:p>
            <a:pPr marL="933450" lvl="1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Lorsque la région est pauvre (X=0), le taux de fertilité prédit est de  5,57 enfants/femme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Coefficient de régression de Région développée b=-2,88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l’on passe d’une région pauvre (0) à une région développé (1), la fertilité diminue de 2,88 enfants/femme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Coefficient de régression de Région émergente b=-1,06</a:t>
            </a:r>
          </a:p>
          <a:p>
            <a:pPr marL="933450" lvl="1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l’on passe d’une région pauvre (0) à une région émergente (1), la fertilité diminue de 1,06 enfant/femme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Interprétation statistique des coefficients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209400" indent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2 prédictions à l’aide de l’équation :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a + b(X)</a:t>
            </a:r>
          </a:p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Effet de Région développée (X=1)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Lorsque la région est développée (X=1), le taux de fertilité prédit est de 1,69 enfant/femme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4,57 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- 2,88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(X) 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Fertilité prédite= 4,57- 2,88 (1) = 1,69 enfant/femme</a:t>
            </a:r>
          </a:p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Effet de Région émergente (X=1)</a:t>
            </a:r>
          </a:p>
          <a:p>
            <a:pPr marL="933450" lvl="1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Lorsque la région est émergente (X=1), le taux de fertilité prédit est de 3,51 enfants/femme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4,57 </a:t>
            </a:r>
            <a:r>
              <a:rPr lang="fr-FR" sz="2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- 1,06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(X) </a:t>
            </a:r>
          </a:p>
          <a:p>
            <a:pPr marL="933450" lvl="1" indent="-32400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Fertilité prédite= 4,57- 1,06 (1) = 3,51 enfants/femme</a:t>
            </a:r>
          </a:p>
          <a:p>
            <a:pPr marL="609450" lvl="1" indent="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Prédiction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>
            <p:custDataLst>
              <p:tags r:id="rId8"/>
            </p:custDataLst>
          </p:nvPr>
        </p:nvCxnSpPr>
        <p:spPr>
          <a:xfrm>
            <a:off x="539552" y="2204864"/>
            <a:ext cx="393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4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Scores prédits et résiduels</a:t>
            </a:r>
          </a:p>
        </p:txBody>
      </p:sp>
      <p:cxnSp>
        <p:nvCxnSpPr>
          <p:cNvPr id="20" name="Connecteur droit 19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25814E7-1FA5-450E-A40D-1DF9488C17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117" b="52909"/>
          <a:stretch/>
        </p:blipFill>
        <p:spPr>
          <a:xfrm>
            <a:off x="0" y="1759069"/>
            <a:ext cx="9144000" cy="5098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F3774A9B-9184-418D-96DC-DAC673CCD20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41013" y="2649667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3D0CC7-CB47-4AFB-8543-D9B81355CCA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53110" y="2649668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C55046-5E36-4FC4-9AFE-74100357CED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976584" y="2636911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3973EF5-39FC-460F-9767-0BB698F8C11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244408" y="2636912"/>
            <a:ext cx="6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Analyse de variance à un facteur (SPSS), soit la région (développée, émergente, sous-développée)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régression linéaire avec VI qualitative et l’ANOVA à un facteur sont similaires: les résultats sont les mêmes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Valeurs prédites &amp; moyennes =4.57 (région sous-développée),             =3.51 (région émergente), =1.69 (région développée)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Corrélation R &amp; Êta E = 0,623</a:t>
            </a:r>
          </a:p>
          <a:p>
            <a:pPr marL="933450" lvl="1" indent="-324000">
              <a:spcBef>
                <a:spcPts val="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R-deux &amp; Êta-carré = 0,388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 non dichotomique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= ANOVA à un facteur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1333" r="12385" b="25914"/>
          <a:stretch/>
        </p:blipFill>
        <p:spPr>
          <a:xfrm>
            <a:off x="2123728" y="2861971"/>
            <a:ext cx="7018376" cy="11458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1"/>
          <a:srcRect l="-1" t="19318" r="47302" b="27176"/>
          <a:stretch/>
        </p:blipFill>
        <p:spPr>
          <a:xfrm>
            <a:off x="2123728" y="4007810"/>
            <a:ext cx="7018376" cy="69896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659969" y="4007810"/>
            <a:ext cx="2470194" cy="6391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C85267-785B-4589-BDCD-163AA25005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332" t="31230" r="33624"/>
          <a:stretch/>
        </p:blipFill>
        <p:spPr>
          <a:xfrm>
            <a:off x="0" y="2996952"/>
            <a:ext cx="2051720" cy="1423896"/>
          </a:xfrm>
          <a:prstGeom prst="rect">
            <a:avLst/>
          </a:prstGeom>
        </p:spPr>
      </p:pic>
      <p:sp>
        <p:nvSpPr>
          <p:cNvPr id="17" name="Rectangle à coins arrondis 10">
            <a:extLst>
              <a:ext uri="{FF2B5EF4-FFF2-40B4-BE49-F238E27FC236}">
                <a16:creationId xmlns:a16="http://schemas.microsoft.com/office/drawing/2014/main" id="{B762976C-2F64-4BBB-9F88-4F01276968DA}"/>
              </a:ext>
            </a:extLst>
          </p:cNvPr>
          <p:cNvSpPr/>
          <p:nvPr/>
        </p:nvSpPr>
        <p:spPr>
          <a:xfrm>
            <a:off x="1355703" y="3385430"/>
            <a:ext cx="696017" cy="9076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10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88840"/>
            <a:ext cx="8715436" cy="42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 définitive, le modèle de régression est utilisé lorsque la VD est quantitative, la VI pouvant être quantitative ou qualitative dichotomique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Question: Si la régression linéaire avec une VI qualitative est équivalente à l’ANOVA à un facteur, alors pourquoi utiliser la régression qui est plus avancée comme modèle?</a:t>
            </a:r>
          </a:p>
          <a:p>
            <a:pPr marL="533400" indent="-324000">
              <a:spcBef>
                <a:spcPts val="180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Réponse: contrairement à l’ANOVA, le modèle de régression est plus flexible, car pouvant inclure de multiples prédicteurs sans compliquer inutilement l’interprétation de leur effet sur la VD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26CD8C7-6E7A-40A7-A62E-50E013CCDD10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90691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avec VI qualitative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0507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FR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Quelques remarques</a:t>
            </a:r>
          </a:p>
        </p:txBody>
      </p:sp>
      <p:cxnSp>
        <p:nvCxnSpPr>
          <p:cNvPr id="20" name="Connecteur droit 19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37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430727"/>
            <a:ext cx="9140928" cy="714380"/>
          </a:xfrm>
          <a:noFill/>
          <a:ln/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flatTx/>
          </a:bodyPr>
          <a:lstStyle/>
          <a:p>
            <a:pPr algn="ctr"/>
            <a:r>
              <a:rPr lang="fr-CA" sz="3600" b="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Tout prochainement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A60C-2E41-47DB-9CFF-7B02A80A4B65}" type="datetime10">
              <a:rPr lang="fr-FR" sz="2000"/>
              <a:t>17:00</a:t>
            </a:fld>
            <a:endParaRPr lang="fr-FR" sz="20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27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85800" y="1785932"/>
            <a:ext cx="77724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  <a:p>
            <a:pPr lvl="1">
              <a:buClr>
                <a:srgbClr val="04617B">
                  <a:lumMod val="40000"/>
                  <a:lumOff val="60000"/>
                </a:srgbClr>
              </a:buClr>
            </a:pPr>
            <a:endParaRPr lang="en-CA" sz="3199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39552" y="1700808"/>
            <a:ext cx="8352928" cy="46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Prochaine leçon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à l’analyse causale</a:t>
            </a:r>
          </a:p>
          <a:p>
            <a:pPr>
              <a:spcBef>
                <a:spcPts val="1800"/>
              </a:spcBef>
              <a:spcAft>
                <a:spcPts val="12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F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 labo SPSS d’aujourd’hui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Estimer un modèle de régression linéaire simple et calculer les coefficients standardisés bêtas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Estimer un modèle de régression incluant une VI dichotomique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Créer des variables factices dichotomiques à partir d’une variable qualitative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Estimer un modèle de régression incluant des variables factices dichotomiques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</a:pPr>
            <a:r>
              <a:rPr lang="fr-CA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Présenter et interpréter les résultats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04617B">
                  <a:lumMod val="40000"/>
                  <a:lumOff val="60000"/>
                </a:srgbClr>
              </a:buClr>
              <a:buNone/>
            </a:pPr>
            <a:endParaRPr lang="fr-CA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6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rgbClr val="04617B">
                  <a:lumMod val="40000"/>
                  <a:lumOff val="60000"/>
                </a:srgbClr>
              </a:buClr>
            </a:pPr>
            <a:endParaRPr lang="fr-FR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5"/>
            </p:custDataLst>
          </p:nvPr>
        </p:nvCxnSpPr>
        <p:spPr>
          <a:xfrm>
            <a:off x="1" y="1232346"/>
            <a:ext cx="9140928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1" y="1303784"/>
            <a:ext cx="9140928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2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2060848"/>
            <a:ext cx="828680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Répondent à des questions de recherche du genre: 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 a-t-il une 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relation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d’association entre une variable X et une variable Y dans les données de l’échantillon ? Si oui, quelle en est l’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intensité</a:t>
            </a:r>
            <a:r>
              <a:rPr lang="fr-FR" sz="22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la </a:t>
            </a:r>
            <a:r>
              <a:rPr lang="fr-FR" sz="2200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direction</a:t>
            </a: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éventuellement?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relation entre X et Y existe-t-elle dans la population dont provient l’échantillon ?</a:t>
            </a:r>
          </a:p>
          <a:p>
            <a:pPr>
              <a:spcBef>
                <a:spcPts val="18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ce faire, quelques éléments de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pré-analyse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Identifier la VD (Y) et la VI (X)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Savoir comment les variables sont mesurées afin de choisir les techniques statistiques appropriées</a:t>
            </a:r>
          </a:p>
          <a:p>
            <a:pPr lvl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S’assurer que la relation est plausible sociologiquement</a:t>
            </a: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5AEE4A1-2B2D-4DFD-A015-5FE70E55D119}" type="datetime10">
              <a:rPr lang="fr-FR" smtClean="0"/>
              <a:t>17:02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501077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Rappel sur les statistiques 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bivariées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6451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Considérations générales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642910" y="2060848"/>
            <a:ext cx="8321578" cy="4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Tester une relation entre deux variables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Tester une relation entre une variable indépendante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dichotomique et une variable dépendante quanti</a:t>
            </a:r>
          </a:p>
          <a:p>
            <a:pPr>
              <a:spcBef>
                <a:spcPts val="24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Tester une relation entre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 variable indépendante </a:t>
            </a:r>
            <a:r>
              <a:rPr lang="fr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non dichotomique et une variable dépendante quanti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2400"/>
              </a:spcBef>
              <a:spcAft>
                <a:spcPts val="18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Tester une relation entre deux variables quanti </a:t>
            </a:r>
          </a:p>
          <a:p>
            <a:pPr marL="0" indent="0"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bg2">
                  <a:lumMod val="40000"/>
                  <a:lumOff val="6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5AEE4A1-2B2D-4DFD-A015-5FE70E55D119}" type="datetime10">
              <a:rPr lang="fr-FR" smtClean="0"/>
              <a:t>17:01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501077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Rappel sur les statistiques 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bivariées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0" y="126451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Du problème de recherche au choix statistique </a:t>
            </a: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>
          <a:xfrm>
            <a:off x="0" y="1234061"/>
            <a:ext cx="9144000" cy="1588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>
            <p:custDataLst>
              <p:tags r:id="rId7"/>
            </p:custDataLst>
          </p:nvPr>
        </p:nvCxnSpPr>
        <p:spPr>
          <a:xfrm>
            <a:off x="0" y="1293330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5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428597" y="1916832"/>
            <a:ext cx="8497472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Strictement parlant, l’analyse de régression linéaire est appropriée lorsque les deux variables sont quantitatives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Mesurer la force de la relation (signification réelle) : r, bêta, r-deux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Généraliser la relation (signification statistique) : test F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Procéder à la prédiction (équation de la droite) : Y = a + b(X)</a:t>
            </a:r>
          </a:p>
          <a:p>
            <a:pPr>
              <a:spcBef>
                <a:spcPts val="24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taux de fertilité varie-t-il selon le taux d’urbanisation dans les pays peuplés du monde (Fox, 1999)?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(n=50)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D52B1E4-1E0C-4583-BCC6-C29E95D0A3D4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476672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Régression linéaire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simple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14726" y="1207739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Rappel</a:t>
            </a:r>
          </a:p>
        </p:txBody>
      </p:sp>
      <p:cxnSp>
        <p:nvCxnSpPr>
          <p:cNvPr id="16" name="Connecteur droit 15"/>
          <p:cNvCxnSpPr/>
          <p:nvPr>
            <p:custDataLst>
              <p:tags r:id="rId6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>
            <p:custDataLst>
              <p:tags r:id="rId7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>
            <p:custDataLst>
              <p:tags r:id="rId8"/>
            </p:custDataLst>
          </p:nvPr>
        </p:nvSpPr>
        <p:spPr>
          <a:xfrm>
            <a:off x="878052" y="5365680"/>
            <a:ext cx="2930096" cy="550414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d’urbanisation</a:t>
            </a:r>
          </a:p>
        </p:txBody>
      </p:sp>
      <p:sp>
        <p:nvSpPr>
          <p:cNvPr id="12" name="Rectangle à coins arrondis 11"/>
          <p:cNvSpPr/>
          <p:nvPr>
            <p:custDataLst>
              <p:tags r:id="rId9"/>
            </p:custDataLst>
          </p:nvPr>
        </p:nvSpPr>
        <p:spPr>
          <a:xfrm>
            <a:off x="5619549" y="5365680"/>
            <a:ext cx="2704516" cy="550414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Taux de fertilité</a:t>
            </a:r>
          </a:p>
        </p:txBody>
      </p:sp>
      <p:cxnSp>
        <p:nvCxnSpPr>
          <p:cNvPr id="13" name="Connecteur droit avec flèche 12"/>
          <p:cNvCxnSpPr>
            <a:stCxn id="11" idx="3"/>
            <a:endCxn id="12" idx="1"/>
          </p:cNvCxnSpPr>
          <p:nvPr>
            <p:custDataLst>
              <p:tags r:id="rId10"/>
            </p:custDataLst>
          </p:nvPr>
        </p:nvCxnSpPr>
        <p:spPr>
          <a:xfrm>
            <a:off x="3808148" y="5640887"/>
            <a:ext cx="18114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460379" y="5461764"/>
            <a:ext cx="41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>
            <a:off x="8423801" y="542668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ZoneTexte 20"/>
          <p:cNvSpPr txBox="1"/>
          <p:nvPr>
            <p:custDataLst>
              <p:tags r:id="rId13"/>
            </p:custDataLst>
          </p:nvPr>
        </p:nvSpPr>
        <p:spPr>
          <a:xfrm>
            <a:off x="1013191" y="5984045"/>
            <a:ext cx="2406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20%, 81%...</a:t>
            </a:r>
          </a:p>
        </p:txBody>
      </p:sp>
      <p:sp>
        <p:nvSpPr>
          <p:cNvPr id="23" name="ZoneTexte 22"/>
          <p:cNvSpPr txBox="1"/>
          <p:nvPr>
            <p:custDataLst>
              <p:tags r:id="rId14"/>
            </p:custDataLst>
          </p:nvPr>
        </p:nvSpPr>
        <p:spPr>
          <a:xfrm>
            <a:off x="5619549" y="5907101"/>
            <a:ext cx="306725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7.3, 1.6…enfants/femme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/>
          <p:cNvSpPr txBox="1"/>
          <p:nvPr>
            <p:custDataLst>
              <p:tags r:id="rId15"/>
            </p:custDataLst>
          </p:nvPr>
        </p:nvSpPr>
        <p:spPr>
          <a:xfrm>
            <a:off x="4012128" y="582679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= f (X)</a:t>
            </a:r>
            <a:endParaRPr lang="fr-CA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3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857364"/>
            <a:ext cx="857256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Clr>
                <a:schemeClr val="bg2">
                  <a:lumMod val="40000"/>
                  <a:lumOff val="6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894B616-8DAC-4758-A549-D6BAD081CFF9}" type="datetime10">
              <a:rPr lang="fr-FR" smtClean="0"/>
              <a:t>17:00</a:t>
            </a:fld>
            <a:endParaRPr lang="fr-FR" dirty="0"/>
          </a:p>
        </p:txBody>
      </p:sp>
      <p:pic>
        <p:nvPicPr>
          <p:cNvPr id="2050" name="Picture 2" descr="C:\Users\Admin\Desktop\Sans titre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2398"/>
            <a:ext cx="8391306" cy="5405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8" t="68523" r="60726" b="28594"/>
          <a:stretch/>
        </p:blipFill>
        <p:spPr bwMode="auto">
          <a:xfrm>
            <a:off x="3487783" y="5146766"/>
            <a:ext cx="222070" cy="1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>
            <p:custDataLst>
              <p:tags r:id="rId5"/>
            </p:custDataLst>
          </p:nvPr>
        </p:nvSpPr>
        <p:spPr>
          <a:xfrm>
            <a:off x="3578250" y="5050860"/>
            <a:ext cx="125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17582" r="6085" b="31720"/>
          <a:stretch/>
        </p:blipFill>
        <p:spPr bwMode="auto">
          <a:xfrm>
            <a:off x="1649648" y="2390653"/>
            <a:ext cx="6594760" cy="275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8" t="68282" r="6085" b="14417"/>
          <a:stretch/>
        </p:blipFill>
        <p:spPr bwMode="auto">
          <a:xfrm>
            <a:off x="4947029" y="5146766"/>
            <a:ext cx="3297380" cy="94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>
          <a:xfrm>
            <a:off x="2342389" y="2484535"/>
            <a:ext cx="0" cy="885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>
            <p:custDataLst>
              <p:tags r:id="rId9"/>
            </p:custDataLst>
          </p:nvPr>
        </p:nvCxnSpPr>
        <p:spPr>
          <a:xfrm flipH="1" flipV="1">
            <a:off x="3575526" y="3822788"/>
            <a:ext cx="12251" cy="13491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>
            <p:custDataLst>
              <p:tags r:id="rId10"/>
            </p:custDataLst>
          </p:nvPr>
        </p:nvSpPr>
        <p:spPr>
          <a:xfrm>
            <a:off x="1448970" y="2055281"/>
            <a:ext cx="16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Ouganda</a:t>
            </a:r>
            <a:endParaRPr 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Connecteur droit avec flèche 32"/>
          <p:cNvCxnSpPr/>
          <p:nvPr>
            <p:custDataLst>
              <p:tags r:id="rId11"/>
            </p:custDataLst>
          </p:nvPr>
        </p:nvCxnSpPr>
        <p:spPr>
          <a:xfrm flipV="1">
            <a:off x="4326032" y="4000299"/>
            <a:ext cx="1655" cy="227642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>
            <p:custDataLst>
              <p:tags r:id="rId12"/>
            </p:custDataLst>
          </p:nvPr>
        </p:nvCxnSpPr>
        <p:spPr>
          <a:xfrm flipH="1">
            <a:off x="1524000" y="4035972"/>
            <a:ext cx="2803687" cy="25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>
            <p:custDataLst>
              <p:tags r:id="rId13"/>
            </p:custDataLst>
          </p:nvPr>
        </p:nvSpPr>
        <p:spPr>
          <a:xfrm>
            <a:off x="4099687" y="6335443"/>
            <a:ext cx="566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fr-F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>
            <p:custDataLst>
              <p:tags r:id="rId14"/>
            </p:custDataLst>
          </p:nvPr>
        </p:nvSpPr>
        <p:spPr>
          <a:xfrm>
            <a:off x="782305" y="376871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Connecteur droit 36"/>
          <p:cNvCxnSpPr/>
          <p:nvPr>
            <p:custDataLst>
              <p:tags r:id="rId15"/>
            </p:custDataLst>
          </p:nvPr>
        </p:nvCxnSpPr>
        <p:spPr>
          <a:xfrm>
            <a:off x="1617750" y="3156626"/>
            <a:ext cx="6345035" cy="2058713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>
            <p:custDataLst>
              <p:tags r:id="rId16"/>
            </p:custDataLst>
          </p:nvPr>
        </p:nvSpPr>
        <p:spPr>
          <a:xfrm>
            <a:off x="1676124" y="2696216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accent1"/>
                </a:solidFill>
              </a:rPr>
              <a:t>Résidu</a:t>
            </a:r>
            <a:r>
              <a:rPr lang="en-CA" sz="2000" dirty="0">
                <a:solidFill>
                  <a:schemeClr val="accent1"/>
                </a:solidFill>
              </a:rPr>
              <a:t>(Y</a:t>
            </a:r>
            <a:r>
              <a:rPr lang="en-CA" sz="2000" baseline="-25000" dirty="0">
                <a:solidFill>
                  <a:schemeClr val="accent1"/>
                </a:solidFill>
              </a:rPr>
              <a:t>i</a:t>
            </a:r>
            <a:r>
              <a:rPr lang="en-CA" sz="2000" dirty="0">
                <a:solidFill>
                  <a:schemeClr val="accent1"/>
                </a:solidFill>
              </a:rPr>
              <a:t>-</a:t>
            </a:r>
            <a:r>
              <a:rPr lang="fr-CA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Ŷ</a:t>
            </a:r>
            <a:r>
              <a:rPr lang="fr-CA" sz="2000" baseline="-25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CA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39" name="ZoneTexte 38"/>
          <p:cNvSpPr txBox="1"/>
          <p:nvPr>
            <p:custDataLst>
              <p:tags r:id="rId17"/>
            </p:custDataLst>
          </p:nvPr>
        </p:nvSpPr>
        <p:spPr>
          <a:xfrm>
            <a:off x="4164465" y="3622733"/>
            <a:ext cx="129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Sénégal</a:t>
            </a:r>
            <a:endParaRPr lang="en-C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>
            <p:custDataLst>
              <p:tags r:id="rId18"/>
            </p:custDataLst>
          </p:nvPr>
        </p:nvSpPr>
        <p:spPr>
          <a:xfrm>
            <a:off x="551095" y="2157642"/>
            <a:ext cx="72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41" name="ZoneTexte 40"/>
          <p:cNvSpPr txBox="1"/>
          <p:nvPr>
            <p:custDataLst>
              <p:tags r:id="rId19"/>
            </p:custDataLst>
          </p:nvPr>
        </p:nvSpPr>
        <p:spPr>
          <a:xfrm>
            <a:off x="8120223" y="6365655"/>
            <a:ext cx="72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42" name="ZoneTexte 41"/>
          <p:cNvSpPr txBox="1"/>
          <p:nvPr>
            <p:custDataLst>
              <p:tags r:id="rId20"/>
            </p:custDataLst>
          </p:nvPr>
        </p:nvSpPr>
        <p:spPr>
          <a:xfrm>
            <a:off x="-55573" y="2585481"/>
            <a:ext cx="1701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Intersection </a:t>
            </a:r>
          </a:p>
          <a:p>
            <a:pPr algn="ctr"/>
            <a:r>
              <a:rPr lang="en-C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3" name="ZoneTexte 42"/>
          <p:cNvSpPr txBox="1"/>
          <p:nvPr>
            <p:custDataLst>
              <p:tags r:id="rId21"/>
            </p:custDataLst>
          </p:nvPr>
        </p:nvSpPr>
        <p:spPr>
          <a:xfrm>
            <a:off x="5897131" y="4090166"/>
            <a:ext cx="164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(</a:t>
            </a:r>
            <a:r>
              <a:rPr lang="en-CA" sz="2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pente</a:t>
            </a:r>
            <a:r>
              <a:rPr lang="en-CA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44" name="ZoneTexte 43"/>
          <p:cNvSpPr txBox="1"/>
          <p:nvPr>
            <p:custDataLst>
              <p:tags r:id="rId22"/>
            </p:custDataLst>
          </p:nvPr>
        </p:nvSpPr>
        <p:spPr>
          <a:xfrm>
            <a:off x="3135713" y="4249527"/>
            <a:ext cx="1699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Résidu</a:t>
            </a:r>
            <a:endParaRPr lang="fr-FR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Ellipse 44"/>
          <p:cNvSpPr/>
          <p:nvPr>
            <p:custDataLst>
              <p:tags r:id="rId23"/>
            </p:custDataLst>
          </p:nvPr>
        </p:nvSpPr>
        <p:spPr>
          <a:xfrm>
            <a:off x="978025" y="2929794"/>
            <a:ext cx="523506" cy="40049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6" name="Connecteur droit avec flèche 45"/>
          <p:cNvCxnSpPr>
            <a:stCxn id="43" idx="1"/>
          </p:cNvCxnSpPr>
          <p:nvPr>
            <p:custDataLst>
              <p:tags r:id="rId24"/>
            </p:custDataLst>
          </p:nvPr>
        </p:nvCxnSpPr>
        <p:spPr>
          <a:xfrm>
            <a:off x="5897131" y="4290221"/>
            <a:ext cx="0" cy="23025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1645562" y="2458070"/>
            <a:ext cx="64873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645562" y="3362972"/>
            <a:ext cx="64873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>
            <p:custDataLst>
              <p:tags r:id="rId25"/>
            </p:custDataLst>
          </p:nvPr>
        </p:nvCxnSpPr>
        <p:spPr>
          <a:xfrm>
            <a:off x="1730203" y="4610637"/>
            <a:ext cx="6232582" cy="799729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>
            <p:custDataLst>
              <p:tags r:id="rId26"/>
            </p:custDataLst>
          </p:nvPr>
        </p:nvCxnSpPr>
        <p:spPr>
          <a:xfrm>
            <a:off x="3083479" y="2299132"/>
            <a:ext cx="5354650" cy="2838853"/>
          </a:xfrm>
          <a:prstGeom prst="line">
            <a:avLst/>
          </a:prstGeom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>
            <p:custDataLst>
              <p:tags r:id="rId27"/>
            </p:custDataLst>
          </p:nvPr>
        </p:nvSpPr>
        <p:spPr>
          <a:xfrm>
            <a:off x="2313088" y="2273404"/>
            <a:ext cx="966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CA" sz="18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CA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=7,2</a:t>
            </a:r>
          </a:p>
        </p:txBody>
      </p:sp>
      <p:sp>
        <p:nvSpPr>
          <p:cNvPr id="55" name="ZoneTexte 54"/>
          <p:cNvSpPr txBox="1"/>
          <p:nvPr>
            <p:custDataLst>
              <p:tags r:id="rId28"/>
            </p:custDataLst>
          </p:nvPr>
        </p:nvSpPr>
        <p:spPr>
          <a:xfrm>
            <a:off x="2092370" y="3120489"/>
            <a:ext cx="104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400" lvl="1" indent="0" algn="ctr">
              <a:spcBef>
                <a:spcPts val="900"/>
              </a:spcBef>
              <a:spcAft>
                <a:spcPts val="600"/>
              </a:spcAft>
              <a:buClr>
                <a:schemeClr val="accent3">
                  <a:lumMod val="60000"/>
                  <a:lumOff val="40000"/>
                </a:schemeClr>
              </a:buClr>
              <a:buSzPct val="90000"/>
              <a:buNone/>
            </a:pPr>
            <a:r>
              <a:rPr lang="fr-CA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CA" sz="1800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=5,5</a:t>
            </a:r>
          </a:p>
        </p:txBody>
      </p:sp>
      <p:sp>
        <p:nvSpPr>
          <p:cNvPr id="60" name="Rectangle 2"/>
          <p:cNvSpPr txBox="1">
            <a:spLocks noChangeArrowheads="1"/>
          </p:cNvSpPr>
          <p:nvPr>
            <p:custDataLst>
              <p:tags r:id="rId29"/>
            </p:custDataLst>
          </p:nvPr>
        </p:nvSpPr>
        <p:spPr>
          <a:xfrm>
            <a:off x="0" y="476672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</a:t>
            </a:r>
            <a:r>
              <a:rPr kumimoji="0" lang="fr-FR" sz="3600" i="0" u="none" strike="noStrike" kern="1200" cap="none" spc="-15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égression linéaire simple</a:t>
            </a:r>
            <a:endParaRPr kumimoji="0" lang="fr-FR" sz="3600" i="0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61" name="Connecteur droit 60"/>
          <p:cNvCxnSpPr/>
          <p:nvPr>
            <p:custDataLst>
              <p:tags r:id="rId30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>
            <p:custDataLst>
              <p:tags r:id="rId31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>
            <p:custDataLst>
              <p:tags r:id="rId32"/>
            </p:custDataLst>
          </p:nvPr>
        </p:nvSpPr>
        <p:spPr>
          <a:xfrm>
            <a:off x="6631973" y="3081477"/>
            <a:ext cx="1377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(Y</a:t>
            </a:r>
            <a:r>
              <a:rPr lang="fr-CA" baseline="-25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Ŷ</a:t>
            </a:r>
            <a:r>
              <a:rPr lang="fr-CA" baseline="-25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ZoneTexte 64"/>
          <p:cNvSpPr txBox="1"/>
          <p:nvPr>
            <p:custDataLst>
              <p:tags r:id="rId33"/>
            </p:custDataLst>
          </p:nvPr>
        </p:nvSpPr>
        <p:spPr>
          <a:xfrm>
            <a:off x="7714830" y="3143839"/>
            <a:ext cx="33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aseline="30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fr-FR" baseline="300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ZoneTexte 65"/>
          <p:cNvSpPr txBox="1"/>
          <p:nvPr>
            <p:custDataLst>
              <p:tags r:id="rId34"/>
            </p:custDataLst>
          </p:nvPr>
        </p:nvSpPr>
        <p:spPr>
          <a:xfrm>
            <a:off x="7904558" y="3099455"/>
            <a:ext cx="9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=Min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ZoneTexte 66"/>
          <p:cNvSpPr txBox="1"/>
          <p:nvPr>
            <p:custDataLst>
              <p:tags r:id="rId35"/>
            </p:custDataLst>
          </p:nvPr>
        </p:nvSpPr>
        <p:spPr>
          <a:xfrm>
            <a:off x="6413648" y="3058046"/>
            <a:ext cx="40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∑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86990F2-32CC-4933-AF20-FB80EBFCC4AA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711934" y="2457735"/>
            <a:ext cx="156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fr-CA" baseline="-25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=Y</a:t>
            </a:r>
            <a:r>
              <a:rPr lang="fr-CA" baseline="-25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fr-CA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Ŷ</a:t>
            </a:r>
            <a:r>
              <a:rPr lang="fr-CA" baseline="-250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5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5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5" grpId="0" animBg="1"/>
      <p:bldP spid="63" grpId="0"/>
      <p:bldP spid="65" grpId="0"/>
      <p:bldP spid="66" grpId="0"/>
      <p:bldP spid="67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5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523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 taux de fécondité selon le taux d’urbanisation (n=50)</a:t>
            </a: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Équation de régression : 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a + (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bX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933450" lvl="1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= 5,72 + (-0,041X)</a:t>
            </a:r>
          </a:p>
          <a:p>
            <a:pPr marL="1333500" lvl="2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Fertilité prédite du Sénégal (taux d’urbanisation de 40%)</a:t>
            </a:r>
          </a:p>
          <a:p>
            <a:pPr marL="1333500" lvl="2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Ŷ = 5,72 – 0,041(40) = 4,1 enfants/femme</a:t>
            </a:r>
            <a:endParaRPr lang="fr-CA" sz="2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1BF876-8C04-41D0-BD5B-BB41832A39E1}" type="datetime10">
              <a:rPr lang="fr-FR" smtClean="0"/>
              <a:t>17:00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0"/>
          <a:srcRect l="883" t="2941" r="1011" b="5882"/>
          <a:stretch/>
        </p:blipFill>
        <p:spPr>
          <a:xfrm>
            <a:off x="539552" y="2420888"/>
            <a:ext cx="806489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à coins arrondis 6"/>
          <p:cNvSpPr/>
          <p:nvPr/>
        </p:nvSpPr>
        <p:spPr>
          <a:xfrm>
            <a:off x="3563888" y="4149080"/>
            <a:ext cx="1944216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563888" y="3842137"/>
            <a:ext cx="1944216" cy="21602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98336" y="2449400"/>
            <a:ext cx="3731382" cy="30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Constante a et son erreur-type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0355" y="4384629"/>
            <a:ext cx="3466728" cy="2668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Pente b et son erreur-type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220072" y="4394553"/>
            <a:ext cx="288032" cy="133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400272" y="2679467"/>
            <a:ext cx="0" cy="11626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6931700" y="4058161"/>
            <a:ext cx="6646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931700" y="4323242"/>
            <a:ext cx="6646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0" y="534723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Régression linéaire simple</a:t>
            </a:r>
            <a:endParaRPr kumimoji="0" lang="fr-FR" sz="3600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>
          <a:xfrm>
            <a:off x="0" y="124910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Les coefficients et </a:t>
            </a:r>
            <a:r>
              <a:rPr lang="en-CA" sz="3000" spc="-150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leur</a:t>
            </a:r>
            <a:r>
              <a:rPr lang="en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test (SPSS)</a:t>
            </a:r>
            <a:endParaRPr lang="fr-CA" sz="3000" spc="-15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6"/>
            </p:custDataLst>
          </p:nvPr>
        </p:nvCxnSpPr>
        <p:spPr>
          <a:xfrm>
            <a:off x="0" y="1238359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>
            <p:custDataLst>
              <p:tags r:id="rId7"/>
            </p:custDataLst>
          </p:nvPr>
        </p:nvCxnSpPr>
        <p:spPr>
          <a:xfrm>
            <a:off x="0" y="1303473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à coins arrondis 15">
            <a:extLst>
              <a:ext uri="{FF2B5EF4-FFF2-40B4-BE49-F238E27FC236}">
                <a16:creationId xmlns:a16="http://schemas.microsoft.com/office/drawing/2014/main" id="{08B13EEB-8E27-4E52-B31C-D8556C0F81D3}"/>
              </a:ext>
            </a:extLst>
          </p:cNvPr>
          <p:cNvSpPr/>
          <p:nvPr/>
        </p:nvSpPr>
        <p:spPr>
          <a:xfrm>
            <a:off x="8028384" y="3827413"/>
            <a:ext cx="504056" cy="21602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  <p:sp>
        <p:nvSpPr>
          <p:cNvPr id="27" name="Rectangle à coins arrondis 6">
            <a:extLst>
              <a:ext uri="{FF2B5EF4-FFF2-40B4-BE49-F238E27FC236}">
                <a16:creationId xmlns:a16="http://schemas.microsoft.com/office/drawing/2014/main" id="{8640D35A-1ABE-44A9-BEB7-6658A8B9A3D4}"/>
              </a:ext>
            </a:extLst>
          </p:cNvPr>
          <p:cNvSpPr/>
          <p:nvPr/>
        </p:nvSpPr>
        <p:spPr>
          <a:xfrm>
            <a:off x="8028384" y="4102474"/>
            <a:ext cx="504056" cy="2231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87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8" grpId="0"/>
      <p:bldP spid="17" grpId="0" animBg="1"/>
      <p:bldP spid="22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72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       </a:t>
            </a:r>
          </a:p>
          <a:p>
            <a:pPr marL="533400" indent="-324000">
              <a:spcBef>
                <a:spcPts val="10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0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0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</a:p>
          <a:p>
            <a:pPr marL="533400" indent="-324000">
              <a:spcBef>
                <a:spcPts val="10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0" y="474312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spc="-150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Ré</a:t>
            </a:r>
            <a:r>
              <a:rPr kumimoji="0" lang="fr-FR" sz="3600" i="0" u="none" strike="noStrike" kern="1200" cap="none" spc="-15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gression linéaire simple</a:t>
            </a:r>
            <a:endParaRPr kumimoji="0" lang="fr-FR" sz="3600" b="1" i="1" u="none" strike="noStrike" kern="1200" cap="none" spc="-15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0" y="118869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Scores prédits et résiduels (SPSS)</a:t>
            </a:r>
          </a:p>
        </p:txBody>
      </p:sp>
      <p:cxnSp>
        <p:nvCxnSpPr>
          <p:cNvPr id="29" name="Connecteur droit 28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6EB14-0BC3-46A9-A5D6-B2DD8F923343}" type="datetime10">
              <a:rPr lang="fr-FR" smtClean="0"/>
              <a:t>17:00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6ACAD0-E60B-4D11-8535-1B4C48784E8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3983" b="52106"/>
          <a:stretch/>
        </p:blipFill>
        <p:spPr>
          <a:xfrm>
            <a:off x="14726" y="1755366"/>
            <a:ext cx="9144000" cy="5102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ACF5E5E9-2170-4A69-9FC6-62958F8D015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50975" y="2649669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2CD1D9-172B-4AA3-8C3B-D20771F6A39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863072" y="2649670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2653E4-55D4-4018-B33A-3446B075DDA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86546" y="2636913"/>
            <a:ext cx="53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B3D13E9-9B00-4F10-9AF4-0D3D62B59A5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054370" y="2636914"/>
            <a:ext cx="6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1" lang="fr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Ŷ</a:t>
            </a:r>
            <a:r>
              <a:rPr kumimoji="1" lang="fr-CA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CAD317E-5F56-4E3F-8B2A-ADE78D3C09D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670850" y="2636912"/>
            <a:ext cx="251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Scores stand. Z</a:t>
            </a:r>
            <a:r>
              <a:rPr kumimoji="1" lang="fr-CA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1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A0566B-5964-FE84-F200-D0CEC1BAB6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524000" y="4185025"/>
            <a:ext cx="251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CA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Sénégal</a:t>
            </a:r>
            <a:endParaRPr kumimoji="1" lang="fr-FR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51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2"/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14282" y="1916832"/>
            <a:ext cx="8715436" cy="451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le taux d’urbanisation (X) et l’indice du develop-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pement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humain (X), lequel des 2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prédicteurs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un effet plus important, </a:t>
            </a:r>
            <a:r>
              <a:rPr lang="en-C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sociologiquement</a:t>
            </a:r>
            <a:r>
              <a:rPr lang="en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sur le taux de fertilité (Y)? </a:t>
            </a:r>
          </a:p>
          <a:p>
            <a:pPr marL="933450" lvl="1" indent="-32400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 deux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prédicteurs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ne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sont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pas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mesurés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sur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même</a:t>
            </a:r>
            <a:r>
              <a:rPr lang="en-C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échelle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52300">
              <a:spcBef>
                <a:spcPts val="3000"/>
              </a:spcBef>
              <a:buClr>
                <a:schemeClr val="accent3">
                  <a:lumMod val="60000"/>
                  <a:lumOff val="40000"/>
                </a:schemeClr>
              </a:buClr>
            </a:pP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Pour y répondre, on standardise les coefficients de régression en écarts-types pour obtenir des bêtas</a:t>
            </a:r>
          </a:p>
          <a:p>
            <a:pPr marL="209400" indent="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8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</a:pPr>
            <a:endParaRPr lang="fr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450" lvl="1" indent="0">
              <a:spcBef>
                <a:spcPts val="6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09400" indent="0">
              <a:spcBef>
                <a:spcPts val="1200"/>
              </a:spcBef>
              <a:buClr>
                <a:schemeClr val="accent3">
                  <a:lumMod val="60000"/>
                  <a:lumOff val="40000"/>
                </a:schemeClr>
              </a:buClr>
              <a:buNone/>
            </a:pPr>
            <a:r>
              <a:rPr lang="fr-CA" sz="24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fr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324000">
              <a:buClr>
                <a:schemeClr val="accent3">
                  <a:lumMod val="60000"/>
                  <a:lumOff val="40000"/>
                </a:schemeClr>
              </a:buClr>
              <a:buNone/>
            </a:pP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E8BC1D6-906C-4B40-99AE-5BD2D4C3F0C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21BF876-8C04-41D0-BD5B-BB41832A39E1}" type="datetime10">
              <a:rPr lang="fr-FR" smtClean="0"/>
              <a:t>17:00</a:t>
            </a:fld>
            <a:endParaRPr lang="fr-FR" dirty="0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1" y="120587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buClr>
                <a:schemeClr val="bg2">
                  <a:lumMod val="40000"/>
                  <a:lumOff val="60000"/>
                </a:schemeClr>
              </a:buClr>
              <a:buNone/>
            </a:pPr>
            <a:r>
              <a:rPr lang="fr-CA" sz="3000" spc="-15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Justification</a:t>
            </a:r>
          </a:p>
        </p:txBody>
      </p:sp>
      <p:cxnSp>
        <p:nvCxnSpPr>
          <p:cNvPr id="13" name="Connecteur droit 12"/>
          <p:cNvCxnSpPr/>
          <p:nvPr>
            <p:custDataLst>
              <p:tags r:id="rId5"/>
            </p:custDataLst>
          </p:nvPr>
        </p:nvCxnSpPr>
        <p:spPr>
          <a:xfrm>
            <a:off x="0" y="1201368"/>
            <a:ext cx="9158726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>
            <p:custDataLst>
              <p:tags r:id="rId6"/>
            </p:custDataLst>
          </p:nvPr>
        </p:nvCxnSpPr>
        <p:spPr>
          <a:xfrm>
            <a:off x="0" y="1266482"/>
            <a:ext cx="9144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4726" y="485269"/>
            <a:ext cx="9144000" cy="6572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/>
        </p:spPr>
        <p:txBody>
          <a:bodyPr vert="horz" lIns="0" tIns="0" rIns="18288" bIns="0" anchor="b">
            <a:noAutofit/>
            <a:flatTx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fr-FR" sz="3600" i="0" u="none" strike="noStrike" kern="1200" cap="none" spc="-300" normalizeH="0" baseline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Coefficient</a:t>
            </a:r>
            <a:r>
              <a:rPr kumimoji="0" lang="fr-FR" sz="3600" i="0" u="none" strike="noStrike" kern="1200" cap="none" spc="-300" normalizeH="0" dirty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régression standardisé </a:t>
            </a:r>
            <a:r>
              <a:rPr lang="fr-CA" sz="3600" spc="-3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(bêta)</a:t>
            </a:r>
            <a:endParaRPr kumimoji="0" lang="fr-FR" sz="3600" b="1" i="1" u="none" strike="noStrike" kern="1200" cap="none" spc="-300" normalizeH="0" baseline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C8E32FF-653B-4A66-8E70-A945D1E016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4" y="3475374"/>
            <a:ext cx="7859216" cy="2101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à coins arrondis 20">
            <a:extLst>
              <a:ext uri="{FF2B5EF4-FFF2-40B4-BE49-F238E27FC236}">
                <a16:creationId xmlns:a16="http://schemas.microsoft.com/office/drawing/2014/main" id="{F6F90252-4CC1-410A-8B70-9BF84024342E}"/>
              </a:ext>
            </a:extLst>
          </p:cNvPr>
          <p:cNvSpPr/>
          <p:nvPr/>
        </p:nvSpPr>
        <p:spPr>
          <a:xfrm>
            <a:off x="4757894" y="4077072"/>
            <a:ext cx="1686313" cy="12241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à coins arrondis 20">
            <a:extLst>
              <a:ext uri="{FF2B5EF4-FFF2-40B4-BE49-F238E27FC236}">
                <a16:creationId xmlns:a16="http://schemas.microsoft.com/office/drawing/2014/main" id="{D1A598E1-8670-4D14-AE03-A2CFAB2E9904}"/>
              </a:ext>
            </a:extLst>
          </p:cNvPr>
          <p:cNvSpPr/>
          <p:nvPr/>
        </p:nvSpPr>
        <p:spPr>
          <a:xfrm>
            <a:off x="7632526" y="4082270"/>
            <a:ext cx="971922" cy="12189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259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/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33919</TotalTime>
  <Words>2158</Words>
  <Application>Microsoft Office PowerPoint</Application>
  <PresentationFormat>Affichage à l'écran (4:3)</PresentationFormat>
  <Paragraphs>438</Paragraphs>
  <Slides>27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Symbol</vt:lpstr>
      <vt:lpstr>Wingdings 2</vt:lpstr>
      <vt:lpstr>Débit</vt:lpstr>
      <vt:lpstr>Leçon 3</vt:lpstr>
      <vt:lpstr>Au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 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Tout prochainement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3</dc:title>
  <dc:creator>El Hadj TOURE</dc:creator>
  <cp:lastModifiedBy>Khadijatou Ibrahima Dia</cp:lastModifiedBy>
  <cp:revision>4791</cp:revision>
  <cp:lastPrinted>2023-03-16T19:46:47Z</cp:lastPrinted>
  <dcterms:created xsi:type="dcterms:W3CDTF">2010-07-12T19:00:43Z</dcterms:created>
  <dcterms:modified xsi:type="dcterms:W3CDTF">2024-03-15T21:37:20Z</dcterms:modified>
</cp:coreProperties>
</file>