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3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4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5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6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7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8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0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1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12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13.xml" ContentType="application/vnd.openxmlformats-officedocument.presentationml.notesSl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14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15.xml" ContentType="application/vnd.openxmlformats-officedocument.presentationml.notesSlide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16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17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18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notesSlides/notesSlide19.xml" ContentType="application/vnd.openxmlformats-officedocument.presentationml.notesSlide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22"/>
  </p:notesMasterIdLst>
  <p:handoutMasterIdLst>
    <p:handoutMasterId r:id="rId23"/>
  </p:handoutMasterIdLst>
  <p:sldIdLst>
    <p:sldId id="866" r:id="rId2"/>
    <p:sldId id="808" r:id="rId3"/>
    <p:sldId id="806" r:id="rId4"/>
    <p:sldId id="979" r:id="rId5"/>
    <p:sldId id="842" r:id="rId6"/>
    <p:sldId id="983" r:id="rId7"/>
    <p:sldId id="854" r:id="rId8"/>
    <p:sldId id="868" r:id="rId9"/>
    <p:sldId id="861" r:id="rId10"/>
    <p:sldId id="982" r:id="rId11"/>
    <p:sldId id="984" r:id="rId12"/>
    <p:sldId id="985" r:id="rId13"/>
    <p:sldId id="822" r:id="rId14"/>
    <p:sldId id="879" r:id="rId15"/>
    <p:sldId id="862" r:id="rId16"/>
    <p:sldId id="989" r:id="rId17"/>
    <p:sldId id="878" r:id="rId18"/>
    <p:sldId id="990" r:id="rId19"/>
    <p:sldId id="886" r:id="rId20"/>
    <p:sldId id="932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avard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0000"/>
    <a:srgbClr val="B2B2B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82" autoAdjust="0"/>
    <p:restoredTop sz="95226" autoAdjust="0"/>
  </p:normalViewPr>
  <p:slideViewPr>
    <p:cSldViewPr>
      <p:cViewPr varScale="1">
        <p:scale>
          <a:sx n="86" d="100"/>
          <a:sy n="86" d="100"/>
        </p:scale>
        <p:origin x="102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3021" y="-12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1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0.19853931832939872"/>
          <c:y val="5.7722718174600063E-2"/>
          <c:w val="0.78325786264718222"/>
          <c:h val="0.7307363005944383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ED-4211-83C8-47B89D1B73D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ED-4211-83C8-47B89D1B73D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ED-4211-83C8-47B89D1B73D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ED-4211-83C8-47B89D1B73D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ED-4211-83C8-47B89D1B73D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ED-4211-83C8-47B89D1B73D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ED-4211-83C8-47B89D1B73D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ED-4211-83C8-47B89D1B73D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ED-4211-83C8-47B89D1B73D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ED-4211-83C8-47B89D1B73D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ED-4211-83C8-47B89D1B73D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ED-4211-83C8-47B89D1B73D5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0ED-4211-83C8-47B89D1B73D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ED-4211-83C8-47B89D1B73D5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0ED-4211-83C8-47B89D1B73D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Feuil1!$J$136:$J$151</c:f>
              <c:strCach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Feuil1!$K$136:$K$151</c:f>
              <c:numCache>
                <c:formatCode>General</c:formatCode>
                <c:ptCount val="16"/>
                <c:pt idx="0" formatCode="0.00">
                  <c:v>0.7</c:v>
                </c:pt>
                <c:pt idx="1">
                  <c:v>14</c:v>
                </c:pt>
                <c:pt idx="2">
                  <c:v>37</c:v>
                </c:pt>
                <c:pt idx="3">
                  <c:v>26.8</c:v>
                </c:pt>
                <c:pt idx="4">
                  <c:v>10.4</c:v>
                </c:pt>
                <c:pt idx="5">
                  <c:v>4.9000000000000004</c:v>
                </c:pt>
                <c:pt idx="6">
                  <c:v>1.7</c:v>
                </c:pt>
                <c:pt idx="7">
                  <c:v>1.7</c:v>
                </c:pt>
                <c:pt idx="8">
                  <c:v>1.1000000000000001</c:v>
                </c:pt>
                <c:pt idx="9">
                  <c:v>0.8</c:v>
                </c:pt>
                <c:pt idx="10">
                  <c:v>0.3</c:v>
                </c:pt>
                <c:pt idx="11">
                  <c:v>0.2</c:v>
                </c:pt>
                <c:pt idx="12">
                  <c:v>0.2</c:v>
                </c:pt>
                <c:pt idx="13">
                  <c:v>0.04</c:v>
                </c:pt>
                <c:pt idx="14">
                  <c:v>0.2</c:v>
                </c:pt>
                <c:pt idx="1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E0ED-4211-83C8-47B89D1B73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6"/>
        <c:gapDepth val="108"/>
        <c:shape val="box"/>
        <c:axId val="171032432"/>
        <c:axId val="171031872"/>
        <c:axId val="0"/>
      </c:bar3DChart>
      <c:catAx>
        <c:axId val="171032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/>
                  <a:t>Nombre</a:t>
                </a:r>
                <a:r>
                  <a:rPr lang="en-US" dirty="0"/>
                  <a:t> </a:t>
                </a:r>
                <a:r>
                  <a:rPr lang="en-US" dirty="0" err="1"/>
                  <a:t>d'enfants</a:t>
                </a:r>
                <a:r>
                  <a:rPr lang="en-US" dirty="0"/>
                  <a:t> </a:t>
                </a:r>
                <a:r>
                  <a:rPr lang="en-US" dirty="0" err="1"/>
                  <a:t>desiré</a:t>
                </a:r>
                <a:r>
                  <a:rPr lang="en-US" dirty="0"/>
                  <a:t> chez les </a:t>
                </a:r>
                <a:r>
                  <a:rPr lang="en-US" dirty="0" err="1"/>
                  <a:t>étudiants</a:t>
                </a:r>
                <a:r>
                  <a:rPr lang="en-US" dirty="0"/>
                  <a:t> SOL1020</a:t>
                </a:r>
              </a:p>
            </c:rich>
          </c:tx>
          <c:layout>
            <c:manualLayout>
              <c:xMode val="edge"/>
              <c:yMode val="edge"/>
              <c:x val="0.14491643795498396"/>
              <c:y val="0.88424855656632695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crossAx val="171031872"/>
        <c:crosses val="autoZero"/>
        <c:auto val="1"/>
        <c:lblAlgn val="ctr"/>
        <c:lblOffset val="100"/>
        <c:noMultiLvlLbl val="0"/>
      </c:catAx>
      <c:valAx>
        <c:axId val="171031872"/>
        <c:scaling>
          <c:orientation val="minMax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Pourcentages</a:t>
                </a:r>
              </a:p>
            </c:rich>
          </c:tx>
          <c:layout>
            <c:manualLayout>
              <c:xMode val="edge"/>
              <c:yMode val="edge"/>
              <c:x val="6.4367789732581624E-4"/>
              <c:y val="7.8887024282288484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171032432"/>
        <c:crosses val="autoZero"/>
        <c:crossBetween val="between"/>
      </c:valAx>
    </c:plotArea>
    <c:plotVisOnly val="1"/>
    <c:dispBlanksAs val="gap"/>
    <c:showDLblsOverMax val="0"/>
  </c:chart>
  <c:spPr>
    <a:noFill/>
    <a:ln>
      <a:solidFill>
        <a:schemeClr val="accent3">
          <a:lumMod val="60000"/>
          <a:lumOff val="40000"/>
        </a:schemeClr>
      </a:solidFill>
    </a:ln>
  </c:spPr>
  <c:txPr>
    <a:bodyPr/>
    <a:lstStyle/>
    <a:p>
      <a:pPr>
        <a:defRPr sz="1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B459A96-B91C-4FA7-9347-EC75B3E334B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838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4F03315-2FA4-4EC1-B288-889F4DD0CAA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919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57468">
              <a:defRPr/>
            </a:pP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442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10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658395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11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2820306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12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="0" baseline="0" dirty="0"/>
          </a:p>
        </p:txBody>
      </p:sp>
    </p:spTree>
    <p:extLst>
      <p:ext uri="{BB962C8B-B14F-4D97-AF65-F5344CB8AC3E}">
        <p14:creationId xmlns:p14="http://schemas.microsoft.com/office/powerpoint/2010/main" val="1384539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13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1920939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13522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40547416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noProof="0" dirty="0"/>
          </a:p>
        </p:txBody>
      </p:sp>
    </p:spTree>
    <p:extLst>
      <p:ext uri="{BB962C8B-B14F-4D97-AF65-F5344CB8AC3E}">
        <p14:creationId xmlns:p14="http://schemas.microsoft.com/office/powerpoint/2010/main" val="2093898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17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0" baseline="0" noProof="0" dirty="0"/>
          </a:p>
          <a:p>
            <a:endParaRPr lang="en-CA" b="0" baseline="0" noProof="0" dirty="0"/>
          </a:p>
        </p:txBody>
      </p:sp>
    </p:spTree>
    <p:extLst>
      <p:ext uri="{BB962C8B-B14F-4D97-AF65-F5344CB8AC3E}">
        <p14:creationId xmlns:p14="http://schemas.microsoft.com/office/powerpoint/2010/main" val="3792836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18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</a:pPr>
            <a:endParaRPr lang="fr-FR" sz="2400" dirty="0"/>
          </a:p>
          <a:p>
            <a:endParaRPr lang="fr-FR" b="1" noProof="0" dirty="0"/>
          </a:p>
        </p:txBody>
      </p:sp>
    </p:spTree>
    <p:extLst>
      <p:ext uri="{BB962C8B-B14F-4D97-AF65-F5344CB8AC3E}">
        <p14:creationId xmlns:p14="http://schemas.microsoft.com/office/powerpoint/2010/main" val="19123993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4317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7579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20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9345" indent="-239345"/>
            <a:endParaRPr lang="fr-CA" baseline="0" dirty="0"/>
          </a:p>
        </p:txBody>
      </p:sp>
    </p:spTree>
    <p:extLst>
      <p:ext uri="{BB962C8B-B14F-4D97-AF65-F5344CB8AC3E}">
        <p14:creationId xmlns:p14="http://schemas.microsoft.com/office/powerpoint/2010/main" val="913157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3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387778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CA" baseline="0" dirty="0"/>
          </a:p>
        </p:txBody>
      </p:sp>
    </p:spTree>
    <p:extLst>
      <p:ext uri="{BB962C8B-B14F-4D97-AF65-F5344CB8AC3E}">
        <p14:creationId xmlns:p14="http://schemas.microsoft.com/office/powerpoint/2010/main" val="929515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5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0181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216609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7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baseline="0" noProof="0" dirty="0"/>
          </a:p>
        </p:txBody>
      </p:sp>
    </p:spTree>
    <p:extLst>
      <p:ext uri="{BB962C8B-B14F-4D97-AF65-F5344CB8AC3E}">
        <p14:creationId xmlns:p14="http://schemas.microsoft.com/office/powerpoint/2010/main" val="393724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8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89383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9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034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2B71-8215-4B51-9CD5-4EF663AB1BEE}" type="datetime10">
              <a:rPr lang="fr-FR" smtClean="0"/>
              <a:t>12:12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F2BB-D68A-45A3-BD98-6AE52DDE3994}" type="datetime10">
              <a:rPr lang="fr-FR" smtClean="0"/>
              <a:t>12:12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02A-6188-411D-83B6-99420884AA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D218-2E29-46AF-B690-69E770FC3E8D}" type="datetime10">
              <a:rPr lang="fr-FR" smtClean="0"/>
              <a:t>12:12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9F0E-8BFC-4B7F-991E-DDD7DB0EE0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79B7-D2E6-405F-B212-F229DB84869D}" type="datetime10">
              <a:rPr lang="fr-FR" smtClean="0"/>
              <a:t>12:12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B04-DEBA-4F5A-AE75-2C003DA010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9455-B328-44BC-BD52-E1214C01B0B4}" type="datetime10">
              <a:rPr lang="fr-FR" smtClean="0"/>
              <a:t>12:12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968C-EBCE-4711-A4F4-483E059298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FE0-B365-4CA1-85D5-E91C654689AE}" type="datetime10">
              <a:rPr lang="fr-FR" smtClean="0"/>
              <a:t>12:12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5E08-600B-47DA-843E-E0DE75C846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13DF-CDC7-4420-ACBB-B68A6168AD49}" type="datetime10">
              <a:rPr lang="fr-FR" smtClean="0"/>
              <a:t>12:12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2A94-6BA6-493E-9843-DD5DAE58B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BA40-F173-40DE-BE4D-99801D413F55}" type="datetime10">
              <a:rPr lang="fr-FR" smtClean="0"/>
              <a:t>12:12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AF9E-3612-41DF-8193-6ED3637A5B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98F2-9B21-4A01-AFBC-16D09AF819ED}" type="datetime10">
              <a:rPr lang="fr-FR" smtClean="0"/>
              <a:t>12:12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B794-3061-42C8-B679-CD80AD95A4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B0F-A8E5-4D29-B957-4ABDA080E490}" type="datetime10">
              <a:rPr lang="fr-FR" smtClean="0"/>
              <a:t>12:12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F8FC-C7C6-44ED-B168-254C35482A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4E37A-AD5C-4C70-BFEE-E06DBB9C4052}" type="datetime10">
              <a:rPr lang="fr-FR" smtClean="0"/>
              <a:t>12:12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6D77623-ABF3-40FC-BCFC-35E815F0DB9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1249EB-A90E-44B5-8B5B-405DCEF5526F}" type="datetime10">
              <a:rPr lang="fr-FR" smtClean="0"/>
              <a:t>12:12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D3AB32-615F-4643-BEB0-A8AE57DDBE8D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13" Type="http://schemas.openxmlformats.org/officeDocument/2006/relationships/notesSlide" Target="../notesSlides/notesSlide10.xml"/><Relationship Id="rId3" Type="http://schemas.openxmlformats.org/officeDocument/2006/relationships/tags" Target="../tags/tag56.xml"/><Relationship Id="rId7" Type="http://schemas.openxmlformats.org/officeDocument/2006/relationships/tags" Target="../tags/tag60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11" Type="http://schemas.openxmlformats.org/officeDocument/2006/relationships/tags" Target="../tags/tag64.xml"/><Relationship Id="rId5" Type="http://schemas.openxmlformats.org/officeDocument/2006/relationships/tags" Target="../tags/tag58.xml"/><Relationship Id="rId10" Type="http://schemas.openxmlformats.org/officeDocument/2006/relationships/tags" Target="../tags/tag63.xml"/><Relationship Id="rId4" Type="http://schemas.openxmlformats.org/officeDocument/2006/relationships/tags" Target="../tags/tag57.xml"/><Relationship Id="rId9" Type="http://schemas.openxmlformats.org/officeDocument/2006/relationships/tags" Target="../tags/tag6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notesSlide" Target="../notesSlides/notesSlide11.xml"/><Relationship Id="rId5" Type="http://schemas.openxmlformats.org/officeDocument/2006/relationships/tags" Target="../tags/tag69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68.xml"/><Relationship Id="rId9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8.xml"/><Relationship Id="rId4" Type="http://schemas.openxmlformats.org/officeDocument/2006/relationships/tags" Target="../tags/tag7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13" Type="http://schemas.openxmlformats.org/officeDocument/2006/relationships/tags" Target="../tags/tag91.xml"/><Relationship Id="rId18" Type="http://schemas.openxmlformats.org/officeDocument/2006/relationships/tags" Target="../tags/tag96.xml"/><Relationship Id="rId26" Type="http://schemas.openxmlformats.org/officeDocument/2006/relationships/image" Target="../media/image6.png"/><Relationship Id="rId3" Type="http://schemas.openxmlformats.org/officeDocument/2006/relationships/tags" Target="../tags/tag81.xml"/><Relationship Id="rId21" Type="http://schemas.openxmlformats.org/officeDocument/2006/relationships/tags" Target="../tags/tag99.xml"/><Relationship Id="rId7" Type="http://schemas.openxmlformats.org/officeDocument/2006/relationships/tags" Target="../tags/tag85.xml"/><Relationship Id="rId12" Type="http://schemas.openxmlformats.org/officeDocument/2006/relationships/tags" Target="../tags/tag90.xml"/><Relationship Id="rId17" Type="http://schemas.openxmlformats.org/officeDocument/2006/relationships/tags" Target="../tags/tag95.xml"/><Relationship Id="rId25" Type="http://schemas.openxmlformats.org/officeDocument/2006/relationships/image" Target="../media/image5.png"/><Relationship Id="rId2" Type="http://schemas.openxmlformats.org/officeDocument/2006/relationships/tags" Target="../tags/tag80.xml"/><Relationship Id="rId16" Type="http://schemas.openxmlformats.org/officeDocument/2006/relationships/tags" Target="../tags/tag94.xml"/><Relationship Id="rId20" Type="http://schemas.openxmlformats.org/officeDocument/2006/relationships/tags" Target="../tags/tag98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tags" Target="../tags/tag89.xml"/><Relationship Id="rId24" Type="http://schemas.openxmlformats.org/officeDocument/2006/relationships/notesSlide" Target="../notesSlides/notesSlide13.xml"/><Relationship Id="rId5" Type="http://schemas.openxmlformats.org/officeDocument/2006/relationships/tags" Target="../tags/tag83.xml"/><Relationship Id="rId15" Type="http://schemas.openxmlformats.org/officeDocument/2006/relationships/tags" Target="../tags/tag93.xml"/><Relationship Id="rId23" Type="http://schemas.openxmlformats.org/officeDocument/2006/relationships/slideLayout" Target="../slideLayouts/slideLayout1.xml"/><Relationship Id="rId10" Type="http://schemas.openxmlformats.org/officeDocument/2006/relationships/tags" Target="../tags/tag88.xml"/><Relationship Id="rId19" Type="http://schemas.openxmlformats.org/officeDocument/2006/relationships/tags" Target="../tags/tag97.xml"/><Relationship Id="rId4" Type="http://schemas.openxmlformats.org/officeDocument/2006/relationships/tags" Target="../tags/tag82.xml"/><Relationship Id="rId9" Type="http://schemas.openxmlformats.org/officeDocument/2006/relationships/tags" Target="../tags/tag87.xml"/><Relationship Id="rId14" Type="http://schemas.openxmlformats.org/officeDocument/2006/relationships/tags" Target="../tags/tag92.xml"/><Relationship Id="rId22" Type="http://schemas.openxmlformats.org/officeDocument/2006/relationships/tags" Target="../tags/tag10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10" Type="http://schemas.openxmlformats.org/officeDocument/2006/relationships/notesSlide" Target="../notesSlides/notesSlide14.xml"/><Relationship Id="rId4" Type="http://schemas.openxmlformats.org/officeDocument/2006/relationships/tags" Target="../tags/tag104.xml"/><Relationship Id="rId9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16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12" Type="http://schemas.openxmlformats.org/officeDocument/2006/relationships/notesSlide" Target="../notesSlides/notesSlide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113.xml"/><Relationship Id="rId10" Type="http://schemas.openxmlformats.org/officeDocument/2006/relationships/tags" Target="../tags/tag118.xml"/><Relationship Id="rId4" Type="http://schemas.openxmlformats.org/officeDocument/2006/relationships/tags" Target="../tags/tag112.xml"/><Relationship Id="rId9" Type="http://schemas.openxmlformats.org/officeDocument/2006/relationships/tags" Target="../tags/tag1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26.xml"/><Relationship Id="rId13" Type="http://schemas.openxmlformats.org/officeDocument/2006/relationships/tags" Target="../tags/tag131.xml"/><Relationship Id="rId18" Type="http://schemas.openxmlformats.org/officeDocument/2006/relationships/image" Target="../media/image9.jpeg"/><Relationship Id="rId3" Type="http://schemas.openxmlformats.org/officeDocument/2006/relationships/tags" Target="../tags/tag121.xml"/><Relationship Id="rId7" Type="http://schemas.openxmlformats.org/officeDocument/2006/relationships/tags" Target="../tags/tag125.xml"/><Relationship Id="rId12" Type="http://schemas.openxmlformats.org/officeDocument/2006/relationships/tags" Target="../tags/tag130.xml"/><Relationship Id="rId17" Type="http://schemas.openxmlformats.org/officeDocument/2006/relationships/image" Target="../media/image8.jpeg"/><Relationship Id="rId2" Type="http://schemas.openxmlformats.org/officeDocument/2006/relationships/tags" Target="../tags/tag120.xml"/><Relationship Id="rId16" Type="http://schemas.openxmlformats.org/officeDocument/2006/relationships/image" Target="../media/image7.jpeg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11" Type="http://schemas.openxmlformats.org/officeDocument/2006/relationships/tags" Target="../tags/tag129.xml"/><Relationship Id="rId5" Type="http://schemas.openxmlformats.org/officeDocument/2006/relationships/tags" Target="../tags/tag123.xml"/><Relationship Id="rId15" Type="http://schemas.openxmlformats.org/officeDocument/2006/relationships/notesSlide" Target="../notesSlides/notesSlide16.xml"/><Relationship Id="rId10" Type="http://schemas.openxmlformats.org/officeDocument/2006/relationships/tags" Target="../tags/tag128.xml"/><Relationship Id="rId4" Type="http://schemas.openxmlformats.org/officeDocument/2006/relationships/tags" Target="../tags/tag122.xml"/><Relationship Id="rId9" Type="http://schemas.openxmlformats.org/officeDocument/2006/relationships/tags" Target="../tags/tag127.xml"/><Relationship Id="rId14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7.xml"/><Relationship Id="rId3" Type="http://schemas.openxmlformats.org/officeDocument/2006/relationships/tags" Target="../tags/tag134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8.xml"/><Relationship Id="rId3" Type="http://schemas.openxmlformats.org/officeDocument/2006/relationships/tags" Target="../tags/tag140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tags" Target="../tags/tag143.xml"/><Relationship Id="rId5" Type="http://schemas.openxmlformats.org/officeDocument/2006/relationships/tags" Target="../tags/tag142.xml"/><Relationship Id="rId4" Type="http://schemas.openxmlformats.org/officeDocument/2006/relationships/tags" Target="../tags/tag141.xml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46.xml"/><Relationship Id="rId7" Type="http://schemas.openxmlformats.org/officeDocument/2006/relationships/notesSlide" Target="../notesSlides/notesSlide19.xml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48.xml"/><Relationship Id="rId4" Type="http://schemas.openxmlformats.org/officeDocument/2006/relationships/tags" Target="../tags/tag14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12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28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9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43.xml"/><Relationship Id="rId4" Type="http://schemas.openxmlformats.org/officeDocument/2006/relationships/tags" Target="../tags/tag4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46.xml"/><Relationship Id="rId7" Type="http://schemas.openxmlformats.org/officeDocument/2006/relationships/notesSlide" Target="../notesSlides/notesSlide8.xml"/><Relationship Id="rId12" Type="http://schemas.openxmlformats.org/officeDocument/2006/relationships/image" Target="../media/image4.pn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9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51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46176" y="3603830"/>
            <a:ext cx="8497824" cy="719553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FR" sz="4000" b="0" dirty="0"/>
              <a:t>Révision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714349" y="4467399"/>
            <a:ext cx="8429652" cy="1481881"/>
          </a:xfrm>
          <a:noFill/>
          <a:ln/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fr-C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Statistiques descriptives</a:t>
            </a:r>
          </a:p>
        </p:txBody>
      </p:sp>
      <p:cxnSp>
        <p:nvCxnSpPr>
          <p:cNvPr id="8" name="Connecteur droit 7"/>
          <p:cNvCxnSpPr/>
          <p:nvPr>
            <p:custDataLst>
              <p:tags r:id="rId3"/>
            </p:custDataLst>
          </p:nvPr>
        </p:nvCxnSpPr>
        <p:spPr>
          <a:xfrm>
            <a:off x="0" y="3459288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>
            <p:custDataLst>
              <p:tags r:id="rId4"/>
            </p:custDataLst>
          </p:nvPr>
        </p:nvCxnSpPr>
        <p:spPr>
          <a:xfrm>
            <a:off x="0" y="3530726"/>
            <a:ext cx="9144000" cy="158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>
            <p:custDataLst>
              <p:tags r:id="rId5"/>
            </p:custDataLst>
          </p:nvPr>
        </p:nvSpPr>
        <p:spPr>
          <a:xfrm>
            <a:off x="0" y="0"/>
            <a:ext cx="785787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AFCED8B8-6911-411C-9AAF-6B8D5AAC0A76}" type="datetime10">
              <a:rPr lang="fr-FR" smtClean="0"/>
              <a:t>12:12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1E5760A8-2FEB-409A-AF02-4F89F28596EC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785786" y="764705"/>
            <a:ext cx="7602638" cy="105726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rmAutofit fontScale="70000" lnSpcReduction="20000"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4000" b="0" dirty="0"/>
              <a:t>MIASS 231.1</a:t>
            </a:r>
          </a:p>
          <a:p>
            <a:pPr algn="ctr"/>
            <a:r>
              <a:rPr lang="en-CA" sz="4000" b="0" dirty="0"/>
              <a:t>MATHÉMATIQUES </a:t>
            </a:r>
          </a:p>
          <a:p>
            <a:pPr algn="ctr"/>
            <a:r>
              <a:rPr lang="en-CA" sz="4000" b="0" dirty="0"/>
              <a:t>(APPLIQUÉES AUX SCIENCES SOCIALES) 3</a:t>
            </a:r>
            <a:endParaRPr lang="fr-FR" sz="4000" b="0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7663196C-2538-4230-94FA-43057F0C3F2D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>
          <a:xfrm>
            <a:off x="1547666" y="2171432"/>
            <a:ext cx="6929486" cy="1113559"/>
          </a:xfrm>
          <a:prstGeom prst="rect">
            <a:avLst/>
          </a:prstGeom>
          <a:noFill/>
          <a:ln/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800"/>
              </a:spcBef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fr-CA" sz="2800" dirty="0"/>
              <a:t> </a:t>
            </a: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El Hadj Touré, Ph D. Sociologie</a:t>
            </a:r>
          </a:p>
          <a:p>
            <a:pPr algn="ctr">
              <a:spcBef>
                <a:spcPts val="600"/>
              </a:spcBef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Section de sociologie, UGB de St-Louis</a:t>
            </a:r>
          </a:p>
        </p:txBody>
      </p:sp>
    </p:spTree>
    <p:extLst>
      <p:ext uri="{BB962C8B-B14F-4D97-AF65-F5344CB8AC3E}">
        <p14:creationId xmlns:p14="http://schemas.microsoft.com/office/powerpoint/2010/main" val="2161250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44572"/>
            <a:ext cx="9144000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1601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323528" y="1916832"/>
            <a:ext cx="8591872" cy="444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28604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tendance centrale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5"/>
            </p:custDataLst>
          </p:nvPr>
        </p:nvSpPr>
        <p:spPr>
          <a:xfrm>
            <a:off x="0" y="114298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La médiane</a:t>
            </a:r>
          </a:p>
        </p:txBody>
      </p:sp>
      <p:sp>
        <p:nvSpPr>
          <p:cNvPr id="13" name="Espace réservé du texte 2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23528" y="1988840"/>
            <a:ext cx="8534752" cy="451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Valeur qui divise en deux parties égales un ensemble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ordonné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scores d’une variable quantitative (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Md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</a:t>
            </a:r>
            <a:r>
              <a:rPr lang="fr-FR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centile (C</a:t>
            </a:r>
            <a:r>
              <a:rPr lang="fr-FR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Les centiles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fr-FR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divisent les scores en 100 parties =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quartile (Q</a:t>
            </a:r>
            <a:r>
              <a:rPr lang="fr-FR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Les quartiles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FR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divisent les scores en 4 parties =</a:t>
            </a:r>
          </a:p>
          <a:p>
            <a:pPr>
              <a:spcBef>
                <a:spcPts val="3000"/>
              </a:spcBef>
              <a:buNone/>
            </a:pPr>
            <a:r>
              <a:rPr lang="en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------------------- ------------------- ------------------- -------------------</a:t>
            </a:r>
            <a:endParaRPr lang="fr-FR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médiane s’interprète ainsi : « 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moins 50%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des individus ont le score médian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 moins »</a:t>
            </a:r>
          </a:p>
          <a:p>
            <a:pPr lvl="1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Ex. avec n impair (n=5):      31  35   </a:t>
            </a:r>
            <a:r>
              <a:rPr lang="fr-FR" sz="2000" u="sng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39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45   50</a:t>
            </a:r>
          </a:p>
          <a:p>
            <a:pPr lvl="1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Ex. avec n pair (n=6):      30   34 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38  42 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49  55</a:t>
            </a:r>
          </a:p>
          <a:p>
            <a:pPr marL="457200" lvl="1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8749806" y="4008970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8"/>
            </p:custDataLst>
          </p:nvPr>
        </p:nvCxnSpPr>
        <p:spPr>
          <a:xfrm>
            <a:off x="726276" y="4008970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8545140" y="414908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CA" sz="2000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max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10252" y="41490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CA" sz="2000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min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Connecteur droit 20"/>
          <p:cNvCxnSpPr/>
          <p:nvPr>
            <p:custDataLst>
              <p:tags r:id="rId9"/>
            </p:custDataLst>
          </p:nvPr>
        </p:nvCxnSpPr>
        <p:spPr>
          <a:xfrm>
            <a:off x="4716016" y="4008970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391978" y="360393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Md</a:t>
            </a:r>
          </a:p>
        </p:txBody>
      </p:sp>
      <p:cxnSp>
        <p:nvCxnSpPr>
          <p:cNvPr id="24" name="Connecteur droit 23"/>
          <p:cNvCxnSpPr/>
          <p:nvPr>
            <p:custDataLst>
              <p:tags r:id="rId10"/>
            </p:custDataLst>
          </p:nvPr>
        </p:nvCxnSpPr>
        <p:spPr>
          <a:xfrm>
            <a:off x="2721145" y="4018785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332474" y="4183838"/>
            <a:ext cx="98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/C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Connecteur droit 25"/>
          <p:cNvCxnSpPr/>
          <p:nvPr>
            <p:custDataLst>
              <p:tags r:id="rId11"/>
            </p:custDataLst>
          </p:nvPr>
        </p:nvCxnSpPr>
        <p:spPr>
          <a:xfrm>
            <a:off x="6754934" y="4018785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366263" y="4183838"/>
            <a:ext cx="98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/C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75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290065" y="4219497"/>
            <a:ext cx="98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/C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57279" y="3735449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424272" y="3756695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440658" y="3735449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7479575" y="3735449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2" name="Ellipse 1"/>
          <p:cNvSpPr/>
          <p:nvPr/>
        </p:nvSpPr>
        <p:spPr>
          <a:xfrm>
            <a:off x="5107042" y="5564683"/>
            <a:ext cx="468054" cy="3603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/>
          <p:cNvSpPr txBox="1"/>
          <p:nvPr/>
        </p:nvSpPr>
        <p:spPr>
          <a:xfrm>
            <a:off x="5044016" y="6311800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</a:p>
        </p:txBody>
      </p:sp>
      <p:sp>
        <p:nvSpPr>
          <p:cNvPr id="35" name="Ellipse 34"/>
          <p:cNvSpPr/>
          <p:nvPr/>
        </p:nvSpPr>
        <p:spPr>
          <a:xfrm>
            <a:off x="5042798" y="6358741"/>
            <a:ext cx="468054" cy="3603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41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2" grpId="0" animBg="1"/>
      <p:bldP spid="34" grpId="0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395536" y="1988840"/>
            <a:ext cx="8424936" cy="4654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moyenne est la somme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tous les scores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d’une variable quantitative, relativisée par le nombre d’individus 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Données d’échantillon            Données de population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Statistique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 =  Σ 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                  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Paramètre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m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 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Σ 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                                              </a:t>
            </a:r>
            <a:r>
              <a:rPr lang="fr-FR" sz="24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endParaRPr lang="fr-FR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 avec données brutes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Nombre d’enfants désiré chez 10 cas: 0  4  1  2  3  4   4  1  2  4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X = (0+4+1+2+3+4+4+1+2+4) / 10 =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2,5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enfants par femme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Interprétation statistique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moyenne est égale à 2,5. Autrement dit, le nombre </a:t>
            </a:r>
            <a:r>
              <a:rPr lang="fr-FR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moyen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d’enfants par femme est de 2,5 dans l’échantillon.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692696"/>
            <a:ext cx="9144000" cy="428628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tendance centrale</a:t>
            </a:r>
          </a:p>
        </p:txBody>
      </p:sp>
      <p:cxnSp>
        <p:nvCxnSpPr>
          <p:cNvPr id="16" name="Connecteur droit 15"/>
          <p:cNvCxnSpPr/>
          <p:nvPr>
            <p:custDataLst>
              <p:tags r:id="rId3"/>
            </p:custDataLst>
          </p:nvPr>
        </p:nvCxnSpPr>
        <p:spPr>
          <a:xfrm>
            <a:off x="2987824" y="3717032"/>
            <a:ext cx="704856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>
            <p:custDataLst>
              <p:tags r:id="rId4"/>
            </p:custDataLst>
          </p:nvPr>
        </p:nvCxnSpPr>
        <p:spPr>
          <a:xfrm>
            <a:off x="2411760" y="3356992"/>
            <a:ext cx="214314" cy="1588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7"/>
            </p:custDataLst>
          </p:nvPr>
        </p:nvCxnSpPr>
        <p:spPr>
          <a:xfrm>
            <a:off x="7164288" y="3717032"/>
            <a:ext cx="704856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>
            <p:custDataLst>
              <p:tags r:id="rId8"/>
            </p:custDataLst>
          </p:nvPr>
        </p:nvSpPr>
        <p:spPr>
          <a:xfrm>
            <a:off x="0" y="123406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La moyenne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996963D-3104-4394-8089-7AE7F2102863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827584" y="5013176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61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980728"/>
            <a:ext cx="8352928" cy="5662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Soit la distribution de revenu en $ de 7 employés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20000, 22000, 34000, 34000, 35000, 36000, </a:t>
            </a:r>
            <a:r>
              <a:rPr lang="fr-FR" sz="2000" b="1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500000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Moyenne = 96714$;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Médiane = 34000$;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Mode = 34000$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contraire de la médiane et du mode, la moyenne est affectée par la présence du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 déviant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(500000)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Toutefois, elle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intègre toute l’information contenue dans les scores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médiane est appropriée pour créer deux groupes, et le mode lorsqu’on veut le score réel le plus fréquent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mesures de tendance centrale ne disent pas tout: elles n’informent pas sur la dispersion des scores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677690"/>
            <a:ext cx="9144000" cy="428628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tendance centrale</a:t>
            </a: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3854" y="1234061"/>
            <a:ext cx="91201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Moyenne, Médiane &amp; Mode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63801" y="2060848"/>
            <a:ext cx="32983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>
            <p:custDataLst>
              <p:tags r:id="rId4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87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20372" y="1979424"/>
            <a:ext cx="828680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1" y="1643050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574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 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4"/>
            </p:custDataLst>
          </p:nvPr>
        </p:nvSpPr>
        <p:spPr>
          <a:xfrm>
            <a:off x="1291" y="1214692"/>
            <a:ext cx="91867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La variance d’un échantillon</a:t>
            </a:r>
          </a:p>
        </p:txBody>
      </p:sp>
      <p:cxnSp>
        <p:nvCxnSpPr>
          <p:cNvPr id="30" name="Connecteur droit 29"/>
          <p:cNvCxnSpPr/>
          <p:nvPr>
            <p:custDataLst>
              <p:tags r:id="rId5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5"/>
          <a:srcRect l="3756" t="28920" r="61700" b="38450"/>
          <a:stretch/>
        </p:blipFill>
        <p:spPr>
          <a:xfrm>
            <a:off x="1" y="1772815"/>
            <a:ext cx="4067944" cy="3930253"/>
          </a:xfrm>
          <a:prstGeom prst="rect">
            <a:avLst/>
          </a:prstGeom>
        </p:spPr>
      </p:pic>
      <p:sp>
        <p:nvSpPr>
          <p:cNvPr id="39" name="ZoneTexte 38"/>
          <p:cNvSpPr txBox="1"/>
          <p:nvPr>
            <p:custDataLst>
              <p:tags r:id="rId7"/>
            </p:custDataLst>
          </p:nvPr>
        </p:nvSpPr>
        <p:spPr>
          <a:xfrm>
            <a:off x="-11090" y="2657862"/>
            <a:ext cx="1323327" cy="2192120"/>
          </a:xfrm>
          <a:prstGeom prst="rect">
            <a:avLst/>
          </a:prstGeom>
          <a:noFill/>
        </p:spPr>
        <p:txBody>
          <a:bodyPr wrap="square" tIns="72000" bIns="72000" rtlCol="0">
            <a:spAutoFit/>
          </a:bodyPr>
          <a:lstStyle/>
          <a:p>
            <a:pPr marL="36000">
              <a:spcBef>
                <a:spcPts val="0"/>
              </a:spcBef>
              <a:spcAft>
                <a:spcPts val="0"/>
              </a:spcAft>
            </a:pPr>
            <a:r>
              <a:rPr lang="en-CA" sz="1900" dirty="0">
                <a:solidFill>
                  <a:schemeClr val="bg2"/>
                </a:solidFill>
              </a:rPr>
              <a:t>64-70=-6 66-70=-4     68-70=-2    69-70=-1    70-70= 0  71-70= 1</a:t>
            </a:r>
          </a:p>
          <a:p>
            <a:pPr marL="36000">
              <a:spcBef>
                <a:spcPts val="0"/>
              </a:spcBef>
              <a:spcAft>
                <a:spcPts val="0"/>
              </a:spcAft>
            </a:pPr>
            <a:r>
              <a:rPr lang="en-CA" sz="1900" dirty="0">
                <a:solidFill>
                  <a:schemeClr val="bg2"/>
                </a:solidFill>
              </a:rPr>
              <a:t>82-70=12</a:t>
            </a:r>
            <a:endParaRPr lang="fr-FR" sz="1900" dirty="0">
              <a:solidFill>
                <a:schemeClr val="bg2"/>
              </a:solidFill>
            </a:endParaRPr>
          </a:p>
        </p:txBody>
      </p:sp>
      <p:sp>
        <p:nvSpPr>
          <p:cNvPr id="40" name="ZoneTexte 39"/>
          <p:cNvSpPr txBox="1"/>
          <p:nvPr>
            <p:custDataLst>
              <p:tags r:id="rId8"/>
            </p:custDataLst>
          </p:nvPr>
        </p:nvSpPr>
        <p:spPr>
          <a:xfrm>
            <a:off x="92304" y="2343216"/>
            <a:ext cx="1165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(X</a:t>
            </a:r>
            <a:r>
              <a:rPr lang="fr-F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X)</a:t>
            </a:r>
            <a:endParaRPr lang="fr-CA" sz="2000" b="1" dirty="0">
              <a:solidFill>
                <a:srgbClr val="FF0000"/>
              </a:solidFill>
            </a:endParaRPr>
          </a:p>
        </p:txBody>
      </p:sp>
      <p:sp>
        <p:nvSpPr>
          <p:cNvPr id="41" name="Line 4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85801" y="2363522"/>
            <a:ext cx="3048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 sz="2000"/>
          </a:p>
        </p:txBody>
      </p:sp>
      <p:sp>
        <p:nvSpPr>
          <p:cNvPr id="42" name="Rectangle à coins arrondis 41"/>
          <p:cNvSpPr/>
          <p:nvPr/>
        </p:nvSpPr>
        <p:spPr>
          <a:xfrm>
            <a:off x="3131840" y="5013176"/>
            <a:ext cx="386030" cy="30614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/>
          </a:p>
        </p:txBody>
      </p:sp>
      <p:sp>
        <p:nvSpPr>
          <p:cNvPr id="43" name="ZoneTexte 42"/>
          <p:cNvSpPr txBox="1"/>
          <p:nvPr>
            <p:custDataLst>
              <p:tags r:id="rId10"/>
            </p:custDataLst>
          </p:nvPr>
        </p:nvSpPr>
        <p:spPr>
          <a:xfrm>
            <a:off x="1295579" y="2329473"/>
            <a:ext cx="1165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(X</a:t>
            </a:r>
            <a:r>
              <a:rPr lang="fr-F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X)</a:t>
            </a:r>
            <a:r>
              <a:rPr lang="fr-FR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fr-CA" sz="2000" b="1" baseline="30000" dirty="0">
              <a:solidFill>
                <a:srgbClr val="FF0000"/>
              </a:solidFill>
            </a:endParaRPr>
          </a:p>
        </p:txBody>
      </p:sp>
      <p:sp>
        <p:nvSpPr>
          <p:cNvPr id="44" name="Line 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1889076" y="2349779"/>
            <a:ext cx="3048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 sz="2000"/>
          </a:p>
        </p:txBody>
      </p:sp>
      <p:cxnSp>
        <p:nvCxnSpPr>
          <p:cNvPr id="47" name="Connecteur droit 46"/>
          <p:cNvCxnSpPr/>
          <p:nvPr>
            <p:custDataLst>
              <p:tags r:id="rId12"/>
            </p:custDataLst>
          </p:nvPr>
        </p:nvCxnSpPr>
        <p:spPr>
          <a:xfrm>
            <a:off x="775393" y="4759810"/>
            <a:ext cx="500067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>
            <p:custDataLst>
              <p:tags r:id="rId13"/>
            </p:custDataLst>
          </p:nvPr>
        </p:nvSpPr>
        <p:spPr>
          <a:xfrm>
            <a:off x="747190" y="4736064"/>
            <a:ext cx="5407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</a:rPr>
              <a:t>0</a:t>
            </a:r>
            <a:endParaRPr lang="fr-FR" sz="1900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>
            <p:custDataLst>
              <p:tags r:id="rId14"/>
            </p:custDataLst>
          </p:nvPr>
        </p:nvSpPr>
        <p:spPr>
          <a:xfrm>
            <a:off x="-63085" y="4705003"/>
            <a:ext cx="33864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</a:t>
            </a:r>
            <a:endParaRPr lang="fr-FR" sz="19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50" name="ZoneTexte 49"/>
          <p:cNvSpPr txBox="1"/>
          <p:nvPr>
            <p:custDataLst>
              <p:tags r:id="rId15"/>
            </p:custDataLst>
          </p:nvPr>
        </p:nvSpPr>
        <p:spPr>
          <a:xfrm>
            <a:off x="1551928" y="2684399"/>
            <a:ext cx="64194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36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16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4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1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0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1</a:t>
            </a:r>
            <a:endParaRPr lang="fr-FR" sz="1900" dirty="0">
              <a:solidFill>
                <a:schemeClr val="bg2"/>
              </a:solidFill>
            </a:endParaRPr>
          </a:p>
          <a:p>
            <a:pPr algn="ctr">
              <a:spcBef>
                <a:spcPts val="0"/>
              </a:spcBef>
            </a:pPr>
            <a:r>
              <a:rPr lang="fr-FR" sz="1900" dirty="0">
                <a:solidFill>
                  <a:schemeClr val="bg2"/>
                </a:solidFill>
              </a:rPr>
              <a:t>144</a:t>
            </a:r>
          </a:p>
        </p:txBody>
      </p:sp>
      <p:cxnSp>
        <p:nvCxnSpPr>
          <p:cNvPr id="51" name="Connecteur droit 50"/>
          <p:cNvCxnSpPr/>
          <p:nvPr>
            <p:custDataLst>
              <p:tags r:id="rId16"/>
            </p:custDataLst>
          </p:nvPr>
        </p:nvCxnSpPr>
        <p:spPr>
          <a:xfrm>
            <a:off x="1641814" y="4759810"/>
            <a:ext cx="500067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>
            <p:custDataLst>
              <p:tags r:id="rId17"/>
            </p:custDataLst>
          </p:nvPr>
        </p:nvSpPr>
        <p:spPr>
          <a:xfrm>
            <a:off x="1574827" y="4749281"/>
            <a:ext cx="6190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</a:rPr>
              <a:t>202</a:t>
            </a:r>
            <a:endParaRPr lang="fr-FR" sz="1900" dirty="0">
              <a:solidFill>
                <a:srgbClr val="FF0000"/>
              </a:solidFill>
            </a:endParaRPr>
          </a:p>
        </p:txBody>
      </p:sp>
      <p:sp>
        <p:nvSpPr>
          <p:cNvPr id="54" name="Forme libre 53"/>
          <p:cNvSpPr/>
          <p:nvPr>
            <p:custDataLst>
              <p:tags r:id="rId18"/>
            </p:custDataLst>
          </p:nvPr>
        </p:nvSpPr>
        <p:spPr>
          <a:xfrm>
            <a:off x="2958035" y="5327815"/>
            <a:ext cx="677862" cy="341222"/>
          </a:xfrm>
          <a:custGeom>
            <a:avLst/>
            <a:gdLst>
              <a:gd name="connsiteX0" fmla="*/ 273962 w 809851"/>
              <a:gd name="connsiteY0" fmla="*/ 1477 h 421380"/>
              <a:gd name="connsiteX1" fmla="*/ 55022 w 809851"/>
              <a:gd name="connsiteY1" fmla="*/ 52993 h 421380"/>
              <a:gd name="connsiteX2" fmla="*/ 55022 w 809851"/>
              <a:gd name="connsiteY2" fmla="*/ 349207 h 421380"/>
              <a:gd name="connsiteX3" fmla="*/ 673207 w 809851"/>
              <a:gd name="connsiteY3" fmla="*/ 400722 h 421380"/>
              <a:gd name="connsiteX4" fmla="*/ 776238 w 809851"/>
              <a:gd name="connsiteY4" fmla="*/ 65871 h 421380"/>
              <a:gd name="connsiteX5" fmla="*/ 222447 w 809851"/>
              <a:gd name="connsiteY5" fmla="*/ 1477 h 42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851" h="421380">
                <a:moveTo>
                  <a:pt x="273962" y="1477"/>
                </a:moveTo>
                <a:cubicBezTo>
                  <a:pt x="182737" y="-1743"/>
                  <a:pt x="91512" y="-4962"/>
                  <a:pt x="55022" y="52993"/>
                </a:cubicBezTo>
                <a:cubicBezTo>
                  <a:pt x="18532" y="110948"/>
                  <a:pt x="-48009" y="291252"/>
                  <a:pt x="55022" y="349207"/>
                </a:cubicBezTo>
                <a:cubicBezTo>
                  <a:pt x="158053" y="407162"/>
                  <a:pt x="553004" y="447945"/>
                  <a:pt x="673207" y="400722"/>
                </a:cubicBezTo>
                <a:cubicBezTo>
                  <a:pt x="793410" y="353499"/>
                  <a:pt x="851365" y="132412"/>
                  <a:pt x="776238" y="65871"/>
                </a:cubicBezTo>
                <a:cubicBezTo>
                  <a:pt x="701111" y="-670"/>
                  <a:pt x="461779" y="403"/>
                  <a:pt x="222447" y="147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5" name="ZoneTexte 54"/>
          <p:cNvSpPr txBox="1"/>
          <p:nvPr>
            <p:custDataLst>
              <p:tags r:id="rId19"/>
            </p:custDataLst>
          </p:nvPr>
        </p:nvSpPr>
        <p:spPr>
          <a:xfrm>
            <a:off x="1017542" y="5309828"/>
            <a:ext cx="177249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</a:rPr>
              <a:t>= 202 / (7-1) =</a:t>
            </a:r>
            <a:endParaRPr lang="fr-FR" sz="1900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>
            <p:custDataLst>
              <p:tags r:id="rId20"/>
            </p:custDataLst>
          </p:nvPr>
        </p:nvSpPr>
        <p:spPr>
          <a:xfrm>
            <a:off x="474634" y="5774253"/>
            <a:ext cx="8240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La variance est difficile à interpréter. On préfère la ramener sur une échelle comparable à celle des scores sur lesquels elle est calculée.</a:t>
            </a:r>
          </a:p>
        </p:txBody>
      </p:sp>
      <p:cxnSp>
        <p:nvCxnSpPr>
          <p:cNvPr id="57" name="Connecteur droit avec flèche 56"/>
          <p:cNvCxnSpPr/>
          <p:nvPr/>
        </p:nvCxnSpPr>
        <p:spPr>
          <a:xfrm>
            <a:off x="549382" y="5949280"/>
            <a:ext cx="39561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817950" y="1764654"/>
            <a:ext cx="3334801" cy="3932261"/>
          </a:xfrm>
          <a:prstGeom prst="rect">
            <a:avLst/>
          </a:prstGeom>
        </p:spPr>
      </p:pic>
      <p:sp>
        <p:nvSpPr>
          <p:cNvPr id="58" name="Forme libre 57"/>
          <p:cNvSpPr/>
          <p:nvPr>
            <p:custDataLst>
              <p:tags r:id="rId21"/>
            </p:custDataLst>
          </p:nvPr>
        </p:nvSpPr>
        <p:spPr>
          <a:xfrm>
            <a:off x="6228184" y="5335441"/>
            <a:ext cx="792088" cy="333596"/>
          </a:xfrm>
          <a:custGeom>
            <a:avLst/>
            <a:gdLst>
              <a:gd name="connsiteX0" fmla="*/ 273962 w 809851"/>
              <a:gd name="connsiteY0" fmla="*/ 1477 h 421380"/>
              <a:gd name="connsiteX1" fmla="*/ 55022 w 809851"/>
              <a:gd name="connsiteY1" fmla="*/ 52993 h 421380"/>
              <a:gd name="connsiteX2" fmla="*/ 55022 w 809851"/>
              <a:gd name="connsiteY2" fmla="*/ 349207 h 421380"/>
              <a:gd name="connsiteX3" fmla="*/ 673207 w 809851"/>
              <a:gd name="connsiteY3" fmla="*/ 400722 h 421380"/>
              <a:gd name="connsiteX4" fmla="*/ 776238 w 809851"/>
              <a:gd name="connsiteY4" fmla="*/ 65871 h 421380"/>
              <a:gd name="connsiteX5" fmla="*/ 222447 w 809851"/>
              <a:gd name="connsiteY5" fmla="*/ 1477 h 42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851" h="421380">
                <a:moveTo>
                  <a:pt x="273962" y="1477"/>
                </a:moveTo>
                <a:cubicBezTo>
                  <a:pt x="182737" y="-1743"/>
                  <a:pt x="91512" y="-4962"/>
                  <a:pt x="55022" y="52993"/>
                </a:cubicBezTo>
                <a:cubicBezTo>
                  <a:pt x="18532" y="110948"/>
                  <a:pt x="-48009" y="291252"/>
                  <a:pt x="55022" y="349207"/>
                </a:cubicBezTo>
                <a:cubicBezTo>
                  <a:pt x="158053" y="407162"/>
                  <a:pt x="553004" y="447945"/>
                  <a:pt x="673207" y="400722"/>
                </a:cubicBezTo>
                <a:cubicBezTo>
                  <a:pt x="793410" y="353499"/>
                  <a:pt x="851365" y="132412"/>
                  <a:pt x="776238" y="65871"/>
                </a:cubicBezTo>
                <a:cubicBezTo>
                  <a:pt x="701111" y="-670"/>
                  <a:pt x="461779" y="403"/>
                  <a:pt x="222447" y="147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9" name="Forme libre 58"/>
          <p:cNvSpPr/>
          <p:nvPr>
            <p:custDataLst>
              <p:tags r:id="rId22"/>
            </p:custDataLst>
          </p:nvPr>
        </p:nvSpPr>
        <p:spPr>
          <a:xfrm>
            <a:off x="7934760" y="5335441"/>
            <a:ext cx="752040" cy="333596"/>
          </a:xfrm>
          <a:custGeom>
            <a:avLst/>
            <a:gdLst>
              <a:gd name="connsiteX0" fmla="*/ 273962 w 809851"/>
              <a:gd name="connsiteY0" fmla="*/ 1477 h 421380"/>
              <a:gd name="connsiteX1" fmla="*/ 55022 w 809851"/>
              <a:gd name="connsiteY1" fmla="*/ 52993 h 421380"/>
              <a:gd name="connsiteX2" fmla="*/ 55022 w 809851"/>
              <a:gd name="connsiteY2" fmla="*/ 349207 h 421380"/>
              <a:gd name="connsiteX3" fmla="*/ 673207 w 809851"/>
              <a:gd name="connsiteY3" fmla="*/ 400722 h 421380"/>
              <a:gd name="connsiteX4" fmla="*/ 776238 w 809851"/>
              <a:gd name="connsiteY4" fmla="*/ 65871 h 421380"/>
              <a:gd name="connsiteX5" fmla="*/ 222447 w 809851"/>
              <a:gd name="connsiteY5" fmla="*/ 1477 h 42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851" h="421380">
                <a:moveTo>
                  <a:pt x="273962" y="1477"/>
                </a:moveTo>
                <a:cubicBezTo>
                  <a:pt x="182737" y="-1743"/>
                  <a:pt x="91512" y="-4962"/>
                  <a:pt x="55022" y="52993"/>
                </a:cubicBezTo>
                <a:cubicBezTo>
                  <a:pt x="18532" y="110948"/>
                  <a:pt x="-48009" y="291252"/>
                  <a:pt x="55022" y="349207"/>
                </a:cubicBezTo>
                <a:cubicBezTo>
                  <a:pt x="158053" y="407162"/>
                  <a:pt x="553004" y="447945"/>
                  <a:pt x="673207" y="400722"/>
                </a:cubicBezTo>
                <a:cubicBezTo>
                  <a:pt x="793410" y="353499"/>
                  <a:pt x="851365" y="132412"/>
                  <a:pt x="776238" y="65871"/>
                </a:cubicBezTo>
                <a:cubicBezTo>
                  <a:pt x="701111" y="-670"/>
                  <a:pt x="461779" y="403"/>
                  <a:pt x="222447" y="147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 animBg="1"/>
      <p:bldP spid="42" grpId="0" animBg="1"/>
      <p:bldP spid="43" grpId="0"/>
      <p:bldP spid="44" grpId="0" animBg="1"/>
      <p:bldP spid="48" grpId="0"/>
      <p:bldP spid="49" grpId="0"/>
      <p:bldP spid="50" grpId="0"/>
      <p:bldP spid="52" grpId="0"/>
      <p:bldP spid="54" grpId="0" animBg="1"/>
      <p:bldP spid="55" grpId="0"/>
      <p:bldP spid="56" grpId="0"/>
      <p:bldP spid="58" grpId="0" animBg="1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539552" y="1988841"/>
            <a:ext cx="8352928" cy="44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l’exemple précédent, voici les écarts-types :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fr-FR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33,7  =  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fr-FR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270,3 = 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fr-FR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600,3 = </a:t>
            </a:r>
          </a:p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Interprétation statistique: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L’écart-type du groupe A est de 5,8. Environ 2/3 des notes (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68%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se situent à ± 5,8 de la moyenne 70, soit entre 64,2 (70-5,8) et 75,8 (70+5,8)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Comme la moyenne, l’écart-type subit l’effet des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 déviants</a:t>
            </a: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476673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3"/>
            </p:custDataLst>
          </p:nvPr>
        </p:nvSpPr>
        <p:spPr>
          <a:xfrm>
            <a:off x="0" y="120793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L’écart-type d’un échantillon</a:t>
            </a:r>
          </a:p>
        </p:txBody>
      </p:sp>
      <p:cxnSp>
        <p:nvCxnSpPr>
          <p:cNvPr id="3" name="Connecteur droit 2"/>
          <p:cNvCxnSpPr/>
          <p:nvPr>
            <p:custDataLst>
              <p:tags r:id="rId4"/>
            </p:custDataLst>
          </p:nvPr>
        </p:nvCxnSpPr>
        <p:spPr>
          <a:xfrm>
            <a:off x="2053545" y="2852936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5"/>
            </p:custDataLst>
          </p:nvPr>
        </p:nvCxnSpPr>
        <p:spPr>
          <a:xfrm>
            <a:off x="2053545" y="3212976"/>
            <a:ext cx="79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6"/>
            </p:custDataLst>
          </p:nvPr>
        </p:nvCxnSpPr>
        <p:spPr>
          <a:xfrm>
            <a:off x="2053545" y="2492896"/>
            <a:ext cx="79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368659" y="235660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5,8</a:t>
            </a:r>
            <a:endParaRPr lang="fr-CA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403795" y="2719773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16,4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368659" y="312986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24,5</a:t>
            </a:r>
          </a:p>
        </p:txBody>
      </p:sp>
      <p:cxnSp>
        <p:nvCxnSpPr>
          <p:cNvPr id="23" name="Connecteur droit 22"/>
          <p:cNvCxnSpPr/>
          <p:nvPr>
            <p:custDataLst>
              <p:tags r:id="rId7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>
            <p:custDataLst>
              <p:tags r:id="rId8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11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2" grpId="0"/>
      <p:bldP spid="14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1916832"/>
            <a:ext cx="8533612" cy="45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désire comparer les revenus des médecins de la Russie à ceux du Québec (Simard: 97)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À quel endroit observe-t-on une plus grande disparité dans les revenus et quelle est la distribution la plus homogène?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Interprétation statistique: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CV sont de 17,8% (Québec) et 4% (Russie). </a:t>
            </a:r>
            <a:r>
              <a:rPr lang="fr-FR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Québec présente les revenus les plus disparates (CV≥15%) et c’est plus homogène en Russie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54047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3"/>
            </p:custDataLst>
          </p:nvPr>
        </p:nvSpPr>
        <p:spPr>
          <a:xfrm>
            <a:off x="0" y="120793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Coefficient de variation relative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78600989"/>
              </p:ext>
            </p:extLst>
          </p:nvPr>
        </p:nvGraphicFramePr>
        <p:xfrm>
          <a:off x="971600" y="2810219"/>
          <a:ext cx="7416828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6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7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7170">
                <a:tc>
                  <a:txBody>
                    <a:bodyPr/>
                    <a:lstStyle/>
                    <a:p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Nation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Revenu moyen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Écart-type du </a:t>
                      </a:r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revenu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Coefficient de</a:t>
                      </a:r>
                      <a:r>
                        <a:rPr lang="en-CA" sz="2200" baseline="0" dirty="0">
                          <a:latin typeface="Arial" pitchFamily="34" charset="0"/>
                          <a:cs typeface="Arial" pitchFamily="34" charset="0"/>
                        </a:rPr>
                        <a:t> variation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415">
                <a:tc>
                  <a:txBody>
                    <a:bodyPr/>
                    <a:lstStyle/>
                    <a:p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Russie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1623 roubles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65 roubles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415">
                <a:tc>
                  <a:txBody>
                    <a:bodyPr/>
                    <a:lstStyle/>
                    <a:p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Québec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115 600 $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r>
                        <a:rPr lang="en-CA" sz="2200" baseline="0" dirty="0">
                          <a:latin typeface="Arial" pitchFamily="34" charset="0"/>
                          <a:cs typeface="Arial" pitchFamily="34" charset="0"/>
                        </a:rPr>
                        <a:t> 567 $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>
            <p:custDataLst>
              <p:tags r:id="rId5"/>
            </p:custDataLst>
          </p:nvPr>
        </p:nvSpPr>
        <p:spPr>
          <a:xfrm>
            <a:off x="6871564" y="402189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17,8%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>
            <p:custDataLst>
              <p:tags r:id="rId6"/>
            </p:custDataLst>
          </p:nvPr>
        </p:nvSpPr>
        <p:spPr>
          <a:xfrm>
            <a:off x="7013755" y="35820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4,0%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>
            <p:custDataLst>
              <p:tags r:id="rId7"/>
            </p:custDataLst>
          </p:nvPr>
        </p:nvSpPr>
        <p:spPr>
          <a:xfrm>
            <a:off x="6545703" y="357301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?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20" name="ZoneTexte 19"/>
          <p:cNvSpPr txBox="1"/>
          <p:nvPr>
            <p:custDataLst>
              <p:tags r:id="rId8"/>
            </p:custDataLst>
          </p:nvPr>
        </p:nvSpPr>
        <p:spPr>
          <a:xfrm>
            <a:off x="6455745" y="401610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?</a:t>
            </a:r>
            <a:endParaRPr lang="fr-CA" b="1" dirty="0">
              <a:solidFill>
                <a:schemeClr val="bg1"/>
              </a:solidFill>
            </a:endParaRPr>
          </a:p>
        </p:txBody>
      </p:sp>
      <p:cxnSp>
        <p:nvCxnSpPr>
          <p:cNvPr id="14" name="Connecteur droit 13"/>
          <p:cNvCxnSpPr/>
          <p:nvPr>
            <p:custDataLst>
              <p:tags r:id="rId9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>
            <p:custDataLst>
              <p:tags r:id="rId10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9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6" grpId="0"/>
      <p:bldP spid="16" grpId="1"/>
      <p:bldP spid="17" grpId="0"/>
      <p:bldP spid="17" grpId="1"/>
      <p:bldP spid="17" grpId="2"/>
      <p:bldP spid="20" grpId="0"/>
      <p:bldP spid="20" grpId="1"/>
      <p:bldP spid="20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85801" y="1643050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498708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3"/>
            </p:custDataLst>
          </p:nvPr>
        </p:nvSpPr>
        <p:spPr>
          <a:xfrm>
            <a:off x="0" y="1218818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Deux formes de distribution: Asymétrie &amp; </a:t>
            </a:r>
            <a:r>
              <a:rPr lang="fr-CA" sz="3000" spc="-15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kurtose</a:t>
            </a:r>
            <a:endParaRPr lang="fr-CA" sz="3000" spc="-15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pic>
        <p:nvPicPr>
          <p:cNvPr id="20" name="Picture 2" descr="C:\Documents and Settings\El Hadj TOURE\Bureau\Numériser0003.jp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 rotWithShape="1">
          <a:blip r:embed="rId16"/>
          <a:srcRect t="20000" r="51579"/>
          <a:stretch/>
        </p:blipFill>
        <p:spPr bwMode="auto">
          <a:xfrm>
            <a:off x="3035750" y="1775266"/>
            <a:ext cx="3219907" cy="23698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Picture 2" descr="C:\Documents and Settings\El Hadj TOURE\Bureau\Numériser0003.jp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 rotWithShape="1">
          <a:blip r:embed="rId16"/>
          <a:srcRect l="60082" t="20000"/>
          <a:stretch/>
        </p:blipFill>
        <p:spPr bwMode="auto">
          <a:xfrm>
            <a:off x="6255658" y="1775266"/>
            <a:ext cx="2915817" cy="23698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Picture 2" descr="C:\Documents and Settings\El Hadj TOURE\Bureau\Numériser.jp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7"/>
          <a:srcRect/>
          <a:stretch>
            <a:fillRect/>
          </a:stretch>
        </p:blipFill>
        <p:spPr bwMode="auto">
          <a:xfrm>
            <a:off x="9254" y="1775268"/>
            <a:ext cx="3150060" cy="23698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24" name="Connecteur droit avec flèche 23"/>
          <p:cNvCxnSpPr/>
          <p:nvPr>
            <p:custDataLst>
              <p:tags r:id="rId7"/>
            </p:custDataLst>
          </p:nvPr>
        </p:nvCxnSpPr>
        <p:spPr>
          <a:xfrm>
            <a:off x="1765383" y="1772815"/>
            <a:ext cx="57606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Forme libre 1"/>
          <p:cNvSpPr/>
          <p:nvPr/>
        </p:nvSpPr>
        <p:spPr>
          <a:xfrm>
            <a:off x="6228183" y="1805059"/>
            <a:ext cx="2826915" cy="1160542"/>
          </a:xfrm>
          <a:custGeom>
            <a:avLst/>
            <a:gdLst>
              <a:gd name="connsiteX0" fmla="*/ 0 w 2844800"/>
              <a:gd name="connsiteY0" fmla="*/ 434985 h 1465499"/>
              <a:gd name="connsiteX1" fmla="*/ 275772 w 2844800"/>
              <a:gd name="connsiteY1" fmla="*/ 318871 h 1465499"/>
              <a:gd name="connsiteX2" fmla="*/ 508000 w 2844800"/>
              <a:gd name="connsiteY2" fmla="*/ 57614 h 1465499"/>
              <a:gd name="connsiteX3" fmla="*/ 696686 w 2844800"/>
              <a:gd name="connsiteY3" fmla="*/ 14071 h 1465499"/>
              <a:gd name="connsiteX4" fmla="*/ 943429 w 2844800"/>
              <a:gd name="connsiteY4" fmla="*/ 246299 h 1465499"/>
              <a:gd name="connsiteX5" fmla="*/ 1494972 w 2844800"/>
              <a:gd name="connsiteY5" fmla="*/ 855899 h 1465499"/>
              <a:gd name="connsiteX6" fmla="*/ 1973943 w 2844800"/>
              <a:gd name="connsiteY6" fmla="*/ 1233271 h 1465499"/>
              <a:gd name="connsiteX7" fmla="*/ 2496457 w 2844800"/>
              <a:gd name="connsiteY7" fmla="*/ 1421957 h 1465499"/>
              <a:gd name="connsiteX8" fmla="*/ 2844800 w 2844800"/>
              <a:gd name="connsiteY8" fmla="*/ 1465499 h 1465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44800" h="1465499">
                <a:moveTo>
                  <a:pt x="0" y="434985"/>
                </a:moveTo>
                <a:cubicBezTo>
                  <a:pt x="95552" y="408375"/>
                  <a:pt x="191105" y="381766"/>
                  <a:pt x="275772" y="318871"/>
                </a:cubicBezTo>
                <a:cubicBezTo>
                  <a:pt x="360439" y="255976"/>
                  <a:pt x="437848" y="108414"/>
                  <a:pt x="508000" y="57614"/>
                </a:cubicBezTo>
                <a:cubicBezTo>
                  <a:pt x="578152" y="6814"/>
                  <a:pt x="624114" y="-17377"/>
                  <a:pt x="696686" y="14071"/>
                </a:cubicBezTo>
                <a:cubicBezTo>
                  <a:pt x="769258" y="45519"/>
                  <a:pt x="810381" y="105994"/>
                  <a:pt x="943429" y="246299"/>
                </a:cubicBezTo>
                <a:cubicBezTo>
                  <a:pt x="1076477" y="386604"/>
                  <a:pt x="1323220" y="691404"/>
                  <a:pt x="1494972" y="855899"/>
                </a:cubicBezTo>
                <a:cubicBezTo>
                  <a:pt x="1666724" y="1020394"/>
                  <a:pt x="1807029" y="1138928"/>
                  <a:pt x="1973943" y="1233271"/>
                </a:cubicBezTo>
                <a:cubicBezTo>
                  <a:pt x="2140857" y="1327614"/>
                  <a:pt x="2351314" y="1383252"/>
                  <a:pt x="2496457" y="1421957"/>
                </a:cubicBezTo>
                <a:cubicBezTo>
                  <a:pt x="2641600" y="1460662"/>
                  <a:pt x="2743200" y="1463080"/>
                  <a:pt x="2844800" y="1465499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Forme libre 2"/>
          <p:cNvSpPr/>
          <p:nvPr/>
        </p:nvSpPr>
        <p:spPr>
          <a:xfrm>
            <a:off x="3485242" y="1772815"/>
            <a:ext cx="2742941" cy="1192785"/>
          </a:xfrm>
          <a:custGeom>
            <a:avLst/>
            <a:gdLst>
              <a:gd name="connsiteX0" fmla="*/ 2656114 w 2656114"/>
              <a:gd name="connsiteY0" fmla="*/ 443930 h 1459930"/>
              <a:gd name="connsiteX1" fmla="*/ 2438400 w 2656114"/>
              <a:gd name="connsiteY1" fmla="*/ 240730 h 1459930"/>
              <a:gd name="connsiteX2" fmla="*/ 2220686 w 2656114"/>
              <a:gd name="connsiteY2" fmla="*/ 23016 h 1459930"/>
              <a:gd name="connsiteX3" fmla="*/ 2075543 w 2656114"/>
              <a:gd name="connsiteY3" fmla="*/ 37530 h 1459930"/>
              <a:gd name="connsiteX4" fmla="*/ 1785257 w 2656114"/>
              <a:gd name="connsiteY4" fmla="*/ 298788 h 1459930"/>
              <a:gd name="connsiteX5" fmla="*/ 1190171 w 2656114"/>
              <a:gd name="connsiteY5" fmla="*/ 966445 h 1459930"/>
              <a:gd name="connsiteX6" fmla="*/ 798286 w 2656114"/>
              <a:gd name="connsiteY6" fmla="*/ 1227702 h 1459930"/>
              <a:gd name="connsiteX7" fmla="*/ 275771 w 2656114"/>
              <a:gd name="connsiteY7" fmla="*/ 1401873 h 1459930"/>
              <a:gd name="connsiteX8" fmla="*/ 0 w 2656114"/>
              <a:gd name="connsiteY8" fmla="*/ 1459930 h 145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6114" h="1459930">
                <a:moveTo>
                  <a:pt x="2656114" y="443930"/>
                </a:moveTo>
                <a:cubicBezTo>
                  <a:pt x="2583542" y="376196"/>
                  <a:pt x="2510971" y="310882"/>
                  <a:pt x="2438400" y="240730"/>
                </a:cubicBezTo>
                <a:cubicBezTo>
                  <a:pt x="2365829" y="170578"/>
                  <a:pt x="2281162" y="56883"/>
                  <a:pt x="2220686" y="23016"/>
                </a:cubicBezTo>
                <a:cubicBezTo>
                  <a:pt x="2160210" y="-10851"/>
                  <a:pt x="2148114" y="-8432"/>
                  <a:pt x="2075543" y="37530"/>
                </a:cubicBezTo>
                <a:cubicBezTo>
                  <a:pt x="2002972" y="83492"/>
                  <a:pt x="1932819" y="143969"/>
                  <a:pt x="1785257" y="298788"/>
                </a:cubicBezTo>
                <a:cubicBezTo>
                  <a:pt x="1637695" y="453607"/>
                  <a:pt x="1354666" y="811626"/>
                  <a:pt x="1190171" y="966445"/>
                </a:cubicBezTo>
                <a:cubicBezTo>
                  <a:pt x="1025676" y="1121264"/>
                  <a:pt x="950686" y="1155131"/>
                  <a:pt x="798286" y="1227702"/>
                </a:cubicBezTo>
                <a:cubicBezTo>
                  <a:pt x="645886" y="1300273"/>
                  <a:pt x="408819" y="1363168"/>
                  <a:pt x="275771" y="1401873"/>
                </a:cubicBezTo>
                <a:cubicBezTo>
                  <a:pt x="142723" y="1440578"/>
                  <a:pt x="71361" y="1450254"/>
                  <a:pt x="0" y="1459930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Forme libre 3"/>
          <p:cNvSpPr/>
          <p:nvPr/>
        </p:nvSpPr>
        <p:spPr>
          <a:xfrm>
            <a:off x="341085" y="2263065"/>
            <a:ext cx="2688088" cy="1453967"/>
          </a:xfrm>
          <a:custGeom>
            <a:avLst/>
            <a:gdLst>
              <a:gd name="connsiteX0" fmla="*/ 0 w 2801257"/>
              <a:gd name="connsiteY0" fmla="*/ 1933397 h 1933397"/>
              <a:gd name="connsiteX1" fmla="*/ 667657 w 2801257"/>
              <a:gd name="connsiteY1" fmla="*/ 1439911 h 1933397"/>
              <a:gd name="connsiteX2" fmla="*/ 1088571 w 2801257"/>
              <a:gd name="connsiteY2" fmla="*/ 641626 h 1933397"/>
              <a:gd name="connsiteX3" fmla="*/ 1291771 w 2801257"/>
              <a:gd name="connsiteY3" fmla="*/ 75568 h 1933397"/>
              <a:gd name="connsiteX4" fmla="*/ 1480457 w 2801257"/>
              <a:gd name="connsiteY4" fmla="*/ 46540 h 1933397"/>
              <a:gd name="connsiteX5" fmla="*/ 1625600 w 2801257"/>
              <a:gd name="connsiteY5" fmla="*/ 452940 h 1933397"/>
              <a:gd name="connsiteX6" fmla="*/ 1944914 w 2801257"/>
              <a:gd name="connsiteY6" fmla="*/ 1251226 h 1933397"/>
              <a:gd name="connsiteX7" fmla="*/ 2351314 w 2801257"/>
              <a:gd name="connsiteY7" fmla="*/ 1628597 h 1933397"/>
              <a:gd name="connsiteX8" fmla="*/ 2685143 w 2801257"/>
              <a:gd name="connsiteY8" fmla="*/ 1860826 h 1933397"/>
              <a:gd name="connsiteX9" fmla="*/ 2801257 w 2801257"/>
              <a:gd name="connsiteY9" fmla="*/ 1904368 h 1933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01257" h="1933397">
                <a:moveTo>
                  <a:pt x="0" y="1933397"/>
                </a:moveTo>
                <a:cubicBezTo>
                  <a:pt x="243114" y="1794301"/>
                  <a:pt x="486229" y="1655206"/>
                  <a:pt x="667657" y="1439911"/>
                </a:cubicBezTo>
                <a:cubicBezTo>
                  <a:pt x="849085" y="1224616"/>
                  <a:pt x="984552" y="869016"/>
                  <a:pt x="1088571" y="641626"/>
                </a:cubicBezTo>
                <a:cubicBezTo>
                  <a:pt x="1192590" y="414236"/>
                  <a:pt x="1226457" y="174749"/>
                  <a:pt x="1291771" y="75568"/>
                </a:cubicBezTo>
                <a:cubicBezTo>
                  <a:pt x="1357085" y="-23613"/>
                  <a:pt x="1424819" y="-16355"/>
                  <a:pt x="1480457" y="46540"/>
                </a:cubicBezTo>
                <a:cubicBezTo>
                  <a:pt x="1536095" y="109435"/>
                  <a:pt x="1548190" y="252159"/>
                  <a:pt x="1625600" y="452940"/>
                </a:cubicBezTo>
                <a:cubicBezTo>
                  <a:pt x="1703010" y="653721"/>
                  <a:pt x="1823962" y="1055283"/>
                  <a:pt x="1944914" y="1251226"/>
                </a:cubicBezTo>
                <a:cubicBezTo>
                  <a:pt x="2065866" y="1447169"/>
                  <a:pt x="2227943" y="1526997"/>
                  <a:pt x="2351314" y="1628597"/>
                </a:cubicBezTo>
                <a:cubicBezTo>
                  <a:pt x="2474685" y="1730197"/>
                  <a:pt x="2610153" y="1814864"/>
                  <a:pt x="2685143" y="1860826"/>
                </a:cubicBezTo>
                <a:cubicBezTo>
                  <a:pt x="2760133" y="1906788"/>
                  <a:pt x="2780695" y="1905578"/>
                  <a:pt x="2801257" y="1904368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5" name="Connecteur droit 24"/>
          <p:cNvCxnSpPr/>
          <p:nvPr>
            <p:custDataLst>
              <p:tags r:id="rId8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>
            <p:custDataLst>
              <p:tags r:id="rId9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-60593" y="2110703"/>
            <a:ext cx="1798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Asymétrie</a:t>
            </a:r>
            <a:r>
              <a:rPr lang="en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fr-CA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553496" y="1992888"/>
            <a:ext cx="1743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Asymétrie</a:t>
            </a:r>
            <a:r>
              <a:rPr lang="en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+</a:t>
            </a:r>
            <a:endParaRPr lang="fr-CA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373889" y="1933677"/>
            <a:ext cx="2001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Asymétrie</a:t>
            </a:r>
            <a:r>
              <a:rPr lang="en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</a:t>
            </a:r>
            <a:endParaRPr lang="fr-CA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" name="Picture 2" descr="C:\Documents and Settings\El Hadj TOURE\Bureau\w.jpg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 rotWithShape="1">
          <a:blip r:embed="rId18"/>
          <a:srcRect t="18649" r="68022"/>
          <a:stretch/>
        </p:blipFill>
        <p:spPr bwMode="auto">
          <a:xfrm>
            <a:off x="9253" y="4145162"/>
            <a:ext cx="2700569" cy="2712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2" descr="C:\Documents and Settings\El Hadj TOURE\Bureau\w.jpg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 rotWithShape="1">
          <a:blip r:embed="rId18"/>
          <a:srcRect l="31978" t="18649" r="31081"/>
          <a:stretch/>
        </p:blipFill>
        <p:spPr bwMode="auto">
          <a:xfrm>
            <a:off x="2709822" y="4145162"/>
            <a:ext cx="3265976" cy="2712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2" descr="C:\Documents and Settings\El Hadj TOURE\Bureau\w.jpg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 rotWithShape="1">
          <a:blip r:embed="rId18"/>
          <a:srcRect l="68919" t="18649"/>
          <a:stretch/>
        </p:blipFill>
        <p:spPr bwMode="auto">
          <a:xfrm>
            <a:off x="5975798" y="4155600"/>
            <a:ext cx="3168203" cy="27128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Connecteur droit avec flèche 33"/>
          <p:cNvCxnSpPr/>
          <p:nvPr>
            <p:custDataLst>
              <p:tags r:id="rId13"/>
            </p:custDataLst>
          </p:nvPr>
        </p:nvCxnSpPr>
        <p:spPr>
          <a:xfrm>
            <a:off x="107504" y="4297366"/>
            <a:ext cx="0" cy="19552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Forme libre 34"/>
          <p:cNvSpPr/>
          <p:nvPr/>
        </p:nvSpPr>
        <p:spPr>
          <a:xfrm>
            <a:off x="339855" y="4401070"/>
            <a:ext cx="1785259" cy="1803922"/>
          </a:xfrm>
          <a:custGeom>
            <a:avLst/>
            <a:gdLst>
              <a:gd name="connsiteX0" fmla="*/ 0 w 1785258"/>
              <a:gd name="connsiteY0" fmla="*/ 2184376 h 2184376"/>
              <a:gd name="connsiteX1" fmla="*/ 391886 w 1785258"/>
              <a:gd name="connsiteY1" fmla="*/ 1821519 h 2184376"/>
              <a:gd name="connsiteX2" fmla="*/ 566058 w 1785258"/>
              <a:gd name="connsiteY2" fmla="*/ 1037748 h 2184376"/>
              <a:gd name="connsiteX3" fmla="*/ 696686 w 1785258"/>
              <a:gd name="connsiteY3" fmla="*/ 297519 h 2184376"/>
              <a:gd name="connsiteX4" fmla="*/ 740229 w 1785258"/>
              <a:gd name="connsiteY4" fmla="*/ 108834 h 2184376"/>
              <a:gd name="connsiteX5" fmla="*/ 856343 w 1785258"/>
              <a:gd name="connsiteY5" fmla="*/ 7234 h 2184376"/>
              <a:gd name="connsiteX6" fmla="*/ 972458 w 1785258"/>
              <a:gd name="connsiteY6" fmla="*/ 79805 h 2184376"/>
              <a:gd name="connsiteX7" fmla="*/ 1088572 w 1785258"/>
              <a:gd name="connsiteY7" fmla="*/ 645862 h 2184376"/>
              <a:gd name="connsiteX8" fmla="*/ 1219200 w 1785258"/>
              <a:gd name="connsiteY8" fmla="*/ 1269976 h 2184376"/>
              <a:gd name="connsiteX9" fmla="*/ 1436915 w 1785258"/>
              <a:gd name="connsiteY9" fmla="*/ 1865062 h 2184376"/>
              <a:gd name="connsiteX10" fmla="*/ 1785258 w 1785258"/>
              <a:gd name="connsiteY10" fmla="*/ 2184376 h 2184376"/>
              <a:gd name="connsiteX11" fmla="*/ 1785258 w 1785258"/>
              <a:gd name="connsiteY11" fmla="*/ 2184376 h 218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258" h="2184376">
                <a:moveTo>
                  <a:pt x="0" y="2184376"/>
                </a:moveTo>
                <a:cubicBezTo>
                  <a:pt x="148771" y="2098500"/>
                  <a:pt x="297543" y="2012624"/>
                  <a:pt x="391886" y="1821519"/>
                </a:cubicBezTo>
                <a:cubicBezTo>
                  <a:pt x="486229" y="1630414"/>
                  <a:pt x="515258" y="1291748"/>
                  <a:pt x="566058" y="1037748"/>
                </a:cubicBezTo>
                <a:cubicBezTo>
                  <a:pt x="616858" y="783748"/>
                  <a:pt x="667658" y="452338"/>
                  <a:pt x="696686" y="297519"/>
                </a:cubicBezTo>
                <a:cubicBezTo>
                  <a:pt x="725715" y="142700"/>
                  <a:pt x="713620" y="157215"/>
                  <a:pt x="740229" y="108834"/>
                </a:cubicBezTo>
                <a:cubicBezTo>
                  <a:pt x="766838" y="60453"/>
                  <a:pt x="817638" y="12072"/>
                  <a:pt x="856343" y="7234"/>
                </a:cubicBezTo>
                <a:cubicBezTo>
                  <a:pt x="895048" y="2396"/>
                  <a:pt x="933753" y="-26633"/>
                  <a:pt x="972458" y="79805"/>
                </a:cubicBezTo>
                <a:cubicBezTo>
                  <a:pt x="1011163" y="186243"/>
                  <a:pt x="1047448" y="447500"/>
                  <a:pt x="1088572" y="645862"/>
                </a:cubicBezTo>
                <a:cubicBezTo>
                  <a:pt x="1129696" y="844224"/>
                  <a:pt x="1161143" y="1066776"/>
                  <a:pt x="1219200" y="1269976"/>
                </a:cubicBezTo>
                <a:cubicBezTo>
                  <a:pt x="1277257" y="1473176"/>
                  <a:pt x="1342572" y="1712662"/>
                  <a:pt x="1436915" y="1865062"/>
                </a:cubicBezTo>
                <a:cubicBezTo>
                  <a:pt x="1531258" y="2017462"/>
                  <a:pt x="1785258" y="2184376"/>
                  <a:pt x="1785258" y="2184376"/>
                </a:cubicBezTo>
                <a:lnTo>
                  <a:pt x="1785258" y="2184376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Forme libre 35"/>
          <p:cNvSpPr/>
          <p:nvPr/>
        </p:nvSpPr>
        <p:spPr>
          <a:xfrm>
            <a:off x="3459160" y="5315960"/>
            <a:ext cx="1915885" cy="901216"/>
          </a:xfrm>
          <a:custGeom>
            <a:avLst/>
            <a:gdLst>
              <a:gd name="connsiteX0" fmla="*/ 0 w 1915885"/>
              <a:gd name="connsiteY0" fmla="*/ 1091286 h 1091286"/>
              <a:gd name="connsiteX1" fmla="*/ 537028 w 1915885"/>
              <a:gd name="connsiteY1" fmla="*/ 626829 h 1091286"/>
              <a:gd name="connsiteX2" fmla="*/ 798285 w 1915885"/>
              <a:gd name="connsiteY2" fmla="*/ 176886 h 1091286"/>
              <a:gd name="connsiteX3" fmla="*/ 870857 w 1915885"/>
              <a:gd name="connsiteY3" fmla="*/ 46258 h 1091286"/>
              <a:gd name="connsiteX4" fmla="*/ 1016000 w 1915885"/>
              <a:gd name="connsiteY4" fmla="*/ 31743 h 1091286"/>
              <a:gd name="connsiteX5" fmla="*/ 1248228 w 1915885"/>
              <a:gd name="connsiteY5" fmla="*/ 452658 h 1091286"/>
              <a:gd name="connsiteX6" fmla="*/ 1625600 w 1915885"/>
              <a:gd name="connsiteY6" fmla="*/ 931629 h 1091286"/>
              <a:gd name="connsiteX7" fmla="*/ 1915885 w 1915885"/>
              <a:gd name="connsiteY7" fmla="*/ 1047743 h 10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15885" h="1091286">
                <a:moveTo>
                  <a:pt x="0" y="1091286"/>
                </a:moveTo>
                <a:cubicBezTo>
                  <a:pt x="201990" y="935257"/>
                  <a:pt x="403981" y="779229"/>
                  <a:pt x="537028" y="626829"/>
                </a:cubicBezTo>
                <a:cubicBezTo>
                  <a:pt x="670076" y="474429"/>
                  <a:pt x="742647" y="273648"/>
                  <a:pt x="798285" y="176886"/>
                </a:cubicBezTo>
                <a:cubicBezTo>
                  <a:pt x="853923" y="80124"/>
                  <a:pt x="834571" y="70448"/>
                  <a:pt x="870857" y="46258"/>
                </a:cubicBezTo>
                <a:cubicBezTo>
                  <a:pt x="907143" y="22068"/>
                  <a:pt x="953105" y="-35990"/>
                  <a:pt x="1016000" y="31743"/>
                </a:cubicBezTo>
                <a:cubicBezTo>
                  <a:pt x="1078895" y="99476"/>
                  <a:pt x="1146628" y="302677"/>
                  <a:pt x="1248228" y="452658"/>
                </a:cubicBezTo>
                <a:cubicBezTo>
                  <a:pt x="1349828" y="602639"/>
                  <a:pt x="1514324" y="832448"/>
                  <a:pt x="1625600" y="931629"/>
                </a:cubicBezTo>
                <a:cubicBezTo>
                  <a:pt x="1736876" y="1030810"/>
                  <a:pt x="1826380" y="1039276"/>
                  <a:pt x="1915885" y="1047743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Forme libre 36"/>
          <p:cNvSpPr/>
          <p:nvPr/>
        </p:nvSpPr>
        <p:spPr>
          <a:xfrm>
            <a:off x="6548511" y="5571974"/>
            <a:ext cx="2395495" cy="389189"/>
          </a:xfrm>
          <a:custGeom>
            <a:avLst/>
            <a:gdLst>
              <a:gd name="connsiteX0" fmla="*/ 0 w 1814285"/>
              <a:gd name="connsiteY0" fmla="*/ 471270 h 471270"/>
              <a:gd name="connsiteX1" fmla="*/ 667657 w 1814285"/>
              <a:gd name="connsiteY1" fmla="*/ 137441 h 471270"/>
              <a:gd name="connsiteX2" fmla="*/ 856342 w 1814285"/>
              <a:gd name="connsiteY2" fmla="*/ 21327 h 471270"/>
              <a:gd name="connsiteX3" fmla="*/ 986971 w 1814285"/>
              <a:gd name="connsiteY3" fmla="*/ 21327 h 471270"/>
              <a:gd name="connsiteX4" fmla="*/ 1320800 w 1814285"/>
              <a:gd name="connsiteY4" fmla="*/ 239041 h 471270"/>
              <a:gd name="connsiteX5" fmla="*/ 1814285 w 1814285"/>
              <a:gd name="connsiteY5" fmla="*/ 456755 h 47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14285" h="471270">
                <a:moveTo>
                  <a:pt x="0" y="471270"/>
                </a:moveTo>
                <a:lnTo>
                  <a:pt x="667657" y="137441"/>
                </a:lnTo>
                <a:cubicBezTo>
                  <a:pt x="810381" y="62451"/>
                  <a:pt x="803123" y="40679"/>
                  <a:pt x="856342" y="21327"/>
                </a:cubicBezTo>
                <a:cubicBezTo>
                  <a:pt x="909561" y="1975"/>
                  <a:pt x="909561" y="-14959"/>
                  <a:pt x="986971" y="21327"/>
                </a:cubicBezTo>
                <a:cubicBezTo>
                  <a:pt x="1064381" y="57613"/>
                  <a:pt x="1182914" y="166470"/>
                  <a:pt x="1320800" y="239041"/>
                </a:cubicBezTo>
                <a:cubicBezTo>
                  <a:pt x="1458686" y="311612"/>
                  <a:pt x="1636485" y="384183"/>
                  <a:pt x="1814285" y="456755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ZoneTexte 37"/>
          <p:cNvSpPr txBox="1"/>
          <p:nvPr/>
        </p:nvSpPr>
        <p:spPr>
          <a:xfrm>
            <a:off x="1301111" y="4494882"/>
            <a:ext cx="1798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Kurtose</a:t>
            </a:r>
            <a:r>
              <a:rPr lang="en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+</a:t>
            </a:r>
            <a:endParaRPr lang="fr-CA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916902" y="4564422"/>
            <a:ext cx="1798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Kurtose</a:t>
            </a:r>
            <a:r>
              <a:rPr lang="en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</a:t>
            </a:r>
            <a:endParaRPr lang="fr-CA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564400" y="4530506"/>
            <a:ext cx="1798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Kurtose</a:t>
            </a:r>
            <a:r>
              <a:rPr lang="en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fr-CA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90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28" grpId="0"/>
      <p:bldP spid="29" grpId="0"/>
      <p:bldP spid="30" grpId="0"/>
      <p:bldP spid="35" grpId="0" animBg="1"/>
      <p:bldP spid="36" grpId="0" animBg="1"/>
      <p:bldP spid="37" grpId="0" animBg="1"/>
      <p:bldP spid="38" grpId="0"/>
      <p:bldP spid="39" grpId="0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1928802"/>
            <a:ext cx="867645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 de ces deux étudiants de socio (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Mamad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et géo (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Dija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de l’UGB a la meilleure note par rapport à sa classe? </a:t>
            </a: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3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Note standardisée de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Mamad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(17- 14) / 3 = 6/6 = 1,00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Note standardisée de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Dija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(16 – 12.5) / 2  = 1,75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Interprétation stat.: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cotes-z respectifs de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Dija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et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Mamad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sont de 1,75 et 1. La note de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Dija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est meilleure: elle se situe à 1,75 écart-type au-dessus de la moyenne de sa classe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48574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3"/>
            </p:custDataLst>
          </p:nvPr>
        </p:nvSpPr>
        <p:spPr>
          <a:xfrm>
            <a:off x="0" y="123406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Scores standardisés ou scores-z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47330961"/>
              </p:ext>
            </p:extLst>
          </p:nvPr>
        </p:nvGraphicFramePr>
        <p:xfrm>
          <a:off x="1063059" y="2852936"/>
          <a:ext cx="7560839" cy="155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3784">
                <a:tc>
                  <a:txBody>
                    <a:bodyPr/>
                    <a:lstStyle/>
                    <a:p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Étudiant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Note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Moyenne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Écart-type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Score-z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887">
                <a:tc>
                  <a:txBody>
                    <a:bodyPr/>
                    <a:lstStyle/>
                    <a:p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Mamad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784">
                <a:tc>
                  <a:txBody>
                    <a:bodyPr/>
                    <a:lstStyle/>
                    <a:p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Dija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12,5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256008" y="3429000"/>
            <a:ext cx="985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fr-CA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423216" y="3890665"/>
            <a:ext cx="985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1,75</a:t>
            </a:r>
            <a:endParaRPr lang="fr-CA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Connecteur droit 13"/>
          <p:cNvCxnSpPr/>
          <p:nvPr>
            <p:custDataLst>
              <p:tags r:id="rId5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10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3" grpId="0"/>
      <p:bldP spid="1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539552" y="1844824"/>
            <a:ext cx="8375848" cy="479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 sociologue s’intéresse au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nombre d’heures passées sur Internet par jour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chez 100 étudiants inscrits en L2 de sociologie à l’UGB (n=100). Interprétez statistiquement chacune des statistiques ci-dessous?</a:t>
            </a: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1" y="1643050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-1" y="526800"/>
            <a:ext cx="9144001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Statistiques descriptives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4"/>
            </p:custDataLst>
          </p:nvPr>
        </p:nvSpPr>
        <p:spPr>
          <a:xfrm>
            <a:off x="-1" y="1184043"/>
            <a:ext cx="91440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Interprétation statistique</a:t>
            </a:r>
          </a:p>
        </p:txBody>
      </p:sp>
      <p:cxnSp>
        <p:nvCxnSpPr>
          <p:cNvPr id="10" name="Connecteur droit 9"/>
          <p:cNvCxnSpPr/>
          <p:nvPr>
            <p:custDataLst>
              <p:tags r:id="rId5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18</a:t>
            </a:fld>
            <a:endParaRPr lang="fr-FR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3CD662EB-FD92-4B86-9735-37E108E58278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4783" r="56036"/>
          <a:stretch/>
        </p:blipFill>
        <p:spPr>
          <a:xfrm>
            <a:off x="2670781" y="3356992"/>
            <a:ext cx="3456384" cy="349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007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1643050"/>
            <a:ext cx="828092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Questions objectives de compréhension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Identifier la variable clé et l’unité d’analyse d’une étude quanti.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Différencier les variables : nominale, ordinale, discrète, continue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Questions de calculs et problèmes pratiques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Calculer les mesures suivantes: ratio, taux, % de variation, écart-type, coefficient de variation 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Classer des individus selon leurs scores-z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Analyse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statistiques descriptives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Savoir interpréter statistiquement: mode, médiane, moyenne, écart-type, coefficient d’asymétrie et d’aplatissement, quartiles</a:t>
            </a: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dirty="0"/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dirty="0"/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0" y="1643050"/>
            <a:ext cx="777240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76673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Aperçu </a:t>
            </a:r>
            <a:r>
              <a:rPr kumimoji="0" lang="fr-FR" sz="3600" i="0" u="none" strike="noStrike" kern="1200" cap="none" spc="-150" normalizeH="0" baseline="0" noProof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l’examen</a:t>
            </a:r>
            <a:endParaRPr kumimoji="0" lang="fr-FR" sz="3600" i="0" u="none" strike="noStrike" kern="1200" cap="none" spc="-15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>
            <p:custDataLst>
              <p:tags r:id="rId4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5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43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1797126"/>
            <a:ext cx="8280920" cy="456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Tous les documents imprimés sont autorisés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Attention, piège!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L’examen peut se faire sans consultation de documents</a:t>
            </a:r>
          </a:p>
          <a:p>
            <a:pPr>
              <a:spcBef>
                <a:spcPts val="18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Apportez une calculatrice de base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Opérations arithmétiques</a:t>
            </a:r>
          </a:p>
          <a:p>
            <a:pPr>
              <a:spcBef>
                <a:spcPts val="18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L’ordinateur, la tablette et le téléphone sont interdits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Répondez rapidement à la suite des questions du cahier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Vous pouvez utiliser un crayon effaçable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Soyez bref et précis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notation: justesse des calculs &amp; rédaction de qualité</a:t>
            </a: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dirty="0"/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dirty="0"/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0" y="1643050"/>
            <a:ext cx="777240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76673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Consignes de l’examen</a:t>
            </a:r>
          </a:p>
        </p:txBody>
      </p:sp>
      <p:cxnSp>
        <p:nvCxnSpPr>
          <p:cNvPr id="9" name="Connecteur droit 8"/>
          <p:cNvCxnSpPr/>
          <p:nvPr>
            <p:custDataLst>
              <p:tags r:id="rId4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5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ED5B27-6077-408F-8DB4-3B7632E4553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-13387" y="1191192"/>
            <a:ext cx="86764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      Samedi 6 mai, 12h-14h, C16</a:t>
            </a:r>
            <a:endParaRPr lang="fr-CA" sz="3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20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0" y="1785932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539552" y="1700808"/>
            <a:ext cx="8352928" cy="46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26" y="2967335"/>
            <a:ext cx="5578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Wingdings" panose="05000000000000000000" pitchFamily="2" charset="2"/>
              </a:rPr>
              <a:t>BON SUCCÈS </a:t>
            </a:r>
          </a:p>
        </p:txBody>
      </p:sp>
    </p:spTree>
    <p:extLst>
      <p:ext uri="{BB962C8B-B14F-4D97-AF65-F5344CB8AC3E}">
        <p14:creationId xmlns:p14="http://schemas.microsoft.com/office/powerpoint/2010/main" val="222522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cxnSp>
        <p:nvCxnSpPr>
          <p:cNvPr id="9" name="Connecteur droit 8"/>
          <p:cNvCxnSpPr/>
          <p:nvPr>
            <p:custDataLst>
              <p:tags r:id="rId2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3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572000" y="1855756"/>
            <a:ext cx="428396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Mesures de variation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Variance &amp; écart-type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Coefficient de variation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Asymétrie &amp; aplatissement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Scores standardisés-z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Interprétation statistique et interprétation sociologique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Aperçu de l’examen intra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Type de questions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Contenu de l’épreuve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8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88032" y="1854722"/>
            <a:ext cx="428396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Description statistique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Classification des variables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Statistiques descriptives &amp; questions de recherche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Distribution de %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Ratio, taux, %, proportion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 de variation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Mesures de tendance centrale</a:t>
            </a:r>
          </a:p>
          <a:p>
            <a:pPr marL="540000"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Mode, médiane &amp; moyenne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Avantages &amp; inconvénients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8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44572"/>
            <a:ext cx="9144000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1601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28604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Concepts statistiques de base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4"/>
            </p:custDataLst>
          </p:nvPr>
        </p:nvSpPr>
        <p:spPr>
          <a:xfrm>
            <a:off x="0" y="114298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Variable</a:t>
            </a: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qualitative vs variable quantitative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467544" y="1463451"/>
            <a:ext cx="838850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variable est dite qualitative lorsque ses valeurs possibles sont des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catégories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(qualités)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 est </a:t>
            </a: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nominale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lorsque ses catégories servent simplement à identifier, nommer les individus. Ex: sexe (1.homme, 2.femme)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 est </a:t>
            </a:r>
            <a:r>
              <a:rPr lang="en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ordinale</a:t>
            </a: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lorsque ses catégories sont ordonnées. Ex: niveau d’éducation (1.primaire, 2.secondaire, 3.post-secondaire)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variable quantitative est une variable d’intervalles/ ratio, dont les valeurs sont des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nombres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(quantités)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 est </a:t>
            </a: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continue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lorsque les nombres, arrondis, contiennent intrinsèquement des décimales. Ex: âge (20ans,21ans, 22ans…)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 est </a:t>
            </a: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discrète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lorsque les nombres, séparés, relèvent d’un comptage. Ex: nombre d’enfants dans une famille (0; 1; 2;...)</a:t>
            </a:r>
          </a:p>
          <a:p>
            <a:pPr marL="465115" indent="-350820"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6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539552" y="1844824"/>
            <a:ext cx="8424936" cy="4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Dans les questions suivantes, n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ommez les variables et dites laquelle est discrète, continue, nominale ou ordinale. Justifiez!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Depuis combien de temps êtes-vous marié(e)?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Combien de membres compte-t-elle votre famille?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religion est-elle importante? (très, assez, peu, pas du tout)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À quelle religion appartenez-vous?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Un chercheur veut étudier la consommation de cigarettes chez les élèves du cycle secondaire de Saint-Louis	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Quelle est l’unité d’analyse de l’étude?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Quelles sont les questions qu’il peut poser pour obtenir des informations sur l’</a:t>
            </a: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importance de la consommation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 qualitative nominale (précisez les valeurs)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 qualitative ordinale (précisez les valeurs)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 quantitative (précisez les valeurs)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177" lvl="1" indent="0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FB294BE9-AF40-41B7-A301-E2F20BA61C79}" type="datetime10">
              <a:rPr lang="fr-FR" sz="2000"/>
              <a:t>12:12</a:t>
            </a:fld>
            <a:endParaRPr lang="fr-FR" sz="2000" dirty="0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>
          <a:xfrm>
            <a:off x="-12738" y="404664"/>
            <a:ext cx="9153666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Concepts statistiques de base</a:t>
            </a:r>
            <a:endParaRPr kumimoji="0" lang="fr-FR" sz="3600" b="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539552" y="2084215"/>
            <a:ext cx="4018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5"/>
            </p:custDataLst>
          </p:nvPr>
        </p:nvCxnSpPr>
        <p:spPr>
          <a:xfrm>
            <a:off x="1" y="115211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6"/>
            </p:custDataLst>
          </p:nvPr>
        </p:nvCxnSpPr>
        <p:spPr>
          <a:xfrm>
            <a:off x="1" y="122355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-33788" y="1145456"/>
            <a:ext cx="899828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Remue-méninges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539552" y="4077072"/>
            <a:ext cx="4018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44572"/>
            <a:ext cx="9144000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1601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323528" y="1916832"/>
            <a:ext cx="8591872" cy="444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Statistiques descriptives= l’objet est de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décrire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un ensemble de données, surtout d’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échantillon,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afin de les rendre plus intelligibles, communicables, utiles (réduction)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Distribution de fréquences (f) et de pourcentages (%)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 est le degré d’importance ou l’ampleur d’un phénomène?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Mesures de tendance centrale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 est le score typique, le plus représentatif d’un phénomène?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Mesures de variation ou dispersion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 est le degré de variabilité d’un phénomène (homogénéité)? 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Les statistiques inférentielles (2</a:t>
            </a:r>
            <a:r>
              <a:rPr lang="fr-FR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volet) seront abordées au second semestre dans le cadre du MIASS241.1 </a:t>
            </a: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28604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Description statistique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5"/>
            </p:custDataLst>
          </p:nvPr>
        </p:nvSpPr>
        <p:spPr>
          <a:xfrm>
            <a:off x="0" y="114298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Aperçu des techniques</a:t>
            </a:r>
          </a:p>
        </p:txBody>
      </p:sp>
      <p:cxnSp>
        <p:nvCxnSpPr>
          <p:cNvPr id="9" name="Connecteur droit avec flèche 8"/>
          <p:cNvCxnSpPr/>
          <p:nvPr>
            <p:custDataLst>
              <p:tags r:id="rId6"/>
            </p:custDataLst>
          </p:nvPr>
        </p:nvCxnSpPr>
        <p:spPr>
          <a:xfrm>
            <a:off x="486042" y="2132856"/>
            <a:ext cx="399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DBCDECA6-8EEE-4287-90FC-C11694FA30B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486042" y="5877272"/>
            <a:ext cx="399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00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1245005"/>
            <a:ext cx="8424936" cy="525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ts val="3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Proportions, %, taux &amp; ratios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étude porte sur la représentativité féminine en socio à l’UGB: homme (79) ; femme (75); n = 154 (Maths 4)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Proportion de femmes     =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Pourcentage de femmes = 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féminité (100)     =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Ratio femmes: hommes   = 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Selon la Banque mondiale, avec 15 420 000 habitants, le Sénégal compte 1 066 médecins (public) en 2017. Quel est le taux de médecins et le ratio au Sénégal?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médecins/100 000 =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Ratio d’habitants par médecin =</a:t>
            </a:r>
            <a:endParaRPr lang="fr-FR" spc="-15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3"/>
            </p:custDataLst>
          </p:nvPr>
        </p:nvSpPr>
        <p:spPr>
          <a:xfrm>
            <a:off x="23651" y="404664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cs typeface="Arial" pitchFamily="34" charset="0"/>
              </a:rPr>
              <a:t>Distribution de pourcentages</a:t>
            </a:r>
          </a:p>
        </p:txBody>
      </p:sp>
      <p:cxnSp>
        <p:nvCxnSpPr>
          <p:cNvPr id="8" name="Connecteur droit 7"/>
          <p:cNvCxnSpPr/>
          <p:nvPr>
            <p:custDataLst>
              <p:tags r:id="rId4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>
            <p:custDataLst>
              <p:tags r:id="rId5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680012" y="2780928"/>
            <a:ext cx="183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75/154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228184" y="2780927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0,49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680012" y="3242593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0,49*100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247414" y="3232534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 49%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247414" y="3731906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 49%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595651" y="4143080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75/79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247414" y="4152387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 0.95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526858" y="5912738"/>
            <a:ext cx="3929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(1066/15 420 000)*100 000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015554" y="5912738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6,9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296038" y="6327683"/>
            <a:ext cx="3929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(15 420 000/1 066)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7531714" y="6333219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14 465</a:t>
            </a:r>
          </a:p>
        </p:txBody>
      </p:sp>
    </p:spTree>
    <p:extLst>
      <p:ext uri="{BB962C8B-B14F-4D97-AF65-F5344CB8AC3E}">
        <p14:creationId xmlns:p14="http://schemas.microsoft.com/office/powerpoint/2010/main" val="313033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395536" y="1183875"/>
            <a:ext cx="8496944" cy="531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ts val="3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% de variation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Selon la Banque mondiale, le PIB/hbt du Sénégal est passé de 617$ en 2000 à 1 318$ en 2012. Quel est le % d'augmentation du PIB/hbt de </a:t>
            </a:r>
            <a:r>
              <a:rPr lang="fr-CA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2000 à 2012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Formule du % de variation (augmentation ou diminution)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 est le % d'augmentation du PIB/hbt de </a:t>
            </a:r>
            <a:r>
              <a:rPr lang="fr-CA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2012 à 2020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si en 2020 le PIB/hbt s’élève à 1 488$?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3"/>
            </p:custDataLst>
          </p:nvPr>
        </p:nvSpPr>
        <p:spPr>
          <a:xfrm>
            <a:off x="0" y="404664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Distribution de pourcentages</a:t>
            </a:r>
          </a:p>
        </p:txBody>
      </p:sp>
      <p:cxnSp>
        <p:nvCxnSpPr>
          <p:cNvPr id="8" name="Connecteur droit 7"/>
          <p:cNvCxnSpPr/>
          <p:nvPr>
            <p:custDataLst>
              <p:tags r:id="rId4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>
            <p:custDataLst>
              <p:tags r:id="rId5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81978"/>
              </p:ext>
            </p:extLst>
          </p:nvPr>
        </p:nvGraphicFramePr>
        <p:xfrm>
          <a:off x="0" y="3571312"/>
          <a:ext cx="914400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8" imgW="3365280" imgH="355320" progId="Equation.3">
                  <p:embed/>
                </p:oleObj>
              </mc:Choice>
              <mc:Fallback>
                <p:oleObj name="Équation" r:id="rId8" imgW="3365280" imgH="355320" progId="Equation.3">
                  <p:embed/>
                  <p:pic>
                    <p:nvPicPr>
                      <p:cNvPr id="2" name="Obje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71312"/>
                        <a:ext cx="9144000" cy="969962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t 9"/>
              <p:cNvSpPr txBox="1"/>
              <p:nvPr/>
            </p:nvSpPr>
            <p:spPr bwMode="auto">
              <a:xfrm>
                <a:off x="2004789" y="4578057"/>
                <a:ext cx="5278437" cy="890587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CA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  <m:r>
                        <m:rPr>
                          <m:nor/>
                        </m:rPr>
                        <a:rPr lang="en-CA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de</m:t>
                      </m:r>
                      <m:r>
                        <m:rPr>
                          <m:nor/>
                        </m:rPr>
                        <a:rPr lang="en-CA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CA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variation</m:t>
                      </m:r>
                      <m:r>
                        <m:rPr>
                          <m:nor/>
                        </m:rPr>
                        <a:rPr lang="en-CA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r-CA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1318</m:t>
                          </m:r>
                          <m:r>
                            <m:rPr>
                              <m:nor/>
                            </m:rPr>
                            <a:rPr lang="en-CA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− </m:t>
                          </m:r>
                          <m:r>
                            <m:rPr>
                              <m:nor/>
                            </m:rPr>
                            <a:rPr lang="fr-CA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617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CA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617</m:t>
                          </m:r>
                        </m:den>
                      </m:f>
                      <m:r>
                        <a:rPr lang="en-CA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</m:t>
                      </m:r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114</m:t>
                      </m:r>
                      <m:r>
                        <a:rPr lang="en-CA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10" name="Obje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04789" y="4578057"/>
                <a:ext cx="5278437" cy="8905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t 9">
                <a:extLst>
                  <a:ext uri="{FF2B5EF4-FFF2-40B4-BE49-F238E27FC236}">
                    <a16:creationId xmlns:a16="http://schemas.microsoft.com/office/drawing/2014/main" id="{77904E92-FF4A-4971-9550-8608CC3E1538}"/>
                  </a:ext>
                </a:extLst>
              </p:cNvPr>
              <p:cNvSpPr txBox="1"/>
              <p:nvPr/>
            </p:nvSpPr>
            <p:spPr bwMode="auto">
              <a:xfrm>
                <a:off x="6300192" y="5991156"/>
                <a:ext cx="864096" cy="46218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CA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12" name="Objet 9">
                <a:extLst>
                  <a:ext uri="{FF2B5EF4-FFF2-40B4-BE49-F238E27FC236}">
                    <a16:creationId xmlns:a16="http://schemas.microsoft.com/office/drawing/2014/main" id="{77904E92-FF4A-4971-9550-8608CC3E1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0192" y="5991156"/>
                <a:ext cx="864096" cy="462180"/>
              </a:xfrm>
              <a:prstGeom prst="rect">
                <a:avLst/>
              </a:prstGeom>
              <a:blipFill>
                <a:blip r:embed="rId12"/>
                <a:stretch>
                  <a:fillRect l="-1408" b="-131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57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85800" y="1265911"/>
            <a:ext cx="8172480" cy="5234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Le mode</a:t>
            </a:r>
          </a:p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Valeur qui présente la fréquence la plus élevée dans une distribution donnée (</a:t>
            </a:r>
            <a:r>
              <a:rPr lang="fr-FR" sz="23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</a:t>
            </a:r>
            <a:r>
              <a:rPr lang="fr-F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): «c’est la valeur à la mode»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48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Le mode est égal à 2. Une </a:t>
            </a:r>
            <a:r>
              <a:rPr lang="fr-FR" sz="23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pluralité</a:t>
            </a:r>
            <a:r>
              <a:rPr lang="fr-F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d’étudiants, soit 37%, désirent avoir une famille constituée de deux enfants</a:t>
            </a:r>
            <a:endParaRPr lang="fr-FR" sz="23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476672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tendance centrale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777459" y="5877272"/>
            <a:ext cx="32983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3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4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2" name="Graphique 1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669892854"/>
              </p:ext>
            </p:extLst>
          </p:nvPr>
        </p:nvGraphicFramePr>
        <p:xfrm>
          <a:off x="780134" y="2879208"/>
          <a:ext cx="7464274" cy="2710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" name="Ellipse 13"/>
          <p:cNvSpPr/>
          <p:nvPr/>
        </p:nvSpPr>
        <p:spPr>
          <a:xfrm>
            <a:off x="3059832" y="2783175"/>
            <a:ext cx="504056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480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Graphic spid="12" grpId="0">
        <p:bldAsOne/>
      </p:bldGraphic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11859</TotalTime>
  <Words>1762</Words>
  <Application>Microsoft Office PowerPoint</Application>
  <PresentationFormat>Affichage à l'écran (4:3)</PresentationFormat>
  <Paragraphs>309</Paragraphs>
  <Slides>20</Slides>
  <Notes>20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Cambria</vt:lpstr>
      <vt:lpstr>Cambria Math</vt:lpstr>
      <vt:lpstr>Constantia</vt:lpstr>
      <vt:lpstr>Symbol</vt:lpstr>
      <vt:lpstr>Wingdings</vt:lpstr>
      <vt:lpstr>Wingdings 2</vt:lpstr>
      <vt:lpstr>Débit</vt:lpstr>
      <vt:lpstr>Équation</vt:lpstr>
      <vt:lpstr>Révision</vt:lpstr>
      <vt:lpstr>Présentation PowerPoint</vt:lpstr>
      <vt:lpstr>Au programme</vt:lpstr>
      <vt:lpstr>Présentation PowerPoint</vt:lpstr>
      <vt:lpstr>Concepts statistiques de base</vt:lpstr>
      <vt:lpstr>Présentation PowerPoint</vt:lpstr>
      <vt:lpstr>Distribution de pourcentages</vt:lpstr>
      <vt:lpstr>Distribution de pourcentages</vt:lpstr>
      <vt:lpstr>Mesures de tendance centrale</vt:lpstr>
      <vt:lpstr>Présentation PowerPoint</vt:lpstr>
      <vt:lpstr>Mesures de tendance centrale</vt:lpstr>
      <vt:lpstr>Mesures de tendance centrale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</dc:title>
  <dc:creator>El Hadj TOURE</dc:creator>
  <cp:lastModifiedBy>Khadijatou Ibrahima Dia</cp:lastModifiedBy>
  <cp:revision>2052</cp:revision>
  <cp:lastPrinted>2023-04-26T12:10:40Z</cp:lastPrinted>
  <dcterms:created xsi:type="dcterms:W3CDTF">2010-07-12T19:00:43Z</dcterms:created>
  <dcterms:modified xsi:type="dcterms:W3CDTF">2024-05-16T19:01:49Z</dcterms:modified>
</cp:coreProperties>
</file>