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2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3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notesSlides/notesSlide4.xml" ContentType="application/vnd.openxmlformats-officedocument.presentationml.notesSlide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notesSlides/notesSlide5.xml" ContentType="application/vnd.openxmlformats-officedocument.presentationml.notesSlide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notesSlides/notesSlide6.xml" ContentType="application/vnd.openxmlformats-officedocument.presentationml.notesSlide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notesSlides/notesSlide7.xml" ContentType="application/vnd.openxmlformats-officedocument.presentationml.notesSlide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notesSlides/notesSlide8.xml" ContentType="application/vnd.openxmlformats-officedocument.presentationml.notesSlide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notesSlides/notesSlide9.xml" ContentType="application/vnd.openxmlformats-officedocument.presentationml.notesSlide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notesSlides/notesSlide10.xml" ContentType="application/vnd.openxmlformats-officedocument.presentationml.notesSlide+xml"/>
  <Override PartName="/ppt/charts/chart1.xml" ContentType="application/vnd.openxmlformats-officedocument.drawingml.chart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notesSlides/notesSlide11.xml" ContentType="application/vnd.openxmlformats-officedocument.presentationml.notesSlide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notesSlides/notesSlide12.xml" ContentType="application/vnd.openxmlformats-officedocument.presentationml.notesSlide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notesSlides/notesSlide13.xml" ContentType="application/vnd.openxmlformats-officedocument.presentationml.notesSlide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notesSlides/notesSlide14.xml" ContentType="application/vnd.openxmlformats-officedocument.presentationml.notesSlide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notesSlides/notesSlide15.xml" ContentType="application/vnd.openxmlformats-officedocument.presentationml.notesSlide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ppt/tags/tag156.xml" ContentType="application/vnd.openxmlformats-officedocument.presentationml.tags+xml"/>
  <Override PartName="/ppt/tags/tag157.xml" ContentType="application/vnd.openxmlformats-officedocument.presentationml.tags+xml"/>
  <Override PartName="/ppt/tags/tag158.xml" ContentType="application/vnd.openxmlformats-officedocument.presentationml.tags+xml"/>
  <Override PartName="/ppt/tags/tag159.xml" ContentType="application/vnd.openxmlformats-officedocument.presentationml.tags+xml"/>
  <Override PartName="/ppt/tags/tag160.xml" ContentType="application/vnd.openxmlformats-officedocument.presentationml.tags+xml"/>
  <Override PartName="/ppt/tags/tag161.xml" ContentType="application/vnd.openxmlformats-officedocument.presentationml.tags+xml"/>
  <Override PartName="/ppt/tags/tag162.xml" ContentType="application/vnd.openxmlformats-officedocument.presentationml.tags+xml"/>
  <Override PartName="/ppt/tags/tag163.xml" ContentType="application/vnd.openxmlformats-officedocument.presentationml.tags+xml"/>
  <Override PartName="/ppt/tags/tag164.xml" ContentType="application/vnd.openxmlformats-officedocument.presentationml.tags+xml"/>
  <Override PartName="/ppt/notesSlides/notesSlide16.xml" ContentType="application/vnd.openxmlformats-officedocument.presentationml.notesSlide+xml"/>
  <Override PartName="/ppt/tags/tag165.xml" ContentType="application/vnd.openxmlformats-officedocument.presentationml.tags+xml"/>
  <Override PartName="/ppt/tags/tag166.xml" ContentType="application/vnd.openxmlformats-officedocument.presentationml.tags+xml"/>
  <Override PartName="/ppt/tags/tag167.xml" ContentType="application/vnd.openxmlformats-officedocument.presentationml.tags+xml"/>
  <Override PartName="/ppt/tags/tag168.xml" ContentType="application/vnd.openxmlformats-officedocument.presentationml.tags+xml"/>
  <Override PartName="/ppt/tags/tag169.xml" ContentType="application/vnd.openxmlformats-officedocument.presentationml.tags+xml"/>
  <Override PartName="/ppt/tags/tag170.xml" ContentType="application/vnd.openxmlformats-officedocument.presentationml.tags+xml"/>
  <Override PartName="/ppt/tags/tag171.xml" ContentType="application/vnd.openxmlformats-officedocument.presentationml.tags+xml"/>
  <Override PartName="/ppt/notesSlides/notesSlide17.xml" ContentType="application/vnd.openxmlformats-officedocument.presentationml.notesSlide+xml"/>
  <Override PartName="/ppt/tags/tag172.xml" ContentType="application/vnd.openxmlformats-officedocument.presentationml.tags+xml"/>
  <Override PartName="/ppt/tags/tag173.xml" ContentType="application/vnd.openxmlformats-officedocument.presentationml.tags+xml"/>
  <Override PartName="/ppt/tags/tag174.xml" ContentType="application/vnd.openxmlformats-officedocument.presentationml.tags+xml"/>
  <Override PartName="/ppt/tags/tag175.xml" ContentType="application/vnd.openxmlformats-officedocument.presentationml.tags+xml"/>
  <Override PartName="/ppt/tags/tag176.xml" ContentType="application/vnd.openxmlformats-officedocument.presentationml.tags+xml"/>
  <Override PartName="/ppt/tags/tag177.xml" ContentType="application/vnd.openxmlformats-officedocument.presentationml.tags+xml"/>
  <Override PartName="/ppt/tags/tag178.xml" ContentType="application/vnd.openxmlformats-officedocument.presentationml.tags+xml"/>
  <Override PartName="/ppt/notesSlides/notesSlide18.xml" ContentType="application/vnd.openxmlformats-officedocument.presentationml.notesSlide+xml"/>
  <Override PartName="/ppt/tags/tag179.xml" ContentType="application/vnd.openxmlformats-officedocument.presentationml.tags+xml"/>
  <Override PartName="/ppt/tags/tag180.xml" ContentType="application/vnd.openxmlformats-officedocument.presentationml.tags+xml"/>
  <Override PartName="/ppt/tags/tag181.xml" ContentType="application/vnd.openxmlformats-officedocument.presentationml.tags+xml"/>
  <Override PartName="/ppt/tags/tag182.xml" ContentType="application/vnd.openxmlformats-officedocument.presentationml.tags+xml"/>
  <Override PartName="/ppt/tags/tag183.xml" ContentType="application/vnd.openxmlformats-officedocument.presentationml.tags+xml"/>
  <Override PartName="/ppt/notesSlides/notesSlide19.xml" ContentType="application/vnd.openxmlformats-officedocument.presentationml.notesSlide+xml"/>
  <Override PartName="/ppt/tags/tag184.xml" ContentType="application/vnd.openxmlformats-officedocument.presentationml.tags+xml"/>
  <Override PartName="/ppt/tags/tag185.xml" ContentType="application/vnd.openxmlformats-officedocument.presentationml.tags+xml"/>
  <Override PartName="/ppt/tags/tag186.xml" ContentType="application/vnd.openxmlformats-officedocument.presentationml.tags+xml"/>
  <Override PartName="/ppt/tags/tag187.xml" ContentType="application/vnd.openxmlformats-officedocument.presentationml.tags+xml"/>
  <Override PartName="/ppt/tags/tag188.xml" ContentType="application/vnd.openxmlformats-officedocument.presentationml.tags+xml"/>
  <Override PartName="/ppt/notesSlides/notesSlide20.xml" ContentType="application/vnd.openxmlformats-officedocument.presentationml.notesSlide+xml"/>
  <Override PartName="/ppt/tags/tag189.xml" ContentType="application/vnd.openxmlformats-officedocument.presentationml.tags+xml"/>
  <Override PartName="/ppt/tags/tag190.xml" ContentType="application/vnd.openxmlformats-officedocument.presentationml.tags+xml"/>
  <Override PartName="/ppt/tags/tag191.xml" ContentType="application/vnd.openxmlformats-officedocument.presentationml.tags+xml"/>
  <Override PartName="/ppt/tags/tag192.xml" ContentType="application/vnd.openxmlformats-officedocument.presentationml.tags+xml"/>
  <Override PartName="/ppt/tags/tag193.xml" ContentType="application/vnd.openxmlformats-officedocument.presentationml.tags+xml"/>
  <Override PartName="/ppt/tags/tag194.xml" ContentType="application/vnd.openxmlformats-officedocument.presentationml.tags+xml"/>
  <Override PartName="/ppt/tags/tag195.xml" ContentType="application/vnd.openxmlformats-officedocument.presentationml.tags+xml"/>
  <Override PartName="/ppt/tags/tag196.xml" ContentType="application/vnd.openxmlformats-officedocument.presentationml.tags+xml"/>
  <Override PartName="/ppt/tags/tag197.xml" ContentType="application/vnd.openxmlformats-officedocument.presentationml.tags+xml"/>
  <Override PartName="/ppt/notesSlides/notesSlide21.xml" ContentType="application/vnd.openxmlformats-officedocument.presentationml.notesSlide+xml"/>
  <Override PartName="/ppt/tags/tag198.xml" ContentType="application/vnd.openxmlformats-officedocument.presentationml.tags+xml"/>
  <Override PartName="/ppt/tags/tag199.xml" ContentType="application/vnd.openxmlformats-officedocument.presentationml.tags+xml"/>
  <Override PartName="/ppt/tags/tag200.xml" ContentType="application/vnd.openxmlformats-officedocument.presentationml.tags+xml"/>
  <Override PartName="/ppt/tags/tag201.xml" ContentType="application/vnd.openxmlformats-officedocument.presentationml.tags+xml"/>
  <Override PartName="/ppt/tags/tag202.xml" ContentType="application/vnd.openxmlformats-officedocument.presentationml.tags+xml"/>
  <Override PartName="/ppt/tags/tag203.xml" ContentType="application/vnd.openxmlformats-officedocument.presentationml.tags+xml"/>
  <Override PartName="/ppt/tags/tag204.xml" ContentType="application/vnd.openxmlformats-officedocument.presentationml.tags+xml"/>
  <Override PartName="/ppt/tags/tag205.xml" ContentType="application/vnd.openxmlformats-officedocument.presentationml.tags+xml"/>
  <Override PartName="/ppt/notesSlides/notesSlide22.xml" ContentType="application/vnd.openxmlformats-officedocument.presentationml.notesSlide+xml"/>
  <Override PartName="/ppt/tags/tag206.xml" ContentType="application/vnd.openxmlformats-officedocument.presentationml.tags+xml"/>
  <Override PartName="/ppt/tags/tag207.xml" ContentType="application/vnd.openxmlformats-officedocument.presentationml.tags+xml"/>
  <Override PartName="/ppt/tags/tag208.xml" ContentType="application/vnd.openxmlformats-officedocument.presentationml.tags+xml"/>
  <Override PartName="/ppt/tags/tag209.xml" ContentType="application/vnd.openxmlformats-officedocument.presentationml.tags+xml"/>
  <Override PartName="/ppt/tags/tag210.xml" ContentType="application/vnd.openxmlformats-officedocument.presentationml.tags+xml"/>
  <Override PartName="/ppt/tags/tag211.xml" ContentType="application/vnd.openxmlformats-officedocument.presentationml.tags+xml"/>
  <Override PartName="/ppt/tags/tag212.xml" ContentType="application/vnd.openxmlformats-officedocument.presentationml.tags+xml"/>
  <Override PartName="/ppt/tags/tag213.xml" ContentType="application/vnd.openxmlformats-officedocument.presentationml.tags+xml"/>
  <Override PartName="/ppt/notesSlides/notesSlide23.xml" ContentType="application/vnd.openxmlformats-officedocument.presentationml.notesSlide+xml"/>
  <Override PartName="/ppt/tags/tag214.xml" ContentType="application/vnd.openxmlformats-officedocument.presentationml.tags+xml"/>
  <Override PartName="/ppt/tags/tag215.xml" ContentType="application/vnd.openxmlformats-officedocument.presentationml.tags+xml"/>
  <Override PartName="/ppt/tags/tag216.xml" ContentType="application/vnd.openxmlformats-officedocument.presentationml.tags+xml"/>
  <Override PartName="/ppt/tags/tag217.xml" ContentType="application/vnd.openxmlformats-officedocument.presentationml.tags+xml"/>
  <Override PartName="/ppt/tags/tag218.xml" ContentType="application/vnd.openxmlformats-officedocument.presentationml.tags+xml"/>
  <Override PartName="/ppt/tags/tag219.xml" ContentType="application/vnd.openxmlformats-officedocument.presentationml.tags+xml"/>
  <Override PartName="/ppt/tags/tag220.xml" ContentType="application/vnd.openxmlformats-officedocument.presentationml.tags+xml"/>
  <Override PartName="/ppt/tags/tag221.xml" ContentType="application/vnd.openxmlformats-officedocument.presentationml.tags+xml"/>
  <Override PartName="/ppt/notesSlides/notesSlide2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222.xml" ContentType="application/vnd.openxmlformats-officedocument.presentationml.tags+xml"/>
  <Override PartName="/ppt/tags/tag223.xml" ContentType="application/vnd.openxmlformats-officedocument.presentationml.tags+xml"/>
  <Override PartName="/ppt/tags/tag224.xml" ContentType="application/vnd.openxmlformats-officedocument.presentationml.tags+xml"/>
  <Override PartName="/ppt/tags/tag225.xml" ContentType="application/vnd.openxmlformats-officedocument.presentationml.tags+xml"/>
  <Override PartName="/ppt/tags/tag226.xml" ContentType="application/vnd.openxmlformats-officedocument.presentationml.tags+xml"/>
  <Override PartName="/ppt/tags/tag227.xml" ContentType="application/vnd.openxmlformats-officedocument.presentationml.tags+xml"/>
  <Override PartName="/ppt/tags/tag228.xml" ContentType="application/vnd.openxmlformats-officedocument.presentationml.tags+xml"/>
  <Override PartName="/ppt/tags/tag229.xml" ContentType="application/vnd.openxmlformats-officedocument.presentationml.tags+xml"/>
  <Override PartName="/ppt/tags/tag230.xml" ContentType="application/vnd.openxmlformats-officedocument.presentationml.tags+xml"/>
  <Override PartName="/ppt/notesSlides/notesSlide25.xml" ContentType="application/vnd.openxmlformats-officedocument.presentationml.notesSlide+xml"/>
  <Override PartName="/ppt/charts/chart2.xml" ContentType="application/vnd.openxmlformats-officedocument.drawingml.chart+xml"/>
  <Override PartName="/ppt/tags/tag231.xml" ContentType="application/vnd.openxmlformats-officedocument.presentationml.tags+xml"/>
  <Override PartName="/ppt/tags/tag232.xml" ContentType="application/vnd.openxmlformats-officedocument.presentationml.tags+xml"/>
  <Override PartName="/ppt/tags/tag233.xml" ContentType="application/vnd.openxmlformats-officedocument.presentationml.tags+xml"/>
  <Override PartName="/ppt/tags/tag234.xml" ContentType="application/vnd.openxmlformats-officedocument.presentationml.tags+xml"/>
  <Override PartName="/ppt/tags/tag235.xml" ContentType="application/vnd.openxmlformats-officedocument.presentationml.tags+xml"/>
  <Override PartName="/ppt/tags/tag236.xml" ContentType="application/vnd.openxmlformats-officedocument.presentationml.tags+xml"/>
  <Override PartName="/ppt/tags/tag237.xml" ContentType="application/vnd.openxmlformats-officedocument.presentationml.tags+xml"/>
  <Override PartName="/ppt/tags/tag238.xml" ContentType="application/vnd.openxmlformats-officedocument.presentationml.tags+xml"/>
  <Override PartName="/ppt/tags/tag239.xml" ContentType="application/vnd.openxmlformats-officedocument.presentationml.tags+xml"/>
  <Override PartName="/ppt/tags/tag240.xml" ContentType="application/vnd.openxmlformats-officedocument.presentationml.tags+xml"/>
  <Override PartName="/ppt/tags/tag241.xml" ContentType="application/vnd.openxmlformats-officedocument.presentationml.tags+xml"/>
  <Override PartName="/ppt/notesSlides/notesSlide26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tags/tag242.xml" ContentType="application/vnd.openxmlformats-officedocument.presentationml.tags+xml"/>
  <Override PartName="/ppt/tags/tag243.xml" ContentType="application/vnd.openxmlformats-officedocument.presentationml.tags+xml"/>
  <Override PartName="/ppt/tags/tag244.xml" ContentType="application/vnd.openxmlformats-officedocument.presentationml.tags+xml"/>
  <Override PartName="/ppt/tags/tag245.xml" ContentType="application/vnd.openxmlformats-officedocument.presentationml.tags+xml"/>
  <Override PartName="/ppt/tags/tag246.xml" ContentType="application/vnd.openxmlformats-officedocument.presentationml.tags+xml"/>
  <Override PartName="/ppt/tags/tag247.xml" ContentType="application/vnd.openxmlformats-officedocument.presentationml.tags+xml"/>
  <Override PartName="/ppt/tags/tag248.xml" ContentType="application/vnd.openxmlformats-officedocument.presentationml.tags+xml"/>
  <Override PartName="/ppt/notesSlides/notesSlide27.xml" ContentType="application/vnd.openxmlformats-officedocument.presentationml.notesSlide+xml"/>
  <Override PartName="/ppt/charts/chart5.xml" ContentType="application/vnd.openxmlformats-officedocument.drawingml.chart+xml"/>
  <Override PartName="/ppt/tags/tag249.xml" ContentType="application/vnd.openxmlformats-officedocument.presentationml.tags+xml"/>
  <Override PartName="/ppt/tags/tag250.xml" ContentType="application/vnd.openxmlformats-officedocument.presentationml.tags+xml"/>
  <Override PartName="/ppt/tags/tag251.xml" ContentType="application/vnd.openxmlformats-officedocument.presentationml.tags+xml"/>
  <Override PartName="/ppt/tags/tag252.xml" ContentType="application/vnd.openxmlformats-officedocument.presentationml.tags+xml"/>
  <Override PartName="/ppt/tags/tag253.xml" ContentType="application/vnd.openxmlformats-officedocument.presentationml.tags+xml"/>
  <Override PartName="/ppt/tags/tag254.xml" ContentType="application/vnd.openxmlformats-officedocument.presentationml.tags+xml"/>
  <Override PartName="/ppt/tags/tag255.xml" ContentType="application/vnd.openxmlformats-officedocument.presentationml.tags+xml"/>
  <Override PartName="/ppt/tags/tag256.xml" ContentType="application/vnd.openxmlformats-officedocument.presentationml.tags+xml"/>
  <Override PartName="/ppt/tags/tag257.xml" ContentType="application/vnd.openxmlformats-officedocument.presentationml.tags+xml"/>
  <Override PartName="/ppt/tags/tag258.xml" ContentType="application/vnd.openxmlformats-officedocument.presentationml.tags+xml"/>
  <Override PartName="/ppt/tags/tag259.xml" ContentType="application/vnd.openxmlformats-officedocument.presentationml.tags+xml"/>
  <Override PartName="/ppt/notesSlides/notesSlide28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tags/tag260.xml" ContentType="application/vnd.openxmlformats-officedocument.presentationml.tags+xml"/>
  <Override PartName="/ppt/tags/tag261.xml" ContentType="application/vnd.openxmlformats-officedocument.presentationml.tags+xml"/>
  <Override PartName="/ppt/tags/tag262.xml" ContentType="application/vnd.openxmlformats-officedocument.presentationml.tags+xml"/>
  <Override PartName="/ppt/tags/tag263.xml" ContentType="application/vnd.openxmlformats-officedocument.presentationml.tags+xml"/>
  <Override PartName="/ppt/tags/tag264.xml" ContentType="application/vnd.openxmlformats-officedocument.presentationml.tags+xml"/>
  <Override PartName="/ppt/tags/tag265.xml" ContentType="application/vnd.openxmlformats-officedocument.presentationml.tags+xml"/>
  <Override PartName="/ppt/tags/tag266.xml" ContentType="application/vnd.openxmlformats-officedocument.presentationml.tags+xml"/>
  <Override PartName="/ppt/tags/tag267.xml" ContentType="application/vnd.openxmlformats-officedocument.presentationml.tags+xml"/>
  <Override PartName="/ppt/tags/tag268.xml" ContentType="application/vnd.openxmlformats-officedocument.presentationml.tags+xml"/>
  <Override PartName="/ppt/notesSlides/notesSlide29.xml" ContentType="application/vnd.openxmlformats-officedocument.presentationml.notesSlide+xml"/>
  <Override PartName="/ppt/charts/chart8.xml" ContentType="application/vnd.openxmlformats-officedocument.drawingml.chart+xml"/>
  <Override PartName="/ppt/tags/tag269.xml" ContentType="application/vnd.openxmlformats-officedocument.presentationml.tags+xml"/>
  <Override PartName="/ppt/tags/tag270.xml" ContentType="application/vnd.openxmlformats-officedocument.presentationml.tags+xml"/>
  <Override PartName="/ppt/tags/tag271.xml" ContentType="application/vnd.openxmlformats-officedocument.presentationml.tags+xml"/>
  <Override PartName="/ppt/tags/tag272.xml" ContentType="application/vnd.openxmlformats-officedocument.presentationml.tags+xml"/>
  <Override PartName="/ppt/tags/tag273.xml" ContentType="application/vnd.openxmlformats-officedocument.presentationml.tags+xml"/>
  <Override PartName="/ppt/tags/tag274.xml" ContentType="application/vnd.openxmlformats-officedocument.presentationml.tags+xml"/>
  <Override PartName="/ppt/tags/tag275.xml" ContentType="application/vnd.openxmlformats-officedocument.presentationml.tags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notesMasterIdLst>
    <p:notesMasterId r:id="rId32"/>
  </p:notesMasterIdLst>
  <p:handoutMasterIdLst>
    <p:handoutMasterId r:id="rId33"/>
  </p:handoutMasterIdLst>
  <p:sldIdLst>
    <p:sldId id="858" r:id="rId2"/>
    <p:sldId id="815" r:id="rId3"/>
    <p:sldId id="987" r:id="rId4"/>
    <p:sldId id="867" r:id="rId5"/>
    <p:sldId id="817" r:id="rId6"/>
    <p:sldId id="818" r:id="rId7"/>
    <p:sldId id="798" r:id="rId8"/>
    <p:sldId id="863" r:id="rId9"/>
    <p:sldId id="800" r:id="rId10"/>
    <p:sldId id="874" r:id="rId11"/>
    <p:sldId id="803" r:id="rId12"/>
    <p:sldId id="819" r:id="rId13"/>
    <p:sldId id="859" r:id="rId14"/>
    <p:sldId id="820" r:id="rId15"/>
    <p:sldId id="821" r:id="rId16"/>
    <p:sldId id="873" r:id="rId17"/>
    <p:sldId id="824" r:id="rId18"/>
    <p:sldId id="869" r:id="rId19"/>
    <p:sldId id="984" r:id="rId20"/>
    <p:sldId id="985" r:id="rId21"/>
    <p:sldId id="870" r:id="rId22"/>
    <p:sldId id="871" r:id="rId23"/>
    <p:sldId id="986" r:id="rId24"/>
    <p:sldId id="862" r:id="rId25"/>
    <p:sldId id="835" r:id="rId26"/>
    <p:sldId id="834" r:id="rId27"/>
    <p:sldId id="857" r:id="rId28"/>
    <p:sldId id="838" r:id="rId29"/>
    <p:sldId id="861" r:id="rId30"/>
    <p:sldId id="852" r:id="rId31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Savard" initials="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00"/>
    <a:srgbClr val="000000"/>
    <a:srgbClr val="B2B2B2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21875" autoAdjust="0"/>
    <p:restoredTop sz="84171" autoAdjust="0"/>
  </p:normalViewPr>
  <p:slideViewPr>
    <p:cSldViewPr>
      <p:cViewPr varScale="1">
        <p:scale>
          <a:sx n="72" d="100"/>
          <a:sy n="72" d="100"/>
        </p:scale>
        <p:origin x="523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1812" y="-108"/>
      </p:cViewPr>
      <p:guideLst>
        <p:guide orient="horz" pos="3024"/>
        <p:guide pos="230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oue2302\Documents\Intro%20&#224;%20la%20statistique%20sociale-%20E20\Le&#231;ons%20&amp;%20labos\Cours%203\Distribution%20de%20fr&#233;quences%20et%20de%20pourcentages2.xlsm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Graphique%20dans%20Microsoft%20PowerPoint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8319620596596828"/>
          <c:y val="0.10265795530477392"/>
          <c:w val="0.79660854473790255"/>
          <c:h val="0.65036806053956553"/>
        </c:manualLayout>
      </c:layout>
      <c:lineChart>
        <c:grouping val="standard"/>
        <c:varyColors val="0"/>
        <c:ser>
          <c:idx val="0"/>
          <c:order val="0"/>
          <c:spPr>
            <a:ln w="44450">
              <a:noFill/>
            </a:ln>
          </c:spPr>
          <c:marker>
            <c:symbol val="none"/>
          </c:marker>
          <c:cat>
            <c:strRef>
              <c:f>'f. regroupées'!$F$45:$F$57</c:f>
              <c:strCache>
                <c:ptCount val="13"/>
                <c:pt idx="0">
                  <c:v>1</c:v>
                </c:pt>
                <c:pt idx="1">
                  <c:v>5</c:v>
                </c:pt>
                <c:pt idx="2">
                  <c:v>9</c:v>
                </c:pt>
                <c:pt idx="3">
                  <c:v>13</c:v>
                </c:pt>
                <c:pt idx="4">
                  <c:v>17</c:v>
                </c:pt>
                <c:pt idx="5">
                  <c:v>21</c:v>
                </c:pt>
                <c:pt idx="6">
                  <c:v>25</c:v>
                </c:pt>
                <c:pt idx="7">
                  <c:v>29</c:v>
                </c:pt>
                <c:pt idx="8">
                  <c:v>33</c:v>
                </c:pt>
                <c:pt idx="9">
                  <c:v>37</c:v>
                </c:pt>
                <c:pt idx="10">
                  <c:v>41</c:v>
                </c:pt>
                <c:pt idx="11">
                  <c:v>45</c:v>
                </c:pt>
                <c:pt idx="12">
                  <c:v>49</c:v>
                </c:pt>
              </c:strCache>
            </c:strRef>
          </c:cat>
          <c:val>
            <c:numRef>
              <c:f>'f. regroupées'!$G$45:$G$57</c:f>
              <c:numCache>
                <c:formatCode>0.0</c:formatCode>
                <c:ptCount val="13"/>
                <c:pt idx="0">
                  <c:v>1</c:v>
                </c:pt>
                <c:pt idx="1">
                  <c:v>3.3066010143088622</c:v>
                </c:pt>
                <c:pt idx="2">
                  <c:v>4.1490002811497719</c:v>
                </c:pt>
                <c:pt idx="3">
                  <c:v>4.6760130626125616</c:v>
                </c:pt>
                <c:pt idx="4">
                  <c:v>5.0604814405483038</c:v>
                </c:pt>
                <c:pt idx="5">
                  <c:v>5.3633236726219335</c:v>
                </c:pt>
                <c:pt idx="6">
                  <c:v>5.6132020286177244</c:v>
                </c:pt>
                <c:pt idx="7">
                  <c:v>5.8259133930665552</c:v>
                </c:pt>
                <c:pt idx="8">
                  <c:v>6.0110960015970285</c:v>
                </c:pt>
                <c:pt idx="9">
                  <c:v>6.1750656894210829</c:v>
                </c:pt>
                <c:pt idx="10">
                  <c:v>6.3221867271751266</c:v>
                </c:pt>
                <c:pt idx="11">
                  <c:v>6.4556012954586341</c:v>
                </c:pt>
                <c:pt idx="12">
                  <c:v>6.5776470640940943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EEE-4C29-B898-C206309190E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881554448"/>
        <c:axId val="881563152"/>
      </c:lineChart>
      <c:catAx>
        <c:axId val="88155444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</a:t>
                </a:r>
              </a:p>
            </c:rich>
          </c:tx>
          <c:layout>
            <c:manualLayout>
              <c:xMode val="edge"/>
              <c:yMode val="edge"/>
              <c:x val="0.52229493415738204"/>
              <c:y val="0.89136983924008084"/>
            </c:manualLayout>
          </c:layout>
          <c:overlay val="0"/>
        </c:title>
        <c:numFmt formatCode="General" sourceLinked="0"/>
        <c:majorTickMark val="none"/>
        <c:minorTickMark val="none"/>
        <c:tickLblPos val="nextTo"/>
        <c:crossAx val="881563152"/>
        <c:crosses val="autoZero"/>
        <c:auto val="1"/>
        <c:lblAlgn val="ctr"/>
        <c:lblOffset val="100"/>
        <c:noMultiLvlLbl val="0"/>
      </c:catAx>
      <c:valAx>
        <c:axId val="881563152"/>
        <c:scaling>
          <c:orientation val="minMax"/>
        </c:scaling>
        <c:delete val="0"/>
        <c:axPos val="l"/>
        <c:title>
          <c:tx>
            <c:rich>
              <a:bodyPr rot="0" vert="wordArtVert"/>
              <a:lstStyle/>
              <a:p>
                <a:pPr>
                  <a:defRPr/>
                </a:pPr>
                <a:r>
                  <a:rPr lang="en-US"/>
                  <a:t>k</a:t>
                </a:r>
              </a:p>
            </c:rich>
          </c:tx>
          <c:layout>
            <c:manualLayout>
              <c:xMode val="edge"/>
              <c:yMode val="edge"/>
              <c:x val="0"/>
              <c:y val="0.3099572927736719"/>
            </c:manualLayout>
          </c:layout>
          <c:overlay val="0"/>
        </c:title>
        <c:numFmt formatCode="0.0" sourceLinked="1"/>
        <c:majorTickMark val="none"/>
        <c:minorTickMark val="none"/>
        <c:tickLblPos val="nextTo"/>
        <c:crossAx val="8815544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2000">
          <a:latin typeface="Arial" pitchFamily="34" charset="0"/>
          <a:cs typeface="Arial" pitchFamily="34" charset="0"/>
        </a:defRPr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"/>
          <c:y val="1.9132231052140632E-2"/>
          <c:w val="1"/>
          <c:h val="0.98086776894785932"/>
        </c:manualLayout>
      </c:layout>
      <c:pie3DChart>
        <c:varyColors val="1"/>
        <c:ser>
          <c:idx val="0"/>
          <c:order val="0"/>
          <c:explosion val="25"/>
          <c:dPt>
            <c:idx val="0"/>
            <c:bubble3D val="0"/>
            <c:explosion val="9"/>
            <c:extLst>
              <c:ext xmlns:c16="http://schemas.microsoft.com/office/drawing/2014/chart" uri="{C3380CC4-5D6E-409C-BE32-E72D297353CC}">
                <c16:uniqueId val="{00000000-F665-45C3-ABE8-E8DE7C042CE5}"/>
              </c:ext>
            </c:extLst>
          </c:dPt>
          <c:dLbls>
            <c:dLbl>
              <c:idx val="0"/>
              <c:layout>
                <c:manualLayout>
                  <c:x val="-0.2086458939271868"/>
                  <c:y val="-0.11173871595916783"/>
                </c:manualLayout>
              </c:layout>
              <c:spPr/>
              <c:txPr>
                <a:bodyPr/>
                <a:lstStyle/>
                <a:p>
                  <a:pPr>
                    <a:defRPr lang="fr-FR" sz="2200" noProof="0"/>
                  </a:pPr>
                  <a:endParaRPr lang="fr-F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665-45C3-ABE8-E8DE7C042CE5}"/>
                </c:ext>
              </c:extLst>
            </c:dLbl>
            <c:dLbl>
              <c:idx val="1"/>
              <c:layout>
                <c:manualLayout>
                  <c:x val="0.1973651606837675"/>
                  <c:y val="0.1036066899240262"/>
                </c:manualLayout>
              </c:layout>
              <c:spPr/>
              <c:txPr>
                <a:bodyPr/>
                <a:lstStyle/>
                <a:p>
                  <a:pPr>
                    <a:defRPr sz="2200"/>
                  </a:pPr>
                  <a:endParaRPr lang="fr-FR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665-45C3-ABE8-E8DE7C042CE5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Feuil1!$I$32:$I$33</c:f>
              <c:strCache>
                <c:ptCount val="2"/>
                <c:pt idx="0">
                  <c:v>Suivre sa conscience </c:v>
                </c:pt>
                <c:pt idx="1">
                  <c:v>Obéir aux lois </c:v>
                </c:pt>
              </c:strCache>
            </c:strRef>
          </c:cat>
          <c:val>
            <c:numRef>
              <c:f>Feuil1!$J$32:$J$33</c:f>
              <c:numCache>
                <c:formatCode>0.00%</c:formatCode>
                <c:ptCount val="2"/>
                <c:pt idx="0">
                  <c:v>0.57700000000000062</c:v>
                </c:pt>
                <c:pt idx="1">
                  <c:v>0.43300000000000038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665-45C3-ABE8-E8DE7C042CE5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zero"/>
    <c:showDLblsOverMax val="1"/>
  </c:chart>
  <c:spPr>
    <a:ln w="15875" cap="rnd">
      <a:solidFill>
        <a:schemeClr val="accent3">
          <a:lumMod val="60000"/>
          <a:lumOff val="40000"/>
        </a:schemeClr>
      </a:solidFill>
      <a:prstDash val="solid"/>
    </a:ln>
    <a:scene3d>
      <a:camera prst="orthographicFront"/>
      <a:lightRig rig="threePt" dir="t"/>
    </a:scene3d>
  </c:spPr>
  <c:txPr>
    <a:bodyPr/>
    <a:lstStyle/>
    <a:p>
      <a:pPr>
        <a:defRPr sz="2000"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pitchFamily="34" charset="0"/>
          <a:cs typeface="Arial" pitchFamily="34" charset="0"/>
        </a:defRPr>
      </a:pPr>
      <a:endParaRPr lang="fr-F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1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  <c:spPr>
        <a:noFill/>
      </c:spPr>
    </c:backWall>
    <c:plotArea>
      <c:layout>
        <c:manualLayout>
          <c:layoutTarget val="inner"/>
          <c:xMode val="edge"/>
          <c:yMode val="edge"/>
          <c:x val="0.25085717391410839"/>
          <c:y val="5.3817657576831088E-2"/>
          <c:w val="0.74914282608589167"/>
          <c:h val="0.49283185706638655"/>
        </c:manualLayout>
      </c:layout>
      <c:bar3D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Feuil1!$B$78:$B$83</c:f>
              <c:strCache>
                <c:ptCount val="6"/>
                <c:pt idx="0">
                  <c:v>&lt; Secondaire</c:v>
                </c:pt>
                <c:pt idx="1">
                  <c:v>Secondaire</c:v>
                </c:pt>
                <c:pt idx="2">
                  <c:v>Collégial</c:v>
                </c:pt>
                <c:pt idx="3">
                  <c:v>1e cycle univ.</c:v>
                </c:pt>
                <c:pt idx="4">
                  <c:v>2e cycle univ.</c:v>
                </c:pt>
                <c:pt idx="5">
                  <c:v>3e cycle univ</c:v>
                </c:pt>
              </c:strCache>
            </c:strRef>
          </c:cat>
          <c:val>
            <c:numRef>
              <c:f>Feuil1!$C$78:$C$83</c:f>
              <c:numCache>
                <c:formatCode>0</c:formatCode>
                <c:ptCount val="6"/>
                <c:pt idx="0">
                  <c:v>1.3690815744438105</c:v>
                </c:pt>
                <c:pt idx="1">
                  <c:v>5.9897318881916712</c:v>
                </c:pt>
                <c:pt idx="2">
                  <c:v>19.737592698231602</c:v>
                </c:pt>
                <c:pt idx="3">
                  <c:v>51.968054763262977</c:v>
                </c:pt>
                <c:pt idx="4">
                  <c:v>19</c:v>
                </c:pt>
                <c:pt idx="5">
                  <c:v>2.167712492869367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D7-4C91-B21E-DE99CFD674E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881271600"/>
        <c:axId val="881268336"/>
        <c:axId val="0"/>
      </c:bar3DChart>
      <c:catAx>
        <c:axId val="88127160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Niveau d'études</a:t>
                </a:r>
              </a:p>
            </c:rich>
          </c:tx>
          <c:layout>
            <c:manualLayout>
              <c:xMode val="edge"/>
              <c:yMode val="edge"/>
              <c:x val="0.40825883043986655"/>
              <c:y val="0.91525779543013741"/>
            </c:manualLayout>
          </c:layout>
          <c:overlay val="0"/>
        </c:title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2000"/>
            </a:pPr>
            <a:endParaRPr lang="fr-FR"/>
          </a:p>
        </c:txPr>
        <c:crossAx val="881268336"/>
        <c:crosses val="autoZero"/>
        <c:auto val="1"/>
        <c:lblAlgn val="ctr"/>
        <c:lblOffset val="100"/>
        <c:noMultiLvlLbl val="0"/>
      </c:catAx>
      <c:valAx>
        <c:axId val="881268336"/>
        <c:scaling>
          <c:orientation val="minMax"/>
          <c:max val="52"/>
        </c:scaling>
        <c:delete val="0"/>
        <c:axPos val="l"/>
        <c:title>
          <c:tx>
            <c:rich>
              <a:bodyPr rot="0" vert="wordArtVert"/>
              <a:lstStyle/>
              <a:p>
                <a:pPr>
                  <a:defRPr/>
                </a:pPr>
                <a:r>
                  <a:rPr lang="en-US" dirty="0" err="1"/>
                  <a:t>Pourc</a:t>
                </a:r>
                <a:r>
                  <a:rPr lang="en-US" dirty="0"/>
                  <a:t>.</a:t>
                </a:r>
              </a:p>
            </c:rich>
          </c:tx>
          <c:layout>
            <c:manualLayout>
              <c:xMode val="edge"/>
              <c:yMode val="edge"/>
              <c:x val="3.0767056063920844E-3"/>
              <c:y val="5.702447202836048E-2"/>
            </c:manualLayout>
          </c:layout>
          <c:overlay val="0"/>
        </c:title>
        <c:numFmt formatCode="0" sourceLinked="1"/>
        <c:majorTickMark val="none"/>
        <c:minorTickMark val="none"/>
        <c:tickLblPos val="nextTo"/>
        <c:crossAx val="881271600"/>
        <c:crosses val="autoZero"/>
        <c:crossBetween val="between"/>
        <c:majorUnit val="52"/>
      </c:valAx>
    </c:plotArea>
    <c:plotVisOnly val="1"/>
    <c:dispBlanksAs val="gap"/>
    <c:showDLblsOverMax val="0"/>
  </c:chart>
  <c:spPr>
    <a:noFill/>
    <a:ln>
      <a:solidFill>
        <a:schemeClr val="accent3">
          <a:lumMod val="60000"/>
          <a:lumOff val="40000"/>
        </a:schemeClr>
      </a:solidFill>
    </a:ln>
  </c:spPr>
  <c:txPr>
    <a:bodyPr/>
    <a:lstStyle/>
    <a:p>
      <a:pPr>
        <a:defRPr sz="20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pitchFamily="34" charset="0"/>
          <a:cs typeface="Arial" pitchFamily="34" charset="0"/>
        </a:defRPr>
      </a:pPr>
      <a:endParaRPr lang="fr-F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1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  <c:spPr>
        <a:noFill/>
      </c:spPr>
    </c:backWall>
    <c:plotArea>
      <c:layout>
        <c:manualLayout>
          <c:layoutTarget val="inner"/>
          <c:xMode val="edge"/>
          <c:yMode val="edge"/>
          <c:x val="0.45938874476546654"/>
          <c:y val="2.2564570893100537E-2"/>
          <c:w val="0.47283803892649268"/>
          <c:h val="0.83479959833929862"/>
        </c:manualLayout>
      </c:layout>
      <c:bar3DChart>
        <c:barDir val="bar"/>
        <c:grouping val="clustered"/>
        <c:varyColors val="0"/>
        <c:ser>
          <c:idx val="0"/>
          <c:order val="0"/>
          <c:invertIfNegative val="0"/>
          <c:dLbls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2,0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0C37-4D84-8898-58F7335C3C3C}"/>
                </c:ext>
              </c:extLst>
            </c:dLbl>
            <c:dLbl>
              <c:idx val="3"/>
              <c:tx>
                <c:rich>
                  <a:bodyPr/>
                  <a:lstStyle/>
                  <a:p>
                    <a:r>
                      <a:rPr lang="en-US"/>
                      <a:t>8,0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0C37-4D84-8898-58F7335C3C3C}"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Feuil1!$B$44:$B$53</c:f>
              <c:strCache>
                <c:ptCount val="10"/>
                <c:pt idx="0">
                  <c:v>Sociologie</c:v>
                </c:pt>
                <c:pt idx="1">
                  <c:v>Médecine</c:v>
                </c:pt>
                <c:pt idx="2">
                  <c:v>Criminologie</c:v>
                </c:pt>
                <c:pt idx="3">
                  <c:v>Soins infirmiers</c:v>
                </c:pt>
                <c:pt idx="4">
                  <c:v>Éducation</c:v>
                </c:pt>
                <c:pt idx="5">
                  <c:v>Travail social</c:v>
                </c:pt>
                <c:pt idx="6">
                  <c:v>Administration</c:v>
                </c:pt>
                <c:pt idx="7">
                  <c:v>Ergothérapie</c:v>
                </c:pt>
                <c:pt idx="8">
                  <c:v>Psychoéducation</c:v>
                </c:pt>
                <c:pt idx="9">
                  <c:v>Psychologie</c:v>
                </c:pt>
              </c:strCache>
            </c:strRef>
          </c:cat>
          <c:val>
            <c:numRef>
              <c:f>Feuil1!$C$44:$C$53</c:f>
              <c:numCache>
                <c:formatCode>General</c:formatCode>
                <c:ptCount val="10"/>
                <c:pt idx="0">
                  <c:v>1.7</c:v>
                </c:pt>
                <c:pt idx="1">
                  <c:v>1.9</c:v>
                </c:pt>
                <c:pt idx="2">
                  <c:v>2</c:v>
                </c:pt>
                <c:pt idx="3">
                  <c:v>8</c:v>
                </c:pt>
                <c:pt idx="4">
                  <c:v>9.9</c:v>
                </c:pt>
                <c:pt idx="5">
                  <c:v>10.6</c:v>
                </c:pt>
                <c:pt idx="6">
                  <c:v>11.4</c:v>
                </c:pt>
                <c:pt idx="7">
                  <c:v>11.7</c:v>
                </c:pt>
                <c:pt idx="8">
                  <c:v>14.2</c:v>
                </c:pt>
                <c:pt idx="9">
                  <c:v>19.899999999999999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C37-4D84-8898-58F7335C3C3C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box"/>
        <c:axId val="881268880"/>
        <c:axId val="878950080"/>
        <c:axId val="0"/>
      </c:bar3DChart>
      <c:catAx>
        <c:axId val="881268880"/>
        <c:scaling>
          <c:orientation val="minMax"/>
        </c:scaling>
        <c:delete val="0"/>
        <c:axPos val="l"/>
        <c:title>
          <c:tx>
            <c:rich>
              <a:bodyPr rot="0" vert="wordArtVert"/>
              <a:lstStyle/>
              <a:p>
                <a:pPr>
                  <a:defRPr lang="fr-FR" noProof="0"/>
                </a:pPr>
                <a:r>
                  <a:rPr lang="fr-FR" noProof="0" dirty="0"/>
                  <a:t>Domaine</a:t>
                </a:r>
              </a:p>
            </c:rich>
          </c:tx>
          <c:layout>
            <c:manualLayout>
              <c:xMode val="edge"/>
              <c:yMode val="edge"/>
              <c:x val="0"/>
              <c:y val="0.18958483765496204"/>
            </c:manualLayout>
          </c:layout>
          <c:overlay val="0"/>
        </c:title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900"/>
            </a:pPr>
            <a:endParaRPr lang="fr-FR"/>
          </a:p>
        </c:txPr>
        <c:crossAx val="878950080"/>
        <c:crosses val="autoZero"/>
        <c:auto val="1"/>
        <c:lblAlgn val="ctr"/>
        <c:lblOffset val="100"/>
        <c:noMultiLvlLbl val="0"/>
      </c:catAx>
      <c:valAx>
        <c:axId val="87895008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Pourcentages</a:t>
                </a:r>
              </a:p>
            </c:rich>
          </c:tx>
          <c:layout>
            <c:manualLayout>
              <c:xMode val="edge"/>
              <c:yMode val="edge"/>
              <c:x val="0.50358351549948643"/>
              <c:y val="0.91318906381839438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crossAx val="881268880"/>
        <c:crosses val="autoZero"/>
        <c:crossBetween val="between"/>
      </c:valAx>
    </c:plotArea>
    <c:plotVisOnly val="1"/>
    <c:dispBlanksAs val="gap"/>
    <c:showDLblsOverMax val="0"/>
  </c:chart>
  <c:spPr>
    <a:noFill/>
    <a:ln>
      <a:solidFill>
        <a:schemeClr val="accent3">
          <a:lumMod val="60000"/>
          <a:lumOff val="40000"/>
        </a:schemeClr>
      </a:solidFill>
    </a:ln>
  </c:spPr>
  <c:txPr>
    <a:bodyPr/>
    <a:lstStyle/>
    <a:p>
      <a:pPr>
        <a:defRPr sz="20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pitchFamily="34" charset="0"/>
          <a:cs typeface="Arial" pitchFamily="34" charset="0"/>
        </a:defRPr>
      </a:pPr>
      <a:endParaRPr lang="fr-F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1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  <c:spPr>
        <a:noFill/>
      </c:spPr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'[Graphique dans Microsoft PowerPoint]Feuil1'!$J$136:$J$142</c:f>
              <c:strCache>
                <c:ptCount val="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 et +</c:v>
                </c:pt>
              </c:strCache>
            </c:strRef>
          </c:cat>
          <c:val>
            <c:numRef>
              <c:f>'[Graphique dans Microsoft PowerPoint]Feuil1'!$K$136:$K$142</c:f>
              <c:numCache>
                <c:formatCode>General</c:formatCode>
                <c:ptCount val="7"/>
                <c:pt idx="0" formatCode="0.00">
                  <c:v>0.7</c:v>
                </c:pt>
                <c:pt idx="1">
                  <c:v>13.3</c:v>
                </c:pt>
                <c:pt idx="2">
                  <c:v>37</c:v>
                </c:pt>
                <c:pt idx="3">
                  <c:v>26.8</c:v>
                </c:pt>
                <c:pt idx="4">
                  <c:v>10.4</c:v>
                </c:pt>
                <c:pt idx="5">
                  <c:v>4.9000000000000004</c:v>
                </c:pt>
                <c:pt idx="6">
                  <c:v>6.3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46-449B-9190-7021FA786986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473"/>
        <c:gapDepth val="487"/>
        <c:shape val="box"/>
        <c:axId val="881562064"/>
        <c:axId val="881558256"/>
        <c:axId val="0"/>
      </c:bar3DChart>
      <c:catAx>
        <c:axId val="8815620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Nombre d'enfants dans la famille</a:t>
                </a:r>
              </a:p>
            </c:rich>
          </c:tx>
          <c:layout>
            <c:manualLayout>
              <c:xMode val="edge"/>
              <c:yMode val="edge"/>
              <c:x val="0.28495149496187089"/>
              <c:y val="0.87583025575847673"/>
            </c:manualLayout>
          </c:layout>
          <c:overlay val="0"/>
        </c:title>
        <c:numFmt formatCode="General" sourceLinked="0"/>
        <c:majorTickMark val="none"/>
        <c:minorTickMark val="none"/>
        <c:tickLblPos val="nextTo"/>
        <c:crossAx val="881558256"/>
        <c:crosses val="autoZero"/>
        <c:auto val="1"/>
        <c:lblAlgn val="ctr"/>
        <c:lblOffset val="100"/>
        <c:noMultiLvlLbl val="0"/>
      </c:catAx>
      <c:valAx>
        <c:axId val="881558256"/>
        <c:scaling>
          <c:orientation val="minMax"/>
        </c:scaling>
        <c:delete val="0"/>
        <c:axPos val="l"/>
        <c:title>
          <c:tx>
            <c:rich>
              <a:bodyPr rot="0" vert="wordArtVert"/>
              <a:lstStyle/>
              <a:p>
                <a:pPr>
                  <a:defRPr/>
                </a:pPr>
                <a:r>
                  <a:rPr lang="en-US"/>
                  <a:t>Pourcentages</a:t>
                </a:r>
              </a:p>
            </c:rich>
          </c:tx>
          <c:overlay val="0"/>
        </c:title>
        <c:numFmt formatCode="0" sourceLinked="0"/>
        <c:majorTickMark val="none"/>
        <c:minorTickMark val="none"/>
        <c:tickLblPos val="nextTo"/>
        <c:crossAx val="881562064"/>
        <c:crosses val="autoZero"/>
        <c:crossBetween val="between"/>
        <c:majorUnit val="10"/>
      </c:valAx>
    </c:plotArea>
    <c:plotVisOnly val="1"/>
    <c:dispBlanksAs val="gap"/>
    <c:showDLblsOverMax val="0"/>
  </c:chart>
  <c:spPr>
    <a:noFill/>
    <a:ln>
      <a:solidFill>
        <a:schemeClr val="accent3">
          <a:lumMod val="60000"/>
          <a:lumOff val="40000"/>
        </a:schemeClr>
      </a:solidFill>
    </a:ln>
  </c:spPr>
  <c:txPr>
    <a:bodyPr/>
    <a:lstStyle/>
    <a:p>
      <a:pPr>
        <a:defRPr sz="2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pitchFamily="34" charset="0"/>
          <a:cs typeface="Arial" pitchFamily="34" charset="0"/>
        </a:defRPr>
      </a:pPr>
      <a:endParaRPr lang="fr-F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1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  <c:spPr>
        <a:noFill/>
      </c:spPr>
    </c:backWall>
    <c:plotArea>
      <c:layout>
        <c:manualLayout>
          <c:layoutTarget val="inner"/>
          <c:xMode val="edge"/>
          <c:yMode val="edge"/>
          <c:x val="0.17235697348894327"/>
          <c:y val="4.9957629015027837E-2"/>
          <c:w val="0.80993857302358352"/>
          <c:h val="0.55268347584566335"/>
        </c:manualLayout>
      </c:layout>
      <c:bar3DChart>
        <c:barDir val="col"/>
        <c:grouping val="stack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Feuil1!$H$16:$H$20</c:f>
              <c:strCache>
                <c:ptCount val="5"/>
                <c:pt idx="0">
                  <c:v>[15-25[</c:v>
                </c:pt>
                <c:pt idx="1">
                  <c:v>[25-35[</c:v>
                </c:pt>
                <c:pt idx="2">
                  <c:v>[35-45[</c:v>
                </c:pt>
                <c:pt idx="3">
                  <c:v>[45-55[</c:v>
                </c:pt>
                <c:pt idx="4">
                  <c:v>[55-65[</c:v>
                </c:pt>
              </c:strCache>
            </c:strRef>
          </c:cat>
          <c:val>
            <c:numRef>
              <c:f>Feuil1!$I$16:$I$20</c:f>
              <c:numCache>
                <c:formatCode>0</c:formatCode>
                <c:ptCount val="5"/>
                <c:pt idx="0">
                  <c:v>13.473564525298499</c:v>
                </c:pt>
                <c:pt idx="1">
                  <c:v>41.159749857873791</c:v>
                </c:pt>
                <c:pt idx="2">
                  <c:v>22.910744741330301</c:v>
                </c:pt>
                <c:pt idx="3">
                  <c:v>17.225696418419556</c:v>
                </c:pt>
                <c:pt idx="4">
                  <c:v>5.2302444570778848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54-48A9-B58D-061536EB196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0"/>
        <c:gapDepth val="48"/>
        <c:shape val="box"/>
        <c:axId val="878945184"/>
        <c:axId val="830166176"/>
        <c:axId val="0"/>
      </c:bar3DChart>
      <c:catAx>
        <c:axId val="8789451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Classes d'âge</a:t>
                </a:r>
              </a:p>
            </c:rich>
          </c:tx>
          <c:layout>
            <c:manualLayout>
              <c:xMode val="edge"/>
              <c:yMode val="edge"/>
              <c:x val="0.32108123747775552"/>
              <c:y val="0.88061271414887954"/>
            </c:manualLayout>
          </c:layout>
          <c:overlay val="0"/>
        </c:title>
        <c:numFmt formatCode="General" sourceLinked="0"/>
        <c:majorTickMark val="none"/>
        <c:minorTickMark val="none"/>
        <c:tickLblPos val="nextTo"/>
        <c:crossAx val="830166176"/>
        <c:crosses val="autoZero"/>
        <c:auto val="1"/>
        <c:lblAlgn val="ctr"/>
        <c:lblOffset val="100"/>
        <c:noMultiLvlLbl val="0"/>
      </c:catAx>
      <c:valAx>
        <c:axId val="830166176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pc="0"/>
                </a:pPr>
                <a:r>
                  <a:rPr lang="en-US" spc="0" dirty="0" err="1"/>
                  <a:t>Pourcentages</a:t>
                </a:r>
                <a:endParaRPr lang="en-US" spc="0" dirty="0"/>
              </a:p>
            </c:rich>
          </c:tx>
          <c:layout>
            <c:manualLayout>
              <c:xMode val="edge"/>
              <c:yMode val="edge"/>
              <c:x val="0"/>
              <c:y val="0.14128039030654158"/>
            </c:manualLayout>
          </c:layout>
          <c:overlay val="0"/>
        </c:title>
        <c:numFmt formatCode="0" sourceLinked="1"/>
        <c:majorTickMark val="none"/>
        <c:minorTickMark val="none"/>
        <c:tickLblPos val="nextTo"/>
        <c:crossAx val="878945184"/>
        <c:crosses val="autoZero"/>
        <c:crossBetween val="between"/>
      </c:valAx>
    </c:plotArea>
    <c:plotVisOnly val="1"/>
    <c:dispBlanksAs val="gap"/>
    <c:showDLblsOverMax val="0"/>
  </c:chart>
  <c:spPr>
    <a:noFill/>
    <a:ln>
      <a:solidFill>
        <a:schemeClr val="accent3">
          <a:lumMod val="60000"/>
          <a:lumOff val="40000"/>
        </a:schemeClr>
      </a:solidFill>
    </a:ln>
  </c:spPr>
  <c:txPr>
    <a:bodyPr/>
    <a:lstStyle/>
    <a:p>
      <a:pPr>
        <a:defRPr sz="20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pitchFamily="34" charset="0"/>
          <a:cs typeface="Arial" pitchFamily="34" charset="0"/>
        </a:defRPr>
      </a:pPr>
      <a:endParaRPr lang="fr-F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1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marker>
            <c:symbol val="circle"/>
            <c:size val="13"/>
          </c:marker>
          <c:cat>
            <c:strRef>
              <c:f>Feuil1!$U$16:$U$20</c:f>
              <c:strCache>
                <c:ptCount val="5"/>
                <c:pt idx="0">
                  <c:v>25 ans</c:v>
                </c:pt>
                <c:pt idx="1">
                  <c:v>35 ans</c:v>
                </c:pt>
                <c:pt idx="2">
                  <c:v>45 ans   </c:v>
                </c:pt>
                <c:pt idx="3">
                  <c:v>55 ans</c:v>
                </c:pt>
                <c:pt idx="4">
                  <c:v>65ans</c:v>
                </c:pt>
              </c:strCache>
            </c:strRef>
          </c:cat>
          <c:val>
            <c:numRef>
              <c:f>Feuil1!$V$16:$V$20</c:f>
              <c:numCache>
                <c:formatCode>0</c:formatCode>
                <c:ptCount val="5"/>
                <c:pt idx="0" formatCode="General">
                  <c:v>13</c:v>
                </c:pt>
                <c:pt idx="1">
                  <c:v>54.159749857873791</c:v>
                </c:pt>
                <c:pt idx="2">
                  <c:v>77.070494599204096</c:v>
                </c:pt>
                <c:pt idx="3">
                  <c:v>94.296191017623656</c:v>
                </c:pt>
                <c:pt idx="4">
                  <c:v>99.526435474701543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93B-4BF8-B647-F7D35761495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>
              <a:gradFill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lin ang="5400000" scaled="0"/>
              </a:gradFill>
            </a:ln>
          </c:spPr>
        </c:dropLines>
        <c:marker val="1"/>
        <c:smooth val="0"/>
        <c:axId val="830156928"/>
        <c:axId val="881556080"/>
      </c:lineChart>
      <c:catAx>
        <c:axId val="83015692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fr-CA"/>
                  <a:t>Limite supérieure des classes </a:t>
                </a:r>
              </a:p>
            </c:rich>
          </c:tx>
          <c:layout>
            <c:manualLayout>
              <c:xMode val="edge"/>
              <c:yMode val="edge"/>
              <c:x val="0.32080038456277893"/>
              <c:y val="0.89365804830340922"/>
            </c:manualLayout>
          </c:layout>
          <c:overlay val="0"/>
        </c:title>
        <c:numFmt formatCode="General" sourceLinked="0"/>
        <c:majorTickMark val="none"/>
        <c:minorTickMark val="none"/>
        <c:tickLblPos val="nextTo"/>
        <c:spPr>
          <a:ln>
            <a:solidFill>
              <a:schemeClr val="tx1">
                <a:lumMod val="75000"/>
                <a:alpha val="80000"/>
              </a:schemeClr>
            </a:solidFill>
          </a:ln>
        </c:spPr>
        <c:crossAx val="881556080"/>
        <c:crosses val="autoZero"/>
        <c:auto val="1"/>
        <c:lblAlgn val="ctr"/>
        <c:lblOffset val="100"/>
        <c:noMultiLvlLbl val="0"/>
      </c:catAx>
      <c:valAx>
        <c:axId val="881556080"/>
        <c:scaling>
          <c:orientation val="minMax"/>
          <c:max val="100"/>
        </c:scaling>
        <c:delete val="0"/>
        <c:axPos val="l"/>
        <c:majorGridlines>
          <c:spPr>
            <a:ln>
              <a:solidFill>
                <a:schemeClr val="tx1">
                  <a:lumMod val="75000"/>
                  <a:alpha val="49000"/>
                </a:scheme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/>
                </a:pPr>
                <a:r>
                  <a:rPr lang="fr-CA" dirty="0"/>
                  <a:t>Pourcentages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crossAx val="830156928"/>
        <c:crosses val="autoZero"/>
        <c:crossBetween val="between"/>
        <c:majorUnit val="20"/>
      </c:valAx>
    </c:plotArea>
    <c:plotVisOnly val="1"/>
    <c:dispBlanksAs val="gap"/>
    <c:showDLblsOverMax val="0"/>
  </c:chart>
  <c:spPr>
    <a:noFill/>
    <a:ln>
      <a:solidFill>
        <a:schemeClr val="accent3">
          <a:lumMod val="60000"/>
          <a:lumOff val="40000"/>
        </a:schemeClr>
      </a:solidFill>
    </a:ln>
  </c:spPr>
  <c:txPr>
    <a:bodyPr/>
    <a:lstStyle/>
    <a:p>
      <a:pPr>
        <a:defRPr sz="2000"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pitchFamily="34" charset="0"/>
          <a:cs typeface="Arial" pitchFamily="34" charset="0"/>
        </a:defRPr>
      </a:pPr>
      <a:endParaRPr lang="fr-F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1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806009873656137"/>
          <c:y val="5.1402082000674712E-2"/>
          <c:w val="0.64912066431119064"/>
          <c:h val="0.69642841614111639"/>
        </c:manualLayout>
      </c:layout>
      <c:lineChart>
        <c:grouping val="standard"/>
        <c:varyColors val="0"/>
        <c:ser>
          <c:idx val="0"/>
          <c:order val="0"/>
          <c:tx>
            <c:strRef>
              <c:f>'Série chrono.'!$C$61</c:f>
              <c:strCache>
                <c:ptCount val="1"/>
                <c:pt idx="0">
                  <c:v>France</c:v>
                </c:pt>
              </c:strCache>
            </c:strRef>
          </c:tx>
          <c:marker>
            <c:symbol val="circle"/>
            <c:size val="9"/>
          </c:marker>
          <c:cat>
            <c:strRef>
              <c:f>'Série chrono.'!$B$62:$B$73</c:f>
              <c:strCache>
                <c:ptCount val="12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</c:strCache>
            </c:strRef>
          </c:cat>
          <c:val>
            <c:numRef>
              <c:f>'Série chrono.'!$C$62:$C$73</c:f>
              <c:numCache>
                <c:formatCode>0.0</c:formatCode>
                <c:ptCount val="12"/>
                <c:pt idx="0">
                  <c:v>11.5</c:v>
                </c:pt>
                <c:pt idx="1">
                  <c:v>11.1</c:v>
                </c:pt>
                <c:pt idx="2">
                  <c:v>10.5</c:v>
                </c:pt>
                <c:pt idx="3">
                  <c:v>9.1</c:v>
                </c:pt>
                <c:pt idx="4">
                  <c:v>8.4</c:v>
                </c:pt>
                <c:pt idx="5">
                  <c:v>8.6</c:v>
                </c:pt>
                <c:pt idx="6">
                  <c:v>9</c:v>
                </c:pt>
                <c:pt idx="7">
                  <c:v>9.3000000000000007</c:v>
                </c:pt>
                <c:pt idx="8">
                  <c:v>9.3000000000000007</c:v>
                </c:pt>
                <c:pt idx="9">
                  <c:v>9.1999999999999993</c:v>
                </c:pt>
                <c:pt idx="10">
                  <c:v>8.3000000000000007</c:v>
                </c:pt>
                <c:pt idx="11">
                  <c:v>7.7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A2F-4217-B399-8BA5C4784EF4}"/>
            </c:ext>
          </c:extLst>
        </c:ser>
        <c:ser>
          <c:idx val="1"/>
          <c:order val="1"/>
          <c:tx>
            <c:strRef>
              <c:f>'Série chrono.'!$D$61</c:f>
              <c:strCache>
                <c:ptCount val="1"/>
                <c:pt idx="0">
                  <c:v>Canada</c:v>
                </c:pt>
              </c:strCache>
            </c:strRef>
          </c:tx>
          <c:cat>
            <c:strRef>
              <c:f>'Série chrono.'!$B$62:$B$73</c:f>
              <c:strCache>
                <c:ptCount val="12"/>
                <c:pt idx="0">
                  <c:v>1997</c:v>
                </c:pt>
                <c:pt idx="1">
                  <c:v>1998</c:v>
                </c:pt>
                <c:pt idx="2">
                  <c:v>1999</c:v>
                </c:pt>
                <c:pt idx="3">
                  <c:v>2000</c:v>
                </c:pt>
                <c:pt idx="4">
                  <c:v>2001</c:v>
                </c:pt>
                <c:pt idx="5">
                  <c:v>2002</c:v>
                </c:pt>
                <c:pt idx="6">
                  <c:v>2003</c:v>
                </c:pt>
                <c:pt idx="7">
                  <c:v>2004</c:v>
                </c:pt>
                <c:pt idx="8">
                  <c:v>2005</c:v>
                </c:pt>
                <c:pt idx="9">
                  <c:v>2006</c:v>
                </c:pt>
                <c:pt idx="10">
                  <c:v>2007</c:v>
                </c:pt>
                <c:pt idx="11">
                  <c:v>2008</c:v>
                </c:pt>
              </c:strCache>
            </c:strRef>
          </c:cat>
          <c:val>
            <c:numRef>
              <c:f>'Série chrono.'!$D$62:$D$73</c:f>
              <c:numCache>
                <c:formatCode>0.0</c:formatCode>
                <c:ptCount val="12"/>
                <c:pt idx="0">
                  <c:v>9.1</c:v>
                </c:pt>
                <c:pt idx="1">
                  <c:v>8.3000000000000007</c:v>
                </c:pt>
                <c:pt idx="2">
                  <c:v>7.6</c:v>
                </c:pt>
                <c:pt idx="3">
                  <c:v>6.8</c:v>
                </c:pt>
                <c:pt idx="4">
                  <c:v>7.2</c:v>
                </c:pt>
                <c:pt idx="5">
                  <c:v>7.7</c:v>
                </c:pt>
                <c:pt idx="6">
                  <c:v>7.6</c:v>
                </c:pt>
                <c:pt idx="7">
                  <c:v>7.2</c:v>
                </c:pt>
                <c:pt idx="8">
                  <c:v>6.8</c:v>
                </c:pt>
                <c:pt idx="9">
                  <c:v>6.3</c:v>
                </c:pt>
                <c:pt idx="10">
                  <c:v>6</c:v>
                </c:pt>
                <c:pt idx="11">
                  <c:v>6.1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A2F-4217-B399-8BA5C4784E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72113136"/>
        <c:axId val="1472110960"/>
      </c:lineChart>
      <c:catAx>
        <c:axId val="1472113136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fr-CA" dirty="0"/>
                  <a:t>Années</a:t>
                </a:r>
              </a:p>
            </c:rich>
          </c:tx>
          <c:overlay val="0"/>
        </c:title>
        <c:numFmt formatCode="General" sourceLinked="0"/>
        <c:majorTickMark val="out"/>
        <c:minorTickMark val="none"/>
        <c:tickLblPos val="nextTo"/>
        <c:txPr>
          <a:bodyPr rot="-5400000" vert="horz"/>
          <a:lstStyle/>
          <a:p>
            <a:pPr>
              <a:defRPr/>
            </a:pPr>
            <a:endParaRPr lang="fr-FR"/>
          </a:p>
        </c:txPr>
        <c:crossAx val="1472110960"/>
        <c:crosses val="autoZero"/>
        <c:auto val="1"/>
        <c:lblAlgn val="ctr"/>
        <c:lblOffset val="100"/>
        <c:noMultiLvlLbl val="0"/>
      </c:catAx>
      <c:valAx>
        <c:axId val="1472110960"/>
        <c:scaling>
          <c:orientation val="minMax"/>
          <c:max val="12"/>
          <c:min val="6"/>
        </c:scaling>
        <c:delete val="0"/>
        <c:axPos val="l"/>
        <c:majorGridlines/>
        <c:title>
          <c:tx>
            <c:rich>
              <a:bodyPr rot="0" vert="wordArtVert"/>
              <a:lstStyle/>
              <a:p>
                <a:pPr>
                  <a:defRPr/>
                </a:pPr>
                <a:r>
                  <a:rPr lang="fr-CA" sz="2000" dirty="0"/>
                  <a:t>Pourcentages</a:t>
                </a:r>
              </a:p>
            </c:rich>
          </c:tx>
          <c:overlay val="0"/>
        </c:title>
        <c:numFmt formatCode="0.0" sourceLinked="1"/>
        <c:majorTickMark val="out"/>
        <c:minorTickMark val="none"/>
        <c:tickLblPos val="nextTo"/>
        <c:crossAx val="1472113136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spPr>
    <a:noFill/>
    <a:ln>
      <a:solidFill>
        <a:schemeClr val="accent3">
          <a:lumMod val="60000"/>
          <a:lumOff val="40000"/>
        </a:schemeClr>
      </a:solidFill>
    </a:ln>
  </c:spPr>
  <c:txPr>
    <a:bodyPr/>
    <a:lstStyle/>
    <a:p>
      <a:pPr>
        <a:defRPr sz="20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Arial" pitchFamily="34" charset="0"/>
          <a:cs typeface="Arial" pitchFamily="34" charset="0"/>
        </a:defRPr>
      </a:pPr>
      <a:endParaRPr lang="fr-FR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D28B64-17C6-4508-ACCA-844B86804979}" type="doc">
      <dgm:prSet loTypeId="urn:microsoft.com/office/officeart/2008/layout/HorizontalMultiLevelHierarchy" loCatId="hierarchy" qsTypeId="urn:microsoft.com/office/officeart/2005/8/quickstyle/3d4" qsCatId="3D" csTypeId="urn:microsoft.com/office/officeart/2005/8/colors/accent3_2" csCatId="accent3" phldr="1"/>
      <dgm:spPr/>
      <dgm:t>
        <a:bodyPr/>
        <a:lstStyle/>
        <a:p>
          <a:endParaRPr lang="fr-CA"/>
        </a:p>
      </dgm:t>
    </dgm:pt>
    <dgm:pt modelId="{E3FD1DC0-ED8F-4CF6-B927-124418DADBC5}">
      <dgm:prSet phldrT="[Texte]" custT="1"/>
      <dgm:spPr/>
      <dgm:t>
        <a:bodyPr/>
        <a:lstStyle/>
        <a:p>
          <a:r>
            <a:rPr lang="fr-FR" sz="2600" b="1" noProof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Variables</a:t>
          </a:r>
        </a:p>
      </dgm:t>
    </dgm:pt>
    <dgm:pt modelId="{55CB7791-A2A3-4F11-8591-C577C15DF606}" type="parTrans" cxnId="{AABD31B9-E057-4F0A-9F45-A5110C0E94B3}">
      <dgm:prSet/>
      <dgm:spPr/>
      <dgm:t>
        <a:bodyPr/>
        <a:lstStyle/>
        <a:p>
          <a:endParaRPr lang="fr-FR" sz="24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26F9CCE5-C07B-4096-8F50-A2C85DDF0117}" type="sibTrans" cxnId="{AABD31B9-E057-4F0A-9F45-A5110C0E94B3}">
      <dgm:prSet/>
      <dgm:spPr/>
      <dgm:t>
        <a:bodyPr/>
        <a:lstStyle/>
        <a:p>
          <a:endParaRPr lang="fr-FR" sz="24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FD18C50A-1441-4ED0-8EB8-366DD4C14906}">
      <dgm:prSet phldrT="[Texte]" custT="1"/>
      <dgm:spPr/>
      <dgm:t>
        <a:bodyPr/>
        <a:lstStyle/>
        <a:p>
          <a:r>
            <a:rPr lang="fr-FR" sz="20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Diagramme en secteurs (peu de catégories)</a:t>
          </a:r>
        </a:p>
      </dgm:t>
    </dgm:pt>
    <dgm:pt modelId="{24029F87-4AAF-41EF-9B53-E90643D67486}" type="parTrans" cxnId="{94FCF6C1-F72A-4057-A323-C0D8EA795CC9}">
      <dgm:prSet custT="1"/>
      <dgm:spPr/>
      <dgm:t>
        <a:bodyPr/>
        <a:lstStyle/>
        <a:p>
          <a:endParaRPr lang="fr-FR" sz="24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F467FCBE-F296-4FA8-963F-4594C514C084}" type="sibTrans" cxnId="{94FCF6C1-F72A-4057-A323-C0D8EA795CC9}">
      <dgm:prSet/>
      <dgm:spPr/>
      <dgm:t>
        <a:bodyPr/>
        <a:lstStyle/>
        <a:p>
          <a:endParaRPr lang="fr-FR" sz="24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C0B3ED0B-4E50-46E8-BF25-19510365CB11}">
      <dgm:prSet phldrT="[Texte]" custT="1"/>
      <dgm:spPr/>
      <dgm:t>
        <a:bodyPr/>
        <a:lstStyle/>
        <a:p>
          <a:r>
            <a:rPr lang="fr-FR" sz="24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Ordinale</a:t>
          </a:r>
        </a:p>
      </dgm:t>
    </dgm:pt>
    <dgm:pt modelId="{55A45ACF-AC58-44A6-B58E-F76D21D099AF}" type="parTrans" cxnId="{4CA9B0D6-60D5-4970-89D8-F9620494CA9C}">
      <dgm:prSet custT="1"/>
      <dgm:spPr/>
      <dgm:t>
        <a:bodyPr/>
        <a:lstStyle/>
        <a:p>
          <a:endParaRPr lang="fr-FR" sz="24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2A1D8CCB-6976-46F5-8B5A-1A979D2B990B}" type="sibTrans" cxnId="{4CA9B0D6-60D5-4970-89D8-F9620494CA9C}">
      <dgm:prSet/>
      <dgm:spPr/>
      <dgm:t>
        <a:bodyPr/>
        <a:lstStyle/>
        <a:p>
          <a:endParaRPr lang="fr-FR" sz="24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A2F39B7F-6904-4BE0-9210-C14CD5336A76}">
      <dgm:prSet custT="1"/>
      <dgm:spPr/>
      <dgm:t>
        <a:bodyPr/>
        <a:lstStyle/>
        <a:p>
          <a:r>
            <a:rPr lang="fr-FR" sz="24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Nominale</a:t>
          </a:r>
        </a:p>
      </dgm:t>
    </dgm:pt>
    <dgm:pt modelId="{480C373C-25DA-4B67-A6F7-DC06EB33A395}" type="parTrans" cxnId="{A2D37B8B-C320-46A2-8468-EF3036D4BB61}">
      <dgm:prSet custT="1"/>
      <dgm:spPr/>
      <dgm:t>
        <a:bodyPr/>
        <a:lstStyle/>
        <a:p>
          <a:endParaRPr lang="fr-FR" sz="24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2560C9D5-BB5E-4B3A-9B28-C4975716DA93}" type="sibTrans" cxnId="{A2D37B8B-C320-46A2-8468-EF3036D4BB61}">
      <dgm:prSet/>
      <dgm:spPr/>
      <dgm:t>
        <a:bodyPr/>
        <a:lstStyle/>
        <a:p>
          <a:endParaRPr lang="fr-FR" sz="24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81656C1B-3CD5-4DAB-B42B-B948335F19C3}">
      <dgm:prSet custT="1"/>
      <dgm:spPr/>
      <dgm:t>
        <a:bodyPr/>
        <a:lstStyle/>
        <a:p>
          <a:r>
            <a:rPr lang="fr-FR" sz="24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Discrète</a:t>
          </a:r>
        </a:p>
      </dgm:t>
    </dgm:pt>
    <dgm:pt modelId="{08B444F2-1A56-42D5-8A47-93F5B0EA4102}" type="parTrans" cxnId="{57ED3BAD-8832-4580-9458-44C3128E80F2}">
      <dgm:prSet custT="1"/>
      <dgm:spPr/>
      <dgm:t>
        <a:bodyPr/>
        <a:lstStyle/>
        <a:p>
          <a:endParaRPr lang="fr-FR" sz="24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EB3FD36F-0D7F-49E5-A0CD-BE23E61567F1}" type="sibTrans" cxnId="{57ED3BAD-8832-4580-9458-44C3128E80F2}">
      <dgm:prSet/>
      <dgm:spPr/>
      <dgm:t>
        <a:bodyPr/>
        <a:lstStyle/>
        <a:p>
          <a:endParaRPr lang="fr-FR" sz="24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E073DA82-2B35-47B1-B37B-815B8C3BD81C}">
      <dgm:prSet custT="1"/>
      <dgm:spPr/>
      <dgm:t>
        <a:bodyPr/>
        <a:lstStyle/>
        <a:p>
          <a:r>
            <a:rPr lang="fr-FR" sz="24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Continue</a:t>
          </a:r>
        </a:p>
      </dgm:t>
    </dgm:pt>
    <dgm:pt modelId="{80D13296-EC13-4442-927B-D84F8CC11775}" type="parTrans" cxnId="{7F6F8164-8A08-4B10-812B-11FAFD8F8988}">
      <dgm:prSet custT="1"/>
      <dgm:spPr/>
      <dgm:t>
        <a:bodyPr/>
        <a:lstStyle/>
        <a:p>
          <a:endParaRPr lang="fr-FR" sz="24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79DBD0C6-9BF4-4A6D-A3F9-57CB45403E4E}" type="sibTrans" cxnId="{7F6F8164-8A08-4B10-812B-11FAFD8F8988}">
      <dgm:prSet/>
      <dgm:spPr/>
      <dgm:t>
        <a:bodyPr/>
        <a:lstStyle/>
        <a:p>
          <a:endParaRPr lang="fr-FR" sz="24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32FA9634-103B-4A26-B268-28351A401F60}">
      <dgm:prSet phldrT="[Texte]" custT="1"/>
      <dgm:spPr/>
      <dgm:t>
        <a:bodyPr/>
        <a:lstStyle/>
        <a:p>
          <a:r>
            <a:rPr lang="fr-FR" sz="2000" noProof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Diag</a:t>
          </a:r>
          <a:r>
            <a:rPr lang="fr-FR" sz="20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. en barres horizontales (8 catégories+)</a:t>
          </a:r>
        </a:p>
      </dgm:t>
    </dgm:pt>
    <dgm:pt modelId="{D0EDC5D9-1421-4269-B995-76E1BFC70ABF}" type="parTrans" cxnId="{96539908-4EA0-4185-A9B5-7D24A7DAC908}">
      <dgm:prSet/>
      <dgm:spPr/>
      <dgm:t>
        <a:bodyPr/>
        <a:lstStyle/>
        <a:p>
          <a:endParaRPr lang="fr-FR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7EEFF22-A832-4838-9DF4-BBEA19F6BC00}" type="sibTrans" cxnId="{96539908-4EA0-4185-A9B5-7D24A7DAC908}">
      <dgm:prSet/>
      <dgm:spPr/>
      <dgm:t>
        <a:bodyPr/>
        <a:lstStyle/>
        <a:p>
          <a:endParaRPr lang="fr-FR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1029864-8BC3-411A-8A85-FD0684CAB22F}">
      <dgm:prSet phldrT="[Texte]" custT="1"/>
      <dgm:spPr/>
      <dgm:t>
        <a:bodyPr/>
        <a:lstStyle/>
        <a:p>
          <a:r>
            <a:rPr lang="fr-FR" sz="20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Diagramme en barres verticales</a:t>
          </a:r>
        </a:p>
      </dgm:t>
    </dgm:pt>
    <dgm:pt modelId="{C8A41538-4C0A-49E1-8E7C-9C47213090BD}" type="parTrans" cxnId="{D9980DA4-2D4B-4A72-9ECD-7DC94912A33A}">
      <dgm:prSet/>
      <dgm:spPr/>
      <dgm:t>
        <a:bodyPr/>
        <a:lstStyle/>
        <a:p>
          <a:endParaRPr lang="fr-FR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D2BEE1B-90A1-4995-8D0E-CDE1C10F9379}" type="sibTrans" cxnId="{D9980DA4-2D4B-4A72-9ECD-7DC94912A33A}">
      <dgm:prSet/>
      <dgm:spPr/>
      <dgm:t>
        <a:bodyPr/>
        <a:lstStyle/>
        <a:p>
          <a:endParaRPr lang="fr-FR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8B04D3B-A57B-4FD5-9D88-BE52CA0D4CAC}">
      <dgm:prSet phldrT="[Texte]" custT="1"/>
      <dgm:spPr/>
      <dgm:t>
        <a:bodyPr/>
        <a:lstStyle/>
        <a:p>
          <a:r>
            <a:rPr lang="fr-FR" sz="20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Diagramme en bâtons (linéaires)</a:t>
          </a:r>
        </a:p>
      </dgm:t>
    </dgm:pt>
    <dgm:pt modelId="{1EDEEDAA-B866-4852-BCE5-C55C5BD8D3DD}" type="parTrans" cxnId="{62EA9E57-B83A-45A4-8B09-D69735E7C6F1}">
      <dgm:prSet/>
      <dgm:spPr/>
      <dgm:t>
        <a:bodyPr/>
        <a:lstStyle/>
        <a:p>
          <a:endParaRPr lang="fr-FR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25AEDEA-4CD7-493F-A05D-3F2B9CE5B475}" type="sibTrans" cxnId="{62EA9E57-B83A-45A4-8B09-D69735E7C6F1}">
      <dgm:prSet/>
      <dgm:spPr/>
      <dgm:t>
        <a:bodyPr/>
        <a:lstStyle/>
        <a:p>
          <a:endParaRPr lang="fr-FR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050BD30-B257-4A02-8691-8497C9C62FBE}">
      <dgm:prSet phldrT="[Texte]" custT="1"/>
      <dgm:spPr/>
      <dgm:t>
        <a:bodyPr/>
        <a:lstStyle/>
        <a:p>
          <a:r>
            <a:rPr lang="fr-FR" sz="20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Histogramme (en classes)/polygone</a:t>
          </a:r>
        </a:p>
      </dgm:t>
    </dgm:pt>
    <dgm:pt modelId="{113C5E49-39FC-4ED9-8B4F-8656311BA84D}" type="parTrans" cxnId="{237D51A8-8FB1-4445-B57F-7F8B9074BD3B}">
      <dgm:prSet/>
      <dgm:spPr/>
      <dgm:t>
        <a:bodyPr/>
        <a:lstStyle/>
        <a:p>
          <a:endParaRPr lang="fr-FR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DF849E8-6AD4-4A21-957D-CFE0CD52CB5D}" type="sibTrans" cxnId="{237D51A8-8FB1-4445-B57F-7F8B9074BD3B}">
      <dgm:prSet/>
      <dgm:spPr/>
      <dgm:t>
        <a:bodyPr/>
        <a:lstStyle/>
        <a:p>
          <a:endParaRPr lang="fr-FR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234A05C-01D4-4C00-9520-54C47C95F952}">
      <dgm:prSet custT="1"/>
      <dgm:spPr/>
      <dgm:t>
        <a:bodyPr/>
        <a:lstStyle/>
        <a:p>
          <a:r>
            <a:rPr lang="en-CA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Ogive (limite sup. classes)</a:t>
          </a:r>
          <a:endParaRPr lang="fr-CA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gm:t>
    </dgm:pt>
    <dgm:pt modelId="{4FA1C18B-AAFD-40A2-9BB3-9EFD69F79BAF}" type="parTrans" cxnId="{D7252237-41A8-4FE8-98E9-72C0837DC26B}">
      <dgm:prSet/>
      <dgm:spPr/>
      <dgm:t>
        <a:bodyPr/>
        <a:lstStyle/>
        <a:p>
          <a:endParaRPr lang="fr-CA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7869211-5D59-4901-B523-BDF746FD857F}" type="sibTrans" cxnId="{D7252237-41A8-4FE8-98E9-72C0837DC26B}">
      <dgm:prSet/>
      <dgm:spPr/>
      <dgm:t>
        <a:bodyPr/>
        <a:lstStyle/>
        <a:p>
          <a:endParaRPr lang="fr-CA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AC24FB6-BEAE-4539-943B-1DF5E7720017}">
      <dgm:prSet custT="1"/>
      <dgm:spPr/>
      <dgm:t>
        <a:bodyPr/>
        <a:lstStyle/>
        <a:p>
          <a:r>
            <a:rPr lang="fr-CA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Courbe de tendance (temps)</a:t>
          </a:r>
        </a:p>
      </dgm:t>
    </dgm:pt>
    <dgm:pt modelId="{F7811A3E-F299-4D5B-8A35-764A60E3B0F3}" type="parTrans" cxnId="{FD91904B-5A03-462F-BA3D-1C4D0E0D7BBE}">
      <dgm:prSet/>
      <dgm:spPr/>
      <dgm:t>
        <a:bodyPr/>
        <a:lstStyle/>
        <a:p>
          <a:endParaRPr lang="fr-CA"/>
        </a:p>
      </dgm:t>
    </dgm:pt>
    <dgm:pt modelId="{CE1F8904-DCC9-4313-9F5C-EEB1FC69C612}" type="sibTrans" cxnId="{FD91904B-5A03-462F-BA3D-1C4D0E0D7BBE}">
      <dgm:prSet/>
      <dgm:spPr/>
      <dgm:t>
        <a:bodyPr/>
        <a:lstStyle/>
        <a:p>
          <a:endParaRPr lang="fr-CA"/>
        </a:p>
      </dgm:t>
    </dgm:pt>
    <dgm:pt modelId="{224DE51F-563C-4882-B3C2-25DACA702A42}" type="pres">
      <dgm:prSet presAssocID="{BAD28B64-17C6-4508-ACCA-844B86804979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0B69CD30-2892-496C-A762-D44C69721025}" type="pres">
      <dgm:prSet presAssocID="{E3FD1DC0-ED8F-4CF6-B927-124418DADBC5}" presName="root1" presStyleCnt="0"/>
      <dgm:spPr/>
    </dgm:pt>
    <dgm:pt modelId="{5E776128-CD23-4419-A6E6-8529B19A09E1}" type="pres">
      <dgm:prSet presAssocID="{E3FD1DC0-ED8F-4CF6-B927-124418DADBC5}" presName="LevelOneTextNode" presStyleLbl="node0" presStyleIdx="0" presStyleCnt="1" custScaleY="81174">
        <dgm:presLayoutVars>
          <dgm:chPref val="3"/>
        </dgm:presLayoutVars>
      </dgm:prSet>
      <dgm:spPr/>
    </dgm:pt>
    <dgm:pt modelId="{6D57F9B2-75B1-4DB0-BDBA-665D37C1FB58}" type="pres">
      <dgm:prSet presAssocID="{E3FD1DC0-ED8F-4CF6-B927-124418DADBC5}" presName="level2hierChild" presStyleCnt="0"/>
      <dgm:spPr/>
    </dgm:pt>
    <dgm:pt modelId="{3D0FAEE9-35CC-476B-B855-EED416755210}" type="pres">
      <dgm:prSet presAssocID="{480C373C-25DA-4B67-A6F7-DC06EB33A395}" presName="conn2-1" presStyleLbl="parChTrans1D2" presStyleIdx="0" presStyleCnt="4"/>
      <dgm:spPr/>
    </dgm:pt>
    <dgm:pt modelId="{0225ABAA-77A8-46E9-9571-B7A60C457339}" type="pres">
      <dgm:prSet presAssocID="{480C373C-25DA-4B67-A6F7-DC06EB33A395}" presName="connTx" presStyleLbl="parChTrans1D2" presStyleIdx="0" presStyleCnt="4"/>
      <dgm:spPr/>
    </dgm:pt>
    <dgm:pt modelId="{140248A5-7C40-46F7-B0C7-701BC9479DF4}" type="pres">
      <dgm:prSet presAssocID="{A2F39B7F-6904-4BE0-9210-C14CD5336A76}" presName="root2" presStyleCnt="0"/>
      <dgm:spPr/>
    </dgm:pt>
    <dgm:pt modelId="{6C90C847-6BA9-4DA8-A07E-BA00AA0E7073}" type="pres">
      <dgm:prSet presAssocID="{A2F39B7F-6904-4BE0-9210-C14CD5336A76}" presName="LevelTwoTextNode" presStyleLbl="node2" presStyleIdx="0" presStyleCnt="4" custScaleX="62103" custScaleY="77255">
        <dgm:presLayoutVars>
          <dgm:chPref val="3"/>
        </dgm:presLayoutVars>
      </dgm:prSet>
      <dgm:spPr/>
    </dgm:pt>
    <dgm:pt modelId="{7C941694-5B57-4E45-B870-C29A013309EE}" type="pres">
      <dgm:prSet presAssocID="{A2F39B7F-6904-4BE0-9210-C14CD5336A76}" presName="level3hierChild" presStyleCnt="0"/>
      <dgm:spPr/>
    </dgm:pt>
    <dgm:pt modelId="{CB0FF6CF-7DD1-4362-B674-C55AAC65979B}" type="pres">
      <dgm:prSet presAssocID="{24029F87-4AAF-41EF-9B53-E90643D67486}" presName="conn2-1" presStyleLbl="parChTrans1D3" presStyleIdx="0" presStyleCnt="7"/>
      <dgm:spPr/>
    </dgm:pt>
    <dgm:pt modelId="{8DE48433-AA47-4C49-9C99-F5ABACE40D9A}" type="pres">
      <dgm:prSet presAssocID="{24029F87-4AAF-41EF-9B53-E90643D67486}" presName="connTx" presStyleLbl="parChTrans1D3" presStyleIdx="0" presStyleCnt="7"/>
      <dgm:spPr/>
    </dgm:pt>
    <dgm:pt modelId="{D08E6374-2306-4649-BB7E-41625912DC52}" type="pres">
      <dgm:prSet presAssocID="{FD18C50A-1441-4ED0-8EB8-366DD4C14906}" presName="root2" presStyleCnt="0"/>
      <dgm:spPr/>
    </dgm:pt>
    <dgm:pt modelId="{DE7AD7DB-0603-4092-8542-2B130CA7A14D}" type="pres">
      <dgm:prSet presAssocID="{FD18C50A-1441-4ED0-8EB8-366DD4C14906}" presName="LevelTwoTextNode" presStyleLbl="node3" presStyleIdx="0" presStyleCnt="7" custScaleX="217805" custScaleY="35635">
        <dgm:presLayoutVars>
          <dgm:chPref val="3"/>
        </dgm:presLayoutVars>
      </dgm:prSet>
      <dgm:spPr/>
    </dgm:pt>
    <dgm:pt modelId="{BA8040CB-2BA5-4F58-B176-FD285CB7DBD6}" type="pres">
      <dgm:prSet presAssocID="{FD18C50A-1441-4ED0-8EB8-366DD4C14906}" presName="level3hierChild" presStyleCnt="0"/>
      <dgm:spPr/>
    </dgm:pt>
    <dgm:pt modelId="{328B1C70-C54A-4DC5-B159-85D60187E319}" type="pres">
      <dgm:prSet presAssocID="{D0EDC5D9-1421-4269-B995-76E1BFC70ABF}" presName="conn2-1" presStyleLbl="parChTrans1D3" presStyleIdx="1" presStyleCnt="7"/>
      <dgm:spPr/>
    </dgm:pt>
    <dgm:pt modelId="{724243BA-B3E9-4782-87C3-E2EFB3383F20}" type="pres">
      <dgm:prSet presAssocID="{D0EDC5D9-1421-4269-B995-76E1BFC70ABF}" presName="connTx" presStyleLbl="parChTrans1D3" presStyleIdx="1" presStyleCnt="7"/>
      <dgm:spPr/>
    </dgm:pt>
    <dgm:pt modelId="{800D3ED3-B141-411C-95E4-B1FA51AFECAF}" type="pres">
      <dgm:prSet presAssocID="{32FA9634-103B-4A26-B268-28351A401F60}" presName="root2" presStyleCnt="0"/>
      <dgm:spPr/>
    </dgm:pt>
    <dgm:pt modelId="{478671DF-50D1-4512-915A-0224020B981B}" type="pres">
      <dgm:prSet presAssocID="{32FA9634-103B-4A26-B268-28351A401F60}" presName="LevelTwoTextNode" presStyleLbl="node3" presStyleIdx="1" presStyleCnt="7" custScaleX="217805" custScaleY="33237">
        <dgm:presLayoutVars>
          <dgm:chPref val="3"/>
        </dgm:presLayoutVars>
      </dgm:prSet>
      <dgm:spPr/>
    </dgm:pt>
    <dgm:pt modelId="{6485A627-66BB-4A5F-B9B7-05676713AA3B}" type="pres">
      <dgm:prSet presAssocID="{32FA9634-103B-4A26-B268-28351A401F60}" presName="level3hierChild" presStyleCnt="0"/>
      <dgm:spPr/>
    </dgm:pt>
    <dgm:pt modelId="{AF2E7E52-EBF9-4CE2-AA88-EE75409E6183}" type="pres">
      <dgm:prSet presAssocID="{55A45ACF-AC58-44A6-B58E-F76D21D099AF}" presName="conn2-1" presStyleLbl="parChTrans1D2" presStyleIdx="1" presStyleCnt="4"/>
      <dgm:spPr/>
    </dgm:pt>
    <dgm:pt modelId="{759E100D-EA10-4298-B7C4-4AD226B2BA98}" type="pres">
      <dgm:prSet presAssocID="{55A45ACF-AC58-44A6-B58E-F76D21D099AF}" presName="connTx" presStyleLbl="parChTrans1D2" presStyleIdx="1" presStyleCnt="4"/>
      <dgm:spPr/>
    </dgm:pt>
    <dgm:pt modelId="{A8C6AD7A-47FA-4FD9-8906-0382310B6FF9}" type="pres">
      <dgm:prSet presAssocID="{C0B3ED0B-4E50-46E8-BF25-19510365CB11}" presName="root2" presStyleCnt="0"/>
      <dgm:spPr/>
    </dgm:pt>
    <dgm:pt modelId="{82532E81-DAA6-43CD-98CD-A8D270F111A0}" type="pres">
      <dgm:prSet presAssocID="{C0B3ED0B-4E50-46E8-BF25-19510365CB11}" presName="LevelTwoTextNode" presStyleLbl="node2" presStyleIdx="1" presStyleCnt="4" custScaleX="60346" custScaleY="61954">
        <dgm:presLayoutVars>
          <dgm:chPref val="3"/>
        </dgm:presLayoutVars>
      </dgm:prSet>
      <dgm:spPr/>
    </dgm:pt>
    <dgm:pt modelId="{34893F10-555E-4DEC-A8C8-33CC5BCC73E6}" type="pres">
      <dgm:prSet presAssocID="{C0B3ED0B-4E50-46E8-BF25-19510365CB11}" presName="level3hierChild" presStyleCnt="0"/>
      <dgm:spPr/>
    </dgm:pt>
    <dgm:pt modelId="{C58C2B50-FD15-4D1A-ABF1-8E6C3C444728}" type="pres">
      <dgm:prSet presAssocID="{C8A41538-4C0A-49E1-8E7C-9C47213090BD}" presName="conn2-1" presStyleLbl="parChTrans1D3" presStyleIdx="2" presStyleCnt="7"/>
      <dgm:spPr/>
    </dgm:pt>
    <dgm:pt modelId="{7BCBC74E-79D0-4049-90CF-4A34528DDD0D}" type="pres">
      <dgm:prSet presAssocID="{C8A41538-4C0A-49E1-8E7C-9C47213090BD}" presName="connTx" presStyleLbl="parChTrans1D3" presStyleIdx="2" presStyleCnt="7"/>
      <dgm:spPr/>
    </dgm:pt>
    <dgm:pt modelId="{C144062E-F42A-4209-84CC-A9DDC7347F26}" type="pres">
      <dgm:prSet presAssocID="{81029864-8BC3-411A-8A85-FD0684CAB22F}" presName="root2" presStyleCnt="0"/>
      <dgm:spPr/>
    </dgm:pt>
    <dgm:pt modelId="{3C1F8A4B-EA7A-4038-A37F-F5671CCB83BC}" type="pres">
      <dgm:prSet presAssocID="{81029864-8BC3-411A-8A85-FD0684CAB22F}" presName="LevelTwoTextNode" presStyleLbl="node3" presStyleIdx="2" presStyleCnt="7" custScaleX="218147" custScaleY="36351">
        <dgm:presLayoutVars>
          <dgm:chPref val="3"/>
        </dgm:presLayoutVars>
      </dgm:prSet>
      <dgm:spPr/>
    </dgm:pt>
    <dgm:pt modelId="{568AAEF7-9245-4901-A5F0-084CDA6CBB1E}" type="pres">
      <dgm:prSet presAssocID="{81029864-8BC3-411A-8A85-FD0684CAB22F}" presName="level3hierChild" presStyleCnt="0"/>
      <dgm:spPr/>
    </dgm:pt>
    <dgm:pt modelId="{4B23D00C-293A-4BB5-B56D-46A05CB2405D}" type="pres">
      <dgm:prSet presAssocID="{08B444F2-1A56-42D5-8A47-93F5B0EA4102}" presName="conn2-1" presStyleLbl="parChTrans1D2" presStyleIdx="2" presStyleCnt="4"/>
      <dgm:spPr/>
    </dgm:pt>
    <dgm:pt modelId="{F1B85947-F68C-41C0-8714-1CA831A5A83D}" type="pres">
      <dgm:prSet presAssocID="{08B444F2-1A56-42D5-8A47-93F5B0EA4102}" presName="connTx" presStyleLbl="parChTrans1D2" presStyleIdx="2" presStyleCnt="4"/>
      <dgm:spPr/>
    </dgm:pt>
    <dgm:pt modelId="{AD7C4997-449F-48E9-8C9A-2F97BCCC1AB8}" type="pres">
      <dgm:prSet presAssocID="{81656C1B-3CD5-4DAB-B42B-B948335F19C3}" presName="root2" presStyleCnt="0"/>
      <dgm:spPr/>
    </dgm:pt>
    <dgm:pt modelId="{2F9E32C3-C773-48CB-B263-9767D0DF5A00}" type="pres">
      <dgm:prSet presAssocID="{81656C1B-3CD5-4DAB-B42B-B948335F19C3}" presName="LevelTwoTextNode" presStyleLbl="node2" presStyleIdx="2" presStyleCnt="4" custScaleX="63590" custScaleY="62760">
        <dgm:presLayoutVars>
          <dgm:chPref val="3"/>
        </dgm:presLayoutVars>
      </dgm:prSet>
      <dgm:spPr/>
    </dgm:pt>
    <dgm:pt modelId="{1CE29586-C60C-47C2-822D-79A9EA5BBCCB}" type="pres">
      <dgm:prSet presAssocID="{81656C1B-3CD5-4DAB-B42B-B948335F19C3}" presName="level3hierChild" presStyleCnt="0"/>
      <dgm:spPr/>
    </dgm:pt>
    <dgm:pt modelId="{C9939715-844A-4E9A-B91C-DCAD9834BA1B}" type="pres">
      <dgm:prSet presAssocID="{1EDEEDAA-B866-4852-BCE5-C55C5BD8D3DD}" presName="conn2-1" presStyleLbl="parChTrans1D3" presStyleIdx="3" presStyleCnt="7"/>
      <dgm:spPr/>
    </dgm:pt>
    <dgm:pt modelId="{977B2184-2A6D-422C-8E0B-2F55ADF24131}" type="pres">
      <dgm:prSet presAssocID="{1EDEEDAA-B866-4852-BCE5-C55C5BD8D3DD}" presName="connTx" presStyleLbl="parChTrans1D3" presStyleIdx="3" presStyleCnt="7"/>
      <dgm:spPr/>
    </dgm:pt>
    <dgm:pt modelId="{53238F41-482C-44D7-A7F7-691623D60DE3}" type="pres">
      <dgm:prSet presAssocID="{E8B04D3B-A57B-4FD5-9D88-BE52CA0D4CAC}" presName="root2" presStyleCnt="0"/>
      <dgm:spPr/>
    </dgm:pt>
    <dgm:pt modelId="{A4B76892-7990-4DDB-B288-5EEA38B72B9C}" type="pres">
      <dgm:prSet presAssocID="{E8B04D3B-A57B-4FD5-9D88-BE52CA0D4CAC}" presName="LevelTwoTextNode" presStyleLbl="node3" presStyleIdx="3" presStyleCnt="7" custScaleX="214903" custScaleY="42608">
        <dgm:presLayoutVars>
          <dgm:chPref val="3"/>
        </dgm:presLayoutVars>
      </dgm:prSet>
      <dgm:spPr/>
    </dgm:pt>
    <dgm:pt modelId="{D4DB9EBB-D256-4455-938E-10089B369F38}" type="pres">
      <dgm:prSet presAssocID="{E8B04D3B-A57B-4FD5-9D88-BE52CA0D4CAC}" presName="level3hierChild" presStyleCnt="0"/>
      <dgm:spPr/>
    </dgm:pt>
    <dgm:pt modelId="{54AC25F5-B545-4DE8-8CF4-E3BEE86D56BA}" type="pres">
      <dgm:prSet presAssocID="{F7811A3E-F299-4D5B-8A35-764A60E3B0F3}" presName="conn2-1" presStyleLbl="parChTrans1D3" presStyleIdx="4" presStyleCnt="7"/>
      <dgm:spPr/>
    </dgm:pt>
    <dgm:pt modelId="{B77C74B3-A800-45A7-A8E7-487DB31A4FC1}" type="pres">
      <dgm:prSet presAssocID="{F7811A3E-F299-4D5B-8A35-764A60E3B0F3}" presName="connTx" presStyleLbl="parChTrans1D3" presStyleIdx="4" presStyleCnt="7"/>
      <dgm:spPr/>
    </dgm:pt>
    <dgm:pt modelId="{7B8FD2F6-B7D5-44FC-BD4E-F3318F43BC09}" type="pres">
      <dgm:prSet presAssocID="{0AC24FB6-BEAE-4539-943B-1DF5E7720017}" presName="root2" presStyleCnt="0"/>
      <dgm:spPr/>
    </dgm:pt>
    <dgm:pt modelId="{1EC08DE3-54E1-4E6C-AAB4-A7485F641651}" type="pres">
      <dgm:prSet presAssocID="{0AC24FB6-BEAE-4539-943B-1DF5E7720017}" presName="LevelTwoTextNode" presStyleLbl="node3" presStyleIdx="4" presStyleCnt="7" custScaleX="212705" custScaleY="36107">
        <dgm:presLayoutVars>
          <dgm:chPref val="3"/>
        </dgm:presLayoutVars>
      </dgm:prSet>
      <dgm:spPr/>
    </dgm:pt>
    <dgm:pt modelId="{573988F0-1C71-49EC-82B4-BC331EA44393}" type="pres">
      <dgm:prSet presAssocID="{0AC24FB6-BEAE-4539-943B-1DF5E7720017}" presName="level3hierChild" presStyleCnt="0"/>
      <dgm:spPr/>
    </dgm:pt>
    <dgm:pt modelId="{4952082E-0815-49A6-90B6-827CA8481B47}" type="pres">
      <dgm:prSet presAssocID="{80D13296-EC13-4442-927B-D84F8CC11775}" presName="conn2-1" presStyleLbl="parChTrans1D2" presStyleIdx="3" presStyleCnt="4"/>
      <dgm:spPr/>
    </dgm:pt>
    <dgm:pt modelId="{F4007998-8792-4322-B0CF-007E12C274C2}" type="pres">
      <dgm:prSet presAssocID="{80D13296-EC13-4442-927B-D84F8CC11775}" presName="connTx" presStyleLbl="parChTrans1D2" presStyleIdx="3" presStyleCnt="4"/>
      <dgm:spPr/>
    </dgm:pt>
    <dgm:pt modelId="{9BA2F33B-0E8E-4BC6-A370-23A928F5C5DF}" type="pres">
      <dgm:prSet presAssocID="{E073DA82-2B35-47B1-B37B-815B8C3BD81C}" presName="root2" presStyleCnt="0"/>
      <dgm:spPr/>
    </dgm:pt>
    <dgm:pt modelId="{8DA1BF27-9A9D-4FBF-AB14-0A64A9A50FEF}" type="pres">
      <dgm:prSet presAssocID="{E073DA82-2B35-47B1-B37B-815B8C3BD81C}" presName="LevelTwoTextNode" presStyleLbl="node2" presStyleIdx="3" presStyleCnt="4" custScaleX="66205" custScaleY="62912">
        <dgm:presLayoutVars>
          <dgm:chPref val="3"/>
        </dgm:presLayoutVars>
      </dgm:prSet>
      <dgm:spPr/>
    </dgm:pt>
    <dgm:pt modelId="{086C38F8-37BC-4DAC-835C-477B42F29E1C}" type="pres">
      <dgm:prSet presAssocID="{E073DA82-2B35-47B1-B37B-815B8C3BD81C}" presName="level3hierChild" presStyleCnt="0"/>
      <dgm:spPr/>
    </dgm:pt>
    <dgm:pt modelId="{19309D7F-A82D-414D-BC0E-1DA47DE4C0B6}" type="pres">
      <dgm:prSet presAssocID="{113C5E49-39FC-4ED9-8B4F-8656311BA84D}" presName="conn2-1" presStyleLbl="parChTrans1D3" presStyleIdx="5" presStyleCnt="7"/>
      <dgm:spPr/>
    </dgm:pt>
    <dgm:pt modelId="{A7E62885-E5C8-40CD-ACF8-C51E11D0561A}" type="pres">
      <dgm:prSet presAssocID="{113C5E49-39FC-4ED9-8B4F-8656311BA84D}" presName="connTx" presStyleLbl="parChTrans1D3" presStyleIdx="5" presStyleCnt="7"/>
      <dgm:spPr/>
    </dgm:pt>
    <dgm:pt modelId="{FFA313BD-F4A5-4FBB-B626-0C971A72AD93}" type="pres">
      <dgm:prSet presAssocID="{D050BD30-B257-4A02-8691-8497C9C62FBE}" presName="root2" presStyleCnt="0"/>
      <dgm:spPr/>
    </dgm:pt>
    <dgm:pt modelId="{7A2902C6-670A-4502-A610-1D7E452CFB9E}" type="pres">
      <dgm:prSet presAssocID="{D050BD30-B257-4A02-8691-8497C9C62FBE}" presName="LevelTwoTextNode" presStyleLbl="node3" presStyleIdx="5" presStyleCnt="7" custScaleX="207774" custScaleY="38223">
        <dgm:presLayoutVars>
          <dgm:chPref val="3"/>
        </dgm:presLayoutVars>
      </dgm:prSet>
      <dgm:spPr/>
    </dgm:pt>
    <dgm:pt modelId="{2EFFFAFF-11FA-4376-9D94-BDFE92C98974}" type="pres">
      <dgm:prSet presAssocID="{D050BD30-B257-4A02-8691-8497C9C62FBE}" presName="level3hierChild" presStyleCnt="0"/>
      <dgm:spPr/>
    </dgm:pt>
    <dgm:pt modelId="{F1365BDF-3F43-4346-9E1E-FC1A5B310800}" type="pres">
      <dgm:prSet presAssocID="{4FA1C18B-AAFD-40A2-9BB3-9EFD69F79BAF}" presName="conn2-1" presStyleLbl="parChTrans1D3" presStyleIdx="6" presStyleCnt="7"/>
      <dgm:spPr/>
    </dgm:pt>
    <dgm:pt modelId="{4CB68D66-5E1E-4A98-974B-DA0048635C23}" type="pres">
      <dgm:prSet presAssocID="{4FA1C18B-AAFD-40A2-9BB3-9EFD69F79BAF}" presName="connTx" presStyleLbl="parChTrans1D3" presStyleIdx="6" presStyleCnt="7"/>
      <dgm:spPr/>
    </dgm:pt>
    <dgm:pt modelId="{DC3161F0-92F0-42E7-9AE7-FA9A26C1B116}" type="pres">
      <dgm:prSet presAssocID="{6234A05C-01D4-4C00-9520-54C47C95F952}" presName="root2" presStyleCnt="0"/>
      <dgm:spPr/>
    </dgm:pt>
    <dgm:pt modelId="{12FEEBEB-7768-40A3-9851-350C09E2B46F}" type="pres">
      <dgm:prSet presAssocID="{6234A05C-01D4-4C00-9520-54C47C95F952}" presName="LevelTwoTextNode" presStyleLbl="node3" presStyleIdx="6" presStyleCnt="7" custScaleX="210194" custScaleY="34644">
        <dgm:presLayoutVars>
          <dgm:chPref val="3"/>
        </dgm:presLayoutVars>
      </dgm:prSet>
      <dgm:spPr/>
    </dgm:pt>
    <dgm:pt modelId="{EDCF2F47-0020-4829-BE20-FE06E4B8E9CC}" type="pres">
      <dgm:prSet presAssocID="{6234A05C-01D4-4C00-9520-54C47C95F952}" presName="level3hierChild" presStyleCnt="0"/>
      <dgm:spPr/>
    </dgm:pt>
  </dgm:ptLst>
  <dgm:cxnLst>
    <dgm:cxn modelId="{057F9906-E51F-4253-A652-B0472E10C590}" type="presOf" srcId="{80D13296-EC13-4442-927B-D84F8CC11775}" destId="{4952082E-0815-49A6-90B6-827CA8481B47}" srcOrd="0" destOrd="0" presId="urn:microsoft.com/office/officeart/2008/layout/HorizontalMultiLevelHierarchy"/>
    <dgm:cxn modelId="{96539908-4EA0-4185-A9B5-7D24A7DAC908}" srcId="{A2F39B7F-6904-4BE0-9210-C14CD5336A76}" destId="{32FA9634-103B-4A26-B268-28351A401F60}" srcOrd="1" destOrd="0" parTransId="{D0EDC5D9-1421-4269-B995-76E1BFC70ABF}" sibTransId="{67EEFF22-A832-4838-9DF4-BBEA19F6BC00}"/>
    <dgm:cxn modelId="{3AB0D808-CA21-44D2-BF8C-C4E261ABB5D4}" type="presOf" srcId="{1EDEEDAA-B866-4852-BCE5-C55C5BD8D3DD}" destId="{C9939715-844A-4E9A-B91C-DCAD9834BA1B}" srcOrd="0" destOrd="0" presId="urn:microsoft.com/office/officeart/2008/layout/HorizontalMultiLevelHierarchy"/>
    <dgm:cxn modelId="{B4F90409-7732-46C2-9AEC-A9191A32BDF7}" type="presOf" srcId="{1EDEEDAA-B866-4852-BCE5-C55C5BD8D3DD}" destId="{977B2184-2A6D-422C-8E0B-2F55ADF24131}" srcOrd="1" destOrd="0" presId="urn:microsoft.com/office/officeart/2008/layout/HorizontalMultiLevelHierarchy"/>
    <dgm:cxn modelId="{6CA16F10-CA89-46A0-93D6-8718356693C8}" type="presOf" srcId="{24029F87-4AAF-41EF-9B53-E90643D67486}" destId="{CB0FF6CF-7DD1-4362-B674-C55AAC65979B}" srcOrd="0" destOrd="0" presId="urn:microsoft.com/office/officeart/2008/layout/HorizontalMultiLevelHierarchy"/>
    <dgm:cxn modelId="{45B71412-5FCE-4B17-ABBD-F0EF954BA267}" type="presOf" srcId="{C8A41538-4C0A-49E1-8E7C-9C47213090BD}" destId="{7BCBC74E-79D0-4049-90CF-4A34528DDD0D}" srcOrd="1" destOrd="0" presId="urn:microsoft.com/office/officeart/2008/layout/HorizontalMultiLevelHierarchy"/>
    <dgm:cxn modelId="{79843314-2281-454D-B90B-3755BB803692}" type="presOf" srcId="{D0EDC5D9-1421-4269-B995-76E1BFC70ABF}" destId="{328B1C70-C54A-4DC5-B159-85D60187E319}" srcOrd="0" destOrd="0" presId="urn:microsoft.com/office/officeart/2008/layout/HorizontalMultiLevelHierarchy"/>
    <dgm:cxn modelId="{9212E530-35BE-4D88-8633-9974C4A16D3D}" type="presOf" srcId="{C0B3ED0B-4E50-46E8-BF25-19510365CB11}" destId="{82532E81-DAA6-43CD-98CD-A8D270F111A0}" srcOrd="0" destOrd="0" presId="urn:microsoft.com/office/officeart/2008/layout/HorizontalMultiLevelHierarchy"/>
    <dgm:cxn modelId="{D7252237-41A8-4FE8-98E9-72C0837DC26B}" srcId="{E073DA82-2B35-47B1-B37B-815B8C3BD81C}" destId="{6234A05C-01D4-4C00-9520-54C47C95F952}" srcOrd="1" destOrd="0" parTransId="{4FA1C18B-AAFD-40A2-9BB3-9EFD69F79BAF}" sibTransId="{87869211-5D59-4901-B523-BDF746FD857F}"/>
    <dgm:cxn modelId="{2799B23A-3C45-43F5-8BFA-9E45AE78E109}" type="presOf" srcId="{F7811A3E-F299-4D5B-8A35-764A60E3B0F3}" destId="{54AC25F5-B545-4DE8-8CF4-E3BEE86D56BA}" srcOrd="0" destOrd="0" presId="urn:microsoft.com/office/officeart/2008/layout/HorizontalMultiLevelHierarchy"/>
    <dgm:cxn modelId="{990CD73D-1BE2-4F0D-9525-D2C7F1757AB1}" type="presOf" srcId="{55A45ACF-AC58-44A6-B58E-F76D21D099AF}" destId="{759E100D-EA10-4298-B7C4-4AD226B2BA98}" srcOrd="1" destOrd="0" presId="urn:microsoft.com/office/officeart/2008/layout/HorizontalMultiLevelHierarchy"/>
    <dgm:cxn modelId="{44E1E33D-2D74-41AD-AD0D-6CADECE3A113}" type="presOf" srcId="{E3FD1DC0-ED8F-4CF6-B927-124418DADBC5}" destId="{5E776128-CD23-4419-A6E6-8529B19A09E1}" srcOrd="0" destOrd="0" presId="urn:microsoft.com/office/officeart/2008/layout/HorizontalMultiLevelHierarchy"/>
    <dgm:cxn modelId="{B65DD35D-2ED2-408D-98F1-E44E45826442}" type="presOf" srcId="{A2F39B7F-6904-4BE0-9210-C14CD5336A76}" destId="{6C90C847-6BA9-4DA8-A07E-BA00AA0E7073}" srcOrd="0" destOrd="0" presId="urn:microsoft.com/office/officeart/2008/layout/HorizontalMultiLevelHierarchy"/>
    <dgm:cxn modelId="{7F6F8164-8A08-4B10-812B-11FAFD8F8988}" srcId="{E3FD1DC0-ED8F-4CF6-B927-124418DADBC5}" destId="{E073DA82-2B35-47B1-B37B-815B8C3BD81C}" srcOrd="3" destOrd="0" parTransId="{80D13296-EC13-4442-927B-D84F8CC11775}" sibTransId="{79DBD0C6-9BF4-4A6D-A3F9-57CB45403E4E}"/>
    <dgm:cxn modelId="{FD91904B-5A03-462F-BA3D-1C4D0E0D7BBE}" srcId="{81656C1B-3CD5-4DAB-B42B-B948335F19C3}" destId="{0AC24FB6-BEAE-4539-943B-1DF5E7720017}" srcOrd="1" destOrd="0" parTransId="{F7811A3E-F299-4D5B-8A35-764A60E3B0F3}" sibTransId="{CE1F8904-DCC9-4313-9F5C-EEB1FC69C612}"/>
    <dgm:cxn modelId="{BA951D6C-60AE-4E9A-8FC9-6A24B9FE7306}" type="presOf" srcId="{F7811A3E-F299-4D5B-8A35-764A60E3B0F3}" destId="{B77C74B3-A800-45A7-A8E7-487DB31A4FC1}" srcOrd="1" destOrd="0" presId="urn:microsoft.com/office/officeart/2008/layout/HorizontalMultiLevelHierarchy"/>
    <dgm:cxn modelId="{37684C6C-353D-4135-A6A5-8F3FFEB839F0}" type="presOf" srcId="{FD18C50A-1441-4ED0-8EB8-366DD4C14906}" destId="{DE7AD7DB-0603-4092-8542-2B130CA7A14D}" srcOrd="0" destOrd="0" presId="urn:microsoft.com/office/officeart/2008/layout/HorizontalMultiLevelHierarchy"/>
    <dgm:cxn modelId="{9468DB70-8DF1-4C53-AE1D-A2248E8AF2E1}" type="presOf" srcId="{81029864-8BC3-411A-8A85-FD0684CAB22F}" destId="{3C1F8A4B-EA7A-4038-A37F-F5671CCB83BC}" srcOrd="0" destOrd="0" presId="urn:microsoft.com/office/officeart/2008/layout/HorizontalMultiLevelHierarchy"/>
    <dgm:cxn modelId="{62EA9E57-B83A-45A4-8B09-D69735E7C6F1}" srcId="{81656C1B-3CD5-4DAB-B42B-B948335F19C3}" destId="{E8B04D3B-A57B-4FD5-9D88-BE52CA0D4CAC}" srcOrd="0" destOrd="0" parTransId="{1EDEEDAA-B866-4852-BCE5-C55C5BD8D3DD}" sibTransId="{125AEDEA-4CD7-493F-A05D-3F2B9CE5B475}"/>
    <dgm:cxn modelId="{1D4DFB77-C90F-4AA1-B99A-0535C1BC965A}" type="presOf" srcId="{E073DA82-2B35-47B1-B37B-815B8C3BD81C}" destId="{8DA1BF27-9A9D-4FBF-AB14-0A64A9A50FEF}" srcOrd="0" destOrd="0" presId="urn:microsoft.com/office/officeart/2008/layout/HorizontalMultiLevelHierarchy"/>
    <dgm:cxn modelId="{D958FE58-011E-4715-B310-7FDF0A5D6ECD}" type="presOf" srcId="{D050BD30-B257-4A02-8691-8497C9C62FBE}" destId="{7A2902C6-670A-4502-A610-1D7E452CFB9E}" srcOrd="0" destOrd="0" presId="urn:microsoft.com/office/officeart/2008/layout/HorizontalMultiLevelHierarchy"/>
    <dgm:cxn modelId="{3935265A-ADDA-42CC-9391-8771CE8AC856}" type="presOf" srcId="{80D13296-EC13-4442-927B-D84F8CC11775}" destId="{F4007998-8792-4322-B0CF-007E12C274C2}" srcOrd="1" destOrd="0" presId="urn:microsoft.com/office/officeart/2008/layout/HorizontalMultiLevelHierarchy"/>
    <dgm:cxn modelId="{E97BCB7C-0234-4A2F-98C2-5F317A35507C}" type="presOf" srcId="{55A45ACF-AC58-44A6-B58E-F76D21D099AF}" destId="{AF2E7E52-EBF9-4CE2-AA88-EE75409E6183}" srcOrd="0" destOrd="0" presId="urn:microsoft.com/office/officeart/2008/layout/HorizontalMultiLevelHierarchy"/>
    <dgm:cxn modelId="{FBEAED7E-507C-4777-8BD0-D115C9642F85}" type="presOf" srcId="{0AC24FB6-BEAE-4539-943B-1DF5E7720017}" destId="{1EC08DE3-54E1-4E6C-AAB4-A7485F641651}" srcOrd="0" destOrd="0" presId="urn:microsoft.com/office/officeart/2008/layout/HorizontalMultiLevelHierarchy"/>
    <dgm:cxn modelId="{703C5982-BDE7-41E0-91A1-5D6CEDBF1DE4}" type="presOf" srcId="{D0EDC5D9-1421-4269-B995-76E1BFC70ABF}" destId="{724243BA-B3E9-4782-87C3-E2EFB3383F20}" srcOrd="1" destOrd="0" presId="urn:microsoft.com/office/officeart/2008/layout/HorizontalMultiLevelHierarchy"/>
    <dgm:cxn modelId="{A2D37B8B-C320-46A2-8468-EF3036D4BB61}" srcId="{E3FD1DC0-ED8F-4CF6-B927-124418DADBC5}" destId="{A2F39B7F-6904-4BE0-9210-C14CD5336A76}" srcOrd="0" destOrd="0" parTransId="{480C373C-25DA-4B67-A6F7-DC06EB33A395}" sibTransId="{2560C9D5-BB5E-4B3A-9B28-C4975716DA93}"/>
    <dgm:cxn modelId="{84FF1B9A-63A1-4EA5-A2A3-21861D254CF7}" type="presOf" srcId="{E8B04D3B-A57B-4FD5-9D88-BE52CA0D4CAC}" destId="{A4B76892-7990-4DDB-B288-5EEA38B72B9C}" srcOrd="0" destOrd="0" presId="urn:microsoft.com/office/officeart/2008/layout/HorizontalMultiLevelHierarchy"/>
    <dgm:cxn modelId="{BC3EC99D-D8FB-4437-9222-3623D1BAA9B3}" type="presOf" srcId="{08B444F2-1A56-42D5-8A47-93F5B0EA4102}" destId="{4B23D00C-293A-4BB5-B56D-46A05CB2405D}" srcOrd="0" destOrd="0" presId="urn:microsoft.com/office/officeart/2008/layout/HorizontalMultiLevelHierarchy"/>
    <dgm:cxn modelId="{3D39059E-6884-4800-B925-2E076E82AC61}" type="presOf" srcId="{480C373C-25DA-4B67-A6F7-DC06EB33A395}" destId="{0225ABAA-77A8-46E9-9571-B7A60C457339}" srcOrd="1" destOrd="0" presId="urn:microsoft.com/office/officeart/2008/layout/HorizontalMultiLevelHierarchy"/>
    <dgm:cxn modelId="{976EA0A1-997B-4FDE-AE4D-3A0FF7716F00}" type="presOf" srcId="{BAD28B64-17C6-4508-ACCA-844B86804979}" destId="{224DE51F-563C-4882-B3C2-25DACA702A42}" srcOrd="0" destOrd="0" presId="urn:microsoft.com/office/officeart/2008/layout/HorizontalMultiLevelHierarchy"/>
    <dgm:cxn modelId="{D9980DA4-2D4B-4A72-9ECD-7DC94912A33A}" srcId="{C0B3ED0B-4E50-46E8-BF25-19510365CB11}" destId="{81029864-8BC3-411A-8A85-FD0684CAB22F}" srcOrd="0" destOrd="0" parTransId="{C8A41538-4C0A-49E1-8E7C-9C47213090BD}" sibTransId="{7D2BEE1B-90A1-4995-8D0E-CDE1C10F9379}"/>
    <dgm:cxn modelId="{237D51A8-8FB1-4445-B57F-7F8B9074BD3B}" srcId="{E073DA82-2B35-47B1-B37B-815B8C3BD81C}" destId="{D050BD30-B257-4A02-8691-8497C9C62FBE}" srcOrd="0" destOrd="0" parTransId="{113C5E49-39FC-4ED9-8B4F-8656311BA84D}" sibTransId="{FDF849E8-6AD4-4A21-957D-CFE0CD52CB5D}"/>
    <dgm:cxn modelId="{57ED3BAD-8832-4580-9458-44C3128E80F2}" srcId="{E3FD1DC0-ED8F-4CF6-B927-124418DADBC5}" destId="{81656C1B-3CD5-4DAB-B42B-B948335F19C3}" srcOrd="2" destOrd="0" parTransId="{08B444F2-1A56-42D5-8A47-93F5B0EA4102}" sibTransId="{EB3FD36F-0D7F-49E5-A0CD-BE23E61567F1}"/>
    <dgm:cxn modelId="{D166A5AD-8B78-4A4F-99B4-A147D8801195}" type="presOf" srcId="{08B444F2-1A56-42D5-8A47-93F5B0EA4102}" destId="{F1B85947-F68C-41C0-8714-1CA831A5A83D}" srcOrd="1" destOrd="0" presId="urn:microsoft.com/office/officeart/2008/layout/HorizontalMultiLevelHierarchy"/>
    <dgm:cxn modelId="{1CF0C6B6-DB09-4A4A-A4FA-2D4EC9D0CB3E}" type="presOf" srcId="{32FA9634-103B-4A26-B268-28351A401F60}" destId="{478671DF-50D1-4512-915A-0224020B981B}" srcOrd="0" destOrd="0" presId="urn:microsoft.com/office/officeart/2008/layout/HorizontalMultiLevelHierarchy"/>
    <dgm:cxn modelId="{AABD31B9-E057-4F0A-9F45-A5110C0E94B3}" srcId="{BAD28B64-17C6-4508-ACCA-844B86804979}" destId="{E3FD1DC0-ED8F-4CF6-B927-124418DADBC5}" srcOrd="0" destOrd="0" parTransId="{55CB7791-A2A3-4F11-8591-C577C15DF606}" sibTransId="{26F9CCE5-C07B-4096-8F50-A2C85DDF0117}"/>
    <dgm:cxn modelId="{353F56BA-6F2F-4F06-B8A7-03349313BE06}" type="presOf" srcId="{81656C1B-3CD5-4DAB-B42B-B948335F19C3}" destId="{2F9E32C3-C773-48CB-B263-9767D0DF5A00}" srcOrd="0" destOrd="0" presId="urn:microsoft.com/office/officeart/2008/layout/HorizontalMultiLevelHierarchy"/>
    <dgm:cxn modelId="{B65336BD-F6A5-469F-A1D9-578CE31A72BD}" type="presOf" srcId="{C8A41538-4C0A-49E1-8E7C-9C47213090BD}" destId="{C58C2B50-FD15-4D1A-ABF1-8E6C3C444728}" srcOrd="0" destOrd="0" presId="urn:microsoft.com/office/officeart/2008/layout/HorizontalMultiLevelHierarchy"/>
    <dgm:cxn modelId="{94FCF6C1-F72A-4057-A323-C0D8EA795CC9}" srcId="{A2F39B7F-6904-4BE0-9210-C14CD5336A76}" destId="{FD18C50A-1441-4ED0-8EB8-366DD4C14906}" srcOrd="0" destOrd="0" parTransId="{24029F87-4AAF-41EF-9B53-E90643D67486}" sibTransId="{F467FCBE-F296-4FA8-963F-4594C514C084}"/>
    <dgm:cxn modelId="{5E3C2ED3-E84E-4506-8364-84D73CCE195A}" type="presOf" srcId="{480C373C-25DA-4B67-A6F7-DC06EB33A395}" destId="{3D0FAEE9-35CC-476B-B855-EED416755210}" srcOrd="0" destOrd="0" presId="urn:microsoft.com/office/officeart/2008/layout/HorizontalMultiLevelHierarchy"/>
    <dgm:cxn modelId="{4CA9B0D6-60D5-4970-89D8-F9620494CA9C}" srcId="{E3FD1DC0-ED8F-4CF6-B927-124418DADBC5}" destId="{C0B3ED0B-4E50-46E8-BF25-19510365CB11}" srcOrd="1" destOrd="0" parTransId="{55A45ACF-AC58-44A6-B58E-F76D21D099AF}" sibTransId="{2A1D8CCB-6976-46F5-8B5A-1A979D2B990B}"/>
    <dgm:cxn modelId="{2E274FDE-2F69-4E4F-ACC0-6921AEDF5DFF}" type="presOf" srcId="{6234A05C-01D4-4C00-9520-54C47C95F952}" destId="{12FEEBEB-7768-40A3-9851-350C09E2B46F}" srcOrd="0" destOrd="0" presId="urn:microsoft.com/office/officeart/2008/layout/HorizontalMultiLevelHierarchy"/>
    <dgm:cxn modelId="{F71FBFE3-E1EE-4C5A-94B9-49D423DF3F72}" type="presOf" srcId="{24029F87-4AAF-41EF-9B53-E90643D67486}" destId="{8DE48433-AA47-4C49-9C99-F5ABACE40D9A}" srcOrd="1" destOrd="0" presId="urn:microsoft.com/office/officeart/2008/layout/HorizontalMultiLevelHierarchy"/>
    <dgm:cxn modelId="{AFCDBAEA-359F-4868-BF96-2911C48B94B6}" type="presOf" srcId="{113C5E49-39FC-4ED9-8B4F-8656311BA84D}" destId="{A7E62885-E5C8-40CD-ACF8-C51E11D0561A}" srcOrd="1" destOrd="0" presId="urn:microsoft.com/office/officeart/2008/layout/HorizontalMultiLevelHierarchy"/>
    <dgm:cxn modelId="{07EB06EF-9C78-4268-AC99-AF2D938964C7}" type="presOf" srcId="{4FA1C18B-AAFD-40A2-9BB3-9EFD69F79BAF}" destId="{F1365BDF-3F43-4346-9E1E-FC1A5B310800}" srcOrd="0" destOrd="0" presId="urn:microsoft.com/office/officeart/2008/layout/HorizontalMultiLevelHierarchy"/>
    <dgm:cxn modelId="{490013FA-BEDD-43AB-AFF1-522CAC80DF48}" type="presOf" srcId="{4FA1C18B-AAFD-40A2-9BB3-9EFD69F79BAF}" destId="{4CB68D66-5E1E-4A98-974B-DA0048635C23}" srcOrd="1" destOrd="0" presId="urn:microsoft.com/office/officeart/2008/layout/HorizontalMultiLevelHierarchy"/>
    <dgm:cxn modelId="{9C4ED8FB-6CAF-4A6D-A455-2AC1EE1749CE}" type="presOf" srcId="{113C5E49-39FC-4ED9-8B4F-8656311BA84D}" destId="{19309D7F-A82D-414D-BC0E-1DA47DE4C0B6}" srcOrd="0" destOrd="0" presId="urn:microsoft.com/office/officeart/2008/layout/HorizontalMultiLevelHierarchy"/>
    <dgm:cxn modelId="{DF9B1236-B784-4A7A-A5D8-DC0AF4D9A49B}" type="presParOf" srcId="{224DE51F-563C-4882-B3C2-25DACA702A42}" destId="{0B69CD30-2892-496C-A762-D44C69721025}" srcOrd="0" destOrd="0" presId="urn:microsoft.com/office/officeart/2008/layout/HorizontalMultiLevelHierarchy"/>
    <dgm:cxn modelId="{A429E560-04F3-4745-8E7C-AF6D072F2D9F}" type="presParOf" srcId="{0B69CD30-2892-496C-A762-D44C69721025}" destId="{5E776128-CD23-4419-A6E6-8529B19A09E1}" srcOrd="0" destOrd="0" presId="urn:microsoft.com/office/officeart/2008/layout/HorizontalMultiLevelHierarchy"/>
    <dgm:cxn modelId="{BEEEF99C-A093-4173-8A00-E0A2709EFA08}" type="presParOf" srcId="{0B69CD30-2892-496C-A762-D44C69721025}" destId="{6D57F9B2-75B1-4DB0-BDBA-665D37C1FB58}" srcOrd="1" destOrd="0" presId="urn:microsoft.com/office/officeart/2008/layout/HorizontalMultiLevelHierarchy"/>
    <dgm:cxn modelId="{D08E2BC4-3BDA-4B90-974B-036C3F479A58}" type="presParOf" srcId="{6D57F9B2-75B1-4DB0-BDBA-665D37C1FB58}" destId="{3D0FAEE9-35CC-476B-B855-EED416755210}" srcOrd="0" destOrd="0" presId="urn:microsoft.com/office/officeart/2008/layout/HorizontalMultiLevelHierarchy"/>
    <dgm:cxn modelId="{F929B8A4-684D-4B99-A5EF-F75E85E1E259}" type="presParOf" srcId="{3D0FAEE9-35CC-476B-B855-EED416755210}" destId="{0225ABAA-77A8-46E9-9571-B7A60C457339}" srcOrd="0" destOrd="0" presId="urn:microsoft.com/office/officeart/2008/layout/HorizontalMultiLevelHierarchy"/>
    <dgm:cxn modelId="{6B446578-62B7-4929-9F6F-60DA8075F55C}" type="presParOf" srcId="{6D57F9B2-75B1-4DB0-BDBA-665D37C1FB58}" destId="{140248A5-7C40-46F7-B0C7-701BC9479DF4}" srcOrd="1" destOrd="0" presId="urn:microsoft.com/office/officeart/2008/layout/HorizontalMultiLevelHierarchy"/>
    <dgm:cxn modelId="{AF1B151F-6CE7-47C1-B841-9D2615173B16}" type="presParOf" srcId="{140248A5-7C40-46F7-B0C7-701BC9479DF4}" destId="{6C90C847-6BA9-4DA8-A07E-BA00AA0E7073}" srcOrd="0" destOrd="0" presId="urn:microsoft.com/office/officeart/2008/layout/HorizontalMultiLevelHierarchy"/>
    <dgm:cxn modelId="{10190087-4D78-4A24-8A31-75567909B58A}" type="presParOf" srcId="{140248A5-7C40-46F7-B0C7-701BC9479DF4}" destId="{7C941694-5B57-4E45-B870-C29A013309EE}" srcOrd="1" destOrd="0" presId="urn:microsoft.com/office/officeart/2008/layout/HorizontalMultiLevelHierarchy"/>
    <dgm:cxn modelId="{FC856829-08B3-4534-9939-1524E75FE237}" type="presParOf" srcId="{7C941694-5B57-4E45-B870-C29A013309EE}" destId="{CB0FF6CF-7DD1-4362-B674-C55AAC65979B}" srcOrd="0" destOrd="0" presId="urn:microsoft.com/office/officeart/2008/layout/HorizontalMultiLevelHierarchy"/>
    <dgm:cxn modelId="{7164062A-51E2-44BD-BCC1-8D71A42B620E}" type="presParOf" srcId="{CB0FF6CF-7DD1-4362-B674-C55AAC65979B}" destId="{8DE48433-AA47-4C49-9C99-F5ABACE40D9A}" srcOrd="0" destOrd="0" presId="urn:microsoft.com/office/officeart/2008/layout/HorizontalMultiLevelHierarchy"/>
    <dgm:cxn modelId="{13021883-0CCB-4EE8-AD6B-410C5CF92102}" type="presParOf" srcId="{7C941694-5B57-4E45-B870-C29A013309EE}" destId="{D08E6374-2306-4649-BB7E-41625912DC52}" srcOrd="1" destOrd="0" presId="urn:microsoft.com/office/officeart/2008/layout/HorizontalMultiLevelHierarchy"/>
    <dgm:cxn modelId="{E7F90DF5-D96E-4878-8906-F5A860764867}" type="presParOf" srcId="{D08E6374-2306-4649-BB7E-41625912DC52}" destId="{DE7AD7DB-0603-4092-8542-2B130CA7A14D}" srcOrd="0" destOrd="0" presId="urn:microsoft.com/office/officeart/2008/layout/HorizontalMultiLevelHierarchy"/>
    <dgm:cxn modelId="{D4558245-8812-4E4E-893C-8C9618917232}" type="presParOf" srcId="{D08E6374-2306-4649-BB7E-41625912DC52}" destId="{BA8040CB-2BA5-4F58-B176-FD285CB7DBD6}" srcOrd="1" destOrd="0" presId="urn:microsoft.com/office/officeart/2008/layout/HorizontalMultiLevelHierarchy"/>
    <dgm:cxn modelId="{838C6AD2-D9F8-4727-93D4-1FDB37998853}" type="presParOf" srcId="{7C941694-5B57-4E45-B870-C29A013309EE}" destId="{328B1C70-C54A-4DC5-B159-85D60187E319}" srcOrd="2" destOrd="0" presId="urn:microsoft.com/office/officeart/2008/layout/HorizontalMultiLevelHierarchy"/>
    <dgm:cxn modelId="{8F9AF02D-0948-4E3F-9F92-36FBB108C1A0}" type="presParOf" srcId="{328B1C70-C54A-4DC5-B159-85D60187E319}" destId="{724243BA-B3E9-4782-87C3-E2EFB3383F20}" srcOrd="0" destOrd="0" presId="urn:microsoft.com/office/officeart/2008/layout/HorizontalMultiLevelHierarchy"/>
    <dgm:cxn modelId="{DAD14763-85B0-4A2A-8C32-E68332CB8880}" type="presParOf" srcId="{7C941694-5B57-4E45-B870-C29A013309EE}" destId="{800D3ED3-B141-411C-95E4-B1FA51AFECAF}" srcOrd="3" destOrd="0" presId="urn:microsoft.com/office/officeart/2008/layout/HorizontalMultiLevelHierarchy"/>
    <dgm:cxn modelId="{74E82463-0319-48F3-8D5F-D28BD37BEE41}" type="presParOf" srcId="{800D3ED3-B141-411C-95E4-B1FA51AFECAF}" destId="{478671DF-50D1-4512-915A-0224020B981B}" srcOrd="0" destOrd="0" presId="urn:microsoft.com/office/officeart/2008/layout/HorizontalMultiLevelHierarchy"/>
    <dgm:cxn modelId="{446FE78E-841C-49F6-8718-0753D81E00F2}" type="presParOf" srcId="{800D3ED3-B141-411C-95E4-B1FA51AFECAF}" destId="{6485A627-66BB-4A5F-B9B7-05676713AA3B}" srcOrd="1" destOrd="0" presId="urn:microsoft.com/office/officeart/2008/layout/HorizontalMultiLevelHierarchy"/>
    <dgm:cxn modelId="{456DE09A-CC56-4912-8DBF-F7E509AB2A8D}" type="presParOf" srcId="{6D57F9B2-75B1-4DB0-BDBA-665D37C1FB58}" destId="{AF2E7E52-EBF9-4CE2-AA88-EE75409E6183}" srcOrd="2" destOrd="0" presId="urn:microsoft.com/office/officeart/2008/layout/HorizontalMultiLevelHierarchy"/>
    <dgm:cxn modelId="{DA2140BC-A0B7-44C1-8E3A-93F90636B846}" type="presParOf" srcId="{AF2E7E52-EBF9-4CE2-AA88-EE75409E6183}" destId="{759E100D-EA10-4298-B7C4-4AD226B2BA98}" srcOrd="0" destOrd="0" presId="urn:microsoft.com/office/officeart/2008/layout/HorizontalMultiLevelHierarchy"/>
    <dgm:cxn modelId="{F29267DF-5874-44AB-9CB0-D374AC047F42}" type="presParOf" srcId="{6D57F9B2-75B1-4DB0-BDBA-665D37C1FB58}" destId="{A8C6AD7A-47FA-4FD9-8906-0382310B6FF9}" srcOrd="3" destOrd="0" presId="urn:microsoft.com/office/officeart/2008/layout/HorizontalMultiLevelHierarchy"/>
    <dgm:cxn modelId="{C233DC1A-FF41-4200-AB5C-62A88BA77E7A}" type="presParOf" srcId="{A8C6AD7A-47FA-4FD9-8906-0382310B6FF9}" destId="{82532E81-DAA6-43CD-98CD-A8D270F111A0}" srcOrd="0" destOrd="0" presId="urn:microsoft.com/office/officeart/2008/layout/HorizontalMultiLevelHierarchy"/>
    <dgm:cxn modelId="{94CB9292-048E-42D0-BE0E-F78EED18388D}" type="presParOf" srcId="{A8C6AD7A-47FA-4FD9-8906-0382310B6FF9}" destId="{34893F10-555E-4DEC-A8C8-33CC5BCC73E6}" srcOrd="1" destOrd="0" presId="urn:microsoft.com/office/officeart/2008/layout/HorizontalMultiLevelHierarchy"/>
    <dgm:cxn modelId="{D1273FC1-C509-444C-B995-2D2D055D8EAF}" type="presParOf" srcId="{34893F10-555E-4DEC-A8C8-33CC5BCC73E6}" destId="{C58C2B50-FD15-4D1A-ABF1-8E6C3C444728}" srcOrd="0" destOrd="0" presId="urn:microsoft.com/office/officeart/2008/layout/HorizontalMultiLevelHierarchy"/>
    <dgm:cxn modelId="{E984C2AF-D0A8-42B9-A6EF-4A2F60F8DB40}" type="presParOf" srcId="{C58C2B50-FD15-4D1A-ABF1-8E6C3C444728}" destId="{7BCBC74E-79D0-4049-90CF-4A34528DDD0D}" srcOrd="0" destOrd="0" presId="urn:microsoft.com/office/officeart/2008/layout/HorizontalMultiLevelHierarchy"/>
    <dgm:cxn modelId="{655373F7-8033-49DE-BBF7-901BE818E438}" type="presParOf" srcId="{34893F10-555E-4DEC-A8C8-33CC5BCC73E6}" destId="{C144062E-F42A-4209-84CC-A9DDC7347F26}" srcOrd="1" destOrd="0" presId="urn:microsoft.com/office/officeart/2008/layout/HorizontalMultiLevelHierarchy"/>
    <dgm:cxn modelId="{270CD8BF-C58B-4709-AB63-EF57BCC4F4C5}" type="presParOf" srcId="{C144062E-F42A-4209-84CC-A9DDC7347F26}" destId="{3C1F8A4B-EA7A-4038-A37F-F5671CCB83BC}" srcOrd="0" destOrd="0" presId="urn:microsoft.com/office/officeart/2008/layout/HorizontalMultiLevelHierarchy"/>
    <dgm:cxn modelId="{6FE2E824-1AAA-42EE-9EA5-2241FE88A5EB}" type="presParOf" srcId="{C144062E-F42A-4209-84CC-A9DDC7347F26}" destId="{568AAEF7-9245-4901-A5F0-084CDA6CBB1E}" srcOrd="1" destOrd="0" presId="urn:microsoft.com/office/officeart/2008/layout/HorizontalMultiLevelHierarchy"/>
    <dgm:cxn modelId="{1D835024-E079-4FD9-A1D3-E648BD9A9D42}" type="presParOf" srcId="{6D57F9B2-75B1-4DB0-BDBA-665D37C1FB58}" destId="{4B23D00C-293A-4BB5-B56D-46A05CB2405D}" srcOrd="4" destOrd="0" presId="urn:microsoft.com/office/officeart/2008/layout/HorizontalMultiLevelHierarchy"/>
    <dgm:cxn modelId="{CD26600C-2756-484C-8CF3-9890B1A49425}" type="presParOf" srcId="{4B23D00C-293A-4BB5-B56D-46A05CB2405D}" destId="{F1B85947-F68C-41C0-8714-1CA831A5A83D}" srcOrd="0" destOrd="0" presId="urn:microsoft.com/office/officeart/2008/layout/HorizontalMultiLevelHierarchy"/>
    <dgm:cxn modelId="{56D5BB07-F5CF-484C-BBE7-8B3350CFD2A6}" type="presParOf" srcId="{6D57F9B2-75B1-4DB0-BDBA-665D37C1FB58}" destId="{AD7C4997-449F-48E9-8C9A-2F97BCCC1AB8}" srcOrd="5" destOrd="0" presId="urn:microsoft.com/office/officeart/2008/layout/HorizontalMultiLevelHierarchy"/>
    <dgm:cxn modelId="{E563CEC8-45CA-4164-919B-113FB7CD7AB5}" type="presParOf" srcId="{AD7C4997-449F-48E9-8C9A-2F97BCCC1AB8}" destId="{2F9E32C3-C773-48CB-B263-9767D0DF5A00}" srcOrd="0" destOrd="0" presId="urn:microsoft.com/office/officeart/2008/layout/HorizontalMultiLevelHierarchy"/>
    <dgm:cxn modelId="{58DD68D2-A6EB-44E7-8C08-7F396318498A}" type="presParOf" srcId="{AD7C4997-449F-48E9-8C9A-2F97BCCC1AB8}" destId="{1CE29586-C60C-47C2-822D-79A9EA5BBCCB}" srcOrd="1" destOrd="0" presId="urn:microsoft.com/office/officeart/2008/layout/HorizontalMultiLevelHierarchy"/>
    <dgm:cxn modelId="{E322D02B-7CD5-459D-914E-A6D2BBEF4ED4}" type="presParOf" srcId="{1CE29586-C60C-47C2-822D-79A9EA5BBCCB}" destId="{C9939715-844A-4E9A-B91C-DCAD9834BA1B}" srcOrd="0" destOrd="0" presId="urn:microsoft.com/office/officeart/2008/layout/HorizontalMultiLevelHierarchy"/>
    <dgm:cxn modelId="{9B1F94C7-DADC-4D5E-9DAF-8A35EE7896DA}" type="presParOf" srcId="{C9939715-844A-4E9A-B91C-DCAD9834BA1B}" destId="{977B2184-2A6D-422C-8E0B-2F55ADF24131}" srcOrd="0" destOrd="0" presId="urn:microsoft.com/office/officeart/2008/layout/HorizontalMultiLevelHierarchy"/>
    <dgm:cxn modelId="{74D5E172-88AF-4A00-9A31-A300ED837C3F}" type="presParOf" srcId="{1CE29586-C60C-47C2-822D-79A9EA5BBCCB}" destId="{53238F41-482C-44D7-A7F7-691623D60DE3}" srcOrd="1" destOrd="0" presId="urn:microsoft.com/office/officeart/2008/layout/HorizontalMultiLevelHierarchy"/>
    <dgm:cxn modelId="{A1613FC5-CE22-4A55-9716-DE210CD56A83}" type="presParOf" srcId="{53238F41-482C-44D7-A7F7-691623D60DE3}" destId="{A4B76892-7990-4DDB-B288-5EEA38B72B9C}" srcOrd="0" destOrd="0" presId="urn:microsoft.com/office/officeart/2008/layout/HorizontalMultiLevelHierarchy"/>
    <dgm:cxn modelId="{52786C4F-F878-4B88-AB8D-C71B4B9302DF}" type="presParOf" srcId="{53238F41-482C-44D7-A7F7-691623D60DE3}" destId="{D4DB9EBB-D256-4455-938E-10089B369F38}" srcOrd="1" destOrd="0" presId="urn:microsoft.com/office/officeart/2008/layout/HorizontalMultiLevelHierarchy"/>
    <dgm:cxn modelId="{9CE60D4D-AEA0-443E-B2B0-51E63A35B954}" type="presParOf" srcId="{1CE29586-C60C-47C2-822D-79A9EA5BBCCB}" destId="{54AC25F5-B545-4DE8-8CF4-E3BEE86D56BA}" srcOrd="2" destOrd="0" presId="urn:microsoft.com/office/officeart/2008/layout/HorizontalMultiLevelHierarchy"/>
    <dgm:cxn modelId="{DCEE679B-FB4A-4D93-A93E-DAA473BBD96F}" type="presParOf" srcId="{54AC25F5-B545-4DE8-8CF4-E3BEE86D56BA}" destId="{B77C74B3-A800-45A7-A8E7-487DB31A4FC1}" srcOrd="0" destOrd="0" presId="urn:microsoft.com/office/officeart/2008/layout/HorizontalMultiLevelHierarchy"/>
    <dgm:cxn modelId="{2AFEA0B4-506D-42AB-93C6-7A9B51FABB59}" type="presParOf" srcId="{1CE29586-C60C-47C2-822D-79A9EA5BBCCB}" destId="{7B8FD2F6-B7D5-44FC-BD4E-F3318F43BC09}" srcOrd="3" destOrd="0" presId="urn:microsoft.com/office/officeart/2008/layout/HorizontalMultiLevelHierarchy"/>
    <dgm:cxn modelId="{FFBD2877-C4B9-4DAC-8E4E-DB2AEB1194E7}" type="presParOf" srcId="{7B8FD2F6-B7D5-44FC-BD4E-F3318F43BC09}" destId="{1EC08DE3-54E1-4E6C-AAB4-A7485F641651}" srcOrd="0" destOrd="0" presId="urn:microsoft.com/office/officeart/2008/layout/HorizontalMultiLevelHierarchy"/>
    <dgm:cxn modelId="{7BB15268-375D-4C90-BDC1-50419E51535F}" type="presParOf" srcId="{7B8FD2F6-B7D5-44FC-BD4E-F3318F43BC09}" destId="{573988F0-1C71-49EC-82B4-BC331EA44393}" srcOrd="1" destOrd="0" presId="urn:microsoft.com/office/officeart/2008/layout/HorizontalMultiLevelHierarchy"/>
    <dgm:cxn modelId="{728E53A1-305E-4BC1-A931-D27360C224EC}" type="presParOf" srcId="{6D57F9B2-75B1-4DB0-BDBA-665D37C1FB58}" destId="{4952082E-0815-49A6-90B6-827CA8481B47}" srcOrd="6" destOrd="0" presId="urn:microsoft.com/office/officeart/2008/layout/HorizontalMultiLevelHierarchy"/>
    <dgm:cxn modelId="{E12270E1-7537-4997-A928-D5665B4C9E5F}" type="presParOf" srcId="{4952082E-0815-49A6-90B6-827CA8481B47}" destId="{F4007998-8792-4322-B0CF-007E12C274C2}" srcOrd="0" destOrd="0" presId="urn:microsoft.com/office/officeart/2008/layout/HorizontalMultiLevelHierarchy"/>
    <dgm:cxn modelId="{F720A4DF-DFB0-4B52-A850-6A75B23A4E99}" type="presParOf" srcId="{6D57F9B2-75B1-4DB0-BDBA-665D37C1FB58}" destId="{9BA2F33B-0E8E-4BC6-A370-23A928F5C5DF}" srcOrd="7" destOrd="0" presId="urn:microsoft.com/office/officeart/2008/layout/HorizontalMultiLevelHierarchy"/>
    <dgm:cxn modelId="{F0F1D7E5-465F-4D7D-BB6D-FE6AF27726E8}" type="presParOf" srcId="{9BA2F33B-0E8E-4BC6-A370-23A928F5C5DF}" destId="{8DA1BF27-9A9D-4FBF-AB14-0A64A9A50FEF}" srcOrd="0" destOrd="0" presId="urn:microsoft.com/office/officeart/2008/layout/HorizontalMultiLevelHierarchy"/>
    <dgm:cxn modelId="{482038F9-A4FD-41F5-9DB3-9CF7ADCFA6D0}" type="presParOf" srcId="{9BA2F33B-0E8E-4BC6-A370-23A928F5C5DF}" destId="{086C38F8-37BC-4DAC-835C-477B42F29E1C}" srcOrd="1" destOrd="0" presId="urn:microsoft.com/office/officeart/2008/layout/HorizontalMultiLevelHierarchy"/>
    <dgm:cxn modelId="{F19A589C-8F32-41D5-B05F-8BDE442C7978}" type="presParOf" srcId="{086C38F8-37BC-4DAC-835C-477B42F29E1C}" destId="{19309D7F-A82D-414D-BC0E-1DA47DE4C0B6}" srcOrd="0" destOrd="0" presId="urn:microsoft.com/office/officeart/2008/layout/HorizontalMultiLevelHierarchy"/>
    <dgm:cxn modelId="{5FD28D37-0749-41F4-BADF-F7ED3A9CF042}" type="presParOf" srcId="{19309D7F-A82D-414D-BC0E-1DA47DE4C0B6}" destId="{A7E62885-E5C8-40CD-ACF8-C51E11D0561A}" srcOrd="0" destOrd="0" presId="urn:microsoft.com/office/officeart/2008/layout/HorizontalMultiLevelHierarchy"/>
    <dgm:cxn modelId="{26258953-F8C0-48A3-8856-0AD54D5107B0}" type="presParOf" srcId="{086C38F8-37BC-4DAC-835C-477B42F29E1C}" destId="{FFA313BD-F4A5-4FBB-B626-0C971A72AD93}" srcOrd="1" destOrd="0" presId="urn:microsoft.com/office/officeart/2008/layout/HorizontalMultiLevelHierarchy"/>
    <dgm:cxn modelId="{32957FAD-6BB3-436A-8B7D-540C7A40576C}" type="presParOf" srcId="{FFA313BD-F4A5-4FBB-B626-0C971A72AD93}" destId="{7A2902C6-670A-4502-A610-1D7E452CFB9E}" srcOrd="0" destOrd="0" presId="urn:microsoft.com/office/officeart/2008/layout/HorizontalMultiLevelHierarchy"/>
    <dgm:cxn modelId="{2F3BD250-42E0-4B0D-9C11-E3CADF4F2361}" type="presParOf" srcId="{FFA313BD-F4A5-4FBB-B626-0C971A72AD93}" destId="{2EFFFAFF-11FA-4376-9D94-BDFE92C98974}" srcOrd="1" destOrd="0" presId="urn:microsoft.com/office/officeart/2008/layout/HorizontalMultiLevelHierarchy"/>
    <dgm:cxn modelId="{7C8A54C7-35F5-45C9-A15F-93FC733C757E}" type="presParOf" srcId="{086C38F8-37BC-4DAC-835C-477B42F29E1C}" destId="{F1365BDF-3F43-4346-9E1E-FC1A5B310800}" srcOrd="2" destOrd="0" presId="urn:microsoft.com/office/officeart/2008/layout/HorizontalMultiLevelHierarchy"/>
    <dgm:cxn modelId="{815D4ED9-35C4-48D4-9EEE-CAB2835171F6}" type="presParOf" srcId="{F1365BDF-3F43-4346-9E1E-FC1A5B310800}" destId="{4CB68D66-5E1E-4A98-974B-DA0048635C23}" srcOrd="0" destOrd="0" presId="urn:microsoft.com/office/officeart/2008/layout/HorizontalMultiLevelHierarchy"/>
    <dgm:cxn modelId="{D470416F-1DD9-46DA-8059-40528E05E789}" type="presParOf" srcId="{086C38F8-37BC-4DAC-835C-477B42F29E1C}" destId="{DC3161F0-92F0-42E7-9AE7-FA9A26C1B116}" srcOrd="3" destOrd="0" presId="urn:microsoft.com/office/officeart/2008/layout/HorizontalMultiLevelHierarchy"/>
    <dgm:cxn modelId="{EB282DB0-22C2-426C-8117-5FD5B11DB526}" type="presParOf" srcId="{DC3161F0-92F0-42E7-9AE7-FA9A26C1B116}" destId="{12FEEBEB-7768-40A3-9851-350C09E2B46F}" srcOrd="0" destOrd="0" presId="urn:microsoft.com/office/officeart/2008/layout/HorizontalMultiLevelHierarchy"/>
    <dgm:cxn modelId="{3A833DC8-AD07-4F75-BB28-9DFB5A77F3EC}" type="presParOf" srcId="{DC3161F0-92F0-42E7-9AE7-FA9A26C1B116}" destId="{EDCF2F47-0020-4829-BE20-FE06E4B8E9CC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1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1365BDF-3F43-4346-9E1E-FC1A5B310800}">
      <dsp:nvSpPr>
        <dsp:cNvPr id="0" name=""/>
        <dsp:cNvSpPr/>
      </dsp:nvSpPr>
      <dsp:spPr>
        <a:xfrm>
          <a:off x="3203888" y="3056714"/>
          <a:ext cx="471843" cy="2273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35921" y="0"/>
              </a:lnTo>
              <a:lnTo>
                <a:pt x="235921" y="227373"/>
              </a:lnTo>
              <a:lnTo>
                <a:pt x="471843" y="227373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CA" sz="500" kern="120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426715" y="3157307"/>
        <a:ext cx="26188" cy="26188"/>
      </dsp:txXfrm>
    </dsp:sp>
    <dsp:sp modelId="{19309D7F-A82D-414D-BC0E-1DA47DE4C0B6}">
      <dsp:nvSpPr>
        <dsp:cNvPr id="0" name=""/>
        <dsp:cNvSpPr/>
      </dsp:nvSpPr>
      <dsp:spPr>
        <a:xfrm>
          <a:off x="3203888" y="2842213"/>
          <a:ext cx="471843" cy="214501"/>
        </a:xfrm>
        <a:custGeom>
          <a:avLst/>
          <a:gdLst/>
          <a:ahLst/>
          <a:cxnLst/>
          <a:rect l="0" t="0" r="0" b="0"/>
          <a:pathLst>
            <a:path>
              <a:moveTo>
                <a:pt x="0" y="214501"/>
              </a:moveTo>
              <a:lnTo>
                <a:pt x="235921" y="214501"/>
              </a:lnTo>
              <a:lnTo>
                <a:pt x="235921" y="0"/>
              </a:lnTo>
              <a:lnTo>
                <a:pt x="471843" y="0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426852" y="2936506"/>
        <a:ext cx="25915" cy="25915"/>
      </dsp:txXfrm>
    </dsp:sp>
    <dsp:sp modelId="{4952082E-0815-49A6-90B6-827CA8481B47}">
      <dsp:nvSpPr>
        <dsp:cNvPr id="0" name=""/>
        <dsp:cNvSpPr/>
      </dsp:nvSpPr>
      <dsp:spPr>
        <a:xfrm>
          <a:off x="1170125" y="1896527"/>
          <a:ext cx="471843" cy="11601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35921" y="0"/>
              </a:lnTo>
              <a:lnTo>
                <a:pt x="235921" y="1160187"/>
              </a:lnTo>
              <a:lnTo>
                <a:pt x="471843" y="1160187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400" kern="12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1374735" y="2445309"/>
        <a:ext cx="62623" cy="62623"/>
      </dsp:txXfrm>
    </dsp:sp>
    <dsp:sp modelId="{54AC25F5-B545-4DE8-8CF4-E3BEE86D56BA}">
      <dsp:nvSpPr>
        <dsp:cNvPr id="0" name=""/>
        <dsp:cNvSpPr/>
      </dsp:nvSpPr>
      <dsp:spPr>
        <a:xfrm>
          <a:off x="3142194" y="2151933"/>
          <a:ext cx="471843" cy="2431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35921" y="0"/>
              </a:lnTo>
              <a:lnTo>
                <a:pt x="235921" y="243143"/>
              </a:lnTo>
              <a:lnTo>
                <a:pt x="471843" y="243143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CA" sz="500" kern="1200"/>
        </a:p>
      </dsp:txBody>
      <dsp:txXfrm>
        <a:off x="3364846" y="2260235"/>
        <a:ext cx="26540" cy="26540"/>
      </dsp:txXfrm>
    </dsp:sp>
    <dsp:sp modelId="{C9939715-844A-4E9A-B91C-DCAD9834BA1B}">
      <dsp:nvSpPr>
        <dsp:cNvPr id="0" name=""/>
        <dsp:cNvSpPr/>
      </dsp:nvSpPr>
      <dsp:spPr>
        <a:xfrm>
          <a:off x="3142194" y="1932170"/>
          <a:ext cx="471843" cy="219763"/>
        </a:xfrm>
        <a:custGeom>
          <a:avLst/>
          <a:gdLst/>
          <a:ahLst/>
          <a:cxnLst/>
          <a:rect l="0" t="0" r="0" b="0"/>
          <a:pathLst>
            <a:path>
              <a:moveTo>
                <a:pt x="0" y="219763"/>
              </a:moveTo>
              <a:lnTo>
                <a:pt x="235921" y="219763"/>
              </a:lnTo>
              <a:lnTo>
                <a:pt x="235921" y="0"/>
              </a:lnTo>
              <a:lnTo>
                <a:pt x="471843" y="0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365103" y="2029039"/>
        <a:ext cx="26025" cy="26025"/>
      </dsp:txXfrm>
    </dsp:sp>
    <dsp:sp modelId="{4B23D00C-293A-4BB5-B56D-46A05CB2405D}">
      <dsp:nvSpPr>
        <dsp:cNvPr id="0" name=""/>
        <dsp:cNvSpPr/>
      </dsp:nvSpPr>
      <dsp:spPr>
        <a:xfrm>
          <a:off x="1170125" y="1896527"/>
          <a:ext cx="471843" cy="2554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35921" y="0"/>
              </a:lnTo>
              <a:lnTo>
                <a:pt x="235921" y="255406"/>
              </a:lnTo>
              <a:lnTo>
                <a:pt x="471843" y="255406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400" kern="12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1392634" y="2010817"/>
        <a:ext cx="26826" cy="26826"/>
      </dsp:txXfrm>
    </dsp:sp>
    <dsp:sp modelId="{C58C2B50-FD15-4D1A-ABF1-8E6C3C444728}">
      <dsp:nvSpPr>
        <dsp:cNvPr id="0" name=""/>
        <dsp:cNvSpPr/>
      </dsp:nvSpPr>
      <dsp:spPr>
        <a:xfrm>
          <a:off x="3065661" y="1422666"/>
          <a:ext cx="47184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71843" y="45720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289787" y="1456590"/>
        <a:ext cx="23592" cy="23592"/>
      </dsp:txXfrm>
    </dsp:sp>
    <dsp:sp modelId="{AF2E7E52-EBF9-4CE2-AA88-EE75409E6183}">
      <dsp:nvSpPr>
        <dsp:cNvPr id="0" name=""/>
        <dsp:cNvSpPr/>
      </dsp:nvSpPr>
      <dsp:spPr>
        <a:xfrm>
          <a:off x="1170125" y="1468386"/>
          <a:ext cx="471843" cy="428140"/>
        </a:xfrm>
        <a:custGeom>
          <a:avLst/>
          <a:gdLst/>
          <a:ahLst/>
          <a:cxnLst/>
          <a:rect l="0" t="0" r="0" b="0"/>
          <a:pathLst>
            <a:path>
              <a:moveTo>
                <a:pt x="0" y="428140"/>
              </a:moveTo>
              <a:lnTo>
                <a:pt x="235921" y="428140"/>
              </a:lnTo>
              <a:lnTo>
                <a:pt x="235921" y="0"/>
              </a:lnTo>
              <a:lnTo>
                <a:pt x="471843" y="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400" kern="12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1390119" y="1666528"/>
        <a:ext cx="31856" cy="31856"/>
      </dsp:txXfrm>
    </dsp:sp>
    <dsp:sp modelId="{328B1C70-C54A-4DC5-B159-85D60187E319}">
      <dsp:nvSpPr>
        <dsp:cNvPr id="0" name=""/>
        <dsp:cNvSpPr/>
      </dsp:nvSpPr>
      <dsp:spPr>
        <a:xfrm>
          <a:off x="3107113" y="787921"/>
          <a:ext cx="471843" cy="2180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35921" y="0"/>
              </a:lnTo>
              <a:lnTo>
                <a:pt x="235921" y="218065"/>
              </a:lnTo>
              <a:lnTo>
                <a:pt x="471843" y="218065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500" kern="12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330040" y="883959"/>
        <a:ext cx="25989" cy="25989"/>
      </dsp:txXfrm>
    </dsp:sp>
    <dsp:sp modelId="{CB0FF6CF-7DD1-4362-B674-C55AAC65979B}">
      <dsp:nvSpPr>
        <dsp:cNvPr id="0" name=""/>
        <dsp:cNvSpPr/>
      </dsp:nvSpPr>
      <dsp:spPr>
        <a:xfrm>
          <a:off x="3107113" y="578480"/>
          <a:ext cx="471843" cy="209441"/>
        </a:xfrm>
        <a:custGeom>
          <a:avLst/>
          <a:gdLst/>
          <a:ahLst/>
          <a:cxnLst/>
          <a:rect l="0" t="0" r="0" b="0"/>
          <a:pathLst>
            <a:path>
              <a:moveTo>
                <a:pt x="0" y="209441"/>
              </a:moveTo>
              <a:lnTo>
                <a:pt x="235921" y="209441"/>
              </a:lnTo>
              <a:lnTo>
                <a:pt x="235921" y="0"/>
              </a:lnTo>
              <a:lnTo>
                <a:pt x="471843" y="0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400" kern="12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3330129" y="670294"/>
        <a:ext cx="25811" cy="25811"/>
      </dsp:txXfrm>
    </dsp:sp>
    <dsp:sp modelId="{3D0FAEE9-35CC-476B-B855-EED416755210}">
      <dsp:nvSpPr>
        <dsp:cNvPr id="0" name=""/>
        <dsp:cNvSpPr/>
      </dsp:nvSpPr>
      <dsp:spPr>
        <a:xfrm>
          <a:off x="1170125" y="787921"/>
          <a:ext cx="471843" cy="1108605"/>
        </a:xfrm>
        <a:custGeom>
          <a:avLst/>
          <a:gdLst/>
          <a:ahLst/>
          <a:cxnLst/>
          <a:rect l="0" t="0" r="0" b="0"/>
          <a:pathLst>
            <a:path>
              <a:moveTo>
                <a:pt x="0" y="1108605"/>
              </a:moveTo>
              <a:lnTo>
                <a:pt x="235921" y="1108605"/>
              </a:lnTo>
              <a:lnTo>
                <a:pt x="235921" y="0"/>
              </a:lnTo>
              <a:lnTo>
                <a:pt x="471843" y="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fr-FR" sz="2400" kern="1200" noProof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1375926" y="1312103"/>
        <a:ext cx="60242" cy="60242"/>
      </dsp:txXfrm>
    </dsp:sp>
    <dsp:sp modelId="{5E776128-CD23-4419-A6E6-8529B19A09E1}">
      <dsp:nvSpPr>
        <dsp:cNvPr id="0" name=""/>
        <dsp:cNvSpPr/>
      </dsp:nvSpPr>
      <dsp:spPr>
        <a:xfrm rot="16200000">
          <a:off x="-725992" y="1536890"/>
          <a:ext cx="3072962" cy="71927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600" b="1" kern="1200" noProof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Variables</a:t>
          </a:r>
        </a:p>
      </dsp:txBody>
      <dsp:txXfrm>
        <a:off x="-725992" y="1536890"/>
        <a:ext cx="3072962" cy="719273"/>
      </dsp:txXfrm>
    </dsp:sp>
    <dsp:sp modelId="{6C90C847-6BA9-4DA8-A07E-BA00AA0E7073}">
      <dsp:nvSpPr>
        <dsp:cNvPr id="0" name=""/>
        <dsp:cNvSpPr/>
      </dsp:nvSpPr>
      <dsp:spPr>
        <a:xfrm>
          <a:off x="1641969" y="510084"/>
          <a:ext cx="1465144" cy="55567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Nominale</a:t>
          </a:r>
        </a:p>
      </dsp:txBody>
      <dsp:txXfrm>
        <a:off x="1641969" y="510084"/>
        <a:ext cx="1465144" cy="555674"/>
      </dsp:txXfrm>
    </dsp:sp>
    <dsp:sp modelId="{DE7AD7DB-0603-4092-8542-2B130CA7A14D}">
      <dsp:nvSpPr>
        <dsp:cNvPr id="0" name=""/>
        <dsp:cNvSpPr/>
      </dsp:nvSpPr>
      <dsp:spPr>
        <a:xfrm>
          <a:off x="3578956" y="450323"/>
          <a:ext cx="5138491" cy="25631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Diagramme en secteurs (peu de catégories)</a:t>
          </a:r>
        </a:p>
      </dsp:txBody>
      <dsp:txXfrm>
        <a:off x="3578956" y="450323"/>
        <a:ext cx="5138491" cy="256313"/>
      </dsp:txXfrm>
    </dsp:sp>
    <dsp:sp modelId="{478671DF-50D1-4512-915A-0224020B981B}">
      <dsp:nvSpPr>
        <dsp:cNvPr id="0" name=""/>
        <dsp:cNvSpPr/>
      </dsp:nvSpPr>
      <dsp:spPr>
        <a:xfrm>
          <a:off x="3578956" y="886455"/>
          <a:ext cx="5138491" cy="239064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noProof="0" dirty="0" err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Diag</a:t>
          </a:r>
          <a:r>
            <a:rPr lang="fr-FR" sz="2000" kern="12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. en barres horizontales (8 catégories+)</a:t>
          </a:r>
        </a:p>
      </dsp:txBody>
      <dsp:txXfrm>
        <a:off x="3578956" y="886455"/>
        <a:ext cx="5138491" cy="239064"/>
      </dsp:txXfrm>
    </dsp:sp>
    <dsp:sp modelId="{82532E81-DAA6-43CD-98CD-A8D270F111A0}">
      <dsp:nvSpPr>
        <dsp:cNvPr id="0" name=""/>
        <dsp:cNvSpPr/>
      </dsp:nvSpPr>
      <dsp:spPr>
        <a:xfrm>
          <a:off x="1641969" y="1245577"/>
          <a:ext cx="1423692" cy="44561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Ordinale</a:t>
          </a:r>
        </a:p>
      </dsp:txBody>
      <dsp:txXfrm>
        <a:off x="1641969" y="1245577"/>
        <a:ext cx="1423692" cy="445618"/>
      </dsp:txXfrm>
    </dsp:sp>
    <dsp:sp modelId="{3C1F8A4B-EA7A-4038-A37F-F5671CCB83BC}">
      <dsp:nvSpPr>
        <dsp:cNvPr id="0" name=""/>
        <dsp:cNvSpPr/>
      </dsp:nvSpPr>
      <dsp:spPr>
        <a:xfrm>
          <a:off x="3537505" y="1337655"/>
          <a:ext cx="5146560" cy="26146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Diagramme en barres verticales</a:t>
          </a:r>
        </a:p>
      </dsp:txBody>
      <dsp:txXfrm>
        <a:off x="3537505" y="1337655"/>
        <a:ext cx="5146560" cy="261463"/>
      </dsp:txXfrm>
    </dsp:sp>
    <dsp:sp modelId="{2F9E32C3-C773-48CB-B263-9767D0DF5A00}">
      <dsp:nvSpPr>
        <dsp:cNvPr id="0" name=""/>
        <dsp:cNvSpPr/>
      </dsp:nvSpPr>
      <dsp:spPr>
        <a:xfrm>
          <a:off x="1641969" y="1926225"/>
          <a:ext cx="1500225" cy="45141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Discrète</a:t>
          </a:r>
        </a:p>
      </dsp:txBody>
      <dsp:txXfrm>
        <a:off x="1641969" y="1926225"/>
        <a:ext cx="1500225" cy="451415"/>
      </dsp:txXfrm>
    </dsp:sp>
    <dsp:sp modelId="{A4B76892-7990-4DDB-B288-5EEA38B72B9C}">
      <dsp:nvSpPr>
        <dsp:cNvPr id="0" name=""/>
        <dsp:cNvSpPr/>
      </dsp:nvSpPr>
      <dsp:spPr>
        <a:xfrm>
          <a:off x="3614038" y="1778936"/>
          <a:ext cx="5070027" cy="30646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Diagramme en bâtons (linéaires)</a:t>
          </a:r>
        </a:p>
      </dsp:txBody>
      <dsp:txXfrm>
        <a:off x="3614038" y="1778936"/>
        <a:ext cx="5070027" cy="306467"/>
      </dsp:txXfrm>
    </dsp:sp>
    <dsp:sp modelId="{1EC08DE3-54E1-4E6C-AAB4-A7485F641651}">
      <dsp:nvSpPr>
        <dsp:cNvPr id="0" name=""/>
        <dsp:cNvSpPr/>
      </dsp:nvSpPr>
      <dsp:spPr>
        <a:xfrm>
          <a:off x="3614038" y="2265222"/>
          <a:ext cx="5018171" cy="259708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CA" sz="20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Courbe de tendance (temps)</a:t>
          </a:r>
        </a:p>
      </dsp:txBody>
      <dsp:txXfrm>
        <a:off x="3614038" y="2265222"/>
        <a:ext cx="5018171" cy="259708"/>
      </dsp:txXfrm>
    </dsp:sp>
    <dsp:sp modelId="{8DA1BF27-9A9D-4FBF-AB14-0A64A9A50FEF}">
      <dsp:nvSpPr>
        <dsp:cNvPr id="0" name=""/>
        <dsp:cNvSpPr/>
      </dsp:nvSpPr>
      <dsp:spPr>
        <a:xfrm>
          <a:off x="1641969" y="2830460"/>
          <a:ext cx="1561919" cy="452509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400" kern="12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Continue</a:t>
          </a:r>
        </a:p>
      </dsp:txBody>
      <dsp:txXfrm>
        <a:off x="1641969" y="2830460"/>
        <a:ext cx="1561919" cy="452509"/>
      </dsp:txXfrm>
    </dsp:sp>
    <dsp:sp modelId="{7A2902C6-670A-4502-A610-1D7E452CFB9E}">
      <dsp:nvSpPr>
        <dsp:cNvPr id="0" name=""/>
        <dsp:cNvSpPr/>
      </dsp:nvSpPr>
      <dsp:spPr>
        <a:xfrm>
          <a:off x="3675731" y="2704749"/>
          <a:ext cx="4901838" cy="27492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000" kern="1200" noProof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Histogramme (en classes)/polygone</a:t>
          </a:r>
        </a:p>
      </dsp:txBody>
      <dsp:txXfrm>
        <a:off x="3675731" y="2704749"/>
        <a:ext cx="4901838" cy="274927"/>
      </dsp:txXfrm>
    </dsp:sp>
    <dsp:sp modelId="{12FEEBEB-7768-40A3-9851-350C09E2B46F}">
      <dsp:nvSpPr>
        <dsp:cNvPr id="0" name=""/>
        <dsp:cNvSpPr/>
      </dsp:nvSpPr>
      <dsp:spPr>
        <a:xfrm>
          <a:off x="3675731" y="3159495"/>
          <a:ext cx="4958931" cy="24918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CA" sz="2000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rPr>
            <a:t>Ogive (limite sup. classes)</a:t>
          </a:r>
          <a:endParaRPr lang="fr-CA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34" charset="0"/>
            <a:cs typeface="Arial" pitchFamily="34" charset="0"/>
          </a:endParaRPr>
        </a:p>
      </dsp:txBody>
      <dsp:txXfrm>
        <a:off x="3675731" y="3159495"/>
        <a:ext cx="4958931" cy="2491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fr-FR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5280" y="0"/>
            <a:ext cx="3169920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fr-FR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813"/>
            <a:ext cx="3169920" cy="48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fr-FR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5280" y="9120813"/>
            <a:ext cx="3169920" cy="48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FB459A96-B91C-4FA7-9347-EC75B3E334BC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85578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9920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fr-FR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5280" y="0"/>
            <a:ext cx="3169920" cy="480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fr-FR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5360" y="4561226"/>
            <a:ext cx="5364480" cy="432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813"/>
            <a:ext cx="3169920" cy="48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fr-FR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5280" y="9120813"/>
            <a:ext cx="3169920" cy="480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47" tIns="47873" rIns="95747" bIns="47873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D4F03315-2FA4-4EC1-B288-889F4DD0CAAB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33882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1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460521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10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427830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11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677818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12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baseline="0" dirty="0"/>
          </a:p>
        </p:txBody>
      </p:sp>
    </p:spTree>
    <p:extLst>
      <p:ext uri="{BB962C8B-B14F-4D97-AF65-F5344CB8AC3E}">
        <p14:creationId xmlns:p14="http://schemas.microsoft.com/office/powerpoint/2010/main" val="376363107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>
                <a:solidFill>
                  <a:prstClr val="black"/>
                </a:solidFill>
              </a:rPr>
              <a:pPr/>
              <a:t>13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39367" indent="-239367">
              <a:buAutoNum type="arabicPeriod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0904611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14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0011222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15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baseline="0" dirty="0"/>
          </a:p>
        </p:txBody>
      </p:sp>
    </p:spTree>
    <p:extLst>
      <p:ext uri="{BB962C8B-B14F-4D97-AF65-F5344CB8AC3E}">
        <p14:creationId xmlns:p14="http://schemas.microsoft.com/office/powerpoint/2010/main" val="30371507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16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defTabSz="914316">
              <a:defRPr/>
            </a:pPr>
            <a:endParaRPr lang="fr-FR" baseline="0" noProof="0" dirty="0"/>
          </a:p>
        </p:txBody>
      </p:sp>
    </p:spTree>
    <p:extLst>
      <p:ext uri="{BB962C8B-B14F-4D97-AF65-F5344CB8AC3E}">
        <p14:creationId xmlns:p14="http://schemas.microsoft.com/office/powerpoint/2010/main" val="942523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17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baseline="0" noProof="0" dirty="0"/>
          </a:p>
        </p:txBody>
      </p:sp>
    </p:spTree>
    <p:extLst>
      <p:ext uri="{BB962C8B-B14F-4D97-AF65-F5344CB8AC3E}">
        <p14:creationId xmlns:p14="http://schemas.microsoft.com/office/powerpoint/2010/main" val="29574039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18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1007206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19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fr-FR" baseline="0" noProof="0" dirty="0"/>
          </a:p>
        </p:txBody>
      </p:sp>
    </p:spTree>
    <p:extLst>
      <p:ext uri="{BB962C8B-B14F-4D97-AF65-F5344CB8AC3E}">
        <p14:creationId xmlns:p14="http://schemas.microsoft.com/office/powerpoint/2010/main" val="3937240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2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6777829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20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89383272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21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21484222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22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52917510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23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noProof="0" dirty="0"/>
          </a:p>
        </p:txBody>
      </p:sp>
    </p:spTree>
    <p:extLst>
      <p:ext uri="{BB962C8B-B14F-4D97-AF65-F5344CB8AC3E}">
        <p14:creationId xmlns:p14="http://schemas.microsoft.com/office/powerpoint/2010/main" val="114958649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24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7768158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25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28205820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26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 b="1" baseline="0" dirty="0"/>
          </a:p>
          <a:p>
            <a:endParaRPr lang="fr-FR" b="1" dirty="0"/>
          </a:p>
        </p:txBody>
      </p:sp>
    </p:spTree>
    <p:extLst>
      <p:ext uri="{BB962C8B-B14F-4D97-AF65-F5344CB8AC3E}">
        <p14:creationId xmlns:p14="http://schemas.microsoft.com/office/powerpoint/2010/main" val="304789820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27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0730713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28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5259069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29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721292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3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CA" baseline="0" dirty="0"/>
          </a:p>
        </p:txBody>
      </p:sp>
    </p:spTree>
    <p:extLst>
      <p:ext uri="{BB962C8B-B14F-4D97-AF65-F5344CB8AC3E}">
        <p14:creationId xmlns:p14="http://schemas.microsoft.com/office/powerpoint/2010/main" val="2152269247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>
                <a:solidFill>
                  <a:prstClr val="black"/>
                </a:solidFill>
              </a:rPr>
              <a:pPr/>
              <a:t>30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39367" indent="-239367"/>
            <a:endParaRPr lang="fr-FR" baseline="0" dirty="0"/>
          </a:p>
        </p:txBody>
      </p:sp>
    </p:spTree>
    <p:extLst>
      <p:ext uri="{BB962C8B-B14F-4D97-AF65-F5344CB8AC3E}">
        <p14:creationId xmlns:p14="http://schemas.microsoft.com/office/powerpoint/2010/main" val="5377483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4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085968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5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465034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6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CA" baseline="0" noProof="0" dirty="0"/>
          </a:p>
        </p:txBody>
      </p:sp>
    </p:spTree>
    <p:extLst>
      <p:ext uri="{BB962C8B-B14F-4D97-AF65-F5344CB8AC3E}">
        <p14:creationId xmlns:p14="http://schemas.microsoft.com/office/powerpoint/2010/main" val="9653325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7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093113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8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164176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E06236-C8D4-41C0-8B43-73FFB8ECC26D}" type="slidenum">
              <a:rPr lang="fr-FR"/>
              <a:pPr/>
              <a:t>9</a:t>
            </a:fld>
            <a:endParaRPr lang="fr-FR"/>
          </a:p>
        </p:txBody>
      </p:sp>
      <p:sp>
        <p:nvSpPr>
          <p:cNvPr id="128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lvl="1" defTabSz="957468">
              <a:spcBef>
                <a:spcPts val="628"/>
              </a:spcBef>
              <a:buClr>
                <a:schemeClr val="bg2">
                  <a:lumMod val="40000"/>
                  <a:lumOff val="60000"/>
                </a:schemeClr>
              </a:buClr>
              <a:defRPr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88842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EBE19-FCF3-428B-A04A-F6087C83DCF5}" type="datetime12">
              <a:rPr lang="fr-FR" smtClean="0"/>
              <a:t>5:35 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0CF9B-42D1-4CE8-9312-E2DC694CA70E}" type="datetime12">
              <a:rPr lang="fr-FR" smtClean="0"/>
              <a:t>5:35 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2C02A-6188-411D-83B6-99420884AAC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F90B98-654E-4172-A39C-FF8CCF7C1558}" type="datetime12">
              <a:rPr lang="fr-FR" smtClean="0"/>
              <a:t>5:35 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99F0E-8BFC-4B7F-991E-DDD7DB0EE09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8004C-F520-4D69-9DCB-BD158843BA4D}" type="datetime12">
              <a:rPr lang="fr-FR" smtClean="0"/>
              <a:t>5:35 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E9DB04-DEBA-4F5A-AE75-2C003DA010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0AD98-FC9A-46B6-A1CF-B023A9956E97}" type="datetime12">
              <a:rPr lang="fr-FR" smtClean="0"/>
              <a:t>5:35 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A968C-EBCE-4711-A4F4-483E0592987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AAD63-6CE2-498C-BCD8-C2CF9720C28F}" type="datetime12">
              <a:rPr lang="fr-FR" smtClean="0"/>
              <a:t>5:35 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55E08-600B-47DA-843E-E0DE75C846B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470B68-A3F4-4F89-AB6C-E579C5CDF603}" type="datetime12">
              <a:rPr lang="fr-FR" smtClean="0"/>
              <a:t>5:35 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492A94-6BA6-493E-9843-DD5DAE58B76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60E53-16B3-41E9-838C-66FB08C52F50}" type="datetime12">
              <a:rPr lang="fr-FR" smtClean="0"/>
              <a:t>5:35 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0AF9E-3612-41DF-8193-6ED3637A5BA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263EB-B782-4898-8843-7E1076CB6BFA}" type="datetime12">
              <a:rPr lang="fr-FR" smtClean="0"/>
              <a:t>5:35 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72B794-3061-42C8-B679-CD80AD95A40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75901-80E8-4200-9E69-4A01D774D06C}" type="datetime12">
              <a:rPr lang="fr-FR" smtClean="0"/>
              <a:t>5:35 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FF8FC-C7C6-44ED-B168-254C35482A0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70D9E3-E76E-4AD2-854D-46DD59B1181E}" type="datetime12">
              <a:rPr lang="fr-FR" smtClean="0"/>
              <a:t>5:35 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6D77623-ABF3-40FC-BCFC-35E815F0DB91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1B8C044-3228-427A-97BA-C9C623FA1089}" type="datetime12">
              <a:rPr lang="fr-FR" smtClean="0"/>
              <a:t>5:35 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1D3AB32-615F-4643-BEB0-A8AE57DDBE8D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hf hdr="0" ft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notesSlide" Target="../notesSlides/notesSlide1.xml"/><Relationship Id="rId5" Type="http://schemas.openxmlformats.org/officeDocument/2006/relationships/tags" Target="../tags/tag5.xml"/><Relationship Id="rId10" Type="http://schemas.openxmlformats.org/officeDocument/2006/relationships/slideLayout" Target="../slideLayouts/slideLayout1.xml"/><Relationship Id="rId4" Type="http://schemas.openxmlformats.org/officeDocument/2006/relationships/tags" Target="../tags/tag4.xml"/><Relationship Id="rId9" Type="http://schemas.openxmlformats.org/officeDocument/2006/relationships/tags" Target="../tags/tag9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10.xml"/><Relationship Id="rId3" Type="http://schemas.openxmlformats.org/officeDocument/2006/relationships/tags" Target="../tags/tag108.xml"/><Relationship Id="rId7" Type="http://schemas.openxmlformats.org/officeDocument/2006/relationships/slideLayout" Target="../slideLayouts/slideLayout1.xml"/><Relationship Id="rId2" Type="http://schemas.openxmlformats.org/officeDocument/2006/relationships/tags" Target="../tags/tag107.xml"/><Relationship Id="rId1" Type="http://schemas.openxmlformats.org/officeDocument/2006/relationships/tags" Target="../tags/tag106.xml"/><Relationship Id="rId6" Type="http://schemas.openxmlformats.org/officeDocument/2006/relationships/tags" Target="../tags/tag111.xml"/><Relationship Id="rId5" Type="http://schemas.openxmlformats.org/officeDocument/2006/relationships/tags" Target="../tags/tag110.xml"/><Relationship Id="rId4" Type="http://schemas.openxmlformats.org/officeDocument/2006/relationships/tags" Target="../tags/tag109.xml"/><Relationship Id="rId9" Type="http://schemas.openxmlformats.org/officeDocument/2006/relationships/chart" Target="../charts/chart1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114.xml"/><Relationship Id="rId7" Type="http://schemas.openxmlformats.org/officeDocument/2006/relationships/tags" Target="../tags/tag118.xml"/><Relationship Id="rId2" Type="http://schemas.openxmlformats.org/officeDocument/2006/relationships/tags" Target="../tags/tag113.xml"/><Relationship Id="rId1" Type="http://schemas.openxmlformats.org/officeDocument/2006/relationships/tags" Target="../tags/tag112.xml"/><Relationship Id="rId6" Type="http://schemas.openxmlformats.org/officeDocument/2006/relationships/tags" Target="../tags/tag117.xml"/><Relationship Id="rId5" Type="http://schemas.openxmlformats.org/officeDocument/2006/relationships/tags" Target="../tags/tag116.xml"/><Relationship Id="rId4" Type="http://schemas.openxmlformats.org/officeDocument/2006/relationships/tags" Target="../tags/tag115.xml"/><Relationship Id="rId9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tags" Target="../tags/tag126.xml"/><Relationship Id="rId3" Type="http://schemas.openxmlformats.org/officeDocument/2006/relationships/tags" Target="../tags/tag121.xml"/><Relationship Id="rId7" Type="http://schemas.openxmlformats.org/officeDocument/2006/relationships/tags" Target="../tags/tag125.xml"/><Relationship Id="rId2" Type="http://schemas.openxmlformats.org/officeDocument/2006/relationships/tags" Target="../tags/tag120.xml"/><Relationship Id="rId1" Type="http://schemas.openxmlformats.org/officeDocument/2006/relationships/tags" Target="../tags/tag119.xml"/><Relationship Id="rId6" Type="http://schemas.openxmlformats.org/officeDocument/2006/relationships/tags" Target="../tags/tag124.xml"/><Relationship Id="rId11" Type="http://schemas.openxmlformats.org/officeDocument/2006/relationships/notesSlide" Target="../notesSlides/notesSlide12.xml"/><Relationship Id="rId5" Type="http://schemas.openxmlformats.org/officeDocument/2006/relationships/tags" Target="../tags/tag123.xml"/><Relationship Id="rId10" Type="http://schemas.openxmlformats.org/officeDocument/2006/relationships/slideLayout" Target="../slideLayouts/slideLayout1.xml"/><Relationship Id="rId4" Type="http://schemas.openxmlformats.org/officeDocument/2006/relationships/tags" Target="../tags/tag122.xml"/><Relationship Id="rId9" Type="http://schemas.openxmlformats.org/officeDocument/2006/relationships/tags" Target="../tags/tag12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135.xml"/><Relationship Id="rId3" Type="http://schemas.openxmlformats.org/officeDocument/2006/relationships/tags" Target="../tags/tag130.xml"/><Relationship Id="rId7" Type="http://schemas.openxmlformats.org/officeDocument/2006/relationships/tags" Target="../tags/tag134.xml"/><Relationship Id="rId2" Type="http://schemas.openxmlformats.org/officeDocument/2006/relationships/tags" Target="../tags/tag129.xml"/><Relationship Id="rId1" Type="http://schemas.openxmlformats.org/officeDocument/2006/relationships/tags" Target="../tags/tag128.xml"/><Relationship Id="rId6" Type="http://schemas.openxmlformats.org/officeDocument/2006/relationships/tags" Target="../tags/tag133.xml"/><Relationship Id="rId5" Type="http://schemas.openxmlformats.org/officeDocument/2006/relationships/tags" Target="../tags/tag132.xml"/><Relationship Id="rId10" Type="http://schemas.openxmlformats.org/officeDocument/2006/relationships/notesSlide" Target="../notesSlides/notesSlide13.xml"/><Relationship Id="rId4" Type="http://schemas.openxmlformats.org/officeDocument/2006/relationships/tags" Target="../tags/tag131.xml"/><Relationship Id="rId9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tags" Target="../tags/tag143.xml"/><Relationship Id="rId3" Type="http://schemas.openxmlformats.org/officeDocument/2006/relationships/tags" Target="../tags/tag138.xml"/><Relationship Id="rId7" Type="http://schemas.openxmlformats.org/officeDocument/2006/relationships/tags" Target="../tags/tag142.xml"/><Relationship Id="rId2" Type="http://schemas.openxmlformats.org/officeDocument/2006/relationships/tags" Target="../tags/tag137.xml"/><Relationship Id="rId1" Type="http://schemas.openxmlformats.org/officeDocument/2006/relationships/tags" Target="../tags/tag136.xml"/><Relationship Id="rId6" Type="http://schemas.openxmlformats.org/officeDocument/2006/relationships/tags" Target="../tags/tag141.xml"/><Relationship Id="rId5" Type="http://schemas.openxmlformats.org/officeDocument/2006/relationships/tags" Target="../tags/tag140.xml"/><Relationship Id="rId10" Type="http://schemas.openxmlformats.org/officeDocument/2006/relationships/notesSlide" Target="../notesSlides/notesSlide14.xml"/><Relationship Id="rId4" Type="http://schemas.openxmlformats.org/officeDocument/2006/relationships/tags" Target="../tags/tag139.xml"/><Relationship Id="rId9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tags" Target="../tags/tag151.xml"/><Relationship Id="rId3" Type="http://schemas.openxmlformats.org/officeDocument/2006/relationships/tags" Target="../tags/tag146.xml"/><Relationship Id="rId7" Type="http://schemas.openxmlformats.org/officeDocument/2006/relationships/tags" Target="../tags/tag150.xml"/><Relationship Id="rId2" Type="http://schemas.openxmlformats.org/officeDocument/2006/relationships/tags" Target="../tags/tag145.xml"/><Relationship Id="rId1" Type="http://schemas.openxmlformats.org/officeDocument/2006/relationships/tags" Target="../tags/tag144.xml"/><Relationship Id="rId6" Type="http://schemas.openxmlformats.org/officeDocument/2006/relationships/tags" Target="../tags/tag149.xml"/><Relationship Id="rId11" Type="http://schemas.openxmlformats.org/officeDocument/2006/relationships/notesSlide" Target="../notesSlides/notesSlide15.xml"/><Relationship Id="rId5" Type="http://schemas.openxmlformats.org/officeDocument/2006/relationships/tags" Target="../tags/tag148.xml"/><Relationship Id="rId10" Type="http://schemas.openxmlformats.org/officeDocument/2006/relationships/slideLayout" Target="../slideLayouts/slideLayout1.xml"/><Relationship Id="rId4" Type="http://schemas.openxmlformats.org/officeDocument/2006/relationships/tags" Target="../tags/tag147.xml"/><Relationship Id="rId9" Type="http://schemas.openxmlformats.org/officeDocument/2006/relationships/tags" Target="../tags/tag15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tags" Target="../tags/tag160.xml"/><Relationship Id="rId13" Type="http://schemas.openxmlformats.org/officeDocument/2006/relationships/slideLayout" Target="../slideLayouts/slideLayout1.xml"/><Relationship Id="rId3" Type="http://schemas.openxmlformats.org/officeDocument/2006/relationships/tags" Target="../tags/tag155.xml"/><Relationship Id="rId7" Type="http://schemas.openxmlformats.org/officeDocument/2006/relationships/tags" Target="../tags/tag159.xml"/><Relationship Id="rId12" Type="http://schemas.openxmlformats.org/officeDocument/2006/relationships/tags" Target="../tags/tag164.xml"/><Relationship Id="rId2" Type="http://schemas.openxmlformats.org/officeDocument/2006/relationships/tags" Target="../tags/tag154.xml"/><Relationship Id="rId1" Type="http://schemas.openxmlformats.org/officeDocument/2006/relationships/tags" Target="../tags/tag153.xml"/><Relationship Id="rId6" Type="http://schemas.openxmlformats.org/officeDocument/2006/relationships/tags" Target="../tags/tag158.xml"/><Relationship Id="rId11" Type="http://schemas.openxmlformats.org/officeDocument/2006/relationships/tags" Target="../tags/tag163.xml"/><Relationship Id="rId5" Type="http://schemas.openxmlformats.org/officeDocument/2006/relationships/tags" Target="../tags/tag157.xml"/><Relationship Id="rId10" Type="http://schemas.openxmlformats.org/officeDocument/2006/relationships/tags" Target="../tags/tag162.xml"/><Relationship Id="rId4" Type="http://schemas.openxmlformats.org/officeDocument/2006/relationships/tags" Target="../tags/tag156.xml"/><Relationship Id="rId9" Type="http://schemas.openxmlformats.org/officeDocument/2006/relationships/tags" Target="../tags/tag161.xml"/><Relationship Id="rId14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167.xml"/><Relationship Id="rId7" Type="http://schemas.openxmlformats.org/officeDocument/2006/relationships/tags" Target="../tags/tag171.xml"/><Relationship Id="rId2" Type="http://schemas.openxmlformats.org/officeDocument/2006/relationships/tags" Target="../tags/tag166.xml"/><Relationship Id="rId1" Type="http://schemas.openxmlformats.org/officeDocument/2006/relationships/tags" Target="../tags/tag165.xml"/><Relationship Id="rId6" Type="http://schemas.openxmlformats.org/officeDocument/2006/relationships/tags" Target="../tags/tag170.xml"/><Relationship Id="rId5" Type="http://schemas.openxmlformats.org/officeDocument/2006/relationships/tags" Target="../tags/tag169.xml"/><Relationship Id="rId4" Type="http://schemas.openxmlformats.org/officeDocument/2006/relationships/tags" Target="../tags/tag168.xml"/><Relationship Id="rId9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174.xml"/><Relationship Id="rId7" Type="http://schemas.openxmlformats.org/officeDocument/2006/relationships/tags" Target="../tags/tag178.xml"/><Relationship Id="rId2" Type="http://schemas.openxmlformats.org/officeDocument/2006/relationships/tags" Target="../tags/tag173.xml"/><Relationship Id="rId1" Type="http://schemas.openxmlformats.org/officeDocument/2006/relationships/tags" Target="../tags/tag172.xml"/><Relationship Id="rId6" Type="http://schemas.openxmlformats.org/officeDocument/2006/relationships/tags" Target="../tags/tag177.xml"/><Relationship Id="rId5" Type="http://schemas.openxmlformats.org/officeDocument/2006/relationships/tags" Target="../tags/tag176.xml"/><Relationship Id="rId4" Type="http://schemas.openxmlformats.org/officeDocument/2006/relationships/tags" Target="../tags/tag175.xml"/><Relationship Id="rId9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181.xml"/><Relationship Id="rId7" Type="http://schemas.openxmlformats.org/officeDocument/2006/relationships/notesSlide" Target="../notesSlides/notesSlide19.xml"/><Relationship Id="rId2" Type="http://schemas.openxmlformats.org/officeDocument/2006/relationships/tags" Target="../tags/tag180.xml"/><Relationship Id="rId1" Type="http://schemas.openxmlformats.org/officeDocument/2006/relationships/tags" Target="../tags/tag179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183.xml"/><Relationship Id="rId4" Type="http://schemas.openxmlformats.org/officeDocument/2006/relationships/tags" Target="../tags/tag18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2.xml"/><Relationship Id="rId3" Type="http://schemas.openxmlformats.org/officeDocument/2006/relationships/tags" Target="../tags/tag12.xml"/><Relationship Id="rId7" Type="http://schemas.openxmlformats.org/officeDocument/2006/relationships/slideLayout" Target="../slideLayouts/slideLayout1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tags" Target="../tags/tag186.xml"/><Relationship Id="rId7" Type="http://schemas.openxmlformats.org/officeDocument/2006/relationships/notesSlide" Target="../notesSlides/notesSlide20.xml"/><Relationship Id="rId12" Type="http://schemas.openxmlformats.org/officeDocument/2006/relationships/image" Target="../media/image4.png"/><Relationship Id="rId2" Type="http://schemas.openxmlformats.org/officeDocument/2006/relationships/tags" Target="../tags/tag185.xml"/><Relationship Id="rId1" Type="http://schemas.openxmlformats.org/officeDocument/2006/relationships/tags" Target="../tags/tag184.xml"/><Relationship Id="rId6" Type="http://schemas.openxmlformats.org/officeDocument/2006/relationships/slideLayout" Target="../slideLayouts/slideLayout1.xml"/><Relationship Id="rId11" Type="http://schemas.openxmlformats.org/officeDocument/2006/relationships/image" Target="../media/image3.png"/><Relationship Id="rId5" Type="http://schemas.openxmlformats.org/officeDocument/2006/relationships/tags" Target="../tags/tag188.xml"/><Relationship Id="rId4" Type="http://schemas.openxmlformats.org/officeDocument/2006/relationships/tags" Target="../tags/tag187.xml"/><Relationship Id="rId9" Type="http://schemas.openxmlformats.org/officeDocument/2006/relationships/image" Target="../media/image2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196.xml"/><Relationship Id="rId3" Type="http://schemas.openxmlformats.org/officeDocument/2006/relationships/tags" Target="../tags/tag191.xml"/><Relationship Id="rId7" Type="http://schemas.openxmlformats.org/officeDocument/2006/relationships/tags" Target="../tags/tag195.xml"/><Relationship Id="rId2" Type="http://schemas.openxmlformats.org/officeDocument/2006/relationships/tags" Target="../tags/tag190.xml"/><Relationship Id="rId1" Type="http://schemas.openxmlformats.org/officeDocument/2006/relationships/tags" Target="../tags/tag189.xml"/><Relationship Id="rId6" Type="http://schemas.openxmlformats.org/officeDocument/2006/relationships/tags" Target="../tags/tag194.xml"/><Relationship Id="rId11" Type="http://schemas.openxmlformats.org/officeDocument/2006/relationships/notesSlide" Target="../notesSlides/notesSlide21.xml"/><Relationship Id="rId5" Type="http://schemas.openxmlformats.org/officeDocument/2006/relationships/tags" Target="../tags/tag193.xml"/><Relationship Id="rId10" Type="http://schemas.openxmlformats.org/officeDocument/2006/relationships/slideLayout" Target="../slideLayouts/slideLayout1.xml"/><Relationship Id="rId4" Type="http://schemas.openxmlformats.org/officeDocument/2006/relationships/tags" Target="../tags/tag192.xml"/><Relationship Id="rId9" Type="http://schemas.openxmlformats.org/officeDocument/2006/relationships/tags" Target="../tags/tag197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tags" Target="../tags/tag205.xml"/><Relationship Id="rId3" Type="http://schemas.openxmlformats.org/officeDocument/2006/relationships/tags" Target="../tags/tag200.xml"/><Relationship Id="rId7" Type="http://schemas.openxmlformats.org/officeDocument/2006/relationships/tags" Target="../tags/tag204.xml"/><Relationship Id="rId2" Type="http://schemas.openxmlformats.org/officeDocument/2006/relationships/tags" Target="../tags/tag199.xml"/><Relationship Id="rId1" Type="http://schemas.openxmlformats.org/officeDocument/2006/relationships/tags" Target="../tags/tag198.xml"/><Relationship Id="rId6" Type="http://schemas.openxmlformats.org/officeDocument/2006/relationships/tags" Target="../tags/tag203.xml"/><Relationship Id="rId5" Type="http://schemas.openxmlformats.org/officeDocument/2006/relationships/tags" Target="../tags/tag202.xml"/><Relationship Id="rId10" Type="http://schemas.openxmlformats.org/officeDocument/2006/relationships/notesSlide" Target="../notesSlides/notesSlide22.xml"/><Relationship Id="rId4" Type="http://schemas.openxmlformats.org/officeDocument/2006/relationships/tags" Target="../tags/tag201.xml"/><Relationship Id="rId9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tags" Target="../tags/tag213.xml"/><Relationship Id="rId3" Type="http://schemas.openxmlformats.org/officeDocument/2006/relationships/tags" Target="../tags/tag208.xml"/><Relationship Id="rId7" Type="http://schemas.openxmlformats.org/officeDocument/2006/relationships/tags" Target="../tags/tag212.xml"/><Relationship Id="rId2" Type="http://schemas.openxmlformats.org/officeDocument/2006/relationships/tags" Target="../tags/tag207.xml"/><Relationship Id="rId1" Type="http://schemas.openxmlformats.org/officeDocument/2006/relationships/tags" Target="../tags/tag206.xml"/><Relationship Id="rId6" Type="http://schemas.openxmlformats.org/officeDocument/2006/relationships/tags" Target="../tags/tag211.xml"/><Relationship Id="rId5" Type="http://schemas.openxmlformats.org/officeDocument/2006/relationships/tags" Target="../tags/tag210.xml"/><Relationship Id="rId10" Type="http://schemas.openxmlformats.org/officeDocument/2006/relationships/notesSlide" Target="../notesSlides/notesSlide23.xml"/><Relationship Id="rId4" Type="http://schemas.openxmlformats.org/officeDocument/2006/relationships/tags" Target="../tags/tag209.xml"/><Relationship Id="rId9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tags" Target="../tags/tag221.xml"/><Relationship Id="rId13" Type="http://schemas.openxmlformats.org/officeDocument/2006/relationships/diagramQuickStyle" Target="../diagrams/quickStyle1.xml"/><Relationship Id="rId3" Type="http://schemas.openxmlformats.org/officeDocument/2006/relationships/tags" Target="../tags/tag216.xml"/><Relationship Id="rId7" Type="http://schemas.openxmlformats.org/officeDocument/2006/relationships/tags" Target="../tags/tag220.xml"/><Relationship Id="rId12" Type="http://schemas.openxmlformats.org/officeDocument/2006/relationships/diagramLayout" Target="../diagrams/layout1.xml"/><Relationship Id="rId2" Type="http://schemas.openxmlformats.org/officeDocument/2006/relationships/tags" Target="../tags/tag215.xml"/><Relationship Id="rId1" Type="http://schemas.openxmlformats.org/officeDocument/2006/relationships/tags" Target="../tags/tag214.xml"/><Relationship Id="rId6" Type="http://schemas.openxmlformats.org/officeDocument/2006/relationships/tags" Target="../tags/tag219.xml"/><Relationship Id="rId11" Type="http://schemas.openxmlformats.org/officeDocument/2006/relationships/diagramData" Target="../diagrams/data1.xml"/><Relationship Id="rId5" Type="http://schemas.openxmlformats.org/officeDocument/2006/relationships/tags" Target="../tags/tag218.xml"/><Relationship Id="rId15" Type="http://schemas.microsoft.com/office/2007/relationships/diagramDrawing" Target="../diagrams/drawing1.xml"/><Relationship Id="rId10" Type="http://schemas.openxmlformats.org/officeDocument/2006/relationships/notesSlide" Target="../notesSlides/notesSlide24.xml"/><Relationship Id="rId4" Type="http://schemas.openxmlformats.org/officeDocument/2006/relationships/tags" Target="../tags/tag217.xml"/><Relationship Id="rId9" Type="http://schemas.openxmlformats.org/officeDocument/2006/relationships/slideLayout" Target="../slideLayouts/slideLayout1.xml"/><Relationship Id="rId14" Type="http://schemas.openxmlformats.org/officeDocument/2006/relationships/diagramColors" Target="../diagrams/colors1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tags" Target="../tags/tag229.xml"/><Relationship Id="rId3" Type="http://schemas.openxmlformats.org/officeDocument/2006/relationships/tags" Target="../tags/tag224.xml"/><Relationship Id="rId7" Type="http://schemas.openxmlformats.org/officeDocument/2006/relationships/tags" Target="../tags/tag228.xml"/><Relationship Id="rId12" Type="http://schemas.openxmlformats.org/officeDocument/2006/relationships/chart" Target="../charts/chart2.xml"/><Relationship Id="rId2" Type="http://schemas.openxmlformats.org/officeDocument/2006/relationships/tags" Target="../tags/tag223.xml"/><Relationship Id="rId1" Type="http://schemas.openxmlformats.org/officeDocument/2006/relationships/tags" Target="../tags/tag222.xml"/><Relationship Id="rId6" Type="http://schemas.openxmlformats.org/officeDocument/2006/relationships/tags" Target="../tags/tag227.xml"/><Relationship Id="rId11" Type="http://schemas.openxmlformats.org/officeDocument/2006/relationships/notesSlide" Target="../notesSlides/notesSlide25.xml"/><Relationship Id="rId5" Type="http://schemas.openxmlformats.org/officeDocument/2006/relationships/tags" Target="../tags/tag226.xml"/><Relationship Id="rId10" Type="http://schemas.openxmlformats.org/officeDocument/2006/relationships/slideLayout" Target="../slideLayouts/slideLayout1.xml"/><Relationship Id="rId4" Type="http://schemas.openxmlformats.org/officeDocument/2006/relationships/tags" Target="../tags/tag225.xml"/><Relationship Id="rId9" Type="http://schemas.openxmlformats.org/officeDocument/2006/relationships/tags" Target="../tags/tag230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tags" Target="../tags/tag238.xml"/><Relationship Id="rId13" Type="http://schemas.openxmlformats.org/officeDocument/2006/relationships/notesSlide" Target="../notesSlides/notesSlide26.xml"/><Relationship Id="rId3" Type="http://schemas.openxmlformats.org/officeDocument/2006/relationships/tags" Target="../tags/tag233.xml"/><Relationship Id="rId7" Type="http://schemas.openxmlformats.org/officeDocument/2006/relationships/tags" Target="../tags/tag237.xml"/><Relationship Id="rId12" Type="http://schemas.openxmlformats.org/officeDocument/2006/relationships/slideLayout" Target="../slideLayouts/slideLayout1.xml"/><Relationship Id="rId2" Type="http://schemas.openxmlformats.org/officeDocument/2006/relationships/tags" Target="../tags/tag232.xml"/><Relationship Id="rId1" Type="http://schemas.openxmlformats.org/officeDocument/2006/relationships/tags" Target="../tags/tag231.xml"/><Relationship Id="rId6" Type="http://schemas.openxmlformats.org/officeDocument/2006/relationships/tags" Target="../tags/tag236.xml"/><Relationship Id="rId11" Type="http://schemas.openxmlformats.org/officeDocument/2006/relationships/tags" Target="../tags/tag241.xml"/><Relationship Id="rId5" Type="http://schemas.openxmlformats.org/officeDocument/2006/relationships/tags" Target="../tags/tag235.xml"/><Relationship Id="rId15" Type="http://schemas.openxmlformats.org/officeDocument/2006/relationships/chart" Target="../charts/chart4.xml"/><Relationship Id="rId10" Type="http://schemas.openxmlformats.org/officeDocument/2006/relationships/tags" Target="../tags/tag240.xml"/><Relationship Id="rId4" Type="http://schemas.openxmlformats.org/officeDocument/2006/relationships/tags" Target="../tags/tag234.xml"/><Relationship Id="rId9" Type="http://schemas.openxmlformats.org/officeDocument/2006/relationships/tags" Target="../tags/tag239.xml"/><Relationship Id="rId14" Type="http://schemas.openxmlformats.org/officeDocument/2006/relationships/chart" Target="../charts/chart3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244.xml"/><Relationship Id="rId7" Type="http://schemas.openxmlformats.org/officeDocument/2006/relationships/tags" Target="../tags/tag248.xml"/><Relationship Id="rId2" Type="http://schemas.openxmlformats.org/officeDocument/2006/relationships/tags" Target="../tags/tag243.xml"/><Relationship Id="rId1" Type="http://schemas.openxmlformats.org/officeDocument/2006/relationships/tags" Target="../tags/tag242.xml"/><Relationship Id="rId6" Type="http://schemas.openxmlformats.org/officeDocument/2006/relationships/tags" Target="../tags/tag247.xml"/><Relationship Id="rId5" Type="http://schemas.openxmlformats.org/officeDocument/2006/relationships/tags" Target="../tags/tag246.xml"/><Relationship Id="rId10" Type="http://schemas.openxmlformats.org/officeDocument/2006/relationships/chart" Target="../charts/chart5.xml"/><Relationship Id="rId4" Type="http://schemas.openxmlformats.org/officeDocument/2006/relationships/tags" Target="../tags/tag245.xml"/><Relationship Id="rId9" Type="http://schemas.openxmlformats.org/officeDocument/2006/relationships/notesSlide" Target="../notesSlides/notesSlide27.xml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tags" Target="../tags/tag256.xml"/><Relationship Id="rId13" Type="http://schemas.openxmlformats.org/officeDocument/2006/relationships/notesSlide" Target="../notesSlides/notesSlide28.xml"/><Relationship Id="rId3" Type="http://schemas.openxmlformats.org/officeDocument/2006/relationships/tags" Target="../tags/tag251.xml"/><Relationship Id="rId7" Type="http://schemas.openxmlformats.org/officeDocument/2006/relationships/tags" Target="../tags/tag255.xml"/><Relationship Id="rId12" Type="http://schemas.openxmlformats.org/officeDocument/2006/relationships/slideLayout" Target="../slideLayouts/slideLayout1.xml"/><Relationship Id="rId2" Type="http://schemas.openxmlformats.org/officeDocument/2006/relationships/tags" Target="../tags/tag250.xml"/><Relationship Id="rId1" Type="http://schemas.openxmlformats.org/officeDocument/2006/relationships/tags" Target="../tags/tag249.xml"/><Relationship Id="rId6" Type="http://schemas.openxmlformats.org/officeDocument/2006/relationships/tags" Target="../tags/tag254.xml"/><Relationship Id="rId11" Type="http://schemas.openxmlformats.org/officeDocument/2006/relationships/tags" Target="../tags/tag259.xml"/><Relationship Id="rId5" Type="http://schemas.openxmlformats.org/officeDocument/2006/relationships/tags" Target="../tags/tag253.xml"/><Relationship Id="rId15" Type="http://schemas.openxmlformats.org/officeDocument/2006/relationships/chart" Target="../charts/chart7.xml"/><Relationship Id="rId10" Type="http://schemas.openxmlformats.org/officeDocument/2006/relationships/tags" Target="../tags/tag258.xml"/><Relationship Id="rId4" Type="http://schemas.openxmlformats.org/officeDocument/2006/relationships/tags" Target="../tags/tag252.xml"/><Relationship Id="rId9" Type="http://schemas.openxmlformats.org/officeDocument/2006/relationships/tags" Target="../tags/tag257.xml"/><Relationship Id="rId14" Type="http://schemas.openxmlformats.org/officeDocument/2006/relationships/chart" Target="../charts/chart6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tags" Target="../tags/tag267.xml"/><Relationship Id="rId3" Type="http://schemas.openxmlformats.org/officeDocument/2006/relationships/tags" Target="../tags/tag262.xml"/><Relationship Id="rId7" Type="http://schemas.openxmlformats.org/officeDocument/2006/relationships/tags" Target="../tags/tag266.xml"/><Relationship Id="rId12" Type="http://schemas.openxmlformats.org/officeDocument/2006/relationships/chart" Target="../charts/chart8.xml"/><Relationship Id="rId2" Type="http://schemas.openxmlformats.org/officeDocument/2006/relationships/tags" Target="../tags/tag261.xml"/><Relationship Id="rId1" Type="http://schemas.openxmlformats.org/officeDocument/2006/relationships/tags" Target="../tags/tag260.xml"/><Relationship Id="rId6" Type="http://schemas.openxmlformats.org/officeDocument/2006/relationships/tags" Target="../tags/tag265.xml"/><Relationship Id="rId11" Type="http://schemas.openxmlformats.org/officeDocument/2006/relationships/notesSlide" Target="../notesSlides/notesSlide29.xml"/><Relationship Id="rId5" Type="http://schemas.openxmlformats.org/officeDocument/2006/relationships/tags" Target="../tags/tag264.xml"/><Relationship Id="rId10" Type="http://schemas.openxmlformats.org/officeDocument/2006/relationships/slideLayout" Target="../slideLayouts/slideLayout1.xml"/><Relationship Id="rId4" Type="http://schemas.openxmlformats.org/officeDocument/2006/relationships/tags" Target="../tags/tag263.xml"/><Relationship Id="rId9" Type="http://schemas.openxmlformats.org/officeDocument/2006/relationships/tags" Target="../tags/tag268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23.xml"/><Relationship Id="rId3" Type="http://schemas.openxmlformats.org/officeDocument/2006/relationships/tags" Target="../tags/tag18.xml"/><Relationship Id="rId7" Type="http://schemas.openxmlformats.org/officeDocument/2006/relationships/tags" Target="../tags/tag22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tags" Target="../tags/tag21.xml"/><Relationship Id="rId5" Type="http://schemas.openxmlformats.org/officeDocument/2006/relationships/tags" Target="../tags/tag20.xml"/><Relationship Id="rId10" Type="http://schemas.openxmlformats.org/officeDocument/2006/relationships/notesSlide" Target="../notesSlides/notesSlide3.xml"/><Relationship Id="rId4" Type="http://schemas.openxmlformats.org/officeDocument/2006/relationships/tags" Target="../tags/tag19.xml"/><Relationship Id="rId9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271.xml"/><Relationship Id="rId7" Type="http://schemas.openxmlformats.org/officeDocument/2006/relationships/tags" Target="../tags/tag275.xml"/><Relationship Id="rId2" Type="http://schemas.openxmlformats.org/officeDocument/2006/relationships/tags" Target="../tags/tag270.xml"/><Relationship Id="rId1" Type="http://schemas.openxmlformats.org/officeDocument/2006/relationships/tags" Target="../tags/tag269.xml"/><Relationship Id="rId6" Type="http://schemas.openxmlformats.org/officeDocument/2006/relationships/tags" Target="../tags/tag274.xml"/><Relationship Id="rId5" Type="http://schemas.openxmlformats.org/officeDocument/2006/relationships/tags" Target="../tags/tag273.xml"/><Relationship Id="rId4" Type="http://schemas.openxmlformats.org/officeDocument/2006/relationships/tags" Target="../tags/tag272.xml"/><Relationship Id="rId9" Type="http://schemas.openxmlformats.org/officeDocument/2006/relationships/notesSlide" Target="../notesSlides/notesSlide30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31.xml"/><Relationship Id="rId3" Type="http://schemas.openxmlformats.org/officeDocument/2006/relationships/tags" Target="../tags/tag26.xml"/><Relationship Id="rId7" Type="http://schemas.openxmlformats.org/officeDocument/2006/relationships/tags" Target="../tags/tag30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6" Type="http://schemas.openxmlformats.org/officeDocument/2006/relationships/tags" Target="../tags/tag29.xml"/><Relationship Id="rId5" Type="http://schemas.openxmlformats.org/officeDocument/2006/relationships/tags" Target="../tags/tag28.xml"/><Relationship Id="rId10" Type="http://schemas.openxmlformats.org/officeDocument/2006/relationships/notesSlide" Target="../notesSlides/notesSlide4.xml"/><Relationship Id="rId4" Type="http://schemas.openxmlformats.org/officeDocument/2006/relationships/tags" Target="../tags/tag27.xml"/><Relationship Id="rId9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3" Type="http://schemas.openxmlformats.org/officeDocument/2006/relationships/tags" Target="../tags/tag44.xml"/><Relationship Id="rId18" Type="http://schemas.openxmlformats.org/officeDocument/2006/relationships/tags" Target="../tags/tag49.xml"/><Relationship Id="rId26" Type="http://schemas.openxmlformats.org/officeDocument/2006/relationships/tags" Target="../tags/tag57.xml"/><Relationship Id="rId39" Type="http://schemas.openxmlformats.org/officeDocument/2006/relationships/slideLayout" Target="../slideLayouts/slideLayout1.xml"/><Relationship Id="rId21" Type="http://schemas.openxmlformats.org/officeDocument/2006/relationships/tags" Target="../tags/tag52.xml"/><Relationship Id="rId34" Type="http://schemas.openxmlformats.org/officeDocument/2006/relationships/tags" Target="../tags/tag65.xml"/><Relationship Id="rId7" Type="http://schemas.openxmlformats.org/officeDocument/2006/relationships/tags" Target="../tags/tag38.xml"/><Relationship Id="rId12" Type="http://schemas.openxmlformats.org/officeDocument/2006/relationships/tags" Target="../tags/tag43.xml"/><Relationship Id="rId17" Type="http://schemas.openxmlformats.org/officeDocument/2006/relationships/tags" Target="../tags/tag48.xml"/><Relationship Id="rId25" Type="http://schemas.openxmlformats.org/officeDocument/2006/relationships/tags" Target="../tags/tag56.xml"/><Relationship Id="rId33" Type="http://schemas.openxmlformats.org/officeDocument/2006/relationships/tags" Target="../tags/tag64.xml"/><Relationship Id="rId38" Type="http://schemas.openxmlformats.org/officeDocument/2006/relationships/tags" Target="../tags/tag69.xml"/><Relationship Id="rId2" Type="http://schemas.openxmlformats.org/officeDocument/2006/relationships/tags" Target="../tags/tag33.xml"/><Relationship Id="rId16" Type="http://schemas.openxmlformats.org/officeDocument/2006/relationships/tags" Target="../tags/tag47.xml"/><Relationship Id="rId20" Type="http://schemas.openxmlformats.org/officeDocument/2006/relationships/tags" Target="../tags/tag51.xml"/><Relationship Id="rId29" Type="http://schemas.openxmlformats.org/officeDocument/2006/relationships/tags" Target="../tags/tag60.xml"/><Relationship Id="rId1" Type="http://schemas.openxmlformats.org/officeDocument/2006/relationships/tags" Target="../tags/tag32.xml"/><Relationship Id="rId6" Type="http://schemas.openxmlformats.org/officeDocument/2006/relationships/tags" Target="../tags/tag37.xml"/><Relationship Id="rId11" Type="http://schemas.openxmlformats.org/officeDocument/2006/relationships/tags" Target="../tags/tag42.xml"/><Relationship Id="rId24" Type="http://schemas.openxmlformats.org/officeDocument/2006/relationships/tags" Target="../tags/tag55.xml"/><Relationship Id="rId32" Type="http://schemas.openxmlformats.org/officeDocument/2006/relationships/tags" Target="../tags/tag63.xml"/><Relationship Id="rId37" Type="http://schemas.openxmlformats.org/officeDocument/2006/relationships/tags" Target="../tags/tag68.xml"/><Relationship Id="rId40" Type="http://schemas.openxmlformats.org/officeDocument/2006/relationships/notesSlide" Target="../notesSlides/notesSlide5.xml"/><Relationship Id="rId5" Type="http://schemas.openxmlformats.org/officeDocument/2006/relationships/tags" Target="../tags/tag36.xml"/><Relationship Id="rId15" Type="http://schemas.openxmlformats.org/officeDocument/2006/relationships/tags" Target="../tags/tag46.xml"/><Relationship Id="rId23" Type="http://schemas.openxmlformats.org/officeDocument/2006/relationships/tags" Target="../tags/tag54.xml"/><Relationship Id="rId28" Type="http://schemas.openxmlformats.org/officeDocument/2006/relationships/tags" Target="../tags/tag59.xml"/><Relationship Id="rId36" Type="http://schemas.openxmlformats.org/officeDocument/2006/relationships/tags" Target="../tags/tag67.xml"/><Relationship Id="rId10" Type="http://schemas.openxmlformats.org/officeDocument/2006/relationships/tags" Target="../tags/tag41.xml"/><Relationship Id="rId19" Type="http://schemas.openxmlformats.org/officeDocument/2006/relationships/tags" Target="../tags/tag50.xml"/><Relationship Id="rId31" Type="http://schemas.openxmlformats.org/officeDocument/2006/relationships/tags" Target="../tags/tag62.xml"/><Relationship Id="rId4" Type="http://schemas.openxmlformats.org/officeDocument/2006/relationships/tags" Target="../tags/tag35.xml"/><Relationship Id="rId9" Type="http://schemas.openxmlformats.org/officeDocument/2006/relationships/tags" Target="../tags/tag40.xml"/><Relationship Id="rId14" Type="http://schemas.openxmlformats.org/officeDocument/2006/relationships/tags" Target="../tags/tag45.xml"/><Relationship Id="rId22" Type="http://schemas.openxmlformats.org/officeDocument/2006/relationships/tags" Target="../tags/tag53.xml"/><Relationship Id="rId27" Type="http://schemas.openxmlformats.org/officeDocument/2006/relationships/tags" Target="../tags/tag58.xml"/><Relationship Id="rId30" Type="http://schemas.openxmlformats.org/officeDocument/2006/relationships/tags" Target="../tags/tag61.xml"/><Relationship Id="rId35" Type="http://schemas.openxmlformats.org/officeDocument/2006/relationships/tags" Target="../tags/tag66.xml"/><Relationship Id="rId8" Type="http://schemas.openxmlformats.org/officeDocument/2006/relationships/tags" Target="../tags/tag39.xml"/><Relationship Id="rId3" Type="http://schemas.openxmlformats.org/officeDocument/2006/relationships/tags" Target="../tags/tag3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77.xml"/><Relationship Id="rId13" Type="http://schemas.openxmlformats.org/officeDocument/2006/relationships/tags" Target="../tags/tag82.xml"/><Relationship Id="rId3" Type="http://schemas.openxmlformats.org/officeDocument/2006/relationships/tags" Target="../tags/tag72.xml"/><Relationship Id="rId7" Type="http://schemas.openxmlformats.org/officeDocument/2006/relationships/tags" Target="../tags/tag76.xml"/><Relationship Id="rId12" Type="http://schemas.openxmlformats.org/officeDocument/2006/relationships/tags" Target="../tags/tag81.xml"/><Relationship Id="rId2" Type="http://schemas.openxmlformats.org/officeDocument/2006/relationships/tags" Target="../tags/tag71.xml"/><Relationship Id="rId1" Type="http://schemas.openxmlformats.org/officeDocument/2006/relationships/tags" Target="../tags/tag70.xml"/><Relationship Id="rId6" Type="http://schemas.openxmlformats.org/officeDocument/2006/relationships/tags" Target="../tags/tag75.xml"/><Relationship Id="rId11" Type="http://schemas.openxmlformats.org/officeDocument/2006/relationships/tags" Target="../tags/tag80.xml"/><Relationship Id="rId5" Type="http://schemas.openxmlformats.org/officeDocument/2006/relationships/tags" Target="../tags/tag74.xml"/><Relationship Id="rId15" Type="http://schemas.openxmlformats.org/officeDocument/2006/relationships/notesSlide" Target="../notesSlides/notesSlide6.xml"/><Relationship Id="rId10" Type="http://schemas.openxmlformats.org/officeDocument/2006/relationships/tags" Target="../tags/tag79.xml"/><Relationship Id="rId4" Type="http://schemas.openxmlformats.org/officeDocument/2006/relationships/tags" Target="../tags/tag73.xml"/><Relationship Id="rId9" Type="http://schemas.openxmlformats.org/officeDocument/2006/relationships/tags" Target="../tags/tag78.xml"/><Relationship Id="rId14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90.xml"/><Relationship Id="rId3" Type="http://schemas.openxmlformats.org/officeDocument/2006/relationships/tags" Target="../tags/tag85.xml"/><Relationship Id="rId7" Type="http://schemas.openxmlformats.org/officeDocument/2006/relationships/tags" Target="../tags/tag89.xml"/><Relationship Id="rId2" Type="http://schemas.openxmlformats.org/officeDocument/2006/relationships/tags" Target="../tags/tag84.xml"/><Relationship Id="rId1" Type="http://schemas.openxmlformats.org/officeDocument/2006/relationships/tags" Target="../tags/tag83.xml"/><Relationship Id="rId6" Type="http://schemas.openxmlformats.org/officeDocument/2006/relationships/tags" Target="../tags/tag88.xml"/><Relationship Id="rId5" Type="http://schemas.openxmlformats.org/officeDocument/2006/relationships/tags" Target="../tags/tag87.xml"/><Relationship Id="rId10" Type="http://schemas.openxmlformats.org/officeDocument/2006/relationships/notesSlide" Target="../notesSlides/notesSlide7.xml"/><Relationship Id="rId4" Type="http://schemas.openxmlformats.org/officeDocument/2006/relationships/tags" Target="../tags/tag86.xml"/><Relationship Id="rId9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98.xml"/><Relationship Id="rId3" Type="http://schemas.openxmlformats.org/officeDocument/2006/relationships/tags" Target="../tags/tag93.xml"/><Relationship Id="rId7" Type="http://schemas.openxmlformats.org/officeDocument/2006/relationships/tags" Target="../tags/tag97.xml"/><Relationship Id="rId2" Type="http://schemas.openxmlformats.org/officeDocument/2006/relationships/tags" Target="../tags/tag92.xml"/><Relationship Id="rId1" Type="http://schemas.openxmlformats.org/officeDocument/2006/relationships/tags" Target="../tags/tag91.xml"/><Relationship Id="rId6" Type="http://schemas.openxmlformats.org/officeDocument/2006/relationships/tags" Target="../tags/tag96.xml"/><Relationship Id="rId11" Type="http://schemas.openxmlformats.org/officeDocument/2006/relationships/notesSlide" Target="../notesSlides/notesSlide8.xml"/><Relationship Id="rId5" Type="http://schemas.openxmlformats.org/officeDocument/2006/relationships/tags" Target="../tags/tag95.xml"/><Relationship Id="rId10" Type="http://schemas.openxmlformats.org/officeDocument/2006/relationships/slideLayout" Target="../slideLayouts/slideLayout1.xml"/><Relationship Id="rId4" Type="http://schemas.openxmlformats.org/officeDocument/2006/relationships/tags" Target="../tags/tag94.xml"/><Relationship Id="rId9" Type="http://schemas.openxmlformats.org/officeDocument/2006/relationships/tags" Target="../tags/tag99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notesSlide" Target="../notesSlides/notesSlide9.xml"/><Relationship Id="rId3" Type="http://schemas.openxmlformats.org/officeDocument/2006/relationships/tags" Target="../tags/tag102.xml"/><Relationship Id="rId7" Type="http://schemas.openxmlformats.org/officeDocument/2006/relationships/slideLayout" Target="../slideLayouts/slideLayout1.xml"/><Relationship Id="rId2" Type="http://schemas.openxmlformats.org/officeDocument/2006/relationships/tags" Target="../tags/tag101.xml"/><Relationship Id="rId1" Type="http://schemas.openxmlformats.org/officeDocument/2006/relationships/tags" Target="../tags/tag100.xml"/><Relationship Id="rId6" Type="http://schemas.openxmlformats.org/officeDocument/2006/relationships/tags" Target="../tags/tag105.xml"/><Relationship Id="rId5" Type="http://schemas.openxmlformats.org/officeDocument/2006/relationships/tags" Target="../tags/tag104.xml"/><Relationship Id="rId4" Type="http://schemas.openxmlformats.org/officeDocument/2006/relationships/tags" Target="../tags/tag10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717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646176" y="3603830"/>
            <a:ext cx="7851648" cy="719553"/>
          </a:xfrm>
          <a:noFill/>
          <a:ln/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flatTx/>
          </a:bodyPr>
          <a:lstStyle/>
          <a:p>
            <a:pPr algn="ctr"/>
            <a:r>
              <a:rPr lang="fr-FR" sz="4000" b="0" dirty="0"/>
              <a:t>Leçon 3</a:t>
            </a:r>
          </a:p>
        </p:txBody>
      </p:sp>
      <p:sp>
        <p:nvSpPr>
          <p:cNvPr id="128717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0" y="4467399"/>
            <a:ext cx="9144000" cy="792658"/>
          </a:xfrm>
          <a:noFill/>
          <a:ln/>
        </p:spPr>
        <p:txBody>
          <a:bodyPr>
            <a:noAutofit/>
          </a:bodyPr>
          <a:lstStyle/>
          <a:p>
            <a:pPr algn="ctr">
              <a:spcBef>
                <a:spcPts val="0"/>
              </a:spcBef>
            </a:pPr>
            <a:r>
              <a:rPr lang="fr-CA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Distributions de fréquences et de pourcentages</a:t>
            </a:r>
          </a:p>
        </p:txBody>
      </p:sp>
      <p:sp>
        <p:nvSpPr>
          <p:cNvPr id="11" name="Espace réservé de la date 10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3A299039-6B3B-4426-9039-824ED270C2DF}" type="datetime10">
              <a:rPr lang="fr-FR" smtClean="0"/>
              <a:t>05:35</a:t>
            </a:fld>
            <a:endParaRPr lang="fr-FR" dirty="0"/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1</a:t>
            </a:fld>
            <a:endParaRPr lang="fr-FR"/>
          </a:p>
        </p:txBody>
      </p:sp>
      <p:cxnSp>
        <p:nvCxnSpPr>
          <p:cNvPr id="13" name="Connecteur droit 12"/>
          <p:cNvCxnSpPr/>
          <p:nvPr>
            <p:custDataLst>
              <p:tags r:id="rId5"/>
            </p:custDataLst>
          </p:nvPr>
        </p:nvCxnSpPr>
        <p:spPr>
          <a:xfrm>
            <a:off x="0" y="3433437"/>
            <a:ext cx="9140928" cy="0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>
            <p:custDataLst>
              <p:tags r:id="rId6"/>
            </p:custDataLst>
          </p:nvPr>
        </p:nvCxnSpPr>
        <p:spPr>
          <a:xfrm>
            <a:off x="0" y="3504875"/>
            <a:ext cx="9140928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>
            <p:custDataLst>
              <p:tags r:id="rId7"/>
            </p:custDataLst>
          </p:nvPr>
        </p:nvSpPr>
        <p:spPr>
          <a:xfrm>
            <a:off x="0" y="0"/>
            <a:ext cx="785786" cy="68580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5C77AF41-9077-40EE-97F8-48C3C0D3483C}"/>
              </a:ext>
            </a:extLst>
          </p:cNvPr>
          <p:cNvSpPr txBox="1">
            <a:spLocks noChangeArrowheads="1"/>
          </p:cNvSpPr>
          <p:nvPr>
            <p:custDataLst>
              <p:tags r:id="rId8"/>
            </p:custDataLst>
          </p:nvPr>
        </p:nvSpPr>
        <p:spPr>
          <a:xfrm>
            <a:off x="785786" y="764705"/>
            <a:ext cx="7602638" cy="1057268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rmAutofit fontScale="70000" lnSpcReduction="20000"/>
            <a:scene3d>
              <a:camera prst="orthographicFront"/>
              <a:lightRig rig="freezing" dir="t">
                <a:rot lat="0" lon="0" rev="5640000"/>
              </a:lightRig>
            </a:scene3d>
            <a:flatTx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CA" sz="4000" b="0" dirty="0"/>
              <a:t>MIASS 231.1 </a:t>
            </a:r>
          </a:p>
          <a:p>
            <a:pPr algn="ctr"/>
            <a:r>
              <a:rPr lang="en-CA" sz="4000" b="0" dirty="0"/>
              <a:t>MATHÉMATIQUES (APPLIQUÉES AUX SCIENCES SOCIALES) 3</a:t>
            </a:r>
            <a:endParaRPr lang="fr-FR" sz="4000" b="0" dirty="0"/>
          </a:p>
        </p:txBody>
      </p:sp>
      <p:sp>
        <p:nvSpPr>
          <p:cNvPr id="19" name="Rectangle 3">
            <a:extLst>
              <a:ext uri="{FF2B5EF4-FFF2-40B4-BE49-F238E27FC236}">
                <a16:creationId xmlns:a16="http://schemas.microsoft.com/office/drawing/2014/main" id="{029DC5F9-1439-4222-B341-EDA64E377678}"/>
              </a:ext>
            </a:extLst>
          </p:cNvPr>
          <p:cNvSpPr txBox="1">
            <a:spLocks noChangeArrowheads="1"/>
          </p:cNvSpPr>
          <p:nvPr>
            <p:custDataLst>
              <p:tags r:id="rId9"/>
            </p:custDataLst>
          </p:nvPr>
        </p:nvSpPr>
        <p:spPr>
          <a:xfrm>
            <a:off x="1547666" y="2171432"/>
            <a:ext cx="6929486" cy="1113559"/>
          </a:xfrm>
          <a:prstGeom prst="rect">
            <a:avLst/>
          </a:prstGeom>
          <a:noFill/>
          <a:ln/>
        </p:spPr>
        <p:txBody>
          <a:bodyPr vert="horz" lIns="0" rIns="18288">
            <a:noAutofit/>
          </a:bodyPr>
          <a:lstStyle>
            <a:lvl1pPr marL="0" marR="45720" indent="0" algn="r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None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None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None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None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tx2"/>
              </a:buClr>
              <a:buNone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None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1800"/>
              </a:spcBef>
            </a:pPr>
            <a:r>
              <a:rPr lang="fr-C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©</a:t>
            </a:r>
            <a:r>
              <a:rPr lang="fr-CA" sz="2800" dirty="0"/>
              <a:t> </a:t>
            </a:r>
            <a:r>
              <a:rPr lang="fr-C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El Hadj Touré, Ph D. Sociologie</a:t>
            </a:r>
          </a:p>
          <a:p>
            <a:pPr algn="ctr">
              <a:spcBef>
                <a:spcPts val="600"/>
              </a:spcBef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Section de sociologie, UGB de St-Louis</a:t>
            </a:r>
          </a:p>
        </p:txBody>
      </p:sp>
    </p:spTree>
    <p:extLst>
      <p:ext uri="{BB962C8B-B14F-4D97-AF65-F5344CB8AC3E}">
        <p14:creationId xmlns:p14="http://schemas.microsoft.com/office/powerpoint/2010/main" val="5157538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467544" y="1235648"/>
            <a:ext cx="8568952" cy="5265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pc="-15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2. Déterminer le nombre de classes (k)</a:t>
            </a:r>
          </a:p>
          <a:p>
            <a:pPr>
              <a:spcBef>
                <a:spcPts val="6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Représentation visuelle et formule mathématique de </a:t>
            </a:r>
            <a:r>
              <a:rPr lang="fr-CA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Sturges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pour déterminer le nombre de classes</a:t>
            </a:r>
          </a:p>
          <a:p>
            <a:pPr marL="457200" lvl="1" indent="0">
              <a:spcBef>
                <a:spcPts val="6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CA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CA" spc="-150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sz="2800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en-CA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10</a:t>
            </a:fld>
            <a:endParaRPr lang="fr-FR" dirty="0"/>
          </a:p>
        </p:txBody>
      </p:sp>
      <p:sp>
        <p:nvSpPr>
          <p:cNvPr id="13" name="Espace réservé de la date 1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A8572172-94AB-424B-BADA-872D1C8441E7}" type="datetime12">
              <a:rPr lang="fr-FR" smtClean="0"/>
              <a:t>5:35 </a:t>
            </a:fld>
            <a:endParaRPr lang="fr-FR" dirty="0"/>
          </a:p>
        </p:txBody>
      </p:sp>
      <p:sp>
        <p:nvSpPr>
          <p:cNvPr id="1287170" name="Rectangle 2"/>
          <p:cNvSpPr>
            <a:spLocks noGrp="1" noChangeArrowheads="1"/>
          </p:cNvSpPr>
          <p:nvPr>
            <p:ph type="ctrTitle"/>
            <p:custDataLst>
              <p:tags r:id="rId4"/>
            </p:custDataLst>
          </p:nvPr>
        </p:nvSpPr>
        <p:spPr>
          <a:xfrm>
            <a:off x="0" y="383332"/>
            <a:ext cx="9144000" cy="714380"/>
          </a:xfrm>
          <a:noFill/>
          <a:ln/>
          <a:effectLst>
            <a:outerShdw dist="50800" sx="99000" sy="99000" algn="ctr" rotWithShape="0">
              <a:srgbClr val="000000"/>
            </a:outerShdw>
          </a:effectLst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>
            <a:noAutofit/>
            <a:scene3d>
              <a:camera prst="orthographicFront"/>
              <a:lightRig rig="freezing" dir="t">
                <a:rot lat="0" lon="0" rev="5640000"/>
              </a:lightRig>
            </a:scene3d>
            <a:flatTx/>
          </a:bodyPr>
          <a:lstStyle/>
          <a:p>
            <a:pPr algn="ctr"/>
            <a:r>
              <a:rPr lang="fr-CA" sz="3600" b="0" spc="-150" dirty="0">
                <a:effectLst>
                  <a:outerShdw blurRad="673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Distribution de fréquences regroupées</a:t>
            </a:r>
          </a:p>
        </p:txBody>
      </p:sp>
      <p:cxnSp>
        <p:nvCxnSpPr>
          <p:cNvPr id="8" name="Connecteur droit 7"/>
          <p:cNvCxnSpPr/>
          <p:nvPr>
            <p:custDataLst>
              <p:tags r:id="rId5"/>
            </p:custDataLst>
          </p:nvPr>
        </p:nvCxnSpPr>
        <p:spPr>
          <a:xfrm>
            <a:off x="0" y="1234061"/>
            <a:ext cx="9144000" cy="1588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>
            <p:custDataLst>
              <p:tags r:id="rId6"/>
            </p:custDataLst>
          </p:nvPr>
        </p:nvCxnSpPr>
        <p:spPr>
          <a:xfrm>
            <a:off x="0" y="1293330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" name="Forme libre 1"/>
          <p:cNvSpPr/>
          <p:nvPr/>
        </p:nvSpPr>
        <p:spPr>
          <a:xfrm>
            <a:off x="1198712" y="3429000"/>
            <a:ext cx="4176464" cy="1939621"/>
          </a:xfrm>
          <a:custGeom>
            <a:avLst/>
            <a:gdLst>
              <a:gd name="connsiteX0" fmla="*/ 0 w 3978442"/>
              <a:gd name="connsiteY0" fmla="*/ 1850784 h 1850784"/>
              <a:gd name="connsiteX1" fmla="*/ 368969 w 3978442"/>
              <a:gd name="connsiteY1" fmla="*/ 1064720 h 1850784"/>
              <a:gd name="connsiteX2" fmla="*/ 946484 w 3978442"/>
              <a:gd name="connsiteY2" fmla="*/ 647626 h 1850784"/>
              <a:gd name="connsiteX3" fmla="*/ 1941095 w 3978442"/>
              <a:gd name="connsiteY3" fmla="*/ 262615 h 1850784"/>
              <a:gd name="connsiteX4" fmla="*/ 2823411 w 3978442"/>
              <a:gd name="connsiteY4" fmla="*/ 86152 h 1850784"/>
              <a:gd name="connsiteX5" fmla="*/ 3657600 w 3978442"/>
              <a:gd name="connsiteY5" fmla="*/ 5941 h 1850784"/>
              <a:gd name="connsiteX6" fmla="*/ 3978442 w 3978442"/>
              <a:gd name="connsiteY6" fmla="*/ 5941 h 1850784"/>
              <a:gd name="connsiteX7" fmla="*/ 3978442 w 3978442"/>
              <a:gd name="connsiteY7" fmla="*/ 5941 h 1850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978442" h="1850784">
                <a:moveTo>
                  <a:pt x="0" y="1850784"/>
                </a:moveTo>
                <a:cubicBezTo>
                  <a:pt x="105611" y="1558015"/>
                  <a:pt x="211222" y="1265246"/>
                  <a:pt x="368969" y="1064720"/>
                </a:cubicBezTo>
                <a:cubicBezTo>
                  <a:pt x="526716" y="864194"/>
                  <a:pt x="684463" y="781310"/>
                  <a:pt x="946484" y="647626"/>
                </a:cubicBezTo>
                <a:cubicBezTo>
                  <a:pt x="1208505" y="513942"/>
                  <a:pt x="1628274" y="356194"/>
                  <a:pt x="1941095" y="262615"/>
                </a:cubicBezTo>
                <a:cubicBezTo>
                  <a:pt x="2253916" y="169036"/>
                  <a:pt x="2537327" y="128931"/>
                  <a:pt x="2823411" y="86152"/>
                </a:cubicBezTo>
                <a:cubicBezTo>
                  <a:pt x="3109495" y="43373"/>
                  <a:pt x="3465095" y="19309"/>
                  <a:pt x="3657600" y="5941"/>
                </a:cubicBezTo>
                <a:cubicBezTo>
                  <a:pt x="3850105" y="-7427"/>
                  <a:pt x="3978442" y="5941"/>
                  <a:pt x="3978442" y="5941"/>
                </a:cubicBezTo>
                <a:lnTo>
                  <a:pt x="3978442" y="5941"/>
                </a:lnTo>
              </a:path>
            </a:pathLst>
          </a:custGeom>
          <a:ln w="571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graphicFrame>
        <p:nvGraphicFramePr>
          <p:cNvPr id="15" name="Graphique 14">
            <a:extLst>
              <a:ext uri="{FF2B5EF4-FFF2-40B4-BE49-F238E27FC236}">
                <a16:creationId xmlns:a16="http://schemas.microsoft.com/office/drawing/2014/main" id="{00000000-0008-0000-05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03840684"/>
              </p:ext>
            </p:extLst>
          </p:nvPr>
        </p:nvGraphicFramePr>
        <p:xfrm>
          <a:off x="-29697" y="2875479"/>
          <a:ext cx="5685347" cy="36366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4" name="ZoneTexte 3"/>
          <p:cNvSpPr txBox="1"/>
          <p:nvPr/>
        </p:nvSpPr>
        <p:spPr>
          <a:xfrm>
            <a:off x="6206698" y="3145100"/>
            <a:ext cx="5255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k=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6674241" y="3145100"/>
            <a:ext cx="5793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1+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8209129" y="3145099"/>
            <a:ext cx="5793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(n)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7510018" y="3149809"/>
            <a:ext cx="7274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</a:t>
            </a:r>
            <a:r>
              <a:rPr lang="fr-CA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6206698" y="3651028"/>
            <a:ext cx="5255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k=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6674241" y="3651028"/>
            <a:ext cx="5793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1+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8237430" y="3651027"/>
            <a:ext cx="5793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(n)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7081250" y="3638271"/>
            <a:ext cx="14531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3.3log</a:t>
            </a:r>
            <a:r>
              <a:rPr lang="fr-CA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6206698" y="5368621"/>
            <a:ext cx="29373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k= 1 + 3.3log</a:t>
            </a:r>
            <a:r>
              <a:rPr lang="fr-CA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 </a:t>
            </a:r>
            <a:r>
              <a:rPr lang="fr-C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(30)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6206698" y="5783368"/>
            <a:ext cx="26817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k= 1 + 3.3(1.477)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6231186" y="6214043"/>
            <a:ext cx="26817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k= 5.9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6202435" y="4252860"/>
            <a:ext cx="2452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</a:t>
            </a:r>
            <a:r>
              <a:rPr lang="fr-CA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 </a:t>
            </a:r>
            <a:r>
              <a:rPr lang="fr-C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(100)=2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6211181" y="4611593"/>
            <a:ext cx="24524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</a:t>
            </a:r>
            <a:r>
              <a:rPr lang="fr-CA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 </a:t>
            </a:r>
            <a:r>
              <a:rPr lang="fr-C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(1000)=?</a:t>
            </a:r>
          </a:p>
        </p:txBody>
      </p:sp>
      <p:cxnSp>
        <p:nvCxnSpPr>
          <p:cNvPr id="28" name="Connecteur droit avec flèche 27"/>
          <p:cNvCxnSpPr/>
          <p:nvPr/>
        </p:nvCxnSpPr>
        <p:spPr>
          <a:xfrm>
            <a:off x="5829348" y="4554012"/>
            <a:ext cx="40183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9" name="Connecteur droit avec flèche 28"/>
          <p:cNvCxnSpPr/>
          <p:nvPr/>
        </p:nvCxnSpPr>
        <p:spPr>
          <a:xfrm>
            <a:off x="5829348" y="4869160"/>
            <a:ext cx="40183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812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539552" y="1291256"/>
            <a:ext cx="8247290" cy="5209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spcBef>
                <a:spcPts val="1200"/>
              </a:spcBef>
              <a:spcAft>
                <a:spcPts val="30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pc="-15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3. Définir l’intervalle (i</a:t>
            </a:r>
            <a:r>
              <a:rPr lang="fr-CA" spc="-150" baseline="-25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c</a:t>
            </a:r>
            <a:r>
              <a:rPr lang="fr-CA" spc="-15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) et les limites des classes</a:t>
            </a:r>
          </a:p>
          <a:p>
            <a:pPr marL="457200" indent="-457200">
              <a:spcBef>
                <a:spcPts val="0"/>
              </a:spcBef>
              <a:buClr>
                <a:schemeClr val="bg2">
                  <a:lumMod val="40000"/>
                  <a:lumOff val="60000"/>
                </a:schemeClr>
              </a:buClr>
              <a:buFont typeface="+mj-lt"/>
              <a:buAutoNum type="alphaUcPeriod"/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Déterminer l’intervalle (longueur) de classes </a:t>
            </a:r>
          </a:p>
          <a:p>
            <a:pPr marL="0" indent="342900"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	            i</a:t>
            </a:r>
            <a:r>
              <a:rPr lang="fr-CA" sz="2400" baseline="-25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</a:t>
            </a:r>
            <a:r>
              <a:rPr lang="fr-CA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=          Étendue E</a:t>
            </a:r>
            <a:r>
              <a:rPr lang="fr-CA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</a:t>
            </a:r>
            <a:br>
              <a:rPr lang="fr-CA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fr-CA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                  		Nombre de classes k</a:t>
            </a:r>
          </a:p>
          <a:p>
            <a:pPr marL="514350" indent="-514350">
              <a:spcBef>
                <a:spcPts val="1800"/>
              </a:spcBef>
              <a:buClr>
                <a:schemeClr val="bg2">
                  <a:lumMod val="40000"/>
                  <a:lumOff val="60000"/>
                </a:schemeClr>
              </a:buClr>
              <a:buFont typeface="+mj-lt"/>
              <a:buAutoNum type="alphaUcPeriod" startAt="2"/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Définir les limites des classes (inférieure et supérieure)</a:t>
            </a:r>
          </a:p>
          <a:p>
            <a:pPr marL="857250" lvl="1" indent="-457200"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  <a:buFont typeface="+mj-lt"/>
              <a:buAutoNum type="alphaLcPeriod"/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Chaque classe commence </a:t>
            </a:r>
            <a:r>
              <a:rPr lang="fr-CA" sz="20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idéalement</a:t>
            </a: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par un multiple de la longueur de classe, le multiple le plus proche</a:t>
            </a:r>
          </a:p>
          <a:p>
            <a:pPr marL="857250" lvl="1" indent="-457200">
              <a:buClr>
                <a:schemeClr val="bg2">
                  <a:lumMod val="40000"/>
                  <a:lumOff val="60000"/>
                </a:schemeClr>
              </a:buClr>
              <a:buFont typeface="+mj-lt"/>
              <a:buAutoNum type="alphaLcPeriod" startAt="2"/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 1</a:t>
            </a:r>
            <a:r>
              <a:rPr lang="fr-CA" sz="20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ère</a:t>
            </a: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classe inclut le score min., la dernière le score max.</a:t>
            </a:r>
          </a:p>
          <a:p>
            <a:pPr marL="857250" lvl="1" indent="-457200">
              <a:spcBef>
                <a:spcPts val="24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Ex:  i</a:t>
            </a:r>
            <a:r>
              <a:rPr lang="fr-CA" sz="22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</a:t>
            </a:r>
            <a:r>
              <a:rPr lang="fr-CA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= 29/6 = 4.8   </a:t>
            </a:r>
            <a:r>
              <a:rPr lang="fr-CA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  <a:sym typeface="Wingdings" pitchFamily="2" charset="2"/>
              </a:rPr>
              <a:t></a:t>
            </a:r>
            <a:r>
              <a:rPr lang="fr-CA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Il nous faut 6 classes d’intervalle 5</a:t>
            </a:r>
          </a:p>
          <a:p>
            <a:pPr marL="857250" lvl="1" indent="-457200"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[25-30[; [30-35[; [35-40[; [40-45[; [45-50[; [50-54[</a:t>
            </a: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857250" lvl="1" indent="-457200"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CA" spc="-150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sz="2800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en-CA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11</a:t>
            </a:fld>
            <a:endParaRPr lang="fr-FR" dirty="0"/>
          </a:p>
        </p:txBody>
      </p:sp>
      <p:sp>
        <p:nvSpPr>
          <p:cNvPr id="13" name="Espace réservé de la date 1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1D96A921-26E3-4E24-82D3-E371DFB634CE}" type="datetime12">
              <a:rPr lang="fr-FR" smtClean="0"/>
              <a:t>5:35 </a:t>
            </a:fld>
            <a:endParaRPr lang="fr-FR"/>
          </a:p>
        </p:txBody>
      </p:sp>
      <p:sp>
        <p:nvSpPr>
          <p:cNvPr id="1287170" name="Rectangle 2"/>
          <p:cNvSpPr>
            <a:spLocks noGrp="1" noChangeArrowheads="1"/>
          </p:cNvSpPr>
          <p:nvPr>
            <p:ph type="ctrTitle"/>
            <p:custDataLst>
              <p:tags r:id="rId4"/>
            </p:custDataLst>
          </p:nvPr>
        </p:nvSpPr>
        <p:spPr>
          <a:xfrm>
            <a:off x="0" y="476672"/>
            <a:ext cx="9144000" cy="714380"/>
          </a:xfrm>
          <a:noFill/>
          <a:ln/>
          <a:effectLst>
            <a:outerShdw dist="50800" sx="99000" sy="99000" algn="ctr" rotWithShape="0">
              <a:srgbClr val="000000"/>
            </a:outerShdw>
          </a:effectLst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>
            <a:noAutofit/>
            <a:scene3d>
              <a:camera prst="orthographicFront"/>
              <a:lightRig rig="freezing" dir="t">
                <a:rot lat="0" lon="0" rev="5640000"/>
              </a:lightRig>
            </a:scene3d>
            <a:flatTx/>
          </a:bodyPr>
          <a:lstStyle/>
          <a:p>
            <a:pPr algn="ctr"/>
            <a:r>
              <a:rPr lang="fr-CA" sz="3600" b="0" spc="-150" dirty="0">
                <a:effectLst>
                  <a:outerShdw blurRad="673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Distribution de fréquences regroupées</a:t>
            </a:r>
          </a:p>
        </p:txBody>
      </p:sp>
      <p:cxnSp>
        <p:nvCxnSpPr>
          <p:cNvPr id="16" name="Connecteur droit 15"/>
          <p:cNvCxnSpPr/>
          <p:nvPr>
            <p:custDataLst>
              <p:tags r:id="rId5"/>
            </p:custDataLst>
          </p:nvPr>
        </p:nvCxnSpPr>
        <p:spPr>
          <a:xfrm>
            <a:off x="4211960" y="3082799"/>
            <a:ext cx="3024336" cy="1588"/>
          </a:xfrm>
          <a:prstGeom prst="line">
            <a:avLst/>
          </a:prstGeom>
          <a:ln w="28575"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>
            <a:off x="539552" y="5661248"/>
            <a:ext cx="40183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>
            <p:custDataLst>
              <p:tags r:id="rId6"/>
            </p:custDataLst>
          </p:nvPr>
        </p:nvCxnSpPr>
        <p:spPr>
          <a:xfrm>
            <a:off x="0" y="1234061"/>
            <a:ext cx="9144000" cy="1588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>
            <p:custDataLst>
              <p:tags r:id="rId7"/>
            </p:custDataLst>
          </p:nvPr>
        </p:nvCxnSpPr>
        <p:spPr>
          <a:xfrm>
            <a:off x="0" y="1293330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685800" y="1235648"/>
            <a:ext cx="8029604" cy="5265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spcBef>
                <a:spcPts val="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FR" spc="-15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4. Calculer les fréquences des classes (décompte)</a:t>
            </a:r>
          </a:p>
          <a:p>
            <a:pPr marL="0" indent="0">
              <a:spcBef>
                <a:spcPts val="18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Répartition des répondants selon les classes d’âge</a:t>
            </a:r>
          </a:p>
          <a:p>
            <a:pPr>
              <a:spcBef>
                <a:spcPts val="18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spc="-150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FR" spc="-15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rial" pitchFamily="34" charset="0"/>
              </a:rPr>
              <a:t> 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12</a:t>
            </a:fld>
            <a:endParaRPr lang="fr-FR"/>
          </a:p>
        </p:txBody>
      </p:sp>
      <p:sp>
        <p:nvSpPr>
          <p:cNvPr id="13" name="Espace réservé de la date 1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3F410062-591E-4FEB-82F5-BCAD02F26064}" type="datetime12">
              <a:rPr lang="fr-FR" smtClean="0"/>
              <a:t>5:35 </a:t>
            </a:fld>
            <a:endParaRPr lang="fr-FR"/>
          </a:p>
        </p:txBody>
      </p:sp>
      <p:sp>
        <p:nvSpPr>
          <p:cNvPr id="1287170" name="Rectangle 2"/>
          <p:cNvSpPr>
            <a:spLocks noGrp="1" noChangeArrowheads="1"/>
          </p:cNvSpPr>
          <p:nvPr>
            <p:ph type="ctrTitle"/>
            <p:custDataLst>
              <p:tags r:id="rId4"/>
            </p:custDataLst>
          </p:nvPr>
        </p:nvSpPr>
        <p:spPr>
          <a:xfrm>
            <a:off x="0" y="421626"/>
            <a:ext cx="9144000" cy="714380"/>
          </a:xfrm>
          <a:noFill/>
          <a:ln/>
          <a:effectLst>
            <a:outerShdw dist="50800" sx="99000" sy="99000" algn="ctr" rotWithShape="0">
              <a:srgbClr val="000000"/>
            </a:outerShdw>
          </a:effectLst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>
            <a:noAutofit/>
            <a:scene3d>
              <a:camera prst="orthographicFront"/>
              <a:lightRig rig="freezing" dir="t">
                <a:rot lat="0" lon="0" rev="5640000"/>
              </a:lightRig>
            </a:scene3d>
            <a:flatTx/>
          </a:bodyPr>
          <a:lstStyle/>
          <a:p>
            <a:pPr algn="ctr"/>
            <a:r>
              <a:rPr lang="fr-CA" sz="3600" b="0" spc="-150" dirty="0">
                <a:effectLst>
                  <a:outerShdw blurRad="673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Distribution de fréquences regroupées</a:t>
            </a: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3144311794"/>
              </p:ext>
            </p:extLst>
          </p:nvPr>
        </p:nvGraphicFramePr>
        <p:xfrm>
          <a:off x="4572000" y="2420888"/>
          <a:ext cx="3672407" cy="31440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61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3012">
                <a:tc>
                  <a:txBody>
                    <a:bodyPr/>
                    <a:lstStyle/>
                    <a:p>
                      <a:pPr algn="ctr"/>
                      <a:r>
                        <a:rPr lang="fr-FR" sz="2000" b="1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Classes</a:t>
                      </a:r>
                      <a:r>
                        <a:rPr lang="fr-FR" sz="2000" b="1" baseline="0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 d’âge</a:t>
                      </a:r>
                      <a:endParaRPr lang="fr-FR" sz="2000" b="1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0" marB="0">
                    <a:lnL>
                      <a:noFill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b="1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Fréquences</a:t>
                      </a:r>
                      <a:endParaRPr lang="fr-FR" sz="2000" b="1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0" marB="0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012">
                <a:tc>
                  <a:txBody>
                    <a:bodyPr/>
                    <a:lstStyle/>
                    <a:p>
                      <a:pPr algn="ctr"/>
                      <a:r>
                        <a:rPr lang="fr-FR" sz="2000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[25;30[</a:t>
                      </a:r>
                      <a:endParaRPr lang="fr-FR" sz="20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0" marB="0">
                    <a:lnL>
                      <a:noFill/>
                    </a:lnL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noProof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T="0" marB="0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012">
                <a:tc>
                  <a:txBody>
                    <a:bodyPr/>
                    <a:lstStyle/>
                    <a:p>
                      <a:pPr algn="ctr"/>
                      <a:r>
                        <a:rPr lang="fr-FR" sz="2000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[30;35[</a:t>
                      </a:r>
                      <a:endParaRPr lang="fr-FR" sz="20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0" marB="0">
                    <a:lnL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noProof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012">
                <a:tc>
                  <a:txBody>
                    <a:bodyPr/>
                    <a:lstStyle/>
                    <a:p>
                      <a:pPr algn="ctr"/>
                      <a:r>
                        <a:rPr lang="fr-FR" sz="2000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[35;40[</a:t>
                      </a:r>
                      <a:endParaRPr lang="fr-FR" sz="20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0" marB="0">
                    <a:lnL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noProof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012">
                <a:tc>
                  <a:txBody>
                    <a:bodyPr/>
                    <a:lstStyle/>
                    <a:p>
                      <a:pPr algn="ctr"/>
                      <a:r>
                        <a:rPr lang="fr-FR" sz="2000" b="1" noProof="0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[40;45[</a:t>
                      </a:r>
                    </a:p>
                  </a:txBody>
                  <a:tcPr marT="0" marB="0">
                    <a:lnL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u="sng" noProof="0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3012">
                <a:tc>
                  <a:txBody>
                    <a:bodyPr/>
                    <a:lstStyle/>
                    <a:p>
                      <a:pPr algn="ctr"/>
                      <a:r>
                        <a:rPr lang="fr-FR" sz="2000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[45;50[</a:t>
                      </a:r>
                      <a:endParaRPr lang="fr-FR" sz="20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0" marB="0">
                    <a:lnL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noProof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3012">
                <a:tc>
                  <a:txBody>
                    <a:bodyPr/>
                    <a:lstStyle/>
                    <a:p>
                      <a:pPr algn="ctr"/>
                      <a:r>
                        <a:rPr lang="fr-FR" sz="2000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[50;55[</a:t>
                      </a:r>
                      <a:endParaRPr lang="fr-FR" sz="20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0" marB="0">
                    <a:lnL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noProof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3012">
                <a:tc>
                  <a:txBody>
                    <a:bodyPr/>
                    <a:lstStyle/>
                    <a:p>
                      <a:pPr algn="ctr"/>
                      <a:r>
                        <a:rPr lang="fr-FR" sz="2000" noProof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Total (n)</a:t>
                      </a:r>
                    </a:p>
                  </a:txBody>
                  <a:tcPr marT="0" marB="0">
                    <a:lnL>
                      <a:noFill/>
                    </a:lnL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000" noProof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</a:p>
                  </a:txBody>
                  <a:tcPr marT="0" marB="0"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custDataLst>
              <p:tags r:id="rId6"/>
            </p:custDataLst>
            <p:extLst>
              <p:ext uri="{D42A27DB-BD31-4B8C-83A1-F6EECF244321}">
                <p14:modId xmlns:p14="http://schemas.microsoft.com/office/powerpoint/2010/main" val="2898649597"/>
              </p:ext>
            </p:extLst>
          </p:nvPr>
        </p:nvGraphicFramePr>
        <p:xfrm>
          <a:off x="1259632" y="2420888"/>
          <a:ext cx="2982890" cy="27510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88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3012">
                <a:tc gridSpan="2">
                  <a:txBody>
                    <a:bodyPr/>
                    <a:lstStyle/>
                    <a:p>
                      <a:pPr algn="ctr"/>
                      <a:r>
                        <a:rPr lang="fr-FR" sz="2000" b="1" noProof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Autres notations</a:t>
                      </a:r>
                    </a:p>
                  </a:txBody>
                  <a:tcPr marT="0" marB="0"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2000" b="1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0" marB="0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3012">
                <a:tc>
                  <a:txBody>
                    <a:bodyPr/>
                    <a:lstStyle/>
                    <a:p>
                      <a:pPr algn="ctr"/>
                      <a:r>
                        <a:rPr lang="fr-FR" sz="2000" noProof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(25-29)</a:t>
                      </a:r>
                    </a:p>
                  </a:txBody>
                  <a:tcPr marT="0" marB="0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fr-CA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25</a:t>
                      </a:r>
                      <a:r>
                        <a:rPr kumimoji="1" lang="fr-CA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≤</a:t>
                      </a:r>
                      <a:r>
                        <a:rPr kumimoji="1" lang="fr-CA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</a:t>
                      </a:r>
                      <a:r>
                        <a:rPr kumimoji="1" lang="fr-CA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&lt;</a:t>
                      </a:r>
                      <a:r>
                        <a:rPr kumimoji="1" lang="fr-CA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30</a:t>
                      </a:r>
                      <a:endParaRPr lang="fr-FR" sz="20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0" marB="0"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3012">
                <a:tc>
                  <a:txBody>
                    <a:bodyPr/>
                    <a:lstStyle/>
                    <a:p>
                      <a:pPr algn="ctr"/>
                      <a:r>
                        <a:rPr lang="fr-FR" sz="2000" noProof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(30-34)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fr-CA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30</a:t>
                      </a:r>
                      <a:r>
                        <a:rPr kumimoji="1" lang="fr-CA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≤</a:t>
                      </a:r>
                      <a:r>
                        <a:rPr kumimoji="1" lang="fr-CA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</a:t>
                      </a:r>
                      <a:r>
                        <a:rPr kumimoji="1" lang="fr-CA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&lt;</a:t>
                      </a:r>
                      <a:r>
                        <a:rPr kumimoji="1" lang="fr-CA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35</a:t>
                      </a:r>
                      <a:endParaRPr lang="fr-FR" sz="20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0" marB="0">
                    <a:lnR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3012">
                <a:tc>
                  <a:txBody>
                    <a:bodyPr/>
                    <a:lstStyle/>
                    <a:p>
                      <a:pPr algn="ctr"/>
                      <a:r>
                        <a:rPr lang="fr-FR" sz="2000" noProof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fr-CA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≤</a:t>
                      </a:r>
                      <a:r>
                        <a:rPr kumimoji="1" lang="fr-CA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</a:t>
                      </a:r>
                      <a:r>
                        <a:rPr kumimoji="1" lang="fr-CA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&lt;</a:t>
                      </a:r>
                      <a:endParaRPr lang="fr-FR" sz="20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0" marB="0">
                    <a:lnR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3012">
                <a:tc>
                  <a:txBody>
                    <a:bodyPr/>
                    <a:lstStyle/>
                    <a:p>
                      <a:pPr algn="ctr"/>
                      <a:r>
                        <a:rPr lang="fr-FR" sz="2000" noProof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fr-CA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≤</a:t>
                      </a:r>
                      <a:r>
                        <a:rPr kumimoji="1" lang="fr-CA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</a:t>
                      </a:r>
                      <a:r>
                        <a:rPr kumimoji="1" lang="fr-CA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&lt;</a:t>
                      </a:r>
                      <a:endParaRPr lang="fr-FR" sz="20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0" marB="0">
                    <a:lnR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3012">
                <a:tc>
                  <a:txBody>
                    <a:bodyPr/>
                    <a:lstStyle/>
                    <a:p>
                      <a:pPr algn="ctr"/>
                      <a:r>
                        <a:rPr lang="fr-FR" sz="2000" noProof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fr-CA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≤</a:t>
                      </a:r>
                      <a:r>
                        <a:rPr kumimoji="1" lang="fr-CA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</a:t>
                      </a:r>
                      <a:r>
                        <a:rPr kumimoji="1" lang="fr-CA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&lt;</a:t>
                      </a:r>
                      <a:endParaRPr lang="fr-FR" sz="20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0" marB="0">
                    <a:lnR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93012">
                <a:tc>
                  <a:txBody>
                    <a:bodyPr/>
                    <a:lstStyle/>
                    <a:p>
                      <a:pPr algn="ctr"/>
                      <a:r>
                        <a:rPr lang="fr-FR" sz="2000" noProof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fr-CA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≤</a:t>
                      </a:r>
                      <a:r>
                        <a:rPr kumimoji="1" lang="fr-CA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X</a:t>
                      </a:r>
                      <a:r>
                        <a:rPr kumimoji="1" lang="fr-CA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uLnTx/>
                          <a:uFillTx/>
                          <a:latin typeface="+mn-lt"/>
                          <a:ea typeface="+mn-ea"/>
                          <a:cs typeface="Arial" pitchFamily="34" charset="0"/>
                        </a:rPr>
                        <a:t>&lt;</a:t>
                      </a:r>
                      <a:endParaRPr lang="fr-FR" sz="20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T="0" marB="0">
                    <a:lnR>
                      <a:noFill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12" name="Connecteur droit 11"/>
          <p:cNvCxnSpPr/>
          <p:nvPr>
            <p:custDataLst>
              <p:tags r:id="rId7"/>
            </p:custDataLst>
          </p:nvPr>
        </p:nvCxnSpPr>
        <p:spPr>
          <a:xfrm>
            <a:off x="0" y="1234061"/>
            <a:ext cx="9144000" cy="1588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>
            <p:custDataLst>
              <p:tags r:id="rId8"/>
            </p:custDataLst>
          </p:nvPr>
        </p:nvCxnSpPr>
        <p:spPr>
          <a:xfrm>
            <a:off x="0" y="1293330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>
            <p:custDataLst>
              <p:tags r:id="rId9"/>
            </p:custDataLst>
          </p:nvPr>
        </p:nvSpPr>
        <p:spPr>
          <a:xfrm>
            <a:off x="685800" y="5818619"/>
            <a:ext cx="80296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Les microdonnées sont fictives et n’ont qu’une valeur illustrative!!!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717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-150492" y="1052803"/>
            <a:ext cx="9144000" cy="714380"/>
          </a:xfrm>
          <a:noFill/>
          <a:ln/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>
            <a:noAutofit/>
            <a:scene3d>
              <a:camera prst="orthographicFront"/>
              <a:lightRig rig="freezing" dir="t">
                <a:rot lat="0" lon="0" rev="5640000"/>
              </a:lightRig>
            </a:scene3d>
            <a:flatTx/>
          </a:bodyPr>
          <a:lstStyle/>
          <a:p>
            <a:pPr algn="ctr"/>
            <a:r>
              <a:rPr lang="fr-CA" sz="3200" b="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Quelques remarques</a:t>
            </a:r>
          </a:p>
        </p:txBody>
      </p:sp>
      <p:sp>
        <p:nvSpPr>
          <p:cNvPr id="18" name="Espace réservé du texte 2"/>
          <p:cNvSpPr>
            <a:spLocks noGrp="1"/>
          </p:cNvSpPr>
          <p:nvPr>
            <p:custDataLst>
              <p:tags r:id="rId2"/>
            </p:custDataLst>
          </p:nvPr>
        </p:nvSpPr>
        <p:spPr bwMode="auto">
          <a:xfrm>
            <a:off x="685800" y="1785926"/>
            <a:ext cx="7772400" cy="4286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rgbClr val="04617B">
                  <a:lumMod val="40000"/>
                  <a:lumOff val="60000"/>
                </a:srgbClr>
              </a:buClr>
            </a:pPr>
            <a:endParaRPr lang="en-CA" dirty="0">
              <a:solidFill>
                <a:prstClr val="white"/>
              </a:solidFill>
            </a:endParaRPr>
          </a:p>
          <a:p>
            <a:pPr lvl="1">
              <a:buClr>
                <a:srgbClr val="04617B">
                  <a:lumMod val="40000"/>
                  <a:lumOff val="60000"/>
                </a:srgbClr>
              </a:buClr>
            </a:pPr>
            <a:endParaRPr lang="en-CA" dirty="0">
              <a:solidFill>
                <a:prstClr val="white"/>
              </a:solidFill>
            </a:endParaRPr>
          </a:p>
          <a:p>
            <a:pPr lvl="1">
              <a:buClr>
                <a:srgbClr val="04617B">
                  <a:lumMod val="40000"/>
                  <a:lumOff val="60000"/>
                </a:srgbClr>
              </a:buClr>
            </a:pPr>
            <a:endParaRPr lang="en-CA" dirty="0">
              <a:solidFill>
                <a:prstClr val="white"/>
              </a:solidFill>
            </a:endParaRPr>
          </a:p>
          <a:p>
            <a:pPr>
              <a:buClr>
                <a:srgbClr val="04617B">
                  <a:lumMod val="40000"/>
                  <a:lumOff val="60000"/>
                </a:srgbClr>
              </a:buClr>
            </a:pPr>
            <a:endParaRPr lang="en-CA" dirty="0">
              <a:solidFill>
                <a:prstClr val="white"/>
              </a:solidFill>
            </a:endParaRPr>
          </a:p>
          <a:p>
            <a:pPr lvl="1">
              <a:buClr>
                <a:srgbClr val="04617B">
                  <a:lumMod val="40000"/>
                  <a:lumOff val="60000"/>
                </a:srgbClr>
              </a:buClr>
            </a:pPr>
            <a:endParaRPr lang="en-CA" dirty="0">
              <a:solidFill>
                <a:prstClr val="white"/>
              </a:solidFill>
            </a:endParaRPr>
          </a:p>
        </p:txBody>
      </p:sp>
      <p:sp>
        <p:nvSpPr>
          <p:cNvPr id="11" name="Espace réservé du texte 2"/>
          <p:cNvSpPr>
            <a:spLocks noGrp="1"/>
          </p:cNvSpPr>
          <p:nvPr>
            <p:custDataLst>
              <p:tags r:id="rId3"/>
            </p:custDataLst>
          </p:nvPr>
        </p:nvSpPr>
        <p:spPr bwMode="auto">
          <a:xfrm>
            <a:off x="395536" y="1916832"/>
            <a:ext cx="8597972" cy="4441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1200"/>
              </a:spcBef>
              <a:spcAft>
                <a:spcPts val="600"/>
              </a:spcAft>
              <a:buClr>
                <a:srgbClr val="04617B">
                  <a:lumMod val="40000"/>
                  <a:lumOff val="60000"/>
                </a:srgbClr>
              </a:buClr>
            </a:pPr>
            <a:r>
              <a:rPr lang="fr-FR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Plus souvent qu’autrement, on fusionne les valeurs numériques d’une variable quantitative </a:t>
            </a:r>
          </a:p>
          <a:p>
            <a:pPr lvl="1">
              <a:spcBef>
                <a:spcPts val="600"/>
              </a:spcBef>
              <a:spcAft>
                <a:spcPts val="1200"/>
              </a:spcAft>
              <a:buClr>
                <a:srgbClr val="04617B">
                  <a:lumMod val="40000"/>
                  <a:lumOff val="60000"/>
                </a:srgbClr>
              </a:buClr>
            </a:pPr>
            <a:r>
              <a:rPr lang="fr-FR" sz="2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Pour pouvoir utiliser les distributions de fréquences et % </a:t>
            </a:r>
          </a:p>
          <a:p>
            <a:pPr>
              <a:spcBef>
                <a:spcPts val="1200"/>
              </a:spcBef>
              <a:spcAft>
                <a:spcPts val="600"/>
              </a:spcAft>
              <a:buClr>
                <a:srgbClr val="04617B">
                  <a:lumMod val="40000"/>
                  <a:lumOff val="60000"/>
                </a:srgbClr>
              </a:buClr>
            </a:pPr>
            <a:r>
              <a:rPr lang="fr-FR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On peut aussi </a:t>
            </a:r>
            <a:r>
              <a:rPr lang="fr-FR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fusionner</a:t>
            </a:r>
            <a:r>
              <a:rPr lang="fr-FR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les valeurs catégorielles d’une variable qualitative de façon à en réduire le nombre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rgbClr val="04617B">
                  <a:lumMod val="40000"/>
                  <a:lumOff val="60000"/>
                </a:srgbClr>
              </a:buClr>
            </a:pPr>
            <a:r>
              <a:rPr lang="fr-FR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Ex: fusionner les catégories de «religion» en 1.Chrétien et 0.Autre  ou bien isoler 1.Protestant et 0.Catholique (Max Weber, 1904)</a:t>
            </a:r>
          </a:p>
          <a:p>
            <a:pPr>
              <a:spcBef>
                <a:spcPts val="1800"/>
              </a:spcBef>
              <a:spcAft>
                <a:spcPts val="0"/>
              </a:spcAft>
              <a:buClr>
                <a:srgbClr val="04617B">
                  <a:lumMod val="40000"/>
                  <a:lumOff val="60000"/>
                </a:srgbClr>
              </a:buClr>
            </a:pPr>
            <a:r>
              <a:rPr lang="fr-FR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Quoi qu’il en soit, lorsqu’on fusionne les valeurs d’une variable, il en résulte une perte d’informations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Clr>
                <a:srgbClr val="04617B">
                  <a:lumMod val="40000"/>
                  <a:lumOff val="60000"/>
                </a:srgbClr>
              </a:buClr>
            </a:pPr>
            <a:r>
              <a:rPr lang="fr-FR" sz="2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Mais on obtient une distribution plus informative</a:t>
            </a:r>
          </a:p>
          <a:p>
            <a:pPr marL="914400" lvl="2" indent="0">
              <a:spcBef>
                <a:spcPts val="600"/>
              </a:spcBef>
              <a:spcAft>
                <a:spcPts val="600"/>
              </a:spcAft>
              <a:buClr>
                <a:srgbClr val="04617B">
                  <a:lumMod val="40000"/>
                  <a:lumOff val="60000"/>
                </a:srgbClr>
              </a:buClr>
              <a:buNone/>
            </a:pP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Clr>
                <a:srgbClr val="04617B">
                  <a:lumMod val="40000"/>
                  <a:lumOff val="60000"/>
                </a:srgbClr>
              </a:buClr>
              <a:buNone/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  <a:p>
            <a:pPr lvl="1">
              <a:spcBef>
                <a:spcPts val="1200"/>
              </a:spcBef>
              <a:spcAft>
                <a:spcPts val="0"/>
              </a:spcAft>
              <a:buClr>
                <a:srgbClr val="04617B">
                  <a:lumMod val="40000"/>
                  <a:lumOff val="60000"/>
                </a:srgbClr>
              </a:buClr>
            </a:pPr>
            <a:endParaRPr lang="fr-FR" sz="2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>
                <a:solidFill>
                  <a:srgbClr val="DBF5F9">
                    <a:shade val="90000"/>
                  </a:srgbClr>
                </a:solidFill>
              </a:rPr>
              <a:pPr/>
              <a:t>13</a:t>
            </a:fld>
            <a:endParaRPr lang="fr-F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3" name="Espace réservé de la date 1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4BA9D4EE-3CD8-45C2-8F66-5DF141BB191C}" type="datetime12">
              <a:rPr lang="fr-FR" sz="2000" smtClean="0">
                <a:solidFill>
                  <a:srgbClr val="DBF5F9">
                    <a:shade val="90000"/>
                  </a:srgbClr>
                </a:solidFill>
              </a:rPr>
              <a:t>5:35 </a:t>
            </a:fld>
            <a:endParaRPr lang="fr-FR" sz="2000" dirty="0">
              <a:solidFill>
                <a:srgbClr val="DBF5F9">
                  <a:shade val="90000"/>
                </a:srgbClr>
              </a:solidFill>
            </a:endParaRPr>
          </a:p>
        </p:txBody>
      </p:sp>
      <p:cxnSp>
        <p:nvCxnSpPr>
          <p:cNvPr id="9" name="Connecteur droit 8"/>
          <p:cNvCxnSpPr/>
          <p:nvPr>
            <p:custDataLst>
              <p:tags r:id="rId6"/>
            </p:custDataLst>
          </p:nvPr>
        </p:nvCxnSpPr>
        <p:spPr>
          <a:xfrm>
            <a:off x="0" y="1234061"/>
            <a:ext cx="9144000" cy="1588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>
            <p:custDataLst>
              <p:tags r:id="rId7"/>
            </p:custDataLst>
          </p:nvPr>
        </p:nvCxnSpPr>
        <p:spPr>
          <a:xfrm>
            <a:off x="0" y="1293330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2" name="Rectangle 2"/>
          <p:cNvSpPr txBox="1">
            <a:spLocks noChangeArrowheads="1"/>
          </p:cNvSpPr>
          <p:nvPr>
            <p:custDataLst>
              <p:tags r:id="rId8"/>
            </p:custDataLst>
          </p:nvPr>
        </p:nvSpPr>
        <p:spPr>
          <a:xfrm>
            <a:off x="0" y="421626"/>
            <a:ext cx="9144000" cy="714380"/>
          </a:xfrm>
          <a:prstGeom prst="rect">
            <a:avLst/>
          </a:prstGeom>
          <a:noFill/>
          <a:ln>
            <a:noFill/>
          </a:ln>
          <a:effectLst>
            <a:outerShdw dist="50800" sx="99000" sy="99000" algn="ctr" rotWithShape="0">
              <a:srgbClr val="000000"/>
            </a:outerShdw>
          </a:effectLst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flatTx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CA" sz="3600" b="0" spc="-150">
                <a:effectLst>
                  <a:outerShdw blurRad="673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Distribution de fréquences regroupées</a:t>
            </a:r>
            <a:endParaRPr lang="fr-CA" sz="3600" b="0" spc="-150" dirty="0">
              <a:effectLst>
                <a:outerShdw blurRad="673100" dist="25400" dir="54000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06623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685800" y="1214422"/>
            <a:ext cx="8134672" cy="528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spcBef>
                <a:spcPts val="30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pc="-15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Difficultés liées aux fréquences (1)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Lorsque </a:t>
            </a:r>
            <a:r>
              <a:rPr lang="fr-CA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est grand, la compréhension d’une </a:t>
            </a:r>
            <a:r>
              <a:rPr lang="fr-CA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distribu-tion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de fréquences pose problème</a:t>
            </a:r>
          </a:p>
          <a:p>
            <a:pPr algn="ctr">
              <a:spcBef>
                <a:spcPts val="12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L’importance de la religion au Canada (en fréquences)</a:t>
            </a: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Source: </a:t>
            </a: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World Values Surveys and European Values Surveys, 1995–1997</a:t>
            </a:r>
            <a:endParaRPr lang="fr-CA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CA" spc="-150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pc="-15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rial" pitchFamily="34" charset="0"/>
              </a:rPr>
              <a:t> 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CA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en-CA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14</a:t>
            </a:fld>
            <a:endParaRPr lang="fr-FR"/>
          </a:p>
        </p:txBody>
      </p:sp>
      <p:sp>
        <p:nvSpPr>
          <p:cNvPr id="13" name="Espace réservé de la date 1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14BF985C-45A5-4AEE-976F-017B54E06BFA}" type="datetime12">
              <a:rPr lang="fr-FR" smtClean="0"/>
              <a:t>5:35 </a:t>
            </a:fld>
            <a:endParaRPr lang="fr-FR" dirty="0"/>
          </a:p>
        </p:txBody>
      </p:sp>
      <p:sp>
        <p:nvSpPr>
          <p:cNvPr id="1287170" name="Rectangle 2"/>
          <p:cNvSpPr>
            <a:spLocks noGrp="1" noChangeArrowheads="1"/>
          </p:cNvSpPr>
          <p:nvPr>
            <p:ph type="ctrTitle"/>
            <p:custDataLst>
              <p:tags r:id="rId4"/>
            </p:custDataLst>
          </p:nvPr>
        </p:nvSpPr>
        <p:spPr>
          <a:xfrm>
            <a:off x="0" y="404664"/>
            <a:ext cx="9144000" cy="714380"/>
          </a:xfrm>
          <a:noFill/>
          <a:ln/>
          <a:effectLst>
            <a:outerShdw dist="50800" sx="99000" sy="99000" algn="ctr" rotWithShape="0">
              <a:srgbClr val="000000"/>
            </a:outerShdw>
          </a:effectLst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>
            <a:noAutofit/>
            <a:scene3d>
              <a:camera prst="orthographicFront"/>
              <a:lightRig rig="freezing" dir="t">
                <a:rot lat="0" lon="0" rev="5640000"/>
              </a:lightRig>
            </a:scene3d>
            <a:flatTx/>
          </a:bodyPr>
          <a:lstStyle/>
          <a:p>
            <a:pPr algn="ctr"/>
            <a:r>
              <a:rPr lang="fr-CA" sz="3600" b="0" spc="-150" dirty="0">
                <a:effectLst>
                  <a:outerShdw blurRad="673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Distribution de pourcentages</a:t>
            </a: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337413329"/>
              </p:ext>
            </p:extLst>
          </p:nvPr>
        </p:nvGraphicFramePr>
        <p:xfrm>
          <a:off x="1714480" y="3357562"/>
          <a:ext cx="5929354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95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39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CA" sz="2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Importance of religion</a:t>
                      </a:r>
                      <a:endParaRPr lang="fr-FR" sz="2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Frequencies</a:t>
                      </a:r>
                      <a:endParaRPr lang="fr-FR" sz="2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lang="en-CA" sz="2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Very</a:t>
                      </a:r>
                      <a:endParaRPr lang="fr-FR" sz="2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FR" sz="2200" u="none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459</a:t>
                      </a:r>
                    </a:p>
                  </a:txBody>
                  <a:tcPr marL="19050" marR="19050" marT="19050" marB="19050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lang="en-CA" sz="2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 Rather</a:t>
                      </a:r>
                      <a:endParaRPr lang="fr-FR" sz="2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FR" sz="2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456</a:t>
                      </a:r>
                    </a:p>
                  </a:txBody>
                  <a:tcPr marL="0" marR="19050" marT="19050" marB="1905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67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lang="en-CA" sz="2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 Not very</a:t>
                      </a:r>
                      <a:endParaRPr lang="fr-FR" sz="2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FR" sz="2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371</a:t>
                      </a:r>
                    </a:p>
                  </a:txBody>
                  <a:tcPr marL="0" marR="19050" marT="19050" marB="1905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lang="en-CA" sz="2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 Not at all</a:t>
                      </a:r>
                      <a:endParaRPr lang="fr-FR" sz="22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FR" sz="22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199</a:t>
                      </a:r>
                    </a:p>
                  </a:txBody>
                  <a:tcPr marL="0" marR="19050" marT="19050" marB="1905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lang="en-CA" sz="2200" b="1" dirty="0">
                          <a:ln>
                            <a:noFill/>
                          </a:ln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Total (n)</a:t>
                      </a:r>
                      <a:endParaRPr lang="fr-FR" sz="2200" b="1" dirty="0">
                        <a:ln>
                          <a:noFill/>
                        </a:ln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fr-FR" sz="2200" b="1" dirty="0">
                        <a:ln>
                          <a:noFill/>
                        </a:ln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19050" marR="19050" marT="19050" marB="1905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ZoneTexte 1"/>
          <p:cNvSpPr txBox="1"/>
          <p:nvPr>
            <p:custDataLst>
              <p:tags r:id="rId6"/>
            </p:custDataLst>
          </p:nvPr>
        </p:nvSpPr>
        <p:spPr>
          <a:xfrm>
            <a:off x="5886756" y="5428844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</a:pPr>
            <a:r>
              <a:rPr lang="fr-FR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/>
                <a:cs typeface="Arial" pitchFamily="34" charset="0"/>
              </a:rPr>
              <a:t>1485</a:t>
            </a:r>
          </a:p>
        </p:txBody>
      </p:sp>
      <p:cxnSp>
        <p:nvCxnSpPr>
          <p:cNvPr id="15" name="Connecteur droit avec flèche 14"/>
          <p:cNvCxnSpPr/>
          <p:nvPr/>
        </p:nvCxnSpPr>
        <p:spPr>
          <a:xfrm>
            <a:off x="785786" y="2172997"/>
            <a:ext cx="40183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6" name="Ellipse 15"/>
          <p:cNvSpPr/>
          <p:nvPr/>
        </p:nvSpPr>
        <p:spPr>
          <a:xfrm>
            <a:off x="5886756" y="3750223"/>
            <a:ext cx="792088" cy="42120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Ellipse 16"/>
          <p:cNvSpPr/>
          <p:nvPr/>
        </p:nvSpPr>
        <p:spPr>
          <a:xfrm>
            <a:off x="5886756" y="4592637"/>
            <a:ext cx="792088" cy="42120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8" name="Connecteur droit 17"/>
          <p:cNvCxnSpPr/>
          <p:nvPr>
            <p:custDataLst>
              <p:tags r:id="rId7"/>
            </p:custDataLst>
          </p:nvPr>
        </p:nvCxnSpPr>
        <p:spPr>
          <a:xfrm>
            <a:off x="0" y="1234061"/>
            <a:ext cx="9144000" cy="1588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>
            <p:custDataLst>
              <p:tags r:id="rId8"/>
            </p:custDataLst>
          </p:nvPr>
        </p:nvCxnSpPr>
        <p:spPr>
          <a:xfrm>
            <a:off x="0" y="1293330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16" grpId="0" animBg="1"/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685800" y="1234060"/>
            <a:ext cx="8243918" cy="5266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spcBef>
                <a:spcPts val="30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pc="-15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Difficultés liées aux fréquences (2)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Lorsque les </a:t>
            </a:r>
            <a:r>
              <a:rPr lang="fr-CA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sont vraiment différents, la comparaison des distributions de fréquences pose problème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L’importance de la religion au Canada et en France (fréquences)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CA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CA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CA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CA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CA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CA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0"/>
              </a:spcBef>
              <a:buNone/>
            </a:pPr>
            <a:endParaRPr lang="fr-CA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lnSpc>
                <a:spcPct val="300000"/>
              </a:lnSpc>
              <a:spcBef>
                <a:spcPts val="1800"/>
              </a:spcBef>
              <a:buNone/>
            </a:pPr>
            <a:r>
              <a:rPr lang="fr-CA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Source: </a:t>
            </a:r>
            <a:r>
              <a:rPr lang="en-US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World Values Surveys and European Values Surveys, 1995–1997</a:t>
            </a:r>
            <a:endParaRPr lang="fr-CA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CA" spc="-150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pc="-15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rial" pitchFamily="34" charset="0"/>
              </a:rPr>
              <a:t> 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CA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en-CA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15</a:t>
            </a:fld>
            <a:endParaRPr lang="fr-FR" dirty="0"/>
          </a:p>
        </p:txBody>
      </p:sp>
      <p:sp>
        <p:nvSpPr>
          <p:cNvPr id="13" name="Espace réservé de la date 1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C917284E-5E24-413B-8D44-EE0CE6978B48}" type="datetime12">
              <a:rPr lang="fr-FR" smtClean="0"/>
              <a:t>5:35 </a:t>
            </a:fld>
            <a:endParaRPr lang="fr-FR" dirty="0"/>
          </a:p>
        </p:txBody>
      </p:sp>
      <p:sp>
        <p:nvSpPr>
          <p:cNvPr id="1287170" name="Rectangle 2"/>
          <p:cNvSpPr>
            <a:spLocks noGrp="1" noChangeArrowheads="1"/>
          </p:cNvSpPr>
          <p:nvPr>
            <p:ph type="ctrTitle"/>
            <p:custDataLst>
              <p:tags r:id="rId4"/>
            </p:custDataLst>
          </p:nvPr>
        </p:nvSpPr>
        <p:spPr>
          <a:xfrm>
            <a:off x="0" y="437865"/>
            <a:ext cx="9144000" cy="714380"/>
          </a:xfrm>
          <a:noFill/>
          <a:ln/>
          <a:effectLst>
            <a:outerShdw dist="50800" sx="99000" sy="99000" algn="ctr" rotWithShape="0">
              <a:srgbClr val="000000"/>
            </a:outerShdw>
          </a:effectLst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>
            <a:noAutofit/>
            <a:scene3d>
              <a:camera prst="orthographicFront"/>
              <a:lightRig rig="freezing" dir="t">
                <a:rot lat="0" lon="0" rev="5640000"/>
              </a:lightRig>
            </a:scene3d>
            <a:flatTx/>
          </a:bodyPr>
          <a:lstStyle/>
          <a:p>
            <a:pPr algn="ctr"/>
            <a:r>
              <a:rPr lang="fr-CA" sz="3600" b="0" spc="-150" dirty="0">
                <a:effectLst>
                  <a:outerShdw blurRad="673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Distribution de pourcentages</a:t>
            </a: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2312592203"/>
              </p:ext>
            </p:extLst>
          </p:nvPr>
        </p:nvGraphicFramePr>
        <p:xfrm>
          <a:off x="1331639" y="3417513"/>
          <a:ext cx="6952747" cy="25288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71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93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420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21481">
                <a:tc>
                  <a:txBody>
                    <a:bodyPr/>
                    <a:lstStyle/>
                    <a:p>
                      <a:r>
                        <a:rPr lang="en-CA" sz="2200" baseline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Importance of religion</a:t>
                      </a:r>
                      <a:endParaRPr lang="fr-FR" sz="2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Canada</a:t>
                      </a:r>
                      <a:endParaRPr lang="fr-FR" sz="2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France</a:t>
                      </a:r>
                      <a:endParaRPr lang="fr-FR" sz="2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T="0" marB="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14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lang="en-CA" sz="2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Very</a:t>
                      </a:r>
                      <a:endParaRPr lang="fr-FR" sz="2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T="0" marB="0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FR" sz="2200" b="0" u="non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459</a:t>
                      </a:r>
                    </a:p>
                  </a:txBody>
                  <a:tcPr marL="36000" marR="19050" marT="0" marB="0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FR" sz="2200" b="0" u="none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137</a:t>
                      </a:r>
                    </a:p>
                  </a:txBody>
                  <a:tcPr marL="36000" marR="19050" marT="0" marB="0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14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lang="en-CA" sz="2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Rather</a:t>
                      </a:r>
                      <a:endParaRPr lang="fr-FR" sz="2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FR" sz="2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456</a:t>
                      </a:r>
                    </a:p>
                  </a:txBody>
                  <a:tcPr marL="36000" marR="1905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FR" sz="2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283</a:t>
                      </a:r>
                    </a:p>
                  </a:txBody>
                  <a:tcPr marL="36000" marR="1905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14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lang="en-CA" sz="2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Not very</a:t>
                      </a:r>
                      <a:endParaRPr lang="fr-FR" sz="2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FR" sz="2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371</a:t>
                      </a:r>
                    </a:p>
                  </a:txBody>
                  <a:tcPr marL="36000" marR="1905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FR" sz="2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274</a:t>
                      </a:r>
                    </a:p>
                  </a:txBody>
                  <a:tcPr marL="36000" marR="1905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14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lang="en-CA" sz="2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Not at all</a:t>
                      </a:r>
                      <a:endParaRPr lang="fr-FR" sz="2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FR" sz="2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199</a:t>
                      </a:r>
                    </a:p>
                  </a:txBody>
                  <a:tcPr marL="36000" marR="1905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FR" sz="2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289</a:t>
                      </a:r>
                    </a:p>
                  </a:txBody>
                  <a:tcPr marL="36000" marR="1905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148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lang="en-CA" sz="2200" b="1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Total (n)</a:t>
                      </a:r>
                      <a:endParaRPr lang="fr-FR" sz="2200" b="1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3600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fr-FR" sz="2200" b="1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1905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endParaRPr lang="fr-FR" sz="2200" b="1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36000" marR="1905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" name="ZoneTexte 9"/>
          <p:cNvSpPr txBox="1"/>
          <p:nvPr>
            <p:custDataLst>
              <p:tags r:id="rId6"/>
            </p:custDataLst>
          </p:nvPr>
        </p:nvSpPr>
        <p:spPr>
          <a:xfrm>
            <a:off x="4807759" y="5436601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</a:pPr>
            <a:r>
              <a:rPr lang="fr-FR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/>
                <a:cs typeface="Arial" pitchFamily="34" charset="0"/>
              </a:rPr>
              <a:t>1485</a:t>
            </a:r>
          </a:p>
        </p:txBody>
      </p:sp>
      <p:sp>
        <p:nvSpPr>
          <p:cNvPr id="15" name="ZoneTexte 14"/>
          <p:cNvSpPr txBox="1"/>
          <p:nvPr>
            <p:custDataLst>
              <p:tags r:id="rId7"/>
            </p:custDataLst>
          </p:nvPr>
        </p:nvSpPr>
        <p:spPr>
          <a:xfrm>
            <a:off x="6696744" y="5428843"/>
            <a:ext cx="1008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</a:pPr>
            <a:r>
              <a:rPr lang="fr-FR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Times New Roman"/>
                <a:cs typeface="Arial" pitchFamily="34" charset="0"/>
              </a:rPr>
              <a:t>983</a:t>
            </a:r>
          </a:p>
        </p:txBody>
      </p:sp>
      <p:cxnSp>
        <p:nvCxnSpPr>
          <p:cNvPr id="16" name="Connecteur droit avec flèche 15"/>
          <p:cNvCxnSpPr/>
          <p:nvPr/>
        </p:nvCxnSpPr>
        <p:spPr>
          <a:xfrm>
            <a:off x="785786" y="2173139"/>
            <a:ext cx="40183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7" name="Ellipse 16"/>
          <p:cNvSpPr/>
          <p:nvPr/>
        </p:nvSpPr>
        <p:spPr>
          <a:xfrm>
            <a:off x="4897334" y="3823497"/>
            <a:ext cx="792088" cy="42120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Ellipse 17"/>
          <p:cNvSpPr/>
          <p:nvPr/>
        </p:nvSpPr>
        <p:spPr>
          <a:xfrm>
            <a:off x="6804756" y="3801750"/>
            <a:ext cx="792088" cy="42120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9" name="Connecteur droit 18"/>
          <p:cNvCxnSpPr/>
          <p:nvPr>
            <p:custDataLst>
              <p:tags r:id="rId8"/>
            </p:custDataLst>
          </p:nvPr>
        </p:nvCxnSpPr>
        <p:spPr>
          <a:xfrm>
            <a:off x="0" y="1234061"/>
            <a:ext cx="9144000" cy="1588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>
            <p:custDataLst>
              <p:tags r:id="rId9"/>
            </p:custDataLst>
          </p:nvPr>
        </p:nvCxnSpPr>
        <p:spPr>
          <a:xfrm>
            <a:off x="0" y="1293330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1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9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5" grpId="0"/>
      <p:bldP spid="15" grpId="1"/>
      <p:bldP spid="17" grpId="0" animBg="1"/>
      <p:bldP spid="1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467544" y="1234061"/>
            <a:ext cx="8247860" cy="5266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spcBef>
                <a:spcPts val="30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pc="-15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Fréquences standardisées ou relatives 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On peut surmonter ces difficultés si on rapporte les fréquences absolues à un nombre de cas égal à 100. Cette standardisation donne une </a:t>
            </a:r>
            <a:r>
              <a:rPr lang="fr-CA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distribution de pourcentages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</a:t>
            </a:r>
            <a:r>
              <a:rPr lang="fr-CA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L’importance de la religion au Canada (en fréquences et %)</a:t>
            </a:r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CA" spc="-150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pc="-15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rial" pitchFamily="34" charset="0"/>
              </a:rPr>
              <a:t> 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CA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en-CA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16</a:t>
            </a:fld>
            <a:endParaRPr lang="fr-FR"/>
          </a:p>
        </p:txBody>
      </p:sp>
      <p:sp>
        <p:nvSpPr>
          <p:cNvPr id="13" name="Espace réservé de la date 1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6F2E4BA0-118E-4CE8-AEF1-13B6E16C57BC}" type="datetime12">
              <a:rPr lang="fr-FR" smtClean="0"/>
              <a:t>5:35 </a:t>
            </a:fld>
            <a:endParaRPr lang="fr-FR"/>
          </a:p>
        </p:txBody>
      </p:sp>
      <p:sp>
        <p:nvSpPr>
          <p:cNvPr id="1287170" name="Rectangle 2"/>
          <p:cNvSpPr>
            <a:spLocks noGrp="1" noChangeArrowheads="1"/>
          </p:cNvSpPr>
          <p:nvPr>
            <p:ph type="ctrTitle"/>
            <p:custDataLst>
              <p:tags r:id="rId4"/>
            </p:custDataLst>
          </p:nvPr>
        </p:nvSpPr>
        <p:spPr>
          <a:xfrm>
            <a:off x="0" y="404664"/>
            <a:ext cx="9144000" cy="714380"/>
          </a:xfrm>
          <a:noFill/>
          <a:ln/>
          <a:effectLst>
            <a:outerShdw dist="50800" sx="99000" sy="99000" algn="ctr" rotWithShape="0">
              <a:srgbClr val="000000"/>
            </a:outerShdw>
          </a:effectLst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>
            <a:noAutofit/>
            <a:scene3d>
              <a:camera prst="orthographicFront"/>
              <a:lightRig rig="freezing" dir="t">
                <a:rot lat="0" lon="0" rev="5640000"/>
              </a:lightRig>
            </a:scene3d>
            <a:flatTx/>
          </a:bodyPr>
          <a:lstStyle/>
          <a:p>
            <a:pPr algn="ctr"/>
            <a:r>
              <a:rPr lang="fr-CA" sz="3600" b="0" spc="-150" dirty="0">
                <a:effectLst>
                  <a:outerShdw blurRad="673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Distribution de pourcentages</a:t>
            </a: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custDataLst>
              <p:tags r:id="rId5"/>
            </p:custDataLst>
          </p:nvPr>
        </p:nvGraphicFramePr>
        <p:xfrm>
          <a:off x="753588" y="3738686"/>
          <a:ext cx="7405759" cy="2560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03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39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14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CA" sz="2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Importance of religion </a:t>
                      </a:r>
                      <a:endParaRPr lang="fr-FR" sz="2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Frequencies</a:t>
                      </a:r>
                      <a:endParaRPr lang="fr-FR" sz="2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200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Percents</a:t>
                      </a:r>
                      <a:endParaRPr lang="fr-FR" sz="2200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lang="en-CA" sz="2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Very</a:t>
                      </a:r>
                      <a:endParaRPr lang="fr-FR" sz="2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FR" sz="2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459</a:t>
                      </a:r>
                    </a:p>
                  </a:txBody>
                  <a:tcPr marL="19050" marR="19050" marT="19050" marB="1905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endParaRPr lang="fr-FR" sz="2200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 w="12700" cmpd="sng">
                      <a:noFill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lang="en-CA" sz="2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 Rather</a:t>
                      </a:r>
                      <a:endParaRPr lang="fr-FR" sz="2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FR" sz="2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456</a:t>
                      </a:r>
                    </a:p>
                  </a:txBody>
                  <a:tcPr marL="0" marR="19050" marT="19050" marB="1905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endParaRPr lang="fr-FR" sz="2200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67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lang="en-CA" sz="2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 Not very</a:t>
                      </a:r>
                      <a:endParaRPr lang="fr-FR" sz="2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FR" sz="2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371</a:t>
                      </a:r>
                    </a:p>
                  </a:txBody>
                  <a:tcPr marL="0" marR="19050" marT="19050" marB="1905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endParaRPr lang="fr-FR" sz="2200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lang="en-CA" sz="2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 Not at all</a:t>
                      </a:r>
                      <a:endParaRPr lang="fr-FR" sz="22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FR" sz="22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199</a:t>
                      </a:r>
                    </a:p>
                  </a:txBody>
                  <a:tcPr marL="0" marR="19050" marT="19050" marB="1905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endParaRPr lang="fr-FR" sz="2200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lang="en-CA" sz="2200" b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Total (n)</a:t>
                      </a:r>
                      <a:endParaRPr lang="fr-FR" sz="2200" b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FR" sz="22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1485</a:t>
                      </a:r>
                    </a:p>
                  </a:txBody>
                  <a:tcPr marL="19050" marR="19050" marT="19050" marB="1905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endParaRPr lang="fr-FR" sz="2200" b="1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" name="ZoneTexte 1"/>
          <p:cNvSpPr txBox="1"/>
          <p:nvPr>
            <p:custDataLst>
              <p:tags r:id="rId6"/>
            </p:custDataLst>
          </p:nvPr>
        </p:nvSpPr>
        <p:spPr>
          <a:xfrm>
            <a:off x="6611673" y="5889321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</a:pPr>
            <a:r>
              <a:rPr lang="fr-FR" sz="2000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Times New Roman"/>
                <a:cs typeface="Times New Roman"/>
              </a:rPr>
              <a:t>100,0 </a:t>
            </a:r>
            <a:endParaRPr lang="fr-FR" sz="2000" b="1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/>
              <a:ea typeface="Times New Roman"/>
              <a:cs typeface="Times New Roman"/>
            </a:endParaRPr>
          </a:p>
        </p:txBody>
      </p:sp>
      <p:cxnSp>
        <p:nvCxnSpPr>
          <p:cNvPr id="15" name="Connecteur droit avec flèche 14"/>
          <p:cNvCxnSpPr/>
          <p:nvPr/>
        </p:nvCxnSpPr>
        <p:spPr>
          <a:xfrm>
            <a:off x="552669" y="2175979"/>
            <a:ext cx="40183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6" name="ZoneTexte 15"/>
          <p:cNvSpPr txBox="1"/>
          <p:nvPr>
            <p:custDataLst>
              <p:tags r:id="rId7"/>
            </p:custDataLst>
          </p:nvPr>
        </p:nvSpPr>
        <p:spPr>
          <a:xfrm>
            <a:off x="6534055" y="4178314"/>
            <a:ext cx="122441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</a:pPr>
            <a:r>
              <a:rPr lang="fr-FR" sz="2200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Times New Roman"/>
                <a:cs typeface="Times New Roman"/>
              </a:rPr>
              <a:t>30,9 </a:t>
            </a:r>
            <a:endParaRPr lang="fr-FR" sz="2200" b="1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/>
              <a:ea typeface="Times New Roman"/>
              <a:cs typeface="Times New Roman"/>
            </a:endParaRPr>
          </a:p>
        </p:txBody>
      </p:sp>
      <p:sp>
        <p:nvSpPr>
          <p:cNvPr id="17" name="ZoneTexte 16"/>
          <p:cNvSpPr txBox="1"/>
          <p:nvPr>
            <p:custDataLst>
              <p:tags r:id="rId8"/>
            </p:custDataLst>
          </p:nvPr>
        </p:nvSpPr>
        <p:spPr>
          <a:xfrm>
            <a:off x="6516073" y="4597648"/>
            <a:ext cx="122441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</a:pPr>
            <a:r>
              <a:rPr lang="fr-FR" sz="2200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Times New Roman"/>
                <a:cs typeface="Times New Roman"/>
              </a:rPr>
              <a:t>30,7 </a:t>
            </a:r>
            <a:endParaRPr lang="fr-FR" sz="2200" b="1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/>
              <a:ea typeface="Times New Roman"/>
              <a:cs typeface="Times New Roman"/>
            </a:endParaRPr>
          </a:p>
        </p:txBody>
      </p:sp>
      <p:sp>
        <p:nvSpPr>
          <p:cNvPr id="18" name="ZoneTexte 17"/>
          <p:cNvSpPr txBox="1"/>
          <p:nvPr>
            <p:custDataLst>
              <p:tags r:id="rId9"/>
            </p:custDataLst>
          </p:nvPr>
        </p:nvSpPr>
        <p:spPr>
          <a:xfrm>
            <a:off x="6509687" y="5048839"/>
            <a:ext cx="122441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</a:pPr>
            <a:r>
              <a:rPr lang="fr-FR" sz="2200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Times New Roman"/>
                <a:cs typeface="Times New Roman"/>
              </a:rPr>
              <a:t>25,0 </a:t>
            </a:r>
            <a:endParaRPr lang="fr-FR" sz="2200" b="1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/>
              <a:ea typeface="Times New Roman"/>
              <a:cs typeface="Times New Roman"/>
            </a:endParaRPr>
          </a:p>
        </p:txBody>
      </p:sp>
      <p:sp>
        <p:nvSpPr>
          <p:cNvPr id="19" name="ZoneTexte 18"/>
          <p:cNvSpPr txBox="1"/>
          <p:nvPr>
            <p:custDataLst>
              <p:tags r:id="rId10"/>
            </p:custDataLst>
          </p:nvPr>
        </p:nvSpPr>
        <p:spPr>
          <a:xfrm>
            <a:off x="6509687" y="5458385"/>
            <a:ext cx="122441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</a:pPr>
            <a:r>
              <a:rPr lang="fr-FR" sz="2200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/>
                <a:ea typeface="Times New Roman"/>
                <a:cs typeface="Times New Roman"/>
              </a:rPr>
              <a:t>13,4 </a:t>
            </a:r>
            <a:endParaRPr lang="fr-FR" sz="2200" b="1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/>
              <a:ea typeface="Times New Roman"/>
              <a:cs typeface="Times New Roman"/>
            </a:endParaRPr>
          </a:p>
        </p:txBody>
      </p:sp>
      <p:sp>
        <p:nvSpPr>
          <p:cNvPr id="3" name="Ellipse 2"/>
          <p:cNvSpPr/>
          <p:nvPr/>
        </p:nvSpPr>
        <p:spPr>
          <a:xfrm>
            <a:off x="4501290" y="4171430"/>
            <a:ext cx="792088" cy="42120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Ellipse 19"/>
          <p:cNvSpPr/>
          <p:nvPr/>
        </p:nvSpPr>
        <p:spPr>
          <a:xfrm>
            <a:off x="4501290" y="5851617"/>
            <a:ext cx="792088" cy="42120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Ellipse 20"/>
          <p:cNvSpPr/>
          <p:nvPr/>
        </p:nvSpPr>
        <p:spPr>
          <a:xfrm>
            <a:off x="6444206" y="5851617"/>
            <a:ext cx="1368153" cy="50255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2" name="Connecteur droit 21"/>
          <p:cNvCxnSpPr/>
          <p:nvPr>
            <p:custDataLst>
              <p:tags r:id="rId11"/>
            </p:custDataLst>
          </p:nvPr>
        </p:nvCxnSpPr>
        <p:spPr>
          <a:xfrm>
            <a:off x="0" y="1234061"/>
            <a:ext cx="9144000" cy="1588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>
            <p:custDataLst>
              <p:tags r:id="rId12"/>
            </p:custDataLst>
          </p:nvPr>
        </p:nvCxnSpPr>
        <p:spPr>
          <a:xfrm>
            <a:off x="0" y="1293330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1554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6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16" grpId="0"/>
      <p:bldP spid="17" grpId="0"/>
      <p:bldP spid="18" grpId="0"/>
      <p:bldP spid="19" grpId="0"/>
      <p:bldP spid="3" grpId="0" animBg="1"/>
      <p:bldP spid="20" grpId="0" animBg="1"/>
      <p:bldP spid="2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685800" y="1234061"/>
            <a:ext cx="8243918" cy="5266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spcBef>
                <a:spcPts val="30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pc="-15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Rappel du calcul des %</a:t>
            </a:r>
          </a:p>
          <a:p>
            <a:pPr marL="457200" indent="-457200">
              <a:spcBef>
                <a:spcPts val="12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Font typeface="+mj-lt"/>
              <a:buAutoNum type="arabicPeriod"/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Diviser chaque fréquence </a:t>
            </a:r>
            <a:r>
              <a:rPr lang="fr-CA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par le nombre total de cas </a:t>
            </a:r>
            <a:r>
              <a:rPr lang="fr-CA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Font typeface="+mj-lt"/>
              <a:buAutoNum type="arabicPeriod"/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Multiplier ce résultat par la base de comparaison </a:t>
            </a:r>
            <a:r>
              <a:rPr lang="fr-CA" sz="2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100</a:t>
            </a:r>
          </a:p>
          <a:p>
            <a:pPr>
              <a:spcBef>
                <a:spcPts val="6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            		</a:t>
            </a:r>
            <a:r>
              <a:rPr lang="fr-CA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f</a:t>
            </a:r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	          Pourcentage =          (100)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         		     n</a:t>
            </a:r>
          </a:p>
          <a:p>
            <a:pPr marL="0" indent="0">
              <a:spcBef>
                <a:spcPts val="12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Exemple de la désobéissance civile (Fox)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Des 30 cas sondés, 17 croient qu’il faut suivre sa conscience: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	17/30 (100) = 56,7%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Les 13 autres cas croient plutôt qu’il faut obéir aux lois: 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13/30 (100) = 43,3%</a:t>
            </a: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CA" spc="-150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pc="-15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rial" pitchFamily="34" charset="0"/>
              </a:rPr>
              <a:t> 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CA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en-CA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17</a:t>
            </a:fld>
            <a:endParaRPr lang="fr-FR"/>
          </a:p>
        </p:txBody>
      </p:sp>
      <p:sp>
        <p:nvSpPr>
          <p:cNvPr id="13" name="Espace réservé de la date 1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106205BC-CABE-4323-B992-20A5DBCE6113}" type="datetime12">
              <a:rPr lang="fr-FR" smtClean="0"/>
              <a:t>5:35 </a:t>
            </a:fld>
            <a:endParaRPr lang="fr-FR"/>
          </a:p>
        </p:txBody>
      </p:sp>
      <p:sp>
        <p:nvSpPr>
          <p:cNvPr id="1287170" name="Rectangle 2"/>
          <p:cNvSpPr>
            <a:spLocks noGrp="1" noChangeArrowheads="1"/>
          </p:cNvSpPr>
          <p:nvPr>
            <p:ph type="ctrTitle"/>
            <p:custDataLst>
              <p:tags r:id="rId4"/>
            </p:custDataLst>
          </p:nvPr>
        </p:nvSpPr>
        <p:spPr>
          <a:xfrm>
            <a:off x="0" y="404664"/>
            <a:ext cx="9144000" cy="714380"/>
          </a:xfrm>
          <a:noFill/>
          <a:ln/>
          <a:effectLst>
            <a:outerShdw dist="50800" sx="99000" sy="99000" algn="ctr" rotWithShape="0">
              <a:srgbClr val="000000"/>
            </a:outerShdw>
          </a:effectLst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>
            <a:noAutofit/>
            <a:scene3d>
              <a:camera prst="orthographicFront"/>
              <a:lightRig rig="freezing" dir="t">
                <a:rot lat="0" lon="0" rev="5640000"/>
              </a:lightRig>
            </a:scene3d>
            <a:flatTx/>
          </a:bodyPr>
          <a:lstStyle/>
          <a:p>
            <a:pPr algn="ctr"/>
            <a:r>
              <a:rPr lang="fr-CA" sz="3600" b="0" spc="-150" dirty="0">
                <a:effectLst>
                  <a:outerShdw blurRad="673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Distribution de pourcentages</a:t>
            </a:r>
          </a:p>
        </p:txBody>
      </p:sp>
      <p:cxnSp>
        <p:nvCxnSpPr>
          <p:cNvPr id="10" name="Connecteur droit 9"/>
          <p:cNvCxnSpPr/>
          <p:nvPr>
            <p:custDataLst>
              <p:tags r:id="rId5"/>
            </p:custDataLst>
          </p:nvPr>
        </p:nvCxnSpPr>
        <p:spPr>
          <a:xfrm>
            <a:off x="4766637" y="3618167"/>
            <a:ext cx="428628" cy="1588"/>
          </a:xfrm>
          <a:prstGeom prst="line">
            <a:avLst/>
          </a:prstGeom>
          <a:ln/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>
            <a:off x="764622" y="4554161"/>
            <a:ext cx="40183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>
            <p:custDataLst>
              <p:tags r:id="rId6"/>
            </p:custDataLst>
          </p:nvPr>
        </p:nvCxnSpPr>
        <p:spPr>
          <a:xfrm>
            <a:off x="0" y="1234061"/>
            <a:ext cx="9144000" cy="1588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>
            <p:custDataLst>
              <p:tags r:id="rId7"/>
            </p:custDataLst>
          </p:nvPr>
        </p:nvCxnSpPr>
        <p:spPr>
          <a:xfrm>
            <a:off x="0" y="1293330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685800" y="1234061"/>
            <a:ext cx="8029604" cy="5266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spcBef>
                <a:spcPts val="30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pc="-15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Exercice « éclair »</a:t>
            </a:r>
          </a:p>
          <a:p>
            <a:pPr>
              <a:spcBef>
                <a:spcPts val="12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Comment est calculée la distribution de pourcentages selon l’importance de la religion en France?</a:t>
            </a:r>
          </a:p>
          <a:p>
            <a:pPr algn="ctr">
              <a:spcBef>
                <a:spcPts val="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CA" spc="-150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pc="-15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rial" pitchFamily="34" charset="0"/>
              </a:rPr>
              <a:t> 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CA" sz="2600" dirty="0"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en-CA" sz="2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18</a:t>
            </a:fld>
            <a:endParaRPr lang="fr-FR"/>
          </a:p>
        </p:txBody>
      </p:sp>
      <p:sp>
        <p:nvSpPr>
          <p:cNvPr id="13" name="Espace réservé de la date 1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BF096C2C-7915-4A55-9A58-3AC419FAC799}" type="datetime12">
              <a:rPr lang="fr-FR" smtClean="0"/>
              <a:t>5:35 </a:t>
            </a:fld>
            <a:endParaRPr lang="fr-FR" dirty="0"/>
          </a:p>
        </p:txBody>
      </p:sp>
      <p:sp>
        <p:nvSpPr>
          <p:cNvPr id="1287170" name="Rectangle 2"/>
          <p:cNvSpPr>
            <a:spLocks noGrp="1" noChangeArrowheads="1"/>
          </p:cNvSpPr>
          <p:nvPr>
            <p:ph type="ctrTitle"/>
            <p:custDataLst>
              <p:tags r:id="rId4"/>
            </p:custDataLst>
          </p:nvPr>
        </p:nvSpPr>
        <p:spPr>
          <a:xfrm>
            <a:off x="0" y="404664"/>
            <a:ext cx="9144000" cy="714380"/>
          </a:xfrm>
          <a:noFill/>
          <a:ln/>
          <a:effectLst>
            <a:outerShdw dist="50800" sx="99000" sy="99000" algn="ctr" rotWithShape="0">
              <a:srgbClr val="000000"/>
            </a:outerShdw>
          </a:effectLst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>
            <a:noAutofit/>
            <a:scene3d>
              <a:camera prst="orthographicFront"/>
              <a:lightRig rig="freezing" dir="t">
                <a:rot lat="0" lon="0" rev="5640000"/>
              </a:lightRig>
            </a:scene3d>
            <a:flatTx/>
          </a:bodyPr>
          <a:lstStyle/>
          <a:p>
            <a:pPr algn="ctr"/>
            <a:r>
              <a:rPr lang="fr-CA" sz="3600" b="0" spc="-150" dirty="0">
                <a:effectLst>
                  <a:outerShdw blurRad="673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Distribution de pourcentages</a:t>
            </a: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custDataLst>
              <p:tags r:id="rId5"/>
            </p:custDataLst>
          </p:nvPr>
        </p:nvGraphicFramePr>
        <p:xfrm>
          <a:off x="827585" y="2928934"/>
          <a:ext cx="7459193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243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504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 rowSpan="2">
                  <a:txBody>
                    <a:bodyPr/>
                    <a:lstStyle/>
                    <a:p>
                      <a:r>
                        <a:rPr lang="en-CA" sz="2400" baseline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Importance/religion</a:t>
                      </a:r>
                      <a:endParaRPr lang="fr-FR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CA" sz="24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Canada</a:t>
                      </a:r>
                      <a:endParaRPr lang="fr-FR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CA" sz="24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France</a:t>
                      </a:r>
                      <a:endParaRPr lang="fr-FR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fr-FR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fr-FR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lang="fr-FR" sz="2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fr-FR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  <a:endParaRPr lang="fr-FR" sz="2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lang="en-CA" sz="24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Very</a:t>
                      </a:r>
                      <a:endParaRPr lang="fr-FR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459</a:t>
                      </a:r>
                    </a:p>
                  </a:txBody>
                  <a:tcPr marL="19050" marR="19050" marT="19050" marB="1905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b="1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137</a:t>
                      </a:r>
                    </a:p>
                  </a:txBody>
                  <a:tcPr marL="19050" marR="19050" marT="19050" marB="1905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9050" marR="19050" marT="19050" marB="1905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lang="en-CA" sz="24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 Rather</a:t>
                      </a:r>
                      <a:endParaRPr lang="fr-FR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456</a:t>
                      </a:r>
                    </a:p>
                  </a:txBody>
                  <a:tcPr marL="0" marR="19050" marT="19050" marB="1905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b="1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283</a:t>
                      </a:r>
                    </a:p>
                  </a:txBody>
                  <a:tcPr marL="0" marR="19050" marT="19050" marB="1905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9050" marR="19050" marT="19050" marB="1905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767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lang="en-CA" sz="24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 Not very</a:t>
                      </a:r>
                      <a:endParaRPr lang="fr-FR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371</a:t>
                      </a:r>
                    </a:p>
                  </a:txBody>
                  <a:tcPr marL="0" marR="19050" marT="19050" marB="1905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b="1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274</a:t>
                      </a:r>
                    </a:p>
                  </a:txBody>
                  <a:tcPr marL="0" marR="19050" marT="19050" marB="1905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9050" marR="19050" marT="19050" marB="1905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lang="en-CA" sz="24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 Not at all</a:t>
                      </a:r>
                      <a:endParaRPr lang="fr-FR" sz="240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199</a:t>
                      </a:r>
                    </a:p>
                  </a:txBody>
                  <a:tcPr marL="0" marR="19050" marT="19050" marB="1905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b="1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9050" marR="19050" marT="19050" marB="1905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FR" sz="240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289</a:t>
                      </a:r>
                    </a:p>
                  </a:txBody>
                  <a:tcPr marL="0" marR="19050" marT="19050" marB="1905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19050" marR="19050" marT="19050" marB="1905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200"/>
                        </a:spcBef>
                      </a:pPr>
                      <a:r>
                        <a:rPr lang="en-CA" sz="2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Total (n)</a:t>
                      </a:r>
                      <a:endParaRPr lang="fr-FR" sz="24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FR" sz="2400" b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1485</a:t>
                      </a:r>
                    </a:p>
                  </a:txBody>
                  <a:tcPr marL="19050" marR="19050" marT="19050" marB="1905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endParaRPr lang="fr-FR" sz="2400" b="1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fr-FR" sz="2400" b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983</a:t>
                      </a:r>
                    </a:p>
                  </a:txBody>
                  <a:tcPr marL="19050" marR="19050" marT="19050" marB="1905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600"/>
                        </a:spcAft>
                      </a:pPr>
                      <a:endParaRPr lang="fr-FR" sz="2400" b="1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Bookman Old Style"/>
                        <a:ea typeface="Times New Roman"/>
                        <a:cs typeface="Times New Roman"/>
                      </a:endParaRPr>
                    </a:p>
                  </a:txBody>
                  <a:tcPr marL="19050" marR="19050" marT="19050" marB="1905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5148064" y="3829685"/>
            <a:ext cx="8795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31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5133568" y="4303736"/>
            <a:ext cx="8795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31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5133568" y="4790173"/>
            <a:ext cx="8795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25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5133568" y="5246130"/>
            <a:ext cx="8795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13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7380312" y="3842071"/>
            <a:ext cx="8795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14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7380312" y="4294204"/>
            <a:ext cx="8795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29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7350576" y="4755869"/>
            <a:ext cx="8795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28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7350576" y="5217534"/>
            <a:ext cx="8795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29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5133568" y="5677113"/>
            <a:ext cx="8795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100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7350576" y="5677112"/>
            <a:ext cx="8795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100</a:t>
            </a:r>
          </a:p>
        </p:txBody>
      </p:sp>
      <p:cxnSp>
        <p:nvCxnSpPr>
          <p:cNvPr id="24" name="Connecteur droit 23"/>
          <p:cNvCxnSpPr/>
          <p:nvPr>
            <p:custDataLst>
              <p:tags r:id="rId6"/>
            </p:custDataLst>
          </p:nvPr>
        </p:nvCxnSpPr>
        <p:spPr>
          <a:xfrm>
            <a:off x="0" y="1234061"/>
            <a:ext cx="9144000" cy="1588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5" name="Connecteur droit 24"/>
          <p:cNvCxnSpPr/>
          <p:nvPr>
            <p:custDataLst>
              <p:tags r:id="rId7"/>
            </p:custDataLst>
          </p:nvPr>
        </p:nvCxnSpPr>
        <p:spPr>
          <a:xfrm>
            <a:off x="0" y="1293330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/>
          <p:nvPr/>
        </p:nvCxnSpPr>
        <p:spPr>
          <a:xfrm>
            <a:off x="785786" y="2204864"/>
            <a:ext cx="40183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6623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  <p:bldP spid="20" grpId="0"/>
      <p:bldP spid="21" grpId="0"/>
      <p:bldP spid="2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467544" y="1245005"/>
            <a:ext cx="8424936" cy="5255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spcBef>
                <a:spcPts val="30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FR" spc="-15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Proportions, %, taux &amp; ratio: exercice éclair</a:t>
            </a: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Une étude porte sur la représentativité féminine en socio à l’UGB: homme (79) ; femme (75); n = 154 (L2 2021)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Proportion de femmes     =</a:t>
            </a:r>
          </a:p>
          <a:p>
            <a:pPr lvl="1">
              <a:spcBef>
                <a:spcPts val="12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Pourcentage de femmes = </a:t>
            </a:r>
          </a:p>
          <a:p>
            <a:pPr lvl="1">
              <a:spcBef>
                <a:spcPts val="12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Taux de féminité (100)     = 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Ratio femmes: hommes   = </a:t>
            </a:r>
            <a:endParaRPr lang="fr-FR" sz="20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Selon la Banque mondiale, avec 15 420 000 habitants, le Sénégal compte 1 066 médecins (public) en 2017. Quel est le taux de médecins et le ratio au Sénégal? 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Taux de médecins/100 000 = </a:t>
            </a:r>
          </a:p>
          <a:p>
            <a:pPr lvl="1">
              <a:spcBef>
                <a:spcPts val="12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Ratio d’habitants par médecin =</a:t>
            </a:r>
            <a:endParaRPr lang="fr-FR" spc="-150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FR" spc="-15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rial" pitchFamily="34" charset="0"/>
              </a:rPr>
              <a:t> 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19</a:t>
            </a:fld>
            <a:endParaRPr lang="fr-FR"/>
          </a:p>
        </p:txBody>
      </p:sp>
      <p:sp>
        <p:nvSpPr>
          <p:cNvPr id="1287170" name="Rectangle 2"/>
          <p:cNvSpPr>
            <a:spLocks noGrp="1" noChangeArrowheads="1"/>
          </p:cNvSpPr>
          <p:nvPr>
            <p:ph type="ctrTitle"/>
            <p:custDataLst>
              <p:tags r:id="rId3"/>
            </p:custDataLst>
          </p:nvPr>
        </p:nvSpPr>
        <p:spPr>
          <a:xfrm>
            <a:off x="23651" y="404664"/>
            <a:ext cx="9144000" cy="714380"/>
          </a:xfrm>
          <a:noFill/>
          <a:ln/>
          <a:effectLst>
            <a:outerShdw dist="50800" sx="99000" sy="99000" algn="ctr" rotWithShape="0">
              <a:srgbClr val="000000"/>
            </a:outerShdw>
          </a:effectLst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>
            <a:noAutofit/>
            <a:scene3d>
              <a:camera prst="orthographicFront"/>
              <a:lightRig rig="freezing" dir="t">
                <a:rot lat="0" lon="0" rev="5640000"/>
              </a:lightRig>
            </a:scene3d>
            <a:flatTx/>
          </a:bodyPr>
          <a:lstStyle/>
          <a:p>
            <a:pPr algn="ctr"/>
            <a:r>
              <a:rPr lang="fr-CA" sz="3600" b="0" spc="-150" dirty="0">
                <a:effectLst>
                  <a:outerShdw blurRad="673100" dist="25400" dir="5400000" algn="tl" rotWithShape="0">
                    <a:srgbClr val="000000">
                      <a:alpha val="43000"/>
                    </a:srgbClr>
                  </a:outerShdw>
                </a:effectLst>
                <a:cs typeface="Arial" pitchFamily="34" charset="0"/>
              </a:rPr>
              <a:t>Distribution de pourcentages</a:t>
            </a:r>
          </a:p>
        </p:txBody>
      </p:sp>
      <p:cxnSp>
        <p:nvCxnSpPr>
          <p:cNvPr id="8" name="Connecteur droit 7"/>
          <p:cNvCxnSpPr/>
          <p:nvPr>
            <p:custDataLst>
              <p:tags r:id="rId4"/>
            </p:custDataLst>
          </p:nvPr>
        </p:nvCxnSpPr>
        <p:spPr>
          <a:xfrm>
            <a:off x="0" y="1234061"/>
            <a:ext cx="9144000" cy="1588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>
            <p:custDataLst>
              <p:tags r:id="rId5"/>
            </p:custDataLst>
          </p:nvPr>
        </p:nvCxnSpPr>
        <p:spPr>
          <a:xfrm>
            <a:off x="0" y="1293330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4680012" y="2780928"/>
            <a:ext cx="18362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75/154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6228184" y="2780927"/>
            <a:ext cx="1548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= 0,49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4680012" y="3242593"/>
            <a:ext cx="1548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0,49*100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6247414" y="3232534"/>
            <a:ext cx="1548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=  49%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6247414" y="3731906"/>
            <a:ext cx="1548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=  49%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4595651" y="4143080"/>
            <a:ext cx="1548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75/79</a:t>
            </a:r>
          </a:p>
        </p:txBody>
      </p:sp>
      <p:sp>
        <p:nvSpPr>
          <p:cNvPr id="19" name="ZoneTexte 18"/>
          <p:cNvSpPr txBox="1"/>
          <p:nvPr/>
        </p:nvSpPr>
        <p:spPr>
          <a:xfrm>
            <a:off x="6247414" y="4152387"/>
            <a:ext cx="1548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=  0.95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4526858" y="5912738"/>
            <a:ext cx="3929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(1066/15 420 000)*100 000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8015554" y="5912738"/>
            <a:ext cx="1548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= 6,9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4296038" y="6327683"/>
            <a:ext cx="39291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(15 420 000/1 066)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7531714" y="6333219"/>
            <a:ext cx="1548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= 14 465</a:t>
            </a:r>
          </a:p>
        </p:txBody>
      </p:sp>
    </p:spTree>
    <p:extLst>
      <p:ext uri="{BB962C8B-B14F-4D97-AF65-F5344CB8AC3E}">
        <p14:creationId xmlns:p14="http://schemas.microsoft.com/office/powerpoint/2010/main" val="3664714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395536" y="1772816"/>
            <a:ext cx="8424936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24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Comment décrire les données d’une variable à l’aune des fréquences et % de façon à en faciliter l’analyse?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Reconnaître les conditions d’application et les situations de recherche où l’utilisation de ces techniques statistiques est requise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Transformer des données brutes en distributions de fréquences simples et regroupées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Transformer des fréquences en %, puis en % cumulatifs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en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% de variation </a:t>
            </a:r>
            <a:r>
              <a:rPr lang="en-CA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comme</a:t>
            </a:r>
            <a:r>
              <a:rPr lang="en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en-CA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mesure</a:t>
            </a:r>
            <a:r>
              <a:rPr lang="en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de rapport</a:t>
            </a:r>
            <a:endParaRPr lang="fr-CA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Représenter les distributions de fréquences/% par des tableaux bien construits et des graphiques appropriés et les interpréter</a:t>
            </a:r>
          </a:p>
          <a:p>
            <a:pPr>
              <a:spcBef>
                <a:spcPts val="12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Remue-méninges &amp; exercices « éclair »</a:t>
            </a:r>
          </a:p>
          <a:p>
            <a:pPr lvl="1">
              <a:buClr>
                <a:schemeClr val="bg2">
                  <a:lumMod val="40000"/>
                  <a:lumOff val="60000"/>
                </a:schemeClr>
              </a:buClr>
            </a:pPr>
            <a:endParaRPr lang="fr-C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5DF9F657-37DD-4089-9873-B2338FAF7C1D}" type="datetime12">
              <a:rPr lang="fr-FR" smtClean="0"/>
              <a:t>5:35 </a:t>
            </a:fld>
            <a:endParaRPr lang="fr-FR" dirty="0"/>
          </a:p>
        </p:txBody>
      </p:sp>
      <p:sp>
        <p:nvSpPr>
          <p:cNvPr id="22" name="Rectangle 2"/>
          <p:cNvSpPr txBox="1">
            <a:spLocks noChangeArrowheads="1"/>
          </p:cNvSpPr>
          <p:nvPr>
            <p:custDataLst>
              <p:tags r:id="rId4"/>
            </p:custDataLst>
          </p:nvPr>
        </p:nvSpPr>
        <p:spPr>
          <a:xfrm>
            <a:off x="0" y="476672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i="0" u="none" strike="noStrike" kern="1200" cap="none" spc="-150" normalizeH="0" baseline="0" noProof="0" dirty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Au programme</a:t>
            </a:r>
          </a:p>
        </p:txBody>
      </p:sp>
      <p:cxnSp>
        <p:nvCxnSpPr>
          <p:cNvPr id="10" name="Connecteur droit 9"/>
          <p:cNvCxnSpPr/>
          <p:nvPr>
            <p:custDataLst>
              <p:tags r:id="rId5"/>
            </p:custDataLst>
          </p:nvPr>
        </p:nvCxnSpPr>
        <p:spPr>
          <a:xfrm>
            <a:off x="0" y="1234061"/>
            <a:ext cx="9144000" cy="1588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>
            <p:custDataLst>
              <p:tags r:id="rId6"/>
            </p:custDataLst>
          </p:nvPr>
        </p:nvCxnSpPr>
        <p:spPr>
          <a:xfrm>
            <a:off x="0" y="1293330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395536" y="1183875"/>
            <a:ext cx="8496944" cy="5316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spcBef>
                <a:spcPts val="30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FR" spc="-15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% de variation: mise en situation &amp; exercice éclair</a:t>
            </a:r>
          </a:p>
          <a:p>
            <a:pPr marL="457200" indent="-457200">
              <a:spcBef>
                <a:spcPts val="12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Selon la Banque mondiale, le PIB/hbt du Sénégal est passé de 617$ en 2000 à 1 318$ en 2012. Quel est le % d'augmentation du PIB/hbt de </a:t>
            </a:r>
            <a:r>
              <a:rPr lang="fr-CA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2000 à 2012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?</a:t>
            </a:r>
          </a:p>
          <a:p>
            <a:pPr marL="457200" indent="-457200">
              <a:spcBef>
                <a:spcPts val="12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Formule du % de variation (augmentation ou diminution)</a:t>
            </a:r>
          </a:p>
          <a:p>
            <a:pPr marL="457200" indent="-457200">
              <a:spcBef>
                <a:spcPts val="12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457200" indent="-457200">
              <a:spcBef>
                <a:spcPts val="12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457200" indent="-457200">
              <a:spcBef>
                <a:spcPts val="12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Calcul</a:t>
            </a: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Quel est le % d'augmentation du PIB/hbt de </a:t>
            </a:r>
            <a:r>
              <a:rPr lang="fr-CA" sz="24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2012 à 2020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, si en 2020 le PIB/hbt s’élève à 1 488$?</a:t>
            </a:r>
          </a:p>
          <a:p>
            <a:pPr>
              <a:spcBef>
                <a:spcPts val="12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endParaRPr lang="fr-FR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20</a:t>
            </a:fld>
            <a:endParaRPr lang="fr-FR" dirty="0"/>
          </a:p>
        </p:txBody>
      </p:sp>
      <p:sp>
        <p:nvSpPr>
          <p:cNvPr id="1287170" name="Rectangle 2"/>
          <p:cNvSpPr>
            <a:spLocks noGrp="1" noChangeArrowheads="1"/>
          </p:cNvSpPr>
          <p:nvPr>
            <p:ph type="ctrTitle"/>
            <p:custDataLst>
              <p:tags r:id="rId3"/>
            </p:custDataLst>
          </p:nvPr>
        </p:nvSpPr>
        <p:spPr>
          <a:xfrm>
            <a:off x="0" y="404664"/>
            <a:ext cx="9144000" cy="714380"/>
          </a:xfrm>
          <a:noFill/>
          <a:ln/>
          <a:effectLst>
            <a:outerShdw dist="50800" sx="99000" sy="99000" algn="ctr" rotWithShape="0">
              <a:srgbClr val="000000"/>
            </a:outerShdw>
          </a:effectLst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>
            <a:noAutofit/>
            <a:scene3d>
              <a:camera prst="orthographicFront"/>
              <a:lightRig rig="freezing" dir="t">
                <a:rot lat="0" lon="0" rev="5640000"/>
              </a:lightRig>
            </a:scene3d>
            <a:flatTx/>
          </a:bodyPr>
          <a:lstStyle/>
          <a:p>
            <a:pPr algn="ctr"/>
            <a:r>
              <a:rPr lang="fr-CA" sz="3600" b="0" spc="-150" dirty="0">
                <a:effectLst>
                  <a:outerShdw blurRad="673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Distribution de pourcentages</a:t>
            </a:r>
          </a:p>
        </p:txBody>
      </p:sp>
      <p:cxnSp>
        <p:nvCxnSpPr>
          <p:cNvPr id="8" name="Connecteur droit 7"/>
          <p:cNvCxnSpPr/>
          <p:nvPr>
            <p:custDataLst>
              <p:tags r:id="rId4"/>
            </p:custDataLst>
          </p:nvPr>
        </p:nvCxnSpPr>
        <p:spPr>
          <a:xfrm>
            <a:off x="0" y="1234061"/>
            <a:ext cx="9144000" cy="1588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>
            <p:custDataLst>
              <p:tags r:id="rId5"/>
            </p:custDataLst>
          </p:nvPr>
        </p:nvCxnSpPr>
        <p:spPr>
          <a:xfrm>
            <a:off x="0" y="1293330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aphicFrame>
        <p:nvGraphicFramePr>
          <p:cNvPr id="2" name="Objet 1"/>
          <p:cNvGraphicFramePr>
            <a:graphicFrameLocks noChangeAspect="1"/>
          </p:cNvGraphicFramePr>
          <p:nvPr/>
        </p:nvGraphicFramePr>
        <p:xfrm>
          <a:off x="0" y="3571312"/>
          <a:ext cx="9144000" cy="969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Équation" r:id="rId8" imgW="3365280" imgH="355320" progId="Equation.3">
                  <p:embed/>
                </p:oleObj>
              </mc:Choice>
              <mc:Fallback>
                <p:oleObj name="Équation" r:id="rId8" imgW="3365280" imgH="355320" progId="Equation.3">
                  <p:embed/>
                  <p:pic>
                    <p:nvPicPr>
                      <p:cNvPr id="2" name="Obje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571312"/>
                        <a:ext cx="9144000" cy="969962"/>
                      </a:xfrm>
                      <a:prstGeom prst="rect">
                        <a:avLst/>
                      </a:prstGeom>
                      <a:solidFill>
                        <a:schemeClr val="accent3">
                          <a:lumMod val="60000"/>
                          <a:lumOff val="4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0" name="Objet 9"/>
              <p:cNvSpPr txBox="1"/>
              <p:nvPr/>
            </p:nvSpPr>
            <p:spPr bwMode="auto">
              <a:xfrm>
                <a:off x="2004789" y="4578057"/>
                <a:ext cx="5278437" cy="890587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txBody>
              <a:bodyPr>
                <a:normAutofit fontScale="85000" lnSpcReduction="10000"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CA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% </m:t>
                      </m:r>
                      <m:r>
                        <m:rPr>
                          <m:nor/>
                        </m:rPr>
                        <a:rPr lang="en-CA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de</m:t>
                      </m:r>
                      <m:r>
                        <m:rPr>
                          <m:nor/>
                        </m:rPr>
                        <a:rPr lang="en-CA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CA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variation</m:t>
                      </m:r>
                      <m:r>
                        <m:rPr>
                          <m:nor/>
                        </m:rPr>
                        <a:rPr lang="en-CA" i="0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CA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CA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fr-CA" b="0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1318</m:t>
                          </m:r>
                          <m:r>
                            <m:rPr>
                              <m:nor/>
                            </m:rPr>
                            <a:rPr lang="en-CA" i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 − </m:t>
                          </m:r>
                          <m:r>
                            <m:rPr>
                              <m:nor/>
                            </m:rPr>
                            <a:rPr lang="fr-CA" b="0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617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fr-CA" b="0" i="0" smtClean="0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617</m:t>
                          </m:r>
                        </m:den>
                      </m:f>
                      <m:r>
                        <a:rPr lang="en-CA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∗100=</m:t>
                      </m:r>
                      <m:r>
                        <a:rPr lang="fr-CA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114</m:t>
                      </m:r>
                      <m:r>
                        <a:rPr lang="en-CA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%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10" name="Objet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004789" y="4578057"/>
                <a:ext cx="5278437" cy="890587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Objet 9">
                <a:extLst>
                  <a:ext uri="{FF2B5EF4-FFF2-40B4-BE49-F238E27FC236}">
                    <a16:creationId xmlns:a16="http://schemas.microsoft.com/office/drawing/2014/main" id="{77904E92-FF4A-4971-9550-8608CC3E1538}"/>
                  </a:ext>
                </a:extLst>
              </p:cNvPr>
              <p:cNvSpPr txBox="1"/>
              <p:nvPr/>
            </p:nvSpPr>
            <p:spPr bwMode="auto">
              <a:xfrm>
                <a:off x="6300192" y="5991156"/>
                <a:ext cx="864096" cy="462180"/>
              </a:xfrm>
              <a:prstGeom prst="rect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CA" b="0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13</m:t>
                      </m:r>
                      <m:r>
                        <a:rPr lang="en-CA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%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12" name="Objet 9">
                <a:extLst>
                  <a:ext uri="{FF2B5EF4-FFF2-40B4-BE49-F238E27FC236}">
                    <a16:creationId xmlns:a16="http://schemas.microsoft.com/office/drawing/2014/main" id="{77904E92-FF4A-4971-9550-8608CC3E153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300192" y="5991156"/>
                <a:ext cx="864096" cy="462180"/>
              </a:xfrm>
              <a:prstGeom prst="rect">
                <a:avLst/>
              </a:prstGeom>
              <a:blipFill>
                <a:blip r:embed="rId12"/>
                <a:stretch>
                  <a:fillRect l="-1408" b="-1316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7552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685800" y="1916832"/>
            <a:ext cx="8029604" cy="4584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3000"/>
              </a:spcBef>
              <a:spcAft>
                <a:spcPts val="18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Pour la distribution ci-dessous, quel est le % de cas qui ont un diplôme de 1</a:t>
            </a:r>
            <a:r>
              <a:rPr lang="fr-CA" sz="2400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er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cycle ou moins?</a:t>
            </a:r>
          </a:p>
          <a:p>
            <a:pPr marL="457200" indent="-457200">
              <a:spcBef>
                <a:spcPts val="12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457200" indent="-457200">
              <a:spcBef>
                <a:spcPts val="12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457200" indent="-457200">
              <a:spcBef>
                <a:spcPts val="12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457200" indent="-457200">
              <a:spcBef>
                <a:spcPts val="12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457200" indent="-457200">
              <a:spcBef>
                <a:spcPts val="12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457200" indent="-457200" algn="ctr">
              <a:spcBef>
                <a:spcPts val="12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CA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457200" indent="-457200">
              <a:spcBef>
                <a:spcPts val="12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CA" spc="-150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pc="-15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rial" pitchFamily="34" charset="0"/>
              </a:rPr>
              <a:t> 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CA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en-CA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21</a:t>
            </a:fld>
            <a:endParaRPr lang="fr-FR"/>
          </a:p>
        </p:txBody>
      </p:sp>
      <p:sp>
        <p:nvSpPr>
          <p:cNvPr id="13" name="Espace réservé de la date 1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6A195836-009A-445F-8A7A-B7BC0F5D2211}" type="datetime12">
              <a:rPr lang="fr-FR" smtClean="0"/>
              <a:t>5:35 </a:t>
            </a:fld>
            <a:endParaRPr lang="fr-FR"/>
          </a:p>
        </p:txBody>
      </p:sp>
      <p:sp>
        <p:nvSpPr>
          <p:cNvPr id="1287170" name="Rectangle 2"/>
          <p:cNvSpPr>
            <a:spLocks noGrp="1" noChangeArrowheads="1"/>
          </p:cNvSpPr>
          <p:nvPr>
            <p:ph type="ctrTitle"/>
            <p:custDataLst>
              <p:tags r:id="rId4"/>
            </p:custDataLst>
          </p:nvPr>
        </p:nvSpPr>
        <p:spPr>
          <a:xfrm>
            <a:off x="0" y="476672"/>
            <a:ext cx="9144000" cy="714380"/>
          </a:xfrm>
          <a:noFill/>
          <a:ln/>
          <a:effectLst>
            <a:outerShdw dist="50800" sx="99000" sy="99000" algn="ctr" rotWithShape="0">
              <a:srgbClr val="000000"/>
            </a:outerShdw>
          </a:effectLst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>
            <a:noAutofit/>
            <a:scene3d>
              <a:camera prst="orthographicFront"/>
              <a:lightRig rig="freezing" dir="t">
                <a:rot lat="0" lon="0" rev="5640000"/>
              </a:lightRig>
            </a:scene3d>
            <a:flatTx/>
          </a:bodyPr>
          <a:lstStyle/>
          <a:p>
            <a:pPr algn="ctr"/>
            <a:r>
              <a:rPr lang="fr-CA" sz="3600" b="0" spc="-150" dirty="0">
                <a:effectLst>
                  <a:outerShdw blurRad="673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Distribution cumulative </a:t>
            </a:r>
          </a:p>
        </p:txBody>
      </p:sp>
      <p:graphicFrame>
        <p:nvGraphicFramePr>
          <p:cNvPr id="15" name="Tableau 14"/>
          <p:cNvGraphicFramePr>
            <a:graphicFrameLocks noGrp="1"/>
          </p:cNvGraphicFramePr>
          <p:nvPr>
            <p:custDataLst>
              <p:tags r:id="rId5"/>
            </p:custDataLst>
          </p:nvPr>
        </p:nvGraphicFramePr>
        <p:xfrm>
          <a:off x="1331640" y="2852936"/>
          <a:ext cx="6929486" cy="34137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354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940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2200" b="1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Niveau d’instruction</a:t>
                      </a: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Pourcentages</a:t>
                      </a: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200" u="sng" noProof="0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Pas</a:t>
                      </a:r>
                      <a:r>
                        <a:rPr lang="fr-FR" sz="2200" u="sng" baseline="0" noProof="0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 de secondaire</a:t>
                      </a:r>
                      <a:endParaRPr lang="fr-FR" sz="2200" u="sng" noProof="0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200" u="sng" noProof="0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1%</a:t>
                      </a:r>
                      <a:endParaRPr lang="fr-FR" sz="2200" u="sng" noProof="0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200" u="sng" noProof="0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Secondaire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200" u="sng" noProof="0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6%</a:t>
                      </a:r>
                      <a:endParaRPr lang="fr-FR" sz="2200" u="sng" noProof="0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200" i="0" u="sng" noProof="0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Collégial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i="0" u="sng" noProof="0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20%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200" i="0" u="sng" noProof="0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1er</a:t>
                      </a:r>
                      <a:r>
                        <a:rPr lang="fr-FR" sz="2200" i="0" u="sng" baseline="0" noProof="0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 cycle universitaire</a:t>
                      </a:r>
                      <a:endParaRPr lang="fr-FR" sz="2200" i="0" u="sng" noProof="0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sz="2200" i="0" u="sng" noProof="0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52%</a:t>
                      </a:r>
                      <a:endParaRPr lang="fr-FR" sz="2200" i="0" u="sng" noProof="0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200" i="0" u="none" noProof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fr-FR" sz="2200" i="0" u="none" baseline="30000" noProof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r>
                        <a:rPr lang="fr-FR" sz="2200" i="0" u="none" noProof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 cycle universitaire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i="0" u="none" noProof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19%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200" i="0" u="none" noProof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fr-FR" sz="2200" i="0" u="none" baseline="30000" noProof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r>
                        <a:rPr lang="fr-FR" sz="2200" i="0" u="none" noProof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 cycle</a:t>
                      </a:r>
                      <a:r>
                        <a:rPr lang="fr-FR" sz="2200" i="0" u="none" baseline="0" noProof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 universitaire</a:t>
                      </a:r>
                      <a:endParaRPr lang="fr-FR" sz="2200" i="0" u="none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i="0" u="none" noProof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2%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200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</a:p>
                  </a:txBody>
                  <a:tcP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</a:p>
                  </a:txBody>
                  <a:tcP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0" name="Ellipse 9"/>
          <p:cNvSpPr/>
          <p:nvPr/>
        </p:nvSpPr>
        <p:spPr>
          <a:xfrm>
            <a:off x="6016379" y="3318384"/>
            <a:ext cx="1080120" cy="1733037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6" name="Connecteur droit avec flèche 15"/>
          <p:cNvCxnSpPr/>
          <p:nvPr/>
        </p:nvCxnSpPr>
        <p:spPr>
          <a:xfrm>
            <a:off x="780134" y="2132856"/>
            <a:ext cx="40183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>
            <p:custDataLst>
              <p:tags r:id="rId6"/>
            </p:custDataLst>
          </p:nvPr>
        </p:nvSpPr>
        <p:spPr>
          <a:xfrm>
            <a:off x="1619672" y="6333723"/>
            <a:ext cx="5832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Source: </a:t>
            </a:r>
            <a:r>
              <a:rPr lang="en-CA" sz="1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Touré</a:t>
            </a:r>
            <a:r>
              <a:rPr lang="en-CA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CA" sz="1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sondage</a:t>
            </a:r>
            <a:r>
              <a:rPr lang="en-CA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TÉLUQ, été 2011</a:t>
            </a:r>
            <a:endParaRPr lang="fr-CA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7596336" y="4036223"/>
            <a:ext cx="936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79%</a:t>
            </a:r>
          </a:p>
        </p:txBody>
      </p:sp>
      <p:cxnSp>
        <p:nvCxnSpPr>
          <p:cNvPr id="18" name="Connecteur droit 17"/>
          <p:cNvCxnSpPr/>
          <p:nvPr>
            <p:custDataLst>
              <p:tags r:id="rId7"/>
            </p:custDataLst>
          </p:nvPr>
        </p:nvCxnSpPr>
        <p:spPr>
          <a:xfrm>
            <a:off x="0" y="1234061"/>
            <a:ext cx="9144000" cy="1588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" name="Connecteur droit 18"/>
          <p:cNvCxnSpPr/>
          <p:nvPr>
            <p:custDataLst>
              <p:tags r:id="rId8"/>
            </p:custDataLst>
          </p:nvPr>
        </p:nvCxnSpPr>
        <p:spPr>
          <a:xfrm>
            <a:off x="0" y="1293330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1" name="Rectangle 2"/>
          <p:cNvSpPr txBox="1">
            <a:spLocks noChangeArrowheads="1"/>
          </p:cNvSpPr>
          <p:nvPr>
            <p:custDataLst>
              <p:tags r:id="rId9"/>
            </p:custDataLst>
          </p:nvPr>
        </p:nvSpPr>
        <p:spPr>
          <a:xfrm>
            <a:off x="-37018" y="1052736"/>
            <a:ext cx="9144000" cy="714380"/>
          </a:xfrm>
          <a:prstGeom prst="rect">
            <a:avLst/>
          </a:prstGeom>
          <a:noFill/>
          <a:ln>
            <a:noFill/>
          </a:ln>
          <a:effectLst>
            <a:outerShdw dist="50800" sx="99000" sy="99000" algn="ctr" rotWithShape="0">
              <a:srgbClr val="000000"/>
            </a:outerShdw>
          </a:effectLst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flatTx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CA" sz="3200" b="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Illustration</a:t>
            </a:r>
          </a:p>
        </p:txBody>
      </p:sp>
    </p:spTree>
    <p:extLst>
      <p:ext uri="{BB962C8B-B14F-4D97-AF65-F5344CB8AC3E}">
        <p14:creationId xmlns:p14="http://schemas.microsoft.com/office/powerpoint/2010/main" val="73034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" dur="2000" fill="hold"/>
                                        <p:tgtEl>
                                          <p:spTgt spid="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3" grpId="0"/>
      <p:bldP spid="3" grpId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685800" y="1899722"/>
            <a:ext cx="8243918" cy="46011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18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Les distributions cumulatives </a:t>
            </a:r>
            <a:r>
              <a:rPr lang="fr-CA" sz="2400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(fréquences ou % de tous les cas ayant un score donné ou inférieur) sont utiles pour les variables ordinales ou quantitatives</a:t>
            </a: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en-CA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22</a:t>
            </a:fld>
            <a:endParaRPr lang="fr-FR"/>
          </a:p>
        </p:txBody>
      </p:sp>
      <p:sp>
        <p:nvSpPr>
          <p:cNvPr id="13" name="Espace réservé de la date 1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BAC99292-7F59-4F3B-89A6-423AFE8DD31E}" type="datetime12">
              <a:rPr lang="fr-FR" smtClean="0"/>
              <a:t>5:35 </a:t>
            </a:fld>
            <a:endParaRPr lang="fr-FR"/>
          </a:p>
        </p:txBody>
      </p:sp>
      <p:sp>
        <p:nvSpPr>
          <p:cNvPr id="1287170" name="Rectangle 2"/>
          <p:cNvSpPr>
            <a:spLocks noGrp="1" noChangeArrowheads="1"/>
          </p:cNvSpPr>
          <p:nvPr>
            <p:ph type="ctrTitle"/>
            <p:custDataLst>
              <p:tags r:id="rId4"/>
            </p:custDataLst>
          </p:nvPr>
        </p:nvSpPr>
        <p:spPr>
          <a:xfrm>
            <a:off x="0" y="476672"/>
            <a:ext cx="9144000" cy="714380"/>
          </a:xfrm>
          <a:noFill/>
          <a:ln/>
          <a:effectLst>
            <a:outerShdw dist="50800" sx="99000" sy="99000" algn="ctr" rotWithShape="0">
              <a:srgbClr val="000000"/>
            </a:outerShdw>
          </a:effectLst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>
            <a:noAutofit/>
            <a:scene3d>
              <a:camera prst="orthographicFront"/>
              <a:lightRig rig="freezing" dir="t">
                <a:rot lat="0" lon="0" rev="5640000"/>
              </a:lightRig>
            </a:scene3d>
            <a:flatTx/>
          </a:bodyPr>
          <a:lstStyle/>
          <a:p>
            <a:pPr algn="ctr"/>
            <a:r>
              <a:rPr lang="fr-CA" sz="3600" b="0" spc="-150" dirty="0">
                <a:effectLst>
                  <a:outerShdw blurRad="673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Distribution cumulative </a:t>
            </a:r>
          </a:p>
        </p:txBody>
      </p:sp>
      <p:graphicFrame>
        <p:nvGraphicFramePr>
          <p:cNvPr id="15" name="Tableau 14"/>
          <p:cNvGraphicFramePr>
            <a:graphicFrameLocks noGrp="1"/>
          </p:cNvGraphicFramePr>
          <p:nvPr>
            <p:custDataLst>
              <p:tags r:id="rId5"/>
            </p:custDataLst>
          </p:nvPr>
        </p:nvGraphicFramePr>
        <p:xfrm>
          <a:off x="814386" y="3164964"/>
          <a:ext cx="7746655" cy="33223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6207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8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40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422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2200" b="1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Niveau d’instruction</a:t>
                      </a: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2200" b="1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Pourcentages</a:t>
                      </a: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2200" b="1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Calcul</a:t>
                      </a:r>
                    </a:p>
                  </a:txBody>
                  <a:tcPr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Pourcentages cumulés</a:t>
                      </a: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200" noProof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Pas</a:t>
                      </a:r>
                      <a:r>
                        <a:rPr lang="fr-FR" sz="2200" baseline="0" noProof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 de secondaire</a:t>
                      </a:r>
                      <a:endParaRPr lang="fr-FR" sz="2200" noProof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u="none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1%</a:t>
                      </a: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u="none" noProof="0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1%    </a:t>
                      </a: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200" noProof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Secondaire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u="none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6%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u="none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7%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200" b="0" u="none" noProof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Collégial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i="0" u="none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20%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i="0" u="none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0" u="none" noProof="0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27%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200" b="0" u="sng" noProof="0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1er</a:t>
                      </a:r>
                      <a:r>
                        <a:rPr lang="fr-FR" sz="2200" b="0" u="sng" baseline="0" noProof="0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 cycle </a:t>
                      </a:r>
                      <a:r>
                        <a:rPr lang="fr-FR" sz="2200" b="0" u="sng" baseline="0" noProof="0" dirty="0" err="1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univ</a:t>
                      </a:r>
                      <a:r>
                        <a:rPr lang="fr-FR" sz="2200" b="0" u="sng" baseline="0" noProof="0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fr-FR" sz="2200" b="0" u="sng" noProof="0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i="0" u="none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52%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i="0" u="none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0" u="sng" noProof="0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79%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200" noProof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r>
                        <a:rPr lang="fr-FR" sz="2200" baseline="30000" noProof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r>
                        <a:rPr lang="fr-FR" sz="2200" noProof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 cycle univ.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i="0" u="none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19%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i="0" u="none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98%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200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r>
                        <a:rPr lang="fr-FR" sz="2200" baseline="30000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e</a:t>
                      </a:r>
                      <a:r>
                        <a:rPr lang="fr-FR" sz="2200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 cycle</a:t>
                      </a:r>
                      <a:r>
                        <a:rPr lang="fr-FR" sz="2200" baseline="0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fr-FR" sz="2200" baseline="0" noProof="0" dirty="0" err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univ</a:t>
                      </a:r>
                      <a:r>
                        <a:rPr lang="fr-FR" sz="2200" baseline="0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fr-FR" sz="2200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i="0" u="none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2%</a:t>
                      </a:r>
                    </a:p>
                  </a:txBody>
                  <a:tcP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200" i="0" u="none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</a:p>
                  </a:txBody>
                  <a:tcP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5452729" y="4365104"/>
            <a:ext cx="11521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+6%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5452729" y="4795991"/>
            <a:ext cx="11521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+20%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5462993" y="5221808"/>
            <a:ext cx="11521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+52%</a:t>
            </a:r>
          </a:p>
        </p:txBody>
      </p:sp>
      <p:sp>
        <p:nvSpPr>
          <p:cNvPr id="18" name="ZoneTexte 17"/>
          <p:cNvSpPr txBox="1"/>
          <p:nvPr/>
        </p:nvSpPr>
        <p:spPr>
          <a:xfrm>
            <a:off x="5462993" y="5652695"/>
            <a:ext cx="11521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+19%</a:t>
            </a:r>
          </a:p>
        </p:txBody>
      </p:sp>
      <p:cxnSp>
        <p:nvCxnSpPr>
          <p:cNvPr id="19" name="Connecteur droit avec flèche 18"/>
          <p:cNvCxnSpPr/>
          <p:nvPr/>
        </p:nvCxnSpPr>
        <p:spPr>
          <a:xfrm>
            <a:off x="814386" y="2132856"/>
            <a:ext cx="40183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5452729" y="6036850"/>
            <a:ext cx="11521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+2%</a:t>
            </a:r>
          </a:p>
        </p:txBody>
      </p:sp>
      <p:cxnSp>
        <p:nvCxnSpPr>
          <p:cNvPr id="1287171" name="Connecteur droit avec flèche 1287170"/>
          <p:cNvCxnSpPr/>
          <p:nvPr/>
        </p:nvCxnSpPr>
        <p:spPr>
          <a:xfrm>
            <a:off x="6372200" y="4580547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39" name="Connecteur droit 38"/>
          <p:cNvCxnSpPr/>
          <p:nvPr/>
        </p:nvCxnSpPr>
        <p:spPr>
          <a:xfrm flipH="1">
            <a:off x="6372200" y="4651975"/>
            <a:ext cx="864096" cy="359459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0" name="Connecteur droit avec flèche 39"/>
          <p:cNvCxnSpPr/>
          <p:nvPr/>
        </p:nvCxnSpPr>
        <p:spPr>
          <a:xfrm>
            <a:off x="6372200" y="5011434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1" name="Connecteur droit 40"/>
          <p:cNvCxnSpPr/>
          <p:nvPr/>
        </p:nvCxnSpPr>
        <p:spPr>
          <a:xfrm flipH="1">
            <a:off x="6372200" y="5124323"/>
            <a:ext cx="864096" cy="359459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2" name="Connecteur droit avec flèche 41"/>
          <p:cNvCxnSpPr/>
          <p:nvPr/>
        </p:nvCxnSpPr>
        <p:spPr>
          <a:xfrm>
            <a:off x="6372200" y="5483782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3" name="Connecteur droit 42"/>
          <p:cNvCxnSpPr/>
          <p:nvPr/>
        </p:nvCxnSpPr>
        <p:spPr>
          <a:xfrm flipH="1">
            <a:off x="6372200" y="5529085"/>
            <a:ext cx="864096" cy="359459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4" name="Connecteur droit avec flèche 43"/>
          <p:cNvCxnSpPr/>
          <p:nvPr/>
        </p:nvCxnSpPr>
        <p:spPr>
          <a:xfrm>
            <a:off x="6372200" y="5888544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5" name="Connecteur droit 44"/>
          <p:cNvCxnSpPr/>
          <p:nvPr/>
        </p:nvCxnSpPr>
        <p:spPr>
          <a:xfrm flipH="1">
            <a:off x="6300192" y="5952428"/>
            <a:ext cx="864096" cy="359459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46" name="Connecteur droit avec flèche 45"/>
          <p:cNvCxnSpPr/>
          <p:nvPr/>
        </p:nvCxnSpPr>
        <p:spPr>
          <a:xfrm>
            <a:off x="6300192" y="6311887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47" name="ZoneTexte 46"/>
          <p:cNvSpPr txBox="1"/>
          <p:nvPr/>
        </p:nvSpPr>
        <p:spPr>
          <a:xfrm>
            <a:off x="5465590" y="3913799"/>
            <a:ext cx="11521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2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1%</a:t>
            </a:r>
          </a:p>
        </p:txBody>
      </p:sp>
      <p:cxnSp>
        <p:nvCxnSpPr>
          <p:cNvPr id="25" name="Connecteur droit 24"/>
          <p:cNvCxnSpPr/>
          <p:nvPr>
            <p:custDataLst>
              <p:tags r:id="rId6"/>
            </p:custDataLst>
          </p:nvPr>
        </p:nvCxnSpPr>
        <p:spPr>
          <a:xfrm>
            <a:off x="0" y="1234061"/>
            <a:ext cx="9144000" cy="1588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6" name="Connecteur droit 25"/>
          <p:cNvCxnSpPr/>
          <p:nvPr>
            <p:custDataLst>
              <p:tags r:id="rId7"/>
            </p:custDataLst>
          </p:nvPr>
        </p:nvCxnSpPr>
        <p:spPr>
          <a:xfrm>
            <a:off x="0" y="1293330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27" name="Rectangle 2"/>
          <p:cNvSpPr txBox="1">
            <a:spLocks noChangeArrowheads="1"/>
          </p:cNvSpPr>
          <p:nvPr>
            <p:custDataLst>
              <p:tags r:id="rId8"/>
            </p:custDataLst>
          </p:nvPr>
        </p:nvSpPr>
        <p:spPr>
          <a:xfrm>
            <a:off x="-37018" y="1052736"/>
            <a:ext cx="9144000" cy="714380"/>
          </a:xfrm>
          <a:prstGeom prst="rect">
            <a:avLst/>
          </a:prstGeom>
          <a:noFill/>
          <a:ln>
            <a:noFill/>
          </a:ln>
          <a:effectLst>
            <a:outerShdw dist="50800" sx="99000" sy="99000" algn="ctr" rotWithShape="0">
              <a:srgbClr val="000000"/>
            </a:outerShdw>
          </a:effectLst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flatTx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CA" sz="3200" b="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Calcul</a:t>
            </a:r>
          </a:p>
        </p:txBody>
      </p:sp>
      <p:sp>
        <p:nvSpPr>
          <p:cNvPr id="28" name="Ellipse 27"/>
          <p:cNvSpPr/>
          <p:nvPr/>
        </p:nvSpPr>
        <p:spPr>
          <a:xfrm>
            <a:off x="7108386" y="5210794"/>
            <a:ext cx="847990" cy="43689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6077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2000" fill="hold"/>
                                        <p:tgtEl>
                                          <p:spTgt spid="4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9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6" grpId="0"/>
      <p:bldP spid="17" grpId="0"/>
      <p:bldP spid="18" grpId="0"/>
      <p:bldP spid="20" grpId="0"/>
      <p:bldP spid="47" grpId="0"/>
      <p:bldP spid="47" grpId="1"/>
      <p:bldP spid="28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251520" y="1824796"/>
            <a:ext cx="8892480" cy="4820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None/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Tableau 1. Répartition des répondants américains selon l’opinion concernant la désobéissance civile (n=30)</a:t>
            </a:r>
          </a:p>
          <a:p>
            <a:pPr algn="ctr"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 algn="ctr">
              <a:spcBef>
                <a:spcPts val="600"/>
              </a:spcBef>
              <a:buNone/>
            </a:pPr>
            <a:r>
              <a:rPr lang="fr-F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Source: Fox, Données tirées du Général Social Survey américain (1996)</a:t>
            </a:r>
          </a:p>
          <a:p>
            <a:pPr>
              <a:spcBef>
                <a:spcPts val="1200"/>
              </a:spcBef>
              <a:buClr>
                <a:schemeClr val="accent3">
                  <a:lumMod val="60000"/>
                  <a:lumOff val="40000"/>
                </a:schemeClr>
              </a:buClr>
              <a:buFont typeface="Wingdings" pitchFamily="2" charset="2"/>
              <a:buChar char="ü"/>
            </a:pPr>
            <a:r>
              <a:rPr lang="fr-FR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Interprétation statistique (analyse):</a:t>
            </a:r>
            <a:r>
              <a:rPr lang="fr-FR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Que disent les chiffres? (%/valeurs) Que suggèrent les chiffres (conclusion/variable)?</a:t>
            </a:r>
          </a:p>
          <a:p>
            <a:pPr>
              <a:spcBef>
                <a:spcPts val="600"/>
              </a:spcBef>
              <a:buClr>
                <a:schemeClr val="accent3">
                  <a:lumMod val="60000"/>
                  <a:lumOff val="40000"/>
                </a:schemeClr>
              </a:buClr>
              <a:buFont typeface="Wingdings" pitchFamily="2" charset="2"/>
              <a:buChar char="ü"/>
            </a:pPr>
            <a:r>
              <a:rPr lang="fr-FR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Interprétation théorique (sociologique):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Comment expliquer la conclusion? (éléments théoriques ou factuels, bon sens)</a:t>
            </a:r>
          </a:p>
          <a:p>
            <a:pPr marL="857250" lvl="1" indent="-457200">
              <a:spcBef>
                <a:spcPts val="12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457200" indent="-457200">
              <a:spcBef>
                <a:spcPts val="12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spc="-150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cs typeface="Arial" pitchFamily="34" charset="0"/>
            </a:endParaRPr>
          </a:p>
          <a:p>
            <a:pPr>
              <a:spcBef>
                <a:spcPts val="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FR" spc="-15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cs typeface="Arial" pitchFamily="34" charset="0"/>
              </a:rPr>
              <a:t> </a:t>
            </a:r>
          </a:p>
          <a:p>
            <a:pPr algn="ctr"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23</a:t>
            </a:fld>
            <a:endParaRPr lang="fr-FR" dirty="0"/>
          </a:p>
        </p:txBody>
      </p:sp>
      <p:sp>
        <p:nvSpPr>
          <p:cNvPr id="13" name="Espace réservé de la date 1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5D274326-099B-4105-88A0-E069E42DE5EE}" type="datetime12">
              <a:rPr lang="fr-FR" smtClean="0"/>
              <a:t>5:35 </a:t>
            </a:fld>
            <a:endParaRPr lang="fr-FR" dirty="0"/>
          </a:p>
        </p:txBody>
      </p:sp>
      <p:sp>
        <p:nvSpPr>
          <p:cNvPr id="1287170" name="Rectangle 2"/>
          <p:cNvSpPr>
            <a:spLocks noGrp="1" noChangeArrowheads="1"/>
          </p:cNvSpPr>
          <p:nvPr>
            <p:ph type="ctrTitle"/>
            <p:custDataLst>
              <p:tags r:id="rId4"/>
            </p:custDataLst>
          </p:nvPr>
        </p:nvSpPr>
        <p:spPr>
          <a:xfrm>
            <a:off x="0" y="476672"/>
            <a:ext cx="9144000" cy="714380"/>
          </a:xfrm>
          <a:noFill/>
          <a:ln/>
          <a:effectLst>
            <a:outerShdw dist="50800" sx="99000" sy="99000" algn="ctr" rotWithShape="0">
              <a:srgbClr val="000000"/>
            </a:outerShdw>
          </a:effectLst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>
            <a:noAutofit/>
            <a:scene3d>
              <a:camera prst="orthographicFront"/>
              <a:lightRig rig="freezing" dir="t">
                <a:rot lat="0" lon="0" rev="5640000"/>
              </a:lightRig>
            </a:scene3d>
            <a:flatTx/>
          </a:bodyPr>
          <a:lstStyle/>
          <a:p>
            <a:pPr algn="ctr"/>
            <a:r>
              <a:rPr lang="fr-FR" sz="3600" b="0" spc="-150" dirty="0">
                <a:effectLst>
                  <a:outerShdw blurRad="673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Représentation tabulaire </a:t>
            </a:r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custDataLst>
              <p:tags r:id="rId5"/>
            </p:custDataLst>
          </p:nvPr>
        </p:nvGraphicFramePr>
        <p:xfrm>
          <a:off x="2141984" y="2636912"/>
          <a:ext cx="4860032" cy="174363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95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63470">
                <a:tc>
                  <a:txBody>
                    <a:bodyPr/>
                    <a:lstStyle/>
                    <a:p>
                      <a:r>
                        <a:rPr lang="fr-FR" sz="2200" b="1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Désobéissance</a:t>
                      </a: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b="1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200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Suivre sa conscience</a:t>
                      </a: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57</a:t>
                      </a: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200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Obéir aux lois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43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2200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Total</a:t>
                      </a: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200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100</a:t>
                      </a:r>
                    </a:p>
                  </a:txBody>
                  <a:tcP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5" name="Rectangle 2"/>
          <p:cNvSpPr txBox="1">
            <a:spLocks noChangeArrowheads="1"/>
          </p:cNvSpPr>
          <p:nvPr>
            <p:custDataLst>
              <p:tags r:id="rId6"/>
            </p:custDataLst>
          </p:nvPr>
        </p:nvSpPr>
        <p:spPr>
          <a:xfrm>
            <a:off x="0" y="1052736"/>
            <a:ext cx="9144000" cy="714380"/>
          </a:xfrm>
          <a:prstGeom prst="rect">
            <a:avLst/>
          </a:prstGeom>
          <a:noFill/>
          <a:ln>
            <a:noFill/>
          </a:ln>
          <a:effectLst>
            <a:outerShdw dist="50800" sx="99000" sy="99000" algn="ctr" rotWithShape="0">
              <a:srgbClr val="000000"/>
            </a:outerShdw>
          </a:effectLst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flatTx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CA" sz="3200" b="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Présentation d’un tableau </a:t>
            </a:r>
            <a:r>
              <a:rPr lang="fr-CA" sz="3200" b="0" spc="-1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univarié</a:t>
            </a:r>
            <a:r>
              <a:rPr lang="fr-CA" sz="3200" b="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&amp; interprétation</a:t>
            </a:r>
          </a:p>
        </p:txBody>
      </p:sp>
      <p:cxnSp>
        <p:nvCxnSpPr>
          <p:cNvPr id="12" name="Connecteur droit 11"/>
          <p:cNvCxnSpPr/>
          <p:nvPr>
            <p:custDataLst>
              <p:tags r:id="rId7"/>
            </p:custDataLst>
          </p:nvPr>
        </p:nvCxnSpPr>
        <p:spPr>
          <a:xfrm>
            <a:off x="0" y="1234061"/>
            <a:ext cx="9144000" cy="1588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Connecteur droit 15"/>
          <p:cNvCxnSpPr/>
          <p:nvPr>
            <p:custDataLst>
              <p:tags r:id="rId8"/>
            </p:custDataLst>
          </p:nvPr>
        </p:nvCxnSpPr>
        <p:spPr>
          <a:xfrm>
            <a:off x="0" y="1293330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2938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395537" y="1916832"/>
            <a:ext cx="8748463" cy="4584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On retient plus facilement de l’information lorsqu’elle est présentée à l’aide de </a:t>
            </a:r>
            <a:r>
              <a:rPr lang="fr-FR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techniques graphiques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Pour ce faire, regardez le modèle d’ensemble et les </a:t>
            </a:r>
            <a:r>
              <a:rPr lang="fr-FR" sz="24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variations autour…</a:t>
            </a: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24</a:t>
            </a:fld>
            <a:endParaRPr lang="fr-FR"/>
          </a:p>
        </p:txBody>
      </p:sp>
      <p:sp>
        <p:nvSpPr>
          <p:cNvPr id="13" name="Espace réservé de la date 1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14BC88F-DBFD-41A0-9AC8-3397E115CBAB}" type="datetime12">
              <a:rPr lang="fr-FR" smtClean="0"/>
              <a:t>5:35 </a:t>
            </a:fld>
            <a:endParaRPr lang="fr-FR" dirty="0"/>
          </a:p>
        </p:txBody>
      </p:sp>
      <p:sp>
        <p:nvSpPr>
          <p:cNvPr id="1287170" name="Rectangle 2"/>
          <p:cNvSpPr>
            <a:spLocks noGrp="1" noChangeArrowheads="1"/>
          </p:cNvSpPr>
          <p:nvPr>
            <p:ph type="ctrTitle"/>
            <p:custDataLst>
              <p:tags r:id="rId4"/>
            </p:custDataLst>
          </p:nvPr>
        </p:nvSpPr>
        <p:spPr>
          <a:xfrm>
            <a:off x="0" y="401521"/>
            <a:ext cx="9144000" cy="714380"/>
          </a:xfrm>
          <a:noFill/>
          <a:ln/>
          <a:effectLst>
            <a:outerShdw dist="50800" sx="99000" sy="99000" algn="ctr" rotWithShape="0">
              <a:srgbClr val="000000"/>
            </a:outerShdw>
          </a:effectLst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>
            <a:noAutofit/>
            <a:scene3d>
              <a:camera prst="orthographicFront"/>
              <a:lightRig rig="freezing" dir="t">
                <a:rot lat="0" lon="0" rev="5640000"/>
              </a:lightRig>
            </a:scene3d>
            <a:flatTx/>
          </a:bodyPr>
          <a:lstStyle/>
          <a:p>
            <a:pPr algn="ctr"/>
            <a:r>
              <a:rPr lang="fr-CA" sz="3600" b="0" spc="-150" dirty="0">
                <a:effectLst>
                  <a:outerShdw blurRad="673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Représentation graphique</a:t>
            </a:r>
          </a:p>
        </p:txBody>
      </p:sp>
      <p:cxnSp>
        <p:nvCxnSpPr>
          <p:cNvPr id="3" name="Connecteur droit avec flèche 2"/>
          <p:cNvCxnSpPr/>
          <p:nvPr/>
        </p:nvCxnSpPr>
        <p:spPr>
          <a:xfrm>
            <a:off x="519081" y="2165292"/>
            <a:ext cx="40183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5" name="Rectangle 2"/>
          <p:cNvSpPr txBox="1">
            <a:spLocks noChangeArrowheads="1"/>
          </p:cNvSpPr>
          <p:nvPr>
            <p:custDataLst>
              <p:tags r:id="rId5"/>
            </p:custDataLst>
          </p:nvPr>
        </p:nvSpPr>
        <p:spPr>
          <a:xfrm>
            <a:off x="-28600" y="1052108"/>
            <a:ext cx="9144000" cy="714380"/>
          </a:xfrm>
          <a:prstGeom prst="rect">
            <a:avLst/>
          </a:prstGeom>
          <a:noFill/>
          <a:ln>
            <a:noFill/>
          </a:ln>
          <a:effectLst>
            <a:outerShdw dist="50800" sx="99000" sy="99000" algn="ctr" rotWithShape="0">
              <a:srgbClr val="000000"/>
            </a:outerShdw>
          </a:effectLst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flatTx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CA" sz="3200" b="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Aperçu des graphiques </a:t>
            </a:r>
            <a:r>
              <a:rPr lang="fr-CA" sz="3200" b="0" spc="-15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univariés</a:t>
            </a:r>
            <a:endParaRPr lang="fr-CA" sz="3200" b="0" spc="-1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0" name="Connecteur droit 9"/>
          <p:cNvCxnSpPr/>
          <p:nvPr>
            <p:custDataLst>
              <p:tags r:id="rId6"/>
            </p:custDataLst>
          </p:nvPr>
        </p:nvCxnSpPr>
        <p:spPr>
          <a:xfrm>
            <a:off x="0" y="1234061"/>
            <a:ext cx="9144000" cy="1588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>
            <p:custDataLst>
              <p:tags r:id="rId7"/>
            </p:custDataLst>
          </p:nvPr>
        </p:nvCxnSpPr>
        <p:spPr>
          <a:xfrm>
            <a:off x="0" y="1293330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aphicFrame>
        <p:nvGraphicFramePr>
          <p:cNvPr id="16" name="Diagramme 15"/>
          <p:cNvGraphicFramePr/>
          <p:nvPr>
            <p:custDataLst>
              <p:tags r:id="rId8"/>
            </p:custDataLst>
            <p:extLst>
              <p:ext uri="{D42A27DB-BD31-4B8C-83A1-F6EECF244321}">
                <p14:modId xmlns:p14="http://schemas.microsoft.com/office/powerpoint/2010/main" val="4294569437"/>
              </p:ext>
            </p:extLst>
          </p:nvPr>
        </p:nvGraphicFramePr>
        <p:xfrm>
          <a:off x="-24301" y="2924944"/>
          <a:ext cx="9168301" cy="37930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  <p:cxnSp>
        <p:nvCxnSpPr>
          <p:cNvPr id="6" name="Connecteur droit 5"/>
          <p:cNvCxnSpPr/>
          <p:nvPr/>
        </p:nvCxnSpPr>
        <p:spPr>
          <a:xfrm flipV="1">
            <a:off x="3167622" y="5301208"/>
            <a:ext cx="468274" cy="704168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3505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0" y="1234061"/>
            <a:ext cx="9144000" cy="4787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pc="-15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Diagramme circulaire (secteurs)</a:t>
            </a: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25</a:t>
            </a:fld>
            <a:endParaRPr lang="fr-FR"/>
          </a:p>
        </p:txBody>
      </p:sp>
      <p:sp>
        <p:nvSpPr>
          <p:cNvPr id="13" name="Espace réservé de la date 1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68BFB3E3-608D-4E03-B664-DAF1C760467F}" type="datetime12">
              <a:rPr lang="fr-FR" smtClean="0"/>
              <a:t>5:35 </a:t>
            </a:fld>
            <a:endParaRPr lang="fr-FR"/>
          </a:p>
        </p:txBody>
      </p:sp>
      <p:sp>
        <p:nvSpPr>
          <p:cNvPr id="1287170" name="Rectangle 2"/>
          <p:cNvSpPr>
            <a:spLocks noGrp="1" noChangeArrowheads="1"/>
          </p:cNvSpPr>
          <p:nvPr>
            <p:ph type="ctrTitle"/>
            <p:custDataLst>
              <p:tags r:id="rId4"/>
            </p:custDataLst>
          </p:nvPr>
        </p:nvSpPr>
        <p:spPr>
          <a:xfrm>
            <a:off x="0" y="404664"/>
            <a:ext cx="9144000" cy="714380"/>
          </a:xfrm>
          <a:noFill/>
          <a:ln/>
          <a:effectLst>
            <a:outerShdw dist="50800" sx="99000" sy="99000" algn="ctr" rotWithShape="0">
              <a:srgbClr val="000000"/>
            </a:outerShdw>
          </a:effectLst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>
            <a:noAutofit/>
            <a:scene3d>
              <a:camera prst="orthographicFront"/>
              <a:lightRig rig="freezing" dir="t">
                <a:rot lat="0" lon="0" rev="5640000"/>
              </a:lightRig>
            </a:scene3d>
            <a:flatTx/>
          </a:bodyPr>
          <a:lstStyle/>
          <a:p>
            <a:pPr algn="ctr"/>
            <a:r>
              <a:rPr lang="fr-CA" sz="3600" b="0" spc="-150" dirty="0">
                <a:effectLst>
                  <a:outerShdw blurRad="673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Représentation graphique</a:t>
            </a:r>
          </a:p>
        </p:txBody>
      </p:sp>
      <p:graphicFrame>
        <p:nvGraphicFramePr>
          <p:cNvPr id="10" name="Graphique 9"/>
          <p:cNvGraphicFramePr/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3793736708"/>
              </p:ext>
            </p:extLst>
          </p:nvPr>
        </p:nvGraphicFramePr>
        <p:xfrm>
          <a:off x="785786" y="2492896"/>
          <a:ext cx="7746654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sp>
        <p:nvSpPr>
          <p:cNvPr id="2" name="Rectangle 1"/>
          <p:cNvSpPr/>
          <p:nvPr>
            <p:custDataLst>
              <p:tags r:id="rId6"/>
            </p:custDataLst>
          </p:nvPr>
        </p:nvSpPr>
        <p:spPr>
          <a:xfrm>
            <a:off x="785786" y="1772816"/>
            <a:ext cx="82066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Figure 1. Répartition des répondants américains selon l’opinion sur la désobéissance civile en % (n=30)</a:t>
            </a:r>
          </a:p>
        </p:txBody>
      </p:sp>
      <p:sp>
        <p:nvSpPr>
          <p:cNvPr id="3" name="Rectangle 2"/>
          <p:cNvSpPr/>
          <p:nvPr>
            <p:custDataLst>
              <p:tags r:id="rId7"/>
            </p:custDataLst>
          </p:nvPr>
        </p:nvSpPr>
        <p:spPr>
          <a:xfrm>
            <a:off x="785786" y="6237312"/>
            <a:ext cx="774665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indent="0" algn="ctr">
              <a:spcBef>
                <a:spcPts val="1800"/>
              </a:spcBef>
              <a:buNone/>
            </a:pPr>
            <a:r>
              <a:rPr lang="fr-F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Source: Fox, Données tirées du Général Social Survey américain (1996)</a:t>
            </a:r>
          </a:p>
        </p:txBody>
      </p:sp>
      <p:cxnSp>
        <p:nvCxnSpPr>
          <p:cNvPr id="12" name="Connecteur droit 11"/>
          <p:cNvCxnSpPr/>
          <p:nvPr>
            <p:custDataLst>
              <p:tags r:id="rId8"/>
            </p:custDataLst>
          </p:nvPr>
        </p:nvCxnSpPr>
        <p:spPr>
          <a:xfrm>
            <a:off x="0" y="1234061"/>
            <a:ext cx="9144000" cy="1588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>
            <p:custDataLst>
              <p:tags r:id="rId9"/>
            </p:custDataLst>
          </p:nvPr>
        </p:nvCxnSpPr>
        <p:spPr>
          <a:xfrm>
            <a:off x="0" y="1293330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0" y="1234061"/>
            <a:ext cx="9144000" cy="5147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pc="-15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Diagramme en barres verticales &amp; horizontales</a:t>
            </a: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26</a:t>
            </a:fld>
            <a:endParaRPr lang="fr-FR"/>
          </a:p>
        </p:txBody>
      </p:sp>
      <p:sp>
        <p:nvSpPr>
          <p:cNvPr id="13" name="Espace réservé de la date 1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7B51411-564A-49F3-97ED-B9DF3D3AE9C9}" type="datetime12">
              <a:rPr lang="fr-FR" smtClean="0"/>
              <a:t>5:35 </a:t>
            </a:fld>
            <a:endParaRPr lang="fr-FR"/>
          </a:p>
        </p:txBody>
      </p:sp>
      <p:sp>
        <p:nvSpPr>
          <p:cNvPr id="1287170" name="Rectangle 2"/>
          <p:cNvSpPr>
            <a:spLocks noGrp="1" noChangeArrowheads="1"/>
          </p:cNvSpPr>
          <p:nvPr>
            <p:ph type="ctrTitle"/>
            <p:custDataLst>
              <p:tags r:id="rId4"/>
            </p:custDataLst>
          </p:nvPr>
        </p:nvSpPr>
        <p:spPr>
          <a:xfrm>
            <a:off x="-28073" y="404664"/>
            <a:ext cx="9155562" cy="714380"/>
          </a:xfrm>
          <a:noFill/>
          <a:ln/>
          <a:effectLst>
            <a:outerShdw dist="50800" sx="99000" sy="99000" algn="ctr" rotWithShape="0">
              <a:srgbClr val="000000"/>
            </a:outerShdw>
          </a:effectLst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>
            <a:noAutofit/>
            <a:scene3d>
              <a:camera prst="orthographicFront"/>
              <a:lightRig rig="freezing" dir="t">
                <a:rot lat="0" lon="0" rev="5640000"/>
              </a:lightRig>
            </a:scene3d>
            <a:flatTx/>
          </a:bodyPr>
          <a:lstStyle/>
          <a:p>
            <a:pPr algn="ctr"/>
            <a:r>
              <a:rPr lang="fr-CA" sz="3600" b="0" spc="-150" dirty="0">
                <a:effectLst>
                  <a:outerShdw blurRad="673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Représentation graphique</a:t>
            </a:r>
          </a:p>
        </p:txBody>
      </p:sp>
      <p:graphicFrame>
        <p:nvGraphicFramePr>
          <p:cNvPr id="15" name="Graphique 14"/>
          <p:cNvGraphicFramePr>
            <a:graphicFrameLocks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1292041248"/>
              </p:ext>
            </p:extLst>
          </p:nvPr>
        </p:nvGraphicFramePr>
        <p:xfrm>
          <a:off x="-3086" y="2544850"/>
          <a:ext cx="4287053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"/>
          </a:graphicData>
        </a:graphic>
      </p:graphicFrame>
      <p:sp>
        <p:nvSpPr>
          <p:cNvPr id="2" name="ZoneTexte 1"/>
          <p:cNvSpPr txBox="1"/>
          <p:nvPr>
            <p:custDataLst>
              <p:tags r:id="rId6"/>
            </p:custDataLst>
          </p:nvPr>
        </p:nvSpPr>
        <p:spPr>
          <a:xfrm>
            <a:off x="1619672" y="6505291"/>
            <a:ext cx="5832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Source: </a:t>
            </a:r>
            <a:r>
              <a:rPr lang="en-CA" sz="1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Touré</a:t>
            </a:r>
            <a:r>
              <a:rPr lang="en-CA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CA" sz="1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sondage</a:t>
            </a:r>
            <a:r>
              <a:rPr lang="en-CA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TÉLUQ, </a:t>
            </a:r>
            <a:r>
              <a:rPr lang="en-CA" sz="1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été</a:t>
            </a:r>
            <a:r>
              <a:rPr lang="en-CA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2011</a:t>
            </a:r>
            <a:endParaRPr lang="fr-CA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0" name="Connecteur droit 9"/>
          <p:cNvCxnSpPr/>
          <p:nvPr>
            <p:custDataLst>
              <p:tags r:id="rId7"/>
            </p:custDataLst>
          </p:nvPr>
        </p:nvCxnSpPr>
        <p:spPr>
          <a:xfrm>
            <a:off x="0" y="1234061"/>
            <a:ext cx="9144000" cy="1588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>
            <p:custDataLst>
              <p:tags r:id="rId8"/>
            </p:custDataLst>
          </p:nvPr>
        </p:nvCxnSpPr>
        <p:spPr>
          <a:xfrm>
            <a:off x="0" y="1293330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aphicFrame>
        <p:nvGraphicFramePr>
          <p:cNvPr id="16" name="Graphique 15"/>
          <p:cNvGraphicFramePr>
            <a:graphicFrameLocks/>
          </p:cNvGraphicFramePr>
          <p:nvPr>
            <p:custDataLst>
              <p:tags r:id="rId9"/>
            </p:custDataLst>
            <p:extLst>
              <p:ext uri="{D42A27DB-BD31-4B8C-83A1-F6EECF244321}">
                <p14:modId xmlns:p14="http://schemas.microsoft.com/office/powerpoint/2010/main" val="209964449"/>
              </p:ext>
            </p:extLst>
          </p:nvPr>
        </p:nvGraphicFramePr>
        <p:xfrm>
          <a:off x="4283968" y="2561099"/>
          <a:ext cx="4860032" cy="3944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5"/>
          </a:graphicData>
        </a:graphic>
      </p:graphicFrame>
      <p:sp>
        <p:nvSpPr>
          <p:cNvPr id="17" name="ZoneTexte 16"/>
          <p:cNvSpPr txBox="1"/>
          <p:nvPr>
            <p:custDataLst>
              <p:tags r:id="rId10"/>
            </p:custDataLst>
          </p:nvPr>
        </p:nvSpPr>
        <p:spPr>
          <a:xfrm>
            <a:off x="-202541" y="1844824"/>
            <a:ext cx="4788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Fig.2. Répartition des répondants selon le niveau d’instruction en % (n=1804)</a:t>
            </a:r>
          </a:p>
        </p:txBody>
      </p:sp>
      <p:sp>
        <p:nvSpPr>
          <p:cNvPr id="18" name="ZoneTexte 17"/>
          <p:cNvSpPr txBox="1"/>
          <p:nvPr>
            <p:custDataLst>
              <p:tags r:id="rId11"/>
            </p:custDataLst>
          </p:nvPr>
        </p:nvSpPr>
        <p:spPr>
          <a:xfrm>
            <a:off x="4355976" y="1844824"/>
            <a:ext cx="4788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Fig.3. Répartition des répondants selon le domaine d’études en % (n=1804)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6" grpId="0">
        <p:bldAsOne/>
      </p:bldGraphic>
      <p:bldP spid="1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0" y="1234061"/>
            <a:ext cx="9144000" cy="51472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FR" spc="-15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Diagramme en bâtons verticaux linéaires (fins)</a:t>
            </a:r>
          </a:p>
          <a:p>
            <a:pPr algn="ctr">
              <a:spcBef>
                <a:spcPts val="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Fig.4. Nombre d’enfants dans la famille chez les étudiants (n=2327)</a:t>
            </a: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27</a:t>
            </a:fld>
            <a:endParaRPr lang="fr-FR"/>
          </a:p>
        </p:txBody>
      </p:sp>
      <p:sp>
        <p:nvSpPr>
          <p:cNvPr id="13" name="Espace réservé de la date 1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803F425-0615-4FC0-B599-BC36EE5669F5}" type="datetime12">
              <a:rPr lang="fr-FR" smtClean="0"/>
              <a:t>5:35 </a:t>
            </a:fld>
            <a:endParaRPr lang="fr-FR"/>
          </a:p>
        </p:txBody>
      </p:sp>
      <p:sp>
        <p:nvSpPr>
          <p:cNvPr id="1287170" name="Rectangle 2"/>
          <p:cNvSpPr>
            <a:spLocks noGrp="1" noChangeArrowheads="1"/>
          </p:cNvSpPr>
          <p:nvPr>
            <p:ph type="ctrTitle"/>
            <p:custDataLst>
              <p:tags r:id="rId4"/>
            </p:custDataLst>
          </p:nvPr>
        </p:nvSpPr>
        <p:spPr>
          <a:xfrm>
            <a:off x="0" y="410363"/>
            <a:ext cx="9144000" cy="714380"/>
          </a:xfrm>
          <a:noFill/>
          <a:ln/>
          <a:effectLst>
            <a:outerShdw dist="50800" sx="99000" sy="99000" algn="ctr" rotWithShape="0">
              <a:srgbClr val="000000"/>
            </a:outerShdw>
          </a:effectLst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>
            <a:noAutofit/>
            <a:scene3d>
              <a:camera prst="orthographicFront"/>
              <a:lightRig rig="freezing" dir="t">
                <a:rot lat="0" lon="0" rev="5640000"/>
              </a:lightRig>
            </a:scene3d>
            <a:flatTx/>
          </a:bodyPr>
          <a:lstStyle/>
          <a:p>
            <a:pPr algn="ctr"/>
            <a:r>
              <a:rPr lang="fr-CA" sz="3600" b="0" spc="-150" dirty="0">
                <a:effectLst>
                  <a:outerShdw blurRad="673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Représentation graphique</a:t>
            </a:r>
          </a:p>
        </p:txBody>
      </p:sp>
      <p:sp>
        <p:nvSpPr>
          <p:cNvPr id="2" name="ZoneTexte 1"/>
          <p:cNvSpPr txBox="1"/>
          <p:nvPr>
            <p:custDataLst>
              <p:tags r:id="rId5"/>
            </p:custDataLst>
          </p:nvPr>
        </p:nvSpPr>
        <p:spPr>
          <a:xfrm>
            <a:off x="1763688" y="6196663"/>
            <a:ext cx="5832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Source: Base de données Étudiants 1986-2001</a:t>
            </a:r>
            <a:endParaRPr lang="fr-CA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5" name="Graphique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5618495"/>
              </p:ext>
            </p:extLst>
          </p:nvPr>
        </p:nvGraphicFramePr>
        <p:xfrm>
          <a:off x="785786" y="2276872"/>
          <a:ext cx="7962678" cy="39182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cxnSp>
        <p:nvCxnSpPr>
          <p:cNvPr id="10" name="Connecteur droit 9"/>
          <p:cNvCxnSpPr/>
          <p:nvPr>
            <p:custDataLst>
              <p:tags r:id="rId6"/>
            </p:custDataLst>
          </p:nvPr>
        </p:nvCxnSpPr>
        <p:spPr>
          <a:xfrm>
            <a:off x="0" y="1234061"/>
            <a:ext cx="9144000" cy="1588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>
            <p:custDataLst>
              <p:tags r:id="rId7"/>
            </p:custDataLst>
          </p:nvPr>
        </p:nvCxnSpPr>
        <p:spPr>
          <a:xfrm>
            <a:off x="0" y="1293330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53895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0" y="1234061"/>
            <a:ext cx="9144000" cy="5266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FR" spc="-15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Histogramme, polygone &amp; ogive</a:t>
            </a:r>
          </a:p>
          <a:p>
            <a:pPr algn="ctr">
              <a:spcBef>
                <a:spcPts val="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28</a:t>
            </a:fld>
            <a:endParaRPr lang="fr-FR" dirty="0"/>
          </a:p>
        </p:txBody>
      </p:sp>
      <p:sp>
        <p:nvSpPr>
          <p:cNvPr id="13" name="Espace réservé de la date 1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9313D7AE-6B6F-4311-A7D4-984DF03B4F98}" type="datetime12">
              <a:rPr lang="fr-FR" smtClean="0"/>
              <a:t>5:35 </a:t>
            </a:fld>
            <a:endParaRPr lang="fr-FR"/>
          </a:p>
        </p:txBody>
      </p:sp>
      <p:sp>
        <p:nvSpPr>
          <p:cNvPr id="1287170" name="Rectangle 2"/>
          <p:cNvSpPr>
            <a:spLocks noGrp="1" noChangeArrowheads="1"/>
          </p:cNvSpPr>
          <p:nvPr>
            <p:ph type="ctrTitle"/>
            <p:custDataLst>
              <p:tags r:id="rId4"/>
            </p:custDataLst>
          </p:nvPr>
        </p:nvSpPr>
        <p:spPr>
          <a:xfrm>
            <a:off x="0" y="404664"/>
            <a:ext cx="9144000" cy="714380"/>
          </a:xfrm>
          <a:noFill/>
          <a:ln/>
          <a:effectLst>
            <a:outerShdw dist="50800" sx="99000" sy="99000" algn="ctr" rotWithShape="0">
              <a:srgbClr val="000000"/>
            </a:outerShdw>
          </a:effectLst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>
            <a:noAutofit/>
            <a:scene3d>
              <a:camera prst="orthographicFront"/>
              <a:lightRig rig="freezing" dir="t">
                <a:rot lat="0" lon="0" rev="5640000"/>
              </a:lightRig>
            </a:scene3d>
            <a:flatTx/>
          </a:bodyPr>
          <a:lstStyle/>
          <a:p>
            <a:pPr algn="ctr"/>
            <a:r>
              <a:rPr lang="fr-CA" sz="3600" b="0" spc="-150" dirty="0">
                <a:effectLst>
                  <a:outerShdw blurRad="673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Représentation graphique</a:t>
            </a:r>
          </a:p>
        </p:txBody>
      </p:sp>
      <p:graphicFrame>
        <p:nvGraphicFramePr>
          <p:cNvPr id="15" name="Graphique 14"/>
          <p:cNvGraphicFramePr>
            <a:graphicFrameLocks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439400377"/>
              </p:ext>
            </p:extLst>
          </p:nvPr>
        </p:nvGraphicFramePr>
        <p:xfrm>
          <a:off x="0" y="2564904"/>
          <a:ext cx="4499992" cy="39359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"/>
          </a:graphicData>
        </a:graphic>
      </p:graphicFrame>
      <p:sp>
        <p:nvSpPr>
          <p:cNvPr id="16" name="ZoneTexte 15"/>
          <p:cNvSpPr txBox="1"/>
          <p:nvPr>
            <p:custDataLst>
              <p:tags r:id="rId6"/>
            </p:custDataLst>
          </p:nvPr>
        </p:nvSpPr>
        <p:spPr>
          <a:xfrm>
            <a:off x="1655676" y="6469350"/>
            <a:ext cx="5832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Source: Touré, sondage TÉLUQ, été 2011</a:t>
            </a:r>
          </a:p>
        </p:txBody>
      </p:sp>
      <p:sp>
        <p:nvSpPr>
          <p:cNvPr id="3" name="Forme libre 2"/>
          <p:cNvSpPr/>
          <p:nvPr/>
        </p:nvSpPr>
        <p:spPr>
          <a:xfrm>
            <a:off x="899593" y="3311346"/>
            <a:ext cx="3312368" cy="1485805"/>
          </a:xfrm>
          <a:custGeom>
            <a:avLst/>
            <a:gdLst>
              <a:gd name="connsiteX0" fmla="*/ 0 w 5956663"/>
              <a:gd name="connsiteY0" fmla="*/ 2109626 h 2109626"/>
              <a:gd name="connsiteX1" fmla="*/ 783772 w 5956663"/>
              <a:gd name="connsiteY1" fmla="*/ 1469546 h 2109626"/>
              <a:gd name="connsiteX2" fmla="*/ 1854926 w 5956663"/>
              <a:gd name="connsiteY2" fmla="*/ 6506 h 2109626"/>
              <a:gd name="connsiteX3" fmla="*/ 3069772 w 5956663"/>
              <a:gd name="connsiteY3" fmla="*/ 947032 h 2109626"/>
              <a:gd name="connsiteX4" fmla="*/ 4101738 w 5956663"/>
              <a:gd name="connsiteY4" fmla="*/ 1299729 h 2109626"/>
              <a:gd name="connsiteX5" fmla="*/ 5290458 w 5956663"/>
              <a:gd name="connsiteY5" fmla="*/ 1861432 h 2109626"/>
              <a:gd name="connsiteX6" fmla="*/ 5956663 w 5956663"/>
              <a:gd name="connsiteY6" fmla="*/ 1992060 h 2109626"/>
              <a:gd name="connsiteX7" fmla="*/ 5956663 w 5956663"/>
              <a:gd name="connsiteY7" fmla="*/ 1992060 h 21096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56663" h="2109626">
                <a:moveTo>
                  <a:pt x="0" y="2109626"/>
                </a:moveTo>
                <a:cubicBezTo>
                  <a:pt x="237309" y="1964846"/>
                  <a:pt x="474618" y="1820066"/>
                  <a:pt x="783772" y="1469546"/>
                </a:cubicBezTo>
                <a:cubicBezTo>
                  <a:pt x="1092926" y="1119026"/>
                  <a:pt x="1473926" y="93592"/>
                  <a:pt x="1854926" y="6506"/>
                </a:cubicBezTo>
                <a:cubicBezTo>
                  <a:pt x="2235926" y="-80580"/>
                  <a:pt x="2695303" y="731495"/>
                  <a:pt x="3069772" y="947032"/>
                </a:cubicBezTo>
                <a:cubicBezTo>
                  <a:pt x="3444241" y="1162569"/>
                  <a:pt x="3731624" y="1147329"/>
                  <a:pt x="4101738" y="1299729"/>
                </a:cubicBezTo>
                <a:cubicBezTo>
                  <a:pt x="4471852" y="1452129"/>
                  <a:pt x="4981304" y="1746044"/>
                  <a:pt x="5290458" y="1861432"/>
                </a:cubicBezTo>
                <a:cubicBezTo>
                  <a:pt x="5599612" y="1976820"/>
                  <a:pt x="5956663" y="1992060"/>
                  <a:pt x="5956663" y="1992060"/>
                </a:cubicBezTo>
                <a:lnTo>
                  <a:pt x="5956663" y="1992060"/>
                </a:lnTo>
              </a:path>
            </a:pathLst>
          </a:cu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sp>
        <p:nvSpPr>
          <p:cNvPr id="2" name="ZoneTexte 1"/>
          <p:cNvSpPr txBox="1"/>
          <p:nvPr/>
        </p:nvSpPr>
        <p:spPr>
          <a:xfrm>
            <a:off x="2411760" y="2681899"/>
            <a:ext cx="15841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Polygone</a:t>
            </a:r>
          </a:p>
        </p:txBody>
      </p:sp>
      <p:cxnSp>
        <p:nvCxnSpPr>
          <p:cNvPr id="5" name="Connecteur droit avec flèche 4"/>
          <p:cNvCxnSpPr/>
          <p:nvPr/>
        </p:nvCxnSpPr>
        <p:spPr>
          <a:xfrm flipH="1">
            <a:off x="1979712" y="2959347"/>
            <a:ext cx="432048" cy="3593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>
            <p:custDataLst>
              <p:tags r:id="rId7"/>
            </p:custDataLst>
          </p:nvPr>
        </p:nvCxnSpPr>
        <p:spPr>
          <a:xfrm>
            <a:off x="0" y="1234061"/>
            <a:ext cx="9144000" cy="1588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>
            <p:custDataLst>
              <p:tags r:id="rId8"/>
            </p:custDataLst>
          </p:nvPr>
        </p:nvCxnSpPr>
        <p:spPr>
          <a:xfrm>
            <a:off x="0" y="1293330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>
            <p:custDataLst>
              <p:tags r:id="rId9"/>
            </p:custDataLst>
          </p:nvPr>
        </p:nvSpPr>
        <p:spPr>
          <a:xfrm>
            <a:off x="-202541" y="1844824"/>
            <a:ext cx="4788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Fig.5. Répartition des répondants selon l’âge en classes en % (n=1804)</a:t>
            </a:r>
          </a:p>
        </p:txBody>
      </p:sp>
      <p:sp>
        <p:nvSpPr>
          <p:cNvPr id="20" name="ZoneTexte 19"/>
          <p:cNvSpPr txBox="1"/>
          <p:nvPr>
            <p:custDataLst>
              <p:tags r:id="rId10"/>
            </p:custDataLst>
          </p:nvPr>
        </p:nvSpPr>
        <p:spPr>
          <a:xfrm>
            <a:off x="4355976" y="1844824"/>
            <a:ext cx="47880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Fig.6. Répartition cumulative des répondants selon l’âge en % (n=1804)</a:t>
            </a:r>
          </a:p>
        </p:txBody>
      </p:sp>
      <p:graphicFrame>
        <p:nvGraphicFramePr>
          <p:cNvPr id="21" name="Graphique 20"/>
          <p:cNvGraphicFramePr>
            <a:graphicFrameLocks/>
          </p:cNvGraphicFramePr>
          <p:nvPr>
            <p:custDataLst>
              <p:tags r:id="rId11"/>
            </p:custDataLst>
            <p:extLst>
              <p:ext uri="{D42A27DB-BD31-4B8C-83A1-F6EECF244321}">
                <p14:modId xmlns:p14="http://schemas.microsoft.com/office/powerpoint/2010/main" val="2206364293"/>
              </p:ext>
            </p:extLst>
          </p:nvPr>
        </p:nvGraphicFramePr>
        <p:xfrm>
          <a:off x="4499992" y="2552710"/>
          <a:ext cx="4644008" cy="39481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5"/>
          </a:graphicData>
        </a:graphic>
      </p:graphicFrame>
      <p:cxnSp>
        <p:nvCxnSpPr>
          <p:cNvPr id="22" name="Connecteur droit 21"/>
          <p:cNvCxnSpPr/>
          <p:nvPr/>
        </p:nvCxnSpPr>
        <p:spPr>
          <a:xfrm>
            <a:off x="7308304" y="3245010"/>
            <a:ext cx="0" cy="169615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>
            <a:off x="5652120" y="3245010"/>
            <a:ext cx="1656184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4" name="ZoneTexte 23"/>
          <p:cNvSpPr txBox="1"/>
          <p:nvPr/>
        </p:nvSpPr>
        <p:spPr>
          <a:xfrm>
            <a:off x="5292080" y="3095006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000" dirty="0">
                <a:solidFill>
                  <a:srgbClr val="FF0000"/>
                </a:solidFill>
              </a:rPr>
              <a:t>77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/>
      <p:bldP spid="20" grpId="0"/>
      <p:bldGraphic spid="21" grpId="0">
        <p:bldAsOne/>
      </p:bldGraphic>
      <p:bldP spid="2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685800" y="1916832"/>
            <a:ext cx="8243918" cy="45840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Fig.7. Courbe de tendance du chômage en France et au Canada (1997-2008)</a:t>
            </a:r>
            <a:endParaRPr lang="fr-CA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CA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29</a:t>
            </a:fld>
            <a:endParaRPr lang="fr-FR"/>
          </a:p>
        </p:txBody>
      </p:sp>
      <p:sp>
        <p:nvSpPr>
          <p:cNvPr id="13" name="Espace réservé de la date 1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858B638D-E34D-4549-87D5-EE7DD5C98A53}" type="datetime12">
              <a:rPr lang="fr-FR" smtClean="0"/>
              <a:t>5:35 </a:t>
            </a:fld>
            <a:endParaRPr lang="fr-FR"/>
          </a:p>
        </p:txBody>
      </p:sp>
      <p:graphicFrame>
        <p:nvGraphicFramePr>
          <p:cNvPr id="10" name="Graphique 9"/>
          <p:cNvGraphicFramePr>
            <a:graphicFrameLocks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4056039964"/>
              </p:ext>
            </p:extLst>
          </p:nvPr>
        </p:nvGraphicFramePr>
        <p:xfrm>
          <a:off x="611560" y="2492896"/>
          <a:ext cx="8064895" cy="39957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sp>
        <p:nvSpPr>
          <p:cNvPr id="16" name="ZoneTexte 15"/>
          <p:cNvSpPr txBox="1"/>
          <p:nvPr>
            <p:custDataLst>
              <p:tags r:id="rId5"/>
            </p:custDataLst>
          </p:nvPr>
        </p:nvSpPr>
        <p:spPr>
          <a:xfrm>
            <a:off x="1619672" y="6488668"/>
            <a:ext cx="58326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Source: FMI, 2009</a:t>
            </a:r>
          </a:p>
        </p:txBody>
      </p:sp>
      <p:sp>
        <p:nvSpPr>
          <p:cNvPr id="15" name="Rectangle 2"/>
          <p:cNvSpPr txBox="1">
            <a:spLocks noChangeArrowheads="1"/>
          </p:cNvSpPr>
          <p:nvPr>
            <p:custDataLst>
              <p:tags r:id="rId6"/>
            </p:custDataLst>
          </p:nvPr>
        </p:nvSpPr>
        <p:spPr>
          <a:xfrm>
            <a:off x="0" y="404664"/>
            <a:ext cx="9144000" cy="714380"/>
          </a:xfrm>
          <a:prstGeom prst="rect">
            <a:avLst/>
          </a:prstGeom>
          <a:noFill/>
          <a:ln>
            <a:noFill/>
          </a:ln>
          <a:effectLst>
            <a:outerShdw dist="50800" sx="99000" sy="99000" algn="ctr" rotWithShape="0">
              <a:srgbClr val="000000"/>
            </a:outerShdw>
          </a:effectLst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flatTx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CA" sz="3600" b="0" spc="-150" dirty="0">
                <a:effectLst>
                  <a:outerShdw blurRad="673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Représentation graphique</a:t>
            </a:r>
          </a:p>
        </p:txBody>
      </p:sp>
      <p:cxnSp>
        <p:nvCxnSpPr>
          <p:cNvPr id="17" name="Connecteur droit 16"/>
          <p:cNvCxnSpPr/>
          <p:nvPr>
            <p:custDataLst>
              <p:tags r:id="rId7"/>
            </p:custDataLst>
          </p:nvPr>
        </p:nvCxnSpPr>
        <p:spPr>
          <a:xfrm>
            <a:off x="0" y="1234061"/>
            <a:ext cx="9144000" cy="1588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" name="Connecteur droit 17"/>
          <p:cNvCxnSpPr/>
          <p:nvPr>
            <p:custDataLst>
              <p:tags r:id="rId8"/>
            </p:custDataLst>
          </p:nvPr>
        </p:nvCxnSpPr>
        <p:spPr>
          <a:xfrm>
            <a:off x="0" y="1293330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9" name="Rectangle 2"/>
          <p:cNvSpPr txBox="1">
            <a:spLocks noChangeArrowheads="1"/>
          </p:cNvSpPr>
          <p:nvPr>
            <p:custDataLst>
              <p:tags r:id="rId9"/>
            </p:custDataLst>
          </p:nvPr>
        </p:nvSpPr>
        <p:spPr>
          <a:xfrm>
            <a:off x="-28600" y="1052108"/>
            <a:ext cx="9144000" cy="714380"/>
          </a:xfrm>
          <a:prstGeom prst="rect">
            <a:avLst/>
          </a:prstGeom>
          <a:noFill/>
          <a:ln>
            <a:noFill/>
          </a:ln>
          <a:effectLst>
            <a:outerShdw dist="50800" sx="99000" sy="99000" algn="ctr" rotWithShape="0">
              <a:srgbClr val="000000"/>
            </a:outerShdw>
          </a:effectLst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flatTx/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5600" b="1" kern="120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CA" sz="3200" b="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Courbe de tendance ou série chronologique</a:t>
            </a:r>
          </a:p>
        </p:txBody>
      </p:sp>
    </p:spTree>
    <p:extLst>
      <p:ext uri="{BB962C8B-B14F-4D97-AF65-F5344CB8AC3E}">
        <p14:creationId xmlns:p14="http://schemas.microsoft.com/office/powerpoint/2010/main" val="4032412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407386" y="2060848"/>
            <a:ext cx="8413086" cy="4449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24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Questions relatives à l’</a:t>
            </a:r>
            <a:r>
              <a:rPr lang="fr-FR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ampleur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d’un phénomène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uelle est l’opinion des citoyens américains concernant la désobéissance civile ? (Fox)</a:t>
            </a:r>
          </a:p>
          <a:p>
            <a:pPr>
              <a:spcBef>
                <a:spcPts val="6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Les travailleurs de la fonction publique sénégalaise sont-ils âgés?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 religion est-elle aussi importante en FR qu’au CAN?</a:t>
            </a:r>
          </a:p>
          <a:p>
            <a:pPr marL="342900" lvl="1" indent="-342900">
              <a:spcBef>
                <a:spcPts val="6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SzPct val="90000"/>
              <a:buFont typeface="Wingdings" pitchFamily="2" charset="2"/>
              <a:buChar char="n"/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La représentativité féminine est-elle en hausse dans les universités sénégalaises?</a:t>
            </a:r>
          </a:p>
          <a:p>
            <a:pPr>
              <a:spcBef>
                <a:spcPts val="6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Quel est l’intention de vote des Sénégalais en faveur du parti au pouvoir aux prochaines élections de 2024?</a:t>
            </a: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buClr>
                <a:schemeClr val="bg2">
                  <a:lumMod val="40000"/>
                  <a:lumOff val="60000"/>
                </a:schemeClr>
              </a:buClr>
            </a:pPr>
            <a:endParaRPr lang="fr-FR" dirty="0"/>
          </a:p>
          <a:p>
            <a:pPr lvl="1">
              <a:buClr>
                <a:schemeClr val="bg2">
                  <a:lumMod val="40000"/>
                  <a:lumOff val="60000"/>
                </a:schemeClr>
              </a:buClr>
            </a:pPr>
            <a:endParaRPr lang="fr-FR" dirty="0"/>
          </a:p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FR" dirty="0"/>
          </a:p>
          <a:p>
            <a:pPr lvl="1">
              <a:buClr>
                <a:schemeClr val="bg2">
                  <a:lumMod val="40000"/>
                  <a:lumOff val="60000"/>
                </a:schemeClr>
              </a:buClr>
            </a:pPr>
            <a:endParaRPr lang="fr-FR" dirty="0"/>
          </a:p>
        </p:txBody>
      </p:sp>
      <p:sp>
        <p:nvSpPr>
          <p:cNvPr id="11" name="Espace réservé du texte 2"/>
          <p:cNvSpPr>
            <a:spLocks noGrp="1"/>
          </p:cNvSpPr>
          <p:nvPr>
            <p:custDataLst>
              <p:tags r:id="rId2"/>
            </p:custDataLst>
          </p:nvPr>
        </p:nvSpPr>
        <p:spPr bwMode="auto">
          <a:xfrm>
            <a:off x="685800" y="1643050"/>
            <a:ext cx="7772400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CA" dirty="0"/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2A769437-47A0-4DDD-8BE1-0193AC86A4FB}" type="datetime12">
              <a:rPr lang="fr-FR" smtClean="0"/>
              <a:t>5:35 </a:t>
            </a:fld>
            <a:endParaRPr lang="fr-FR" dirty="0"/>
          </a:p>
        </p:txBody>
      </p:sp>
      <p:sp>
        <p:nvSpPr>
          <p:cNvPr id="22" name="Rectangle 2"/>
          <p:cNvSpPr txBox="1">
            <a:spLocks noChangeArrowheads="1"/>
          </p:cNvSpPr>
          <p:nvPr>
            <p:custDataLst>
              <p:tags r:id="rId5"/>
            </p:custDataLst>
          </p:nvPr>
        </p:nvSpPr>
        <p:spPr>
          <a:xfrm>
            <a:off x="0" y="495899"/>
            <a:ext cx="89154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spc="-150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Distribution de fréquences</a:t>
            </a:r>
            <a:endParaRPr kumimoji="0" lang="fr-FR" sz="3600" i="0" u="none" strike="noStrike" kern="1200" cap="none" spc="-150" normalizeH="0" baseline="0" dirty="0">
              <a:ln>
                <a:noFill/>
              </a:ln>
              <a:solidFill>
                <a:schemeClr val="accent3">
                  <a:tint val="90000"/>
                  <a:satMod val="120000"/>
                </a:schemeClr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cxnSp>
        <p:nvCxnSpPr>
          <p:cNvPr id="17" name="Connecteur droit 16"/>
          <p:cNvCxnSpPr/>
          <p:nvPr>
            <p:custDataLst>
              <p:tags r:id="rId6"/>
            </p:custDataLst>
          </p:nvPr>
        </p:nvCxnSpPr>
        <p:spPr>
          <a:xfrm>
            <a:off x="0" y="1234061"/>
            <a:ext cx="9144000" cy="1588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" name="Connecteur droit 19"/>
          <p:cNvCxnSpPr/>
          <p:nvPr>
            <p:custDataLst>
              <p:tags r:id="rId7"/>
            </p:custDataLst>
          </p:nvPr>
        </p:nvCxnSpPr>
        <p:spPr>
          <a:xfrm>
            <a:off x="0" y="1293330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9" name="Rectangle 2"/>
          <p:cNvSpPr txBox="1">
            <a:spLocks noChangeArrowheads="1"/>
          </p:cNvSpPr>
          <p:nvPr>
            <p:custDataLst>
              <p:tags r:id="rId8"/>
            </p:custDataLst>
          </p:nvPr>
        </p:nvSpPr>
        <p:spPr>
          <a:xfrm>
            <a:off x="0" y="1115572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i="0" u="none" strike="noStrike" kern="1200" cap="none" spc="-150" normalizeH="0" baseline="0" noProof="0" dirty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Questions de recherche sociologique (univariées)</a:t>
            </a:r>
          </a:p>
        </p:txBody>
      </p:sp>
      <p:cxnSp>
        <p:nvCxnSpPr>
          <p:cNvPr id="10" name="Connecteur droit avec flèche 9"/>
          <p:cNvCxnSpPr/>
          <p:nvPr/>
        </p:nvCxnSpPr>
        <p:spPr>
          <a:xfrm>
            <a:off x="611560" y="2276872"/>
            <a:ext cx="386733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8998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717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11887" y="404664"/>
            <a:ext cx="9144000" cy="714380"/>
          </a:xfrm>
          <a:noFill/>
          <a:ln/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>
            <a:noAutofit/>
            <a:scene3d>
              <a:camera prst="orthographicFront"/>
              <a:lightRig rig="freezing" dir="t">
                <a:rot lat="0" lon="0" rev="5640000"/>
              </a:lightRig>
            </a:scene3d>
            <a:flatTx/>
          </a:bodyPr>
          <a:lstStyle/>
          <a:p>
            <a:pPr algn="ctr"/>
            <a:r>
              <a:rPr lang="fr-CA" sz="3600" b="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Tout prochainement</a:t>
            </a:r>
          </a:p>
        </p:txBody>
      </p:sp>
      <p:sp>
        <p:nvSpPr>
          <p:cNvPr id="18" name="Espace réservé du texte 2"/>
          <p:cNvSpPr>
            <a:spLocks noGrp="1"/>
          </p:cNvSpPr>
          <p:nvPr>
            <p:custDataLst>
              <p:tags r:id="rId2"/>
            </p:custDataLst>
          </p:nvPr>
        </p:nvSpPr>
        <p:spPr bwMode="auto">
          <a:xfrm>
            <a:off x="685800" y="1785926"/>
            <a:ext cx="7772400" cy="4286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rgbClr val="04617B">
                  <a:lumMod val="40000"/>
                  <a:lumOff val="60000"/>
                </a:srgbClr>
              </a:buClr>
            </a:pPr>
            <a:endParaRPr lang="en-CA" dirty="0">
              <a:solidFill>
                <a:prstClr val="white"/>
              </a:solidFill>
            </a:endParaRPr>
          </a:p>
          <a:p>
            <a:pPr lvl="1">
              <a:buClr>
                <a:srgbClr val="04617B">
                  <a:lumMod val="40000"/>
                  <a:lumOff val="60000"/>
                </a:srgbClr>
              </a:buClr>
            </a:pPr>
            <a:endParaRPr lang="en-CA" dirty="0">
              <a:solidFill>
                <a:prstClr val="white"/>
              </a:solidFill>
            </a:endParaRPr>
          </a:p>
          <a:p>
            <a:pPr lvl="1">
              <a:buClr>
                <a:srgbClr val="04617B">
                  <a:lumMod val="40000"/>
                  <a:lumOff val="60000"/>
                </a:srgbClr>
              </a:buClr>
            </a:pPr>
            <a:endParaRPr lang="en-CA" dirty="0">
              <a:solidFill>
                <a:prstClr val="white"/>
              </a:solidFill>
            </a:endParaRPr>
          </a:p>
          <a:p>
            <a:pPr>
              <a:buClr>
                <a:srgbClr val="04617B">
                  <a:lumMod val="40000"/>
                  <a:lumOff val="60000"/>
                </a:srgbClr>
              </a:buClr>
            </a:pPr>
            <a:endParaRPr lang="en-CA" dirty="0">
              <a:solidFill>
                <a:prstClr val="white"/>
              </a:solidFill>
            </a:endParaRPr>
          </a:p>
          <a:p>
            <a:pPr lvl="1">
              <a:buClr>
                <a:srgbClr val="04617B">
                  <a:lumMod val="40000"/>
                  <a:lumOff val="60000"/>
                </a:srgbClr>
              </a:buClr>
            </a:pPr>
            <a:endParaRPr lang="en-CA" dirty="0">
              <a:solidFill>
                <a:prstClr val="white"/>
              </a:solidFill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>
                <a:solidFill>
                  <a:srgbClr val="DBF5F9">
                    <a:shade val="90000"/>
                  </a:srgbClr>
                </a:solidFill>
              </a:rPr>
              <a:pPr/>
              <a:t>30</a:t>
            </a:fld>
            <a:endParaRPr lang="fr-FR">
              <a:solidFill>
                <a:srgbClr val="DBF5F9">
                  <a:shade val="90000"/>
                </a:srgbClr>
              </a:solidFill>
            </a:endParaRPr>
          </a:p>
        </p:txBody>
      </p:sp>
      <p:sp>
        <p:nvSpPr>
          <p:cNvPr id="13" name="Espace réservé de la date 12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4BA9D4EE-3CD8-45C2-8F66-5DF141BB191C}" type="datetime12">
              <a:rPr lang="fr-FR" sz="2000" smtClean="0">
                <a:solidFill>
                  <a:srgbClr val="DBF5F9">
                    <a:shade val="90000"/>
                  </a:srgbClr>
                </a:solidFill>
              </a:rPr>
              <a:t>5:35 </a:t>
            </a:fld>
            <a:endParaRPr lang="fr-FR" sz="2000" dirty="0">
              <a:solidFill>
                <a:srgbClr val="DBF5F9">
                  <a:shade val="90000"/>
                </a:srgbClr>
              </a:solidFill>
            </a:endParaRPr>
          </a:p>
        </p:txBody>
      </p:sp>
      <p:cxnSp>
        <p:nvCxnSpPr>
          <p:cNvPr id="9" name="Connecteur droit 8"/>
          <p:cNvCxnSpPr/>
          <p:nvPr>
            <p:custDataLst>
              <p:tags r:id="rId5"/>
            </p:custDataLst>
          </p:nvPr>
        </p:nvCxnSpPr>
        <p:spPr>
          <a:xfrm>
            <a:off x="0" y="1234061"/>
            <a:ext cx="9144000" cy="1588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>
            <p:custDataLst>
              <p:tags r:id="rId6"/>
            </p:custDataLst>
          </p:nvPr>
        </p:nvCxnSpPr>
        <p:spPr>
          <a:xfrm>
            <a:off x="0" y="1293330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2" name="Espace réservé du texte 2">
            <a:extLst>
              <a:ext uri="{FF2B5EF4-FFF2-40B4-BE49-F238E27FC236}">
                <a16:creationId xmlns:a16="http://schemas.microsoft.com/office/drawing/2014/main" id="{8B61E5C6-E67F-494A-89F1-6BF460DEC7A4}"/>
              </a:ext>
            </a:extLst>
          </p:cNvPr>
          <p:cNvSpPr>
            <a:spLocks noGrp="1"/>
          </p:cNvSpPr>
          <p:nvPr>
            <p:custDataLst>
              <p:tags r:id="rId7"/>
            </p:custDataLst>
          </p:nvPr>
        </p:nvSpPr>
        <p:spPr bwMode="auto">
          <a:xfrm>
            <a:off x="539552" y="1700808"/>
            <a:ext cx="8352928" cy="465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1200"/>
              </a:spcBef>
              <a:spcAft>
                <a:spcPts val="1200"/>
              </a:spcAft>
              <a:buClr>
                <a:srgbClr val="04617B">
                  <a:lumMod val="40000"/>
                  <a:lumOff val="60000"/>
                </a:srgbClr>
              </a:buClr>
            </a:pPr>
            <a:r>
              <a:rPr lang="fr-FR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À faire cette semaine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Clr>
                <a:srgbClr val="04617B">
                  <a:lumMod val="40000"/>
                  <a:lumOff val="60000"/>
                </a:srgbClr>
              </a:buClr>
            </a:pPr>
            <a:r>
              <a:rPr lang="fr-FR" sz="2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Compléter le quiz 3</a:t>
            </a:r>
          </a:p>
          <a:p>
            <a:pPr lvl="1">
              <a:spcBef>
                <a:spcPts val="0"/>
              </a:spcBef>
              <a:spcAft>
                <a:spcPts val="3000"/>
              </a:spcAft>
              <a:buClr>
                <a:srgbClr val="04617B">
                  <a:lumMod val="40000"/>
                  <a:lumOff val="60000"/>
                </a:srgbClr>
              </a:buClr>
            </a:pPr>
            <a:r>
              <a:rPr lang="fr-FR" sz="2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Effectuer les exercices récapitulatifs (</a:t>
            </a:r>
            <a:r>
              <a:rPr lang="fr-FR" sz="220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avec solutionnaire)</a:t>
            </a:r>
            <a:endParaRPr lang="fr-FR" sz="22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rgbClr val="04617B">
                  <a:lumMod val="40000"/>
                  <a:lumOff val="60000"/>
                </a:srgbClr>
              </a:buClr>
            </a:pPr>
            <a:r>
              <a:rPr lang="fr-FR" sz="24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Prochaine leçon</a:t>
            </a:r>
          </a:p>
          <a:p>
            <a:pPr lvl="1">
              <a:spcBef>
                <a:spcPts val="600"/>
              </a:spcBef>
              <a:spcAft>
                <a:spcPts val="1200"/>
              </a:spcAft>
              <a:buClr>
                <a:srgbClr val="04617B">
                  <a:lumMod val="40000"/>
                  <a:lumOff val="60000"/>
                </a:srgbClr>
              </a:buClr>
            </a:pPr>
            <a:r>
              <a:rPr lang="fr-FR" sz="22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Mesures de tendance centrale</a:t>
            </a:r>
          </a:p>
        </p:txBody>
      </p:sp>
    </p:spTree>
    <p:extLst>
      <p:ext uri="{BB962C8B-B14F-4D97-AF65-F5344CB8AC3E}">
        <p14:creationId xmlns:p14="http://schemas.microsoft.com/office/powerpoint/2010/main" val="6570861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457199" y="1556792"/>
            <a:ext cx="8435281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CA" sz="2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Distribution de fréquences simples</a:t>
            </a:r>
          </a:p>
          <a:p>
            <a:pPr lvl="1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Fréquences avec les valeurs brutes | de départ</a:t>
            </a:r>
          </a:p>
          <a:p>
            <a:pPr lvl="1"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Ex: pour la variable «sexe», le nombre de cas correspondant aux valeurs catégorielles de départ «femme» ou «homme»</a:t>
            </a:r>
          </a:p>
          <a:p>
            <a:pPr>
              <a:spcBef>
                <a:spcPts val="18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Distribution de fréquences regroupées</a:t>
            </a:r>
          </a:p>
          <a:p>
            <a:pPr lvl="1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Fréquences avec les valeurs regroupées en classes ou catégories</a:t>
            </a:r>
          </a:p>
          <a:p>
            <a:pPr lvl="1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Ex: pour un échantillon n=100 cas, des classes d’âge peuvent être créées: 20-39ans; 40-59ans; 60 ans +</a:t>
            </a:r>
          </a:p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C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>
              <a:buClr>
                <a:schemeClr val="bg2">
                  <a:lumMod val="40000"/>
                  <a:lumOff val="60000"/>
                </a:schemeClr>
              </a:buClr>
            </a:pPr>
            <a:endParaRPr lang="fr-C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Espace réservé du texte 2"/>
          <p:cNvSpPr>
            <a:spLocks noGrp="1"/>
          </p:cNvSpPr>
          <p:nvPr>
            <p:custDataLst>
              <p:tags r:id="rId2"/>
            </p:custDataLst>
          </p:nvPr>
        </p:nvSpPr>
        <p:spPr bwMode="auto">
          <a:xfrm>
            <a:off x="642910" y="1643050"/>
            <a:ext cx="7772400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CA" dirty="0"/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BC22B23-F226-4E7E-ACB2-BDA9E832D84D}" type="datetime12">
              <a:rPr lang="fr-FR" smtClean="0"/>
              <a:t>5:35 </a:t>
            </a:fld>
            <a:endParaRPr lang="fr-FR" dirty="0"/>
          </a:p>
        </p:txBody>
      </p:sp>
      <p:sp>
        <p:nvSpPr>
          <p:cNvPr id="22" name="Rectangle 2"/>
          <p:cNvSpPr txBox="1">
            <a:spLocks noChangeArrowheads="1"/>
          </p:cNvSpPr>
          <p:nvPr>
            <p:custDataLst>
              <p:tags r:id="rId5"/>
            </p:custDataLst>
          </p:nvPr>
        </p:nvSpPr>
        <p:spPr>
          <a:xfrm>
            <a:off x="0" y="495168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i="0" u="none" strike="noStrike" kern="1200" cap="none" spc="-150" normalizeH="0" baseline="0" noProof="0" dirty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Distribution de fréquences</a:t>
            </a:r>
          </a:p>
        </p:txBody>
      </p:sp>
      <p:sp>
        <p:nvSpPr>
          <p:cNvPr id="10" name="Rectangle 2"/>
          <p:cNvSpPr txBox="1">
            <a:spLocks noChangeArrowheads="1"/>
          </p:cNvSpPr>
          <p:nvPr>
            <p:custDataLst>
              <p:tags r:id="rId6"/>
            </p:custDataLst>
          </p:nvPr>
        </p:nvSpPr>
        <p:spPr>
          <a:xfrm>
            <a:off x="0" y="1119315"/>
            <a:ext cx="8676456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i="0" u="none" strike="noStrike" kern="1200" cap="none" spc="-150" normalizeH="0" baseline="0" noProof="0" dirty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Définition </a:t>
            </a:r>
            <a:r>
              <a:rPr kumimoji="0" lang="fr-FR" sz="3200" spc="-150" dirty="0"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rPr>
              <a:t>&amp;</a:t>
            </a:r>
            <a:r>
              <a:rPr kumimoji="0" lang="fr-FR" sz="3200" i="0" u="none" strike="noStrike" kern="1200" cap="none" spc="-150" normalizeH="0" baseline="0" noProof="0" dirty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classification</a:t>
            </a:r>
          </a:p>
        </p:txBody>
      </p:sp>
      <p:cxnSp>
        <p:nvCxnSpPr>
          <p:cNvPr id="20" name="Connecteur droit 19"/>
          <p:cNvCxnSpPr/>
          <p:nvPr>
            <p:custDataLst>
              <p:tags r:id="rId7"/>
            </p:custDataLst>
          </p:nvPr>
        </p:nvCxnSpPr>
        <p:spPr>
          <a:xfrm>
            <a:off x="0" y="1234061"/>
            <a:ext cx="9144000" cy="1588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>
            <p:custDataLst>
              <p:tags r:id="rId8"/>
            </p:custDataLst>
          </p:nvPr>
        </p:nvCxnSpPr>
        <p:spPr>
          <a:xfrm>
            <a:off x="0" y="1293330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" name="Connecteur droit avec flèche 2"/>
          <p:cNvCxnSpPr/>
          <p:nvPr/>
        </p:nvCxnSpPr>
        <p:spPr>
          <a:xfrm>
            <a:off x="642910" y="2348880"/>
            <a:ext cx="464079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668820" y="1834240"/>
            <a:ext cx="82340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endParaRPr lang="fr-CA" dirty="0"/>
          </a:p>
        </p:txBody>
      </p:sp>
      <p:sp>
        <p:nvSpPr>
          <p:cNvPr id="4" name="Rectangle 3"/>
          <p:cNvSpPr/>
          <p:nvPr/>
        </p:nvSpPr>
        <p:spPr>
          <a:xfrm>
            <a:off x="642910" y="2108808"/>
            <a:ext cx="825991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Une façon d’y répondre consiste à compter le nombre de cas pour chaque valeur. « Ce résumé de la variation d’une variable est une </a:t>
            </a:r>
            <a:r>
              <a:rPr lang="fr-FR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distribution de fréquences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 » (Fox: 34)</a:t>
            </a:r>
          </a:p>
        </p:txBody>
      </p:sp>
    </p:spTree>
    <p:extLst>
      <p:ext uri="{BB962C8B-B14F-4D97-AF65-F5344CB8AC3E}">
        <p14:creationId xmlns:p14="http://schemas.microsoft.com/office/powerpoint/2010/main" val="1777964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714348" y="1500174"/>
            <a:ext cx="8143932" cy="4643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0"/>
              </a:spcBef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CA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CA" sz="2400" dirty="0">
              <a:latin typeface="Arial" pitchFamily="34" charset="0"/>
              <a:cs typeface="Arial" pitchFamily="34" charset="0"/>
            </a:endParaRPr>
          </a:p>
          <a:p>
            <a:pPr lvl="1"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CA" dirty="0"/>
          </a:p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fr-CA" dirty="0"/>
          </a:p>
          <a:p>
            <a:pPr lvl="1">
              <a:buClr>
                <a:schemeClr val="bg2">
                  <a:lumMod val="40000"/>
                  <a:lumOff val="60000"/>
                </a:schemeClr>
              </a:buClr>
            </a:pPr>
            <a:endParaRPr lang="fr-CA" dirty="0"/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A4A7C219-18CF-4A83-B005-D2851502AFF8}" type="datetime12">
              <a:rPr lang="fr-FR" smtClean="0"/>
              <a:t>5:35 </a:t>
            </a:fld>
            <a:endParaRPr lang="fr-FR" dirty="0"/>
          </a:p>
        </p:txBody>
      </p:sp>
      <p:sp>
        <p:nvSpPr>
          <p:cNvPr id="22" name="Rectangle 2"/>
          <p:cNvSpPr txBox="1">
            <a:spLocks noChangeArrowheads="1"/>
          </p:cNvSpPr>
          <p:nvPr>
            <p:custDataLst>
              <p:tags r:id="rId4"/>
            </p:custDataLst>
          </p:nvPr>
        </p:nvSpPr>
        <p:spPr>
          <a:xfrm>
            <a:off x="16309" y="476625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i="0" u="none" strike="noStrike" kern="1200" cap="none" spc="-150" normalizeH="0" baseline="0" noProof="0" dirty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Distribution</a:t>
            </a:r>
            <a:r>
              <a:rPr kumimoji="0" lang="fr-FR" sz="3600" i="0" u="none" strike="noStrike" kern="1200" cap="none" spc="-150" normalizeH="0" noProof="0" dirty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de f</a:t>
            </a:r>
            <a:r>
              <a:rPr kumimoji="0" lang="fr-FR" sz="3600" i="0" u="none" strike="noStrike" kern="1200" cap="none" spc="-150" normalizeH="0" baseline="0" noProof="0" dirty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réquences simples </a:t>
            </a:r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1361362058"/>
              </p:ext>
            </p:extLst>
          </p:nvPr>
        </p:nvGraphicFramePr>
        <p:xfrm>
          <a:off x="785786" y="1293334"/>
          <a:ext cx="8001056" cy="51700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916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88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59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1457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23126">
                <a:tc>
                  <a:txBody>
                    <a:bodyPr/>
                    <a:lstStyle/>
                    <a:p>
                      <a:r>
                        <a:rPr lang="fr-FR" sz="1600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Numéro</a:t>
                      </a:r>
                      <a:r>
                        <a:rPr lang="fr-FR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 du cas</a:t>
                      </a:r>
                    </a:p>
                  </a:txBody>
                  <a:tcPr marL="72000" marT="0" marB="0"/>
                </a:tc>
                <a:tc>
                  <a:txBody>
                    <a:bodyPr/>
                    <a:lstStyle/>
                    <a:p>
                      <a:r>
                        <a:rPr lang="fr-FR" sz="16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Désobéissance</a:t>
                      </a:r>
                      <a:endParaRPr lang="fr-FR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T="0" marB="0"/>
                </a:tc>
                <a:tc>
                  <a:txBody>
                    <a:bodyPr/>
                    <a:lstStyle/>
                    <a:p>
                      <a:r>
                        <a:rPr lang="fr-FR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Numéro du cas</a:t>
                      </a:r>
                    </a:p>
                  </a:txBody>
                  <a:tcPr marL="72000" marT="0" marB="0"/>
                </a:tc>
                <a:tc>
                  <a:txBody>
                    <a:bodyPr/>
                    <a:lstStyle/>
                    <a:p>
                      <a:r>
                        <a:rPr lang="fr-FR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Désobéissance</a:t>
                      </a:r>
                    </a:p>
                  </a:txBody>
                  <a:tcPr marL="7200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3126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01</a:t>
                      </a:r>
                      <a:r>
                        <a:rPr lang="fr-FR" sz="1600" baseline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        </a:t>
                      </a:r>
                      <a:endParaRPr lang="fr-FR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T="0" marB="0"/>
                </a:tc>
                <a:tc>
                  <a:txBody>
                    <a:bodyPr/>
                    <a:lstStyle/>
                    <a:p>
                      <a:r>
                        <a:rPr lang="fr-FR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Suivre sa conscience</a:t>
                      </a:r>
                    </a:p>
                  </a:txBody>
                  <a:tcPr marL="720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</a:p>
                  </a:txBody>
                  <a:tcPr marL="7200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Suivre sa conscience</a:t>
                      </a:r>
                      <a:endParaRPr lang="fr-FR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3126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02</a:t>
                      </a:r>
                    </a:p>
                  </a:txBody>
                  <a:tcPr marL="7200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Suivre sa conscience</a:t>
                      </a:r>
                    </a:p>
                  </a:txBody>
                  <a:tcPr marL="720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</a:p>
                  </a:txBody>
                  <a:tcPr marL="7200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Suivre sa conscience</a:t>
                      </a:r>
                      <a:endParaRPr lang="fr-FR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3126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03</a:t>
                      </a:r>
                    </a:p>
                  </a:txBody>
                  <a:tcPr marL="72000" marT="0" marB="0"/>
                </a:tc>
                <a:tc>
                  <a:txBody>
                    <a:bodyPr/>
                    <a:lstStyle/>
                    <a:p>
                      <a:r>
                        <a:rPr lang="fr-FR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Obéir aux lois</a:t>
                      </a:r>
                    </a:p>
                  </a:txBody>
                  <a:tcPr marL="720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</a:p>
                  </a:txBody>
                  <a:tcPr marL="7200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Suivre sa conscience</a:t>
                      </a:r>
                    </a:p>
                  </a:txBody>
                  <a:tcPr marL="7200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3126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04</a:t>
                      </a:r>
                    </a:p>
                  </a:txBody>
                  <a:tcPr marL="7200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Obéir aux lois</a:t>
                      </a:r>
                    </a:p>
                  </a:txBody>
                  <a:tcPr marL="720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</a:p>
                  </a:txBody>
                  <a:tcPr marL="7200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Obéir aux lois</a:t>
                      </a:r>
                    </a:p>
                  </a:txBody>
                  <a:tcPr marL="7200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3126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05</a:t>
                      </a:r>
                    </a:p>
                  </a:txBody>
                  <a:tcPr marL="7200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Suivre sa conscience</a:t>
                      </a:r>
                    </a:p>
                  </a:txBody>
                  <a:tcPr marL="720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</a:p>
                  </a:txBody>
                  <a:tcPr marL="7200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Obéir aux lois</a:t>
                      </a:r>
                    </a:p>
                  </a:txBody>
                  <a:tcPr marL="72000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3126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06</a:t>
                      </a:r>
                    </a:p>
                  </a:txBody>
                  <a:tcPr marL="7200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Obéir aux lois</a:t>
                      </a:r>
                    </a:p>
                  </a:txBody>
                  <a:tcPr marL="720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</a:p>
                  </a:txBody>
                  <a:tcPr marL="7200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Obéir aux lois</a:t>
                      </a:r>
                    </a:p>
                  </a:txBody>
                  <a:tcPr marL="72000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3126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07</a:t>
                      </a:r>
                    </a:p>
                  </a:txBody>
                  <a:tcPr marL="7200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Obéir aux lois</a:t>
                      </a:r>
                    </a:p>
                  </a:txBody>
                  <a:tcPr marL="720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</a:p>
                  </a:txBody>
                  <a:tcPr marL="7200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Suivre sa conscience</a:t>
                      </a:r>
                      <a:endParaRPr lang="fr-FR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T="0" marB="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3126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08</a:t>
                      </a:r>
                    </a:p>
                  </a:txBody>
                  <a:tcPr marL="7200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Suivre sa conscience</a:t>
                      </a:r>
                    </a:p>
                  </a:txBody>
                  <a:tcPr marL="720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</a:p>
                  </a:txBody>
                  <a:tcPr marL="7200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Suivre sa conscience</a:t>
                      </a:r>
                      <a:endParaRPr lang="fr-FR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T="0" marB="0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3126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09</a:t>
                      </a:r>
                    </a:p>
                  </a:txBody>
                  <a:tcPr marL="7200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Suivre sa conscience</a:t>
                      </a:r>
                    </a:p>
                  </a:txBody>
                  <a:tcPr marL="720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</a:p>
                  </a:txBody>
                  <a:tcPr marL="7200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Suivre sa conscience</a:t>
                      </a:r>
                    </a:p>
                  </a:txBody>
                  <a:tcPr marL="72000" marT="0" marB="0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3126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7200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Suivre sa conscience</a:t>
                      </a:r>
                    </a:p>
                  </a:txBody>
                  <a:tcPr marL="720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</a:p>
                  </a:txBody>
                  <a:tcPr marL="7200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Suivre sa conscience</a:t>
                      </a:r>
                    </a:p>
                  </a:txBody>
                  <a:tcPr marL="72000" marT="0" marB="0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3126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</a:p>
                  </a:txBody>
                  <a:tcPr marL="7200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Suivre sa conscience</a:t>
                      </a:r>
                    </a:p>
                  </a:txBody>
                  <a:tcPr marL="720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</a:p>
                  </a:txBody>
                  <a:tcPr marL="7200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Suivre sa conscience</a:t>
                      </a:r>
                    </a:p>
                  </a:txBody>
                  <a:tcPr marL="72000" marT="0" marB="0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3126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marL="7200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Obéir aux lois</a:t>
                      </a:r>
                    </a:p>
                  </a:txBody>
                  <a:tcPr marL="720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  <a:endParaRPr lang="fr-FR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Suivre sa conscience</a:t>
                      </a:r>
                    </a:p>
                  </a:txBody>
                  <a:tcPr marL="72000" marT="0" marB="0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3126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</a:p>
                  </a:txBody>
                  <a:tcPr marL="7200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Obéir aux lois</a:t>
                      </a:r>
                    </a:p>
                  </a:txBody>
                  <a:tcPr marL="720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</a:p>
                  </a:txBody>
                  <a:tcPr marL="7200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Suivre sa conscience</a:t>
                      </a:r>
                    </a:p>
                  </a:txBody>
                  <a:tcPr marL="72000" marT="0" marB="0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3126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</a:p>
                  </a:txBody>
                  <a:tcPr marL="7200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Obéir aux lois</a:t>
                      </a:r>
                    </a:p>
                  </a:txBody>
                  <a:tcPr marL="720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</a:p>
                  </a:txBody>
                  <a:tcPr marL="7200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Obéir aux lois</a:t>
                      </a:r>
                      <a:endParaRPr lang="fr-FR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72000" marT="0" marB="0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23126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</a:p>
                  </a:txBody>
                  <a:tcPr marL="7200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Obéir aux lois</a:t>
                      </a:r>
                    </a:p>
                  </a:txBody>
                  <a:tcPr marL="7200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</a:p>
                  </a:txBody>
                  <a:tcPr marL="7200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Obéir aux lois</a:t>
                      </a:r>
                    </a:p>
                  </a:txBody>
                  <a:tcPr marL="72000" marT="0" marB="0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11" name="Rectangle 10"/>
          <p:cNvSpPr/>
          <p:nvPr>
            <p:custDataLst>
              <p:tags r:id="rId6"/>
            </p:custDataLst>
          </p:nvPr>
        </p:nvSpPr>
        <p:spPr>
          <a:xfrm>
            <a:off x="1071538" y="6519446"/>
            <a:ext cx="757242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Source: Fox (p.35), Données tirées du Général Social Survey américain (1996)</a:t>
            </a:r>
          </a:p>
        </p:txBody>
      </p:sp>
      <p:sp>
        <p:nvSpPr>
          <p:cNvPr id="2" name="ZoneTexte 1"/>
          <p:cNvSpPr txBox="1"/>
          <p:nvPr>
            <p:custDataLst>
              <p:tags r:id="rId7"/>
            </p:custDataLst>
          </p:nvPr>
        </p:nvSpPr>
        <p:spPr>
          <a:xfrm>
            <a:off x="2123728" y="150075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800" dirty="0">
                <a:solidFill>
                  <a:srgbClr val="FF0000"/>
                </a:solidFill>
              </a:rPr>
              <a:t>|</a:t>
            </a:r>
            <a:endParaRPr lang="fr-CA" sz="1800" dirty="0">
              <a:solidFill>
                <a:srgbClr val="FF0000"/>
              </a:solidFill>
            </a:endParaRPr>
          </a:p>
        </p:txBody>
      </p:sp>
      <p:sp>
        <p:nvSpPr>
          <p:cNvPr id="15" name="ZoneTexte 14"/>
          <p:cNvSpPr txBox="1"/>
          <p:nvPr>
            <p:custDataLst>
              <p:tags r:id="rId8"/>
            </p:custDataLst>
          </p:nvPr>
        </p:nvSpPr>
        <p:spPr>
          <a:xfrm>
            <a:off x="2123728" y="185506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800" dirty="0">
                <a:solidFill>
                  <a:srgbClr val="FF0000"/>
                </a:solidFill>
              </a:rPr>
              <a:t>|</a:t>
            </a:r>
            <a:endParaRPr lang="fr-CA" sz="1800" dirty="0">
              <a:solidFill>
                <a:srgbClr val="FF0000"/>
              </a:solidFill>
            </a:endParaRPr>
          </a:p>
        </p:txBody>
      </p:sp>
      <p:sp>
        <p:nvSpPr>
          <p:cNvPr id="16" name="ZoneTexte 15"/>
          <p:cNvSpPr txBox="1"/>
          <p:nvPr>
            <p:custDataLst>
              <p:tags r:id="rId9"/>
            </p:custDataLst>
          </p:nvPr>
        </p:nvSpPr>
        <p:spPr>
          <a:xfrm>
            <a:off x="2148880" y="2833994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800" dirty="0">
                <a:solidFill>
                  <a:srgbClr val="FF0000"/>
                </a:solidFill>
              </a:rPr>
              <a:t>|</a:t>
            </a:r>
            <a:endParaRPr lang="fr-CA" sz="1800" dirty="0">
              <a:solidFill>
                <a:srgbClr val="FF0000"/>
              </a:solidFill>
            </a:endParaRPr>
          </a:p>
        </p:txBody>
      </p:sp>
      <p:sp>
        <p:nvSpPr>
          <p:cNvPr id="17" name="ZoneTexte 16"/>
          <p:cNvSpPr txBox="1"/>
          <p:nvPr>
            <p:custDataLst>
              <p:tags r:id="rId10"/>
            </p:custDataLst>
          </p:nvPr>
        </p:nvSpPr>
        <p:spPr>
          <a:xfrm>
            <a:off x="2123728" y="414908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800" dirty="0">
                <a:solidFill>
                  <a:srgbClr val="FF0000"/>
                </a:solidFill>
              </a:rPr>
              <a:t>|</a:t>
            </a:r>
            <a:endParaRPr lang="fr-CA" sz="1800" dirty="0">
              <a:solidFill>
                <a:srgbClr val="FF0000"/>
              </a:solidFill>
            </a:endParaRPr>
          </a:p>
        </p:txBody>
      </p:sp>
      <p:sp>
        <p:nvSpPr>
          <p:cNvPr id="20" name="ZoneTexte 19"/>
          <p:cNvSpPr txBox="1"/>
          <p:nvPr>
            <p:custDataLst>
              <p:tags r:id="rId11"/>
            </p:custDataLst>
          </p:nvPr>
        </p:nvSpPr>
        <p:spPr>
          <a:xfrm>
            <a:off x="2148880" y="4877720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800" dirty="0">
                <a:solidFill>
                  <a:srgbClr val="FF0000"/>
                </a:solidFill>
              </a:rPr>
              <a:t>|</a:t>
            </a:r>
            <a:endParaRPr lang="fr-CA" sz="1800" dirty="0">
              <a:solidFill>
                <a:srgbClr val="FF0000"/>
              </a:solidFill>
            </a:endParaRPr>
          </a:p>
        </p:txBody>
      </p:sp>
      <p:sp>
        <p:nvSpPr>
          <p:cNvPr id="21" name="ZoneTexte 20"/>
          <p:cNvSpPr txBox="1"/>
          <p:nvPr>
            <p:custDataLst>
              <p:tags r:id="rId12"/>
            </p:custDataLst>
          </p:nvPr>
        </p:nvSpPr>
        <p:spPr>
          <a:xfrm>
            <a:off x="2123728" y="4518412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800" dirty="0">
                <a:solidFill>
                  <a:srgbClr val="FF0000"/>
                </a:solidFill>
              </a:rPr>
              <a:t>|</a:t>
            </a:r>
            <a:endParaRPr lang="fr-CA" sz="1800" dirty="0">
              <a:solidFill>
                <a:srgbClr val="FF0000"/>
              </a:solidFill>
            </a:endParaRPr>
          </a:p>
        </p:txBody>
      </p:sp>
      <p:sp>
        <p:nvSpPr>
          <p:cNvPr id="23" name="ZoneTexte 22"/>
          <p:cNvSpPr txBox="1"/>
          <p:nvPr>
            <p:custDataLst>
              <p:tags r:id="rId13"/>
            </p:custDataLst>
          </p:nvPr>
        </p:nvSpPr>
        <p:spPr>
          <a:xfrm>
            <a:off x="6156176" y="1500753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800" dirty="0">
                <a:solidFill>
                  <a:srgbClr val="FF0000"/>
                </a:solidFill>
              </a:rPr>
              <a:t>|</a:t>
            </a:r>
            <a:endParaRPr lang="fr-CA" sz="1800" dirty="0">
              <a:solidFill>
                <a:srgbClr val="FF0000"/>
              </a:solidFill>
            </a:endParaRPr>
          </a:p>
        </p:txBody>
      </p:sp>
      <p:sp>
        <p:nvSpPr>
          <p:cNvPr id="24" name="ZoneTexte 23"/>
          <p:cNvSpPr txBox="1"/>
          <p:nvPr>
            <p:custDataLst>
              <p:tags r:id="rId14"/>
            </p:custDataLst>
          </p:nvPr>
        </p:nvSpPr>
        <p:spPr>
          <a:xfrm>
            <a:off x="6131756" y="2207113"/>
            <a:ext cx="495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800" dirty="0">
                <a:solidFill>
                  <a:srgbClr val="FF0000"/>
                </a:solidFill>
              </a:rPr>
              <a:t>|</a:t>
            </a:r>
            <a:endParaRPr lang="fr-CA" sz="1800" dirty="0">
              <a:solidFill>
                <a:srgbClr val="FF0000"/>
              </a:solidFill>
            </a:endParaRPr>
          </a:p>
        </p:txBody>
      </p:sp>
      <p:sp>
        <p:nvSpPr>
          <p:cNvPr id="25" name="ZoneTexte 24"/>
          <p:cNvSpPr txBox="1"/>
          <p:nvPr>
            <p:custDataLst>
              <p:tags r:id="rId15"/>
            </p:custDataLst>
          </p:nvPr>
        </p:nvSpPr>
        <p:spPr>
          <a:xfrm>
            <a:off x="6124533" y="1870085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800" dirty="0">
                <a:solidFill>
                  <a:srgbClr val="FF0000"/>
                </a:solidFill>
              </a:rPr>
              <a:t>|</a:t>
            </a:r>
            <a:endParaRPr lang="fr-CA" sz="1800" dirty="0">
              <a:solidFill>
                <a:srgbClr val="FF0000"/>
              </a:solidFill>
            </a:endParaRPr>
          </a:p>
        </p:txBody>
      </p:sp>
      <p:sp>
        <p:nvSpPr>
          <p:cNvPr id="26" name="ZoneTexte 25"/>
          <p:cNvSpPr txBox="1"/>
          <p:nvPr>
            <p:custDataLst>
              <p:tags r:id="rId16"/>
            </p:custDataLst>
          </p:nvPr>
        </p:nvSpPr>
        <p:spPr>
          <a:xfrm>
            <a:off x="6124533" y="3452577"/>
            <a:ext cx="463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800" dirty="0">
                <a:solidFill>
                  <a:srgbClr val="FF0000"/>
                </a:solidFill>
              </a:rPr>
              <a:t>|</a:t>
            </a:r>
            <a:endParaRPr lang="fr-CA" sz="1800" dirty="0">
              <a:solidFill>
                <a:srgbClr val="FF0000"/>
              </a:solidFill>
            </a:endParaRPr>
          </a:p>
        </p:txBody>
      </p:sp>
      <p:sp>
        <p:nvSpPr>
          <p:cNvPr id="27" name="ZoneTexte 26"/>
          <p:cNvSpPr txBox="1"/>
          <p:nvPr>
            <p:custDataLst>
              <p:tags r:id="rId17"/>
            </p:custDataLst>
          </p:nvPr>
        </p:nvSpPr>
        <p:spPr>
          <a:xfrm>
            <a:off x="6124533" y="3811885"/>
            <a:ext cx="463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800" dirty="0">
                <a:solidFill>
                  <a:srgbClr val="FF0000"/>
                </a:solidFill>
              </a:rPr>
              <a:t>|</a:t>
            </a:r>
            <a:endParaRPr lang="fr-CA" sz="1800" dirty="0">
              <a:solidFill>
                <a:srgbClr val="FF0000"/>
              </a:solidFill>
            </a:endParaRPr>
          </a:p>
        </p:txBody>
      </p:sp>
      <p:sp>
        <p:nvSpPr>
          <p:cNvPr id="28" name="ZoneTexte 27"/>
          <p:cNvSpPr txBox="1"/>
          <p:nvPr>
            <p:custDataLst>
              <p:tags r:id="rId18"/>
            </p:custDataLst>
          </p:nvPr>
        </p:nvSpPr>
        <p:spPr>
          <a:xfrm>
            <a:off x="6156176" y="4453751"/>
            <a:ext cx="463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800" dirty="0">
                <a:solidFill>
                  <a:srgbClr val="FF0000"/>
                </a:solidFill>
              </a:rPr>
              <a:t>|</a:t>
            </a:r>
            <a:endParaRPr lang="fr-CA" sz="1800" dirty="0">
              <a:solidFill>
                <a:srgbClr val="FF0000"/>
              </a:solidFill>
            </a:endParaRPr>
          </a:p>
        </p:txBody>
      </p:sp>
      <p:sp>
        <p:nvSpPr>
          <p:cNvPr id="29" name="ZoneTexte 28"/>
          <p:cNvSpPr txBox="1"/>
          <p:nvPr>
            <p:custDataLst>
              <p:tags r:id="rId19"/>
            </p:custDataLst>
          </p:nvPr>
        </p:nvSpPr>
        <p:spPr>
          <a:xfrm>
            <a:off x="6124533" y="4161331"/>
            <a:ext cx="463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800" dirty="0">
                <a:solidFill>
                  <a:srgbClr val="FF0000"/>
                </a:solidFill>
              </a:rPr>
              <a:t>|</a:t>
            </a:r>
            <a:endParaRPr lang="fr-CA" sz="1800" dirty="0">
              <a:solidFill>
                <a:srgbClr val="FF0000"/>
              </a:solidFill>
            </a:endParaRPr>
          </a:p>
        </p:txBody>
      </p:sp>
      <p:sp>
        <p:nvSpPr>
          <p:cNvPr id="30" name="ZoneTexte 29"/>
          <p:cNvSpPr txBox="1"/>
          <p:nvPr>
            <p:custDataLst>
              <p:tags r:id="rId20"/>
            </p:custDataLst>
          </p:nvPr>
        </p:nvSpPr>
        <p:spPr>
          <a:xfrm>
            <a:off x="6140354" y="4790817"/>
            <a:ext cx="463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800" dirty="0">
                <a:solidFill>
                  <a:srgbClr val="FF0000"/>
                </a:solidFill>
              </a:rPr>
              <a:t>|</a:t>
            </a:r>
            <a:endParaRPr lang="fr-CA" sz="1800" dirty="0">
              <a:solidFill>
                <a:srgbClr val="FF0000"/>
              </a:solidFill>
            </a:endParaRPr>
          </a:p>
        </p:txBody>
      </p:sp>
      <p:sp>
        <p:nvSpPr>
          <p:cNvPr id="31" name="ZoneTexte 30"/>
          <p:cNvSpPr txBox="1"/>
          <p:nvPr>
            <p:custDataLst>
              <p:tags r:id="rId21"/>
            </p:custDataLst>
          </p:nvPr>
        </p:nvSpPr>
        <p:spPr>
          <a:xfrm>
            <a:off x="6164939" y="5498304"/>
            <a:ext cx="463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800" b="1" dirty="0">
                <a:solidFill>
                  <a:srgbClr val="FF0000"/>
                </a:solidFill>
              </a:rPr>
              <a:t>17</a:t>
            </a:r>
            <a:endParaRPr lang="fr-CA" sz="1800" b="1" dirty="0">
              <a:solidFill>
                <a:srgbClr val="FF0000"/>
              </a:solidFill>
            </a:endParaRPr>
          </a:p>
        </p:txBody>
      </p:sp>
      <p:sp>
        <p:nvSpPr>
          <p:cNvPr id="32" name="ZoneTexte 31"/>
          <p:cNvSpPr txBox="1"/>
          <p:nvPr>
            <p:custDataLst>
              <p:tags r:id="rId22"/>
            </p:custDataLst>
          </p:nvPr>
        </p:nvSpPr>
        <p:spPr>
          <a:xfrm>
            <a:off x="6124533" y="5160149"/>
            <a:ext cx="463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800" dirty="0">
                <a:solidFill>
                  <a:srgbClr val="FF0000"/>
                </a:solidFill>
              </a:rPr>
              <a:t>|</a:t>
            </a:r>
            <a:endParaRPr lang="fr-CA" sz="1800" dirty="0">
              <a:solidFill>
                <a:srgbClr val="FF0000"/>
              </a:solidFill>
            </a:endParaRPr>
          </a:p>
        </p:txBody>
      </p:sp>
      <p:sp>
        <p:nvSpPr>
          <p:cNvPr id="33" name="ZoneTexte 32"/>
          <p:cNvSpPr txBox="1"/>
          <p:nvPr>
            <p:custDataLst>
              <p:tags r:id="rId23"/>
            </p:custDataLst>
          </p:nvPr>
        </p:nvSpPr>
        <p:spPr>
          <a:xfrm>
            <a:off x="2148880" y="2207113"/>
            <a:ext cx="463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800" dirty="0">
                <a:solidFill>
                  <a:schemeClr val="accent4">
                    <a:lumMod val="75000"/>
                  </a:schemeClr>
                </a:solidFill>
              </a:rPr>
              <a:t>|</a:t>
            </a:r>
            <a:endParaRPr lang="fr-CA" sz="18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4" name="ZoneTexte 33"/>
          <p:cNvSpPr txBox="1"/>
          <p:nvPr>
            <p:custDataLst>
              <p:tags r:id="rId24"/>
            </p:custDataLst>
          </p:nvPr>
        </p:nvSpPr>
        <p:spPr>
          <a:xfrm>
            <a:off x="2133058" y="2491554"/>
            <a:ext cx="463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800" dirty="0">
                <a:solidFill>
                  <a:schemeClr val="accent4">
                    <a:lumMod val="75000"/>
                  </a:schemeClr>
                </a:solidFill>
              </a:rPr>
              <a:t>|</a:t>
            </a:r>
            <a:endParaRPr lang="fr-CA" sz="18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5" name="ZoneTexte 34"/>
          <p:cNvSpPr txBox="1"/>
          <p:nvPr>
            <p:custDataLst>
              <p:tags r:id="rId25"/>
            </p:custDataLst>
          </p:nvPr>
        </p:nvSpPr>
        <p:spPr>
          <a:xfrm>
            <a:off x="2148880" y="3203326"/>
            <a:ext cx="463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800" dirty="0">
                <a:solidFill>
                  <a:schemeClr val="accent4">
                    <a:lumMod val="75000"/>
                  </a:schemeClr>
                </a:solidFill>
              </a:rPr>
              <a:t>|</a:t>
            </a:r>
            <a:endParaRPr lang="fr-CA" sz="18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6" name="ZoneTexte 35"/>
          <p:cNvSpPr txBox="1"/>
          <p:nvPr>
            <p:custDataLst>
              <p:tags r:id="rId26"/>
            </p:custDataLst>
          </p:nvPr>
        </p:nvSpPr>
        <p:spPr>
          <a:xfrm>
            <a:off x="2155451" y="3456560"/>
            <a:ext cx="463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800" dirty="0">
                <a:solidFill>
                  <a:schemeClr val="accent4">
                    <a:lumMod val="75000"/>
                  </a:schemeClr>
                </a:solidFill>
              </a:rPr>
              <a:t>|</a:t>
            </a:r>
            <a:endParaRPr lang="fr-CA" sz="18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7" name="ZoneTexte 36"/>
          <p:cNvSpPr txBox="1"/>
          <p:nvPr>
            <p:custDataLst>
              <p:tags r:id="rId27"/>
            </p:custDataLst>
          </p:nvPr>
        </p:nvSpPr>
        <p:spPr>
          <a:xfrm>
            <a:off x="2158737" y="5128972"/>
            <a:ext cx="463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800" dirty="0">
                <a:solidFill>
                  <a:schemeClr val="accent4">
                    <a:lumMod val="75000"/>
                  </a:schemeClr>
                </a:solidFill>
              </a:rPr>
              <a:t>|</a:t>
            </a:r>
            <a:endParaRPr lang="fr-CA" sz="18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8" name="ZoneTexte 37"/>
          <p:cNvSpPr txBox="1"/>
          <p:nvPr>
            <p:custDataLst>
              <p:tags r:id="rId28"/>
            </p:custDataLst>
          </p:nvPr>
        </p:nvSpPr>
        <p:spPr>
          <a:xfrm>
            <a:off x="2158737" y="5436363"/>
            <a:ext cx="463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800" dirty="0">
                <a:solidFill>
                  <a:schemeClr val="accent4">
                    <a:lumMod val="75000"/>
                  </a:schemeClr>
                </a:solidFill>
              </a:rPr>
              <a:t>|</a:t>
            </a:r>
            <a:endParaRPr lang="fr-CA" sz="18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9" name="ZoneTexte 38"/>
          <p:cNvSpPr txBox="1"/>
          <p:nvPr>
            <p:custDataLst>
              <p:tags r:id="rId29"/>
            </p:custDataLst>
          </p:nvPr>
        </p:nvSpPr>
        <p:spPr>
          <a:xfrm>
            <a:off x="2158859" y="5793161"/>
            <a:ext cx="463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800" dirty="0">
                <a:solidFill>
                  <a:schemeClr val="accent4">
                    <a:lumMod val="75000"/>
                  </a:schemeClr>
                </a:solidFill>
              </a:rPr>
              <a:t>|</a:t>
            </a:r>
            <a:endParaRPr lang="fr-CA" sz="18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0" name="ZoneTexte 39"/>
          <p:cNvSpPr txBox="1"/>
          <p:nvPr>
            <p:custDataLst>
              <p:tags r:id="rId30"/>
            </p:custDataLst>
          </p:nvPr>
        </p:nvSpPr>
        <p:spPr>
          <a:xfrm>
            <a:off x="2171597" y="6143644"/>
            <a:ext cx="463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800" dirty="0">
                <a:solidFill>
                  <a:schemeClr val="accent4">
                    <a:lumMod val="75000"/>
                  </a:schemeClr>
                </a:solidFill>
              </a:rPr>
              <a:t>|</a:t>
            </a:r>
            <a:endParaRPr lang="fr-CA" sz="18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1" name="ZoneTexte 40"/>
          <p:cNvSpPr txBox="1"/>
          <p:nvPr>
            <p:custDataLst>
              <p:tags r:id="rId31"/>
            </p:custDataLst>
          </p:nvPr>
        </p:nvSpPr>
        <p:spPr>
          <a:xfrm>
            <a:off x="6140354" y="2493908"/>
            <a:ext cx="463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800" dirty="0">
                <a:solidFill>
                  <a:schemeClr val="accent4">
                    <a:lumMod val="75000"/>
                  </a:schemeClr>
                </a:solidFill>
              </a:rPr>
              <a:t>|</a:t>
            </a:r>
            <a:endParaRPr lang="fr-CA" sz="18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2" name="ZoneTexte 41"/>
          <p:cNvSpPr txBox="1"/>
          <p:nvPr>
            <p:custDataLst>
              <p:tags r:id="rId32"/>
            </p:custDataLst>
          </p:nvPr>
        </p:nvSpPr>
        <p:spPr>
          <a:xfrm>
            <a:off x="6108711" y="2833994"/>
            <a:ext cx="463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800" dirty="0">
                <a:solidFill>
                  <a:schemeClr val="accent4">
                    <a:lumMod val="75000"/>
                  </a:schemeClr>
                </a:solidFill>
              </a:rPr>
              <a:t>|</a:t>
            </a:r>
            <a:endParaRPr lang="fr-CA" sz="18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3" name="ZoneTexte 42"/>
          <p:cNvSpPr txBox="1"/>
          <p:nvPr>
            <p:custDataLst>
              <p:tags r:id="rId33"/>
            </p:custDataLst>
          </p:nvPr>
        </p:nvSpPr>
        <p:spPr>
          <a:xfrm>
            <a:off x="6156176" y="3090154"/>
            <a:ext cx="463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800" dirty="0">
                <a:solidFill>
                  <a:schemeClr val="accent4">
                    <a:lumMod val="75000"/>
                  </a:schemeClr>
                </a:solidFill>
              </a:rPr>
              <a:t>|</a:t>
            </a:r>
            <a:endParaRPr lang="fr-CA" sz="18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4" name="ZoneTexte 43"/>
          <p:cNvSpPr txBox="1"/>
          <p:nvPr>
            <p:custDataLst>
              <p:tags r:id="rId34"/>
            </p:custDataLst>
          </p:nvPr>
        </p:nvSpPr>
        <p:spPr>
          <a:xfrm>
            <a:off x="6164939" y="5774312"/>
            <a:ext cx="463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800" dirty="0">
                <a:solidFill>
                  <a:schemeClr val="accent4">
                    <a:lumMod val="75000"/>
                  </a:schemeClr>
                </a:solidFill>
              </a:rPr>
              <a:t>|</a:t>
            </a:r>
            <a:endParaRPr lang="fr-CA" sz="18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5" name="ZoneTexte 44"/>
          <p:cNvSpPr txBox="1"/>
          <p:nvPr>
            <p:custDataLst>
              <p:tags r:id="rId35"/>
            </p:custDataLst>
          </p:nvPr>
        </p:nvSpPr>
        <p:spPr>
          <a:xfrm>
            <a:off x="6147577" y="6143644"/>
            <a:ext cx="4636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800" b="1" dirty="0">
                <a:solidFill>
                  <a:schemeClr val="accent4">
                    <a:lumMod val="75000"/>
                  </a:schemeClr>
                </a:solidFill>
              </a:rPr>
              <a:t>13</a:t>
            </a:r>
            <a:endParaRPr lang="fr-CA" sz="18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6" name="ZoneTexte 45"/>
          <p:cNvSpPr txBox="1"/>
          <p:nvPr>
            <p:custDataLst>
              <p:tags r:id="rId36"/>
            </p:custDataLst>
          </p:nvPr>
        </p:nvSpPr>
        <p:spPr>
          <a:xfrm>
            <a:off x="2123728" y="3779437"/>
            <a:ext cx="432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800" dirty="0">
                <a:solidFill>
                  <a:srgbClr val="FF0000"/>
                </a:solidFill>
              </a:rPr>
              <a:t>|</a:t>
            </a:r>
            <a:endParaRPr lang="fr-CA" sz="1800" dirty="0">
              <a:solidFill>
                <a:srgbClr val="FF0000"/>
              </a:solidFill>
            </a:endParaRPr>
          </a:p>
        </p:txBody>
      </p:sp>
      <p:cxnSp>
        <p:nvCxnSpPr>
          <p:cNvPr id="47" name="Connecteur droit 46"/>
          <p:cNvCxnSpPr/>
          <p:nvPr>
            <p:custDataLst>
              <p:tags r:id="rId37"/>
            </p:custDataLst>
          </p:nvPr>
        </p:nvCxnSpPr>
        <p:spPr>
          <a:xfrm>
            <a:off x="0" y="1234061"/>
            <a:ext cx="9144000" cy="1588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8" name="Connecteur droit 47"/>
          <p:cNvCxnSpPr/>
          <p:nvPr>
            <p:custDataLst>
              <p:tags r:id="rId38"/>
            </p:custDataLst>
          </p:nvPr>
        </p:nvCxnSpPr>
        <p:spPr>
          <a:xfrm>
            <a:off x="0" y="1293330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3" name="ZoneTexte 2"/>
          <p:cNvSpPr txBox="1"/>
          <p:nvPr/>
        </p:nvSpPr>
        <p:spPr>
          <a:xfrm>
            <a:off x="-19541" y="3570268"/>
            <a:ext cx="9510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n=30</a:t>
            </a:r>
            <a:endParaRPr lang="fr-C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4" dur="2000" fill="hold"/>
                                        <p:tgtEl>
                                          <p:spTgt spid="3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0" dur="2000" fill="hold"/>
                                        <p:tgtEl>
                                          <p:spTgt spid="4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  <p:bldP spid="16" grpId="0"/>
      <p:bldP spid="17" grpId="0"/>
      <p:bldP spid="20" grpId="0"/>
      <p:bldP spid="21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1" grpId="2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5" grpId="1"/>
      <p:bldP spid="4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ous-titre 16"/>
          <p:cNvSpPr>
            <a:spLocks noGrp="1"/>
          </p:cNvSpPr>
          <p:nvPr>
            <p:ph type="subTitle" idx="1"/>
            <p:custDataLst>
              <p:tags r:id="rId1"/>
            </p:custDataLst>
          </p:nvPr>
        </p:nvSpPr>
        <p:spPr>
          <a:xfrm>
            <a:off x="785786" y="1235648"/>
            <a:ext cx="8143932" cy="5265185"/>
          </a:xfrm>
        </p:spPr>
        <p:txBody>
          <a:bodyPr>
            <a:normAutofit/>
          </a:bodyPr>
          <a:lstStyle/>
          <a:p>
            <a:pPr algn="l"/>
            <a:r>
              <a:rPr lang="fr-FR" sz="3200" spc="-15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               Tableau de distribution univariée</a:t>
            </a:r>
          </a:p>
          <a:p>
            <a:pPr algn="ctr">
              <a:spcBef>
                <a:spcPts val="2400"/>
              </a:spcBef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Répartition des répondants selon l’opinion concernant la désobéissance civile (en fréquences)</a:t>
            </a:r>
          </a:p>
          <a:p>
            <a:pPr algn="ctr"/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/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2400"/>
              </a:spcBef>
            </a:pPr>
            <a:r>
              <a:rPr lang="fr-FR" sz="1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Source: Fox, Données tirées du Général Social Survey américain (1996)</a:t>
            </a:r>
          </a:p>
          <a:p>
            <a:pPr algn="l">
              <a:spcBef>
                <a:spcPts val="2400"/>
              </a:spcBef>
            </a:pP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L’analyse est maintenant plus facile à faire puisque la variable est </a:t>
            </a:r>
            <a:r>
              <a:rPr lang="fr-FR" sz="2400" u="sng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agrégée</a:t>
            </a:r>
            <a:r>
              <a:rPr lang="fr-FR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à partir des </a:t>
            </a:r>
            <a:r>
              <a:rPr lang="fr-FR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microdonnées</a:t>
            </a:r>
            <a:endParaRPr lang="fr-F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1A4A492A-C060-4A9B-BEFC-5F25F158E5F7}" type="datetime12">
              <a:rPr lang="fr-FR" smtClean="0"/>
              <a:t>5:35 </a:t>
            </a:fld>
            <a:endParaRPr lang="fr-FR" dirty="0"/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22" name="Rectangle 2"/>
          <p:cNvSpPr txBox="1">
            <a:spLocks noChangeArrowheads="1"/>
          </p:cNvSpPr>
          <p:nvPr>
            <p:custDataLst>
              <p:tags r:id="rId4"/>
            </p:custDataLst>
          </p:nvPr>
        </p:nvSpPr>
        <p:spPr>
          <a:xfrm>
            <a:off x="0" y="529006"/>
            <a:ext cx="9144000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i="0" u="none" strike="noStrike" kern="1200" cap="none" spc="-150" normalizeH="0" baseline="0" noProof="0" dirty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Distribution de fréquences simples  </a:t>
            </a:r>
          </a:p>
        </p:txBody>
      </p:sp>
      <p:graphicFrame>
        <p:nvGraphicFramePr>
          <p:cNvPr id="11" name="Tableau 10"/>
          <p:cNvGraphicFramePr>
            <a:graphicFrameLocks noGrp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1918121592"/>
              </p:ext>
            </p:extLst>
          </p:nvPr>
        </p:nvGraphicFramePr>
        <p:xfrm>
          <a:off x="1691680" y="3030436"/>
          <a:ext cx="6096000" cy="1828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861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98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2400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Désobéissance civile</a:t>
                      </a: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noProof="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Fréquence </a:t>
                      </a:r>
                      <a:r>
                        <a:rPr lang="fr-FR" sz="2400" noProof="0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cs typeface="Arial" pitchFamily="34" charset="0"/>
                        </a:rPr>
                        <a:t>(f)</a:t>
                      </a:r>
                    </a:p>
                  </a:txBody>
                  <a:tcP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sz="2400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sz="2400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noProof="0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FR" sz="2400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2400" noProof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" name="ZoneTexte 1"/>
          <p:cNvSpPr txBox="1"/>
          <p:nvPr>
            <p:custDataLst>
              <p:tags r:id="rId6"/>
            </p:custDataLst>
          </p:nvPr>
        </p:nvSpPr>
        <p:spPr>
          <a:xfrm>
            <a:off x="5876738" y="3792955"/>
            <a:ext cx="864096" cy="577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CA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</a:t>
            </a:r>
            <a:endParaRPr lang="fr-CA" b="1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ZoneTexte 12"/>
          <p:cNvSpPr txBox="1"/>
          <p:nvPr>
            <p:custDataLst>
              <p:tags r:id="rId7"/>
            </p:custDataLst>
          </p:nvPr>
        </p:nvSpPr>
        <p:spPr>
          <a:xfrm>
            <a:off x="5871483" y="3501113"/>
            <a:ext cx="864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b="1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</a:t>
            </a:r>
            <a:endParaRPr lang="fr-CA" b="1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oneTexte 2"/>
          <p:cNvSpPr txBox="1"/>
          <p:nvPr>
            <p:custDataLst>
              <p:tags r:id="rId8"/>
            </p:custDataLst>
          </p:nvPr>
        </p:nvSpPr>
        <p:spPr>
          <a:xfrm>
            <a:off x="1700274" y="3491296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Suivre sa conscience</a:t>
            </a:r>
          </a:p>
        </p:txBody>
      </p:sp>
      <p:sp>
        <p:nvSpPr>
          <p:cNvPr id="15" name="ZoneTexte 14"/>
          <p:cNvSpPr txBox="1"/>
          <p:nvPr>
            <p:custDataLst>
              <p:tags r:id="rId9"/>
            </p:custDataLst>
          </p:nvPr>
        </p:nvSpPr>
        <p:spPr>
          <a:xfrm>
            <a:off x="1695019" y="3920183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Obéir aux lois</a:t>
            </a:r>
          </a:p>
        </p:txBody>
      </p:sp>
      <p:sp>
        <p:nvSpPr>
          <p:cNvPr id="16" name="ZoneTexte 15"/>
          <p:cNvSpPr txBox="1"/>
          <p:nvPr>
            <p:custDataLst>
              <p:tags r:id="rId10"/>
            </p:custDataLst>
          </p:nvPr>
        </p:nvSpPr>
        <p:spPr>
          <a:xfrm>
            <a:off x="1695019" y="4339705"/>
            <a:ext cx="41764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Total (n)</a:t>
            </a:r>
          </a:p>
        </p:txBody>
      </p:sp>
      <p:sp>
        <p:nvSpPr>
          <p:cNvPr id="18" name="ZoneTexte 17"/>
          <p:cNvSpPr txBox="1"/>
          <p:nvPr>
            <p:custDataLst>
              <p:tags r:id="rId11"/>
            </p:custDataLst>
          </p:nvPr>
        </p:nvSpPr>
        <p:spPr>
          <a:xfrm>
            <a:off x="5876738" y="4223520"/>
            <a:ext cx="864096" cy="5778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CA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</a:t>
            </a:r>
            <a:endParaRPr lang="fr-C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0" name="Connecteur droit avec flèche 19"/>
          <p:cNvCxnSpPr/>
          <p:nvPr/>
        </p:nvCxnSpPr>
        <p:spPr>
          <a:xfrm>
            <a:off x="789852" y="5589240"/>
            <a:ext cx="40183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>
            <p:custDataLst>
              <p:tags r:id="rId12"/>
            </p:custDataLst>
          </p:nvPr>
        </p:nvCxnSpPr>
        <p:spPr>
          <a:xfrm>
            <a:off x="0" y="1234061"/>
            <a:ext cx="9144000" cy="1588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>
            <p:custDataLst>
              <p:tags r:id="rId13"/>
            </p:custDataLst>
          </p:nvPr>
        </p:nvCxnSpPr>
        <p:spPr>
          <a:xfrm>
            <a:off x="0" y="1293330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" grpId="0"/>
      <p:bldP spid="3" grpId="0"/>
      <p:bldP spid="15" grpId="0"/>
      <p:bldP spid="16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717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>
          <a:xfrm>
            <a:off x="0" y="476672"/>
            <a:ext cx="9144000" cy="714380"/>
          </a:xfrm>
          <a:noFill/>
          <a:ln/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>
            <a:noAutofit/>
            <a:scene3d>
              <a:camera prst="orthographicFront"/>
              <a:lightRig rig="freezing" dir="t">
                <a:rot lat="0" lon="0" rev="5640000"/>
              </a:lightRig>
            </a:scene3d>
            <a:flatTx/>
          </a:bodyPr>
          <a:lstStyle/>
          <a:p>
            <a:pPr algn="ctr"/>
            <a:r>
              <a:rPr lang="fr-CA" sz="3600" b="0" spc="-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Distribution de fréquences regroupées</a:t>
            </a:r>
          </a:p>
        </p:txBody>
      </p:sp>
      <p:sp>
        <p:nvSpPr>
          <p:cNvPr id="18" name="Espace réservé du texte 2"/>
          <p:cNvSpPr>
            <a:spLocks noGrp="1"/>
          </p:cNvSpPr>
          <p:nvPr>
            <p:custDataLst>
              <p:tags r:id="rId2"/>
            </p:custDataLst>
          </p:nvPr>
        </p:nvSpPr>
        <p:spPr bwMode="auto">
          <a:xfrm>
            <a:off x="685800" y="1785926"/>
            <a:ext cx="7772400" cy="4286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en-CA" dirty="0"/>
          </a:p>
          <a:p>
            <a:pPr lvl="1">
              <a:buClr>
                <a:schemeClr val="bg2">
                  <a:lumMod val="40000"/>
                  <a:lumOff val="60000"/>
                </a:schemeClr>
              </a:buClr>
            </a:pPr>
            <a:endParaRPr lang="en-CA" dirty="0"/>
          </a:p>
          <a:p>
            <a:pPr lvl="1">
              <a:buClr>
                <a:schemeClr val="bg2">
                  <a:lumMod val="40000"/>
                  <a:lumOff val="60000"/>
                </a:schemeClr>
              </a:buClr>
            </a:pPr>
            <a:endParaRPr lang="en-CA" dirty="0"/>
          </a:p>
          <a:p>
            <a:pPr>
              <a:buClr>
                <a:schemeClr val="bg2">
                  <a:lumMod val="40000"/>
                  <a:lumOff val="60000"/>
                </a:schemeClr>
              </a:buClr>
            </a:pPr>
            <a:endParaRPr lang="en-CA" dirty="0"/>
          </a:p>
          <a:p>
            <a:pPr lvl="1">
              <a:buClr>
                <a:schemeClr val="bg2">
                  <a:lumMod val="40000"/>
                  <a:lumOff val="60000"/>
                </a:schemeClr>
              </a:buClr>
            </a:pPr>
            <a:endParaRPr lang="en-CA" dirty="0"/>
          </a:p>
        </p:txBody>
      </p:sp>
      <p:sp>
        <p:nvSpPr>
          <p:cNvPr id="11" name="Espace réservé du texte 2"/>
          <p:cNvSpPr>
            <a:spLocks noGrp="1"/>
          </p:cNvSpPr>
          <p:nvPr>
            <p:custDataLst>
              <p:tags r:id="rId3"/>
            </p:custDataLst>
          </p:nvPr>
        </p:nvSpPr>
        <p:spPr bwMode="auto">
          <a:xfrm>
            <a:off x="539552" y="1988840"/>
            <a:ext cx="8208912" cy="43691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spcBef>
                <a:spcPts val="12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Avec un petit nombre de scores, une mise en rang peut suffire pour visualiser la forme de la distribution</a:t>
            </a:r>
          </a:p>
          <a:p>
            <a:pPr lvl="1">
              <a:spcBef>
                <a:spcPts val="600"/>
              </a:spcBef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Ex: pour un échantillon de 5 personnes (n=5), l’âge peut donner la distribution : 20, 22, 25, 30, 50 ans </a:t>
            </a:r>
          </a:p>
          <a:p>
            <a:pPr>
              <a:spcBef>
                <a:spcPts val="18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Mais, avec un grand nombre de scores (n=100), la mise en forme apparaît si les fréquences sont regroupées :</a:t>
            </a:r>
            <a:endParaRPr lang="en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marL="933450" lvl="1" indent="-533400">
              <a:spcBef>
                <a:spcPts val="600"/>
              </a:spcBef>
              <a:spcAft>
                <a:spcPts val="600"/>
              </a:spcAft>
              <a:buClr>
                <a:schemeClr val="accent3">
                  <a:lumMod val="60000"/>
                  <a:lumOff val="40000"/>
                </a:schemeClr>
              </a:buClr>
              <a:buFont typeface="Wingdings" pitchFamily="2" charset="2"/>
              <a:buAutoNum type="arabicPeriod"/>
            </a:pPr>
            <a:r>
              <a:rPr lang="fr-CA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Calculer l’étendue de la distribution</a:t>
            </a:r>
          </a:p>
          <a:p>
            <a:pPr marL="933450" lvl="1" indent="-533400">
              <a:spcBef>
                <a:spcPts val="6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itchFamily="2" charset="2"/>
              <a:buAutoNum type="arabicPeriod"/>
            </a:pPr>
            <a:r>
              <a:rPr lang="fr-CA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Déterminer le nombre de classes</a:t>
            </a:r>
          </a:p>
          <a:p>
            <a:pPr marL="933450" lvl="1" indent="-533400">
              <a:spcBef>
                <a:spcPts val="6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itchFamily="2" charset="2"/>
              <a:buAutoNum type="arabicPeriod"/>
            </a:pPr>
            <a:r>
              <a:rPr lang="fr-CA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Définir l’intervalle et les limites des classes</a:t>
            </a:r>
          </a:p>
          <a:p>
            <a:pPr marL="933450" lvl="1" indent="-533400">
              <a:spcBef>
                <a:spcPts val="6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itchFamily="2" charset="2"/>
              <a:buAutoNum type="arabicPeriod"/>
            </a:pPr>
            <a:r>
              <a:rPr lang="fr-CA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Calculer les fréquences pour les classes ainsi créées</a:t>
            </a:r>
            <a:endParaRPr lang="fr-FR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7</a:t>
            </a:fld>
            <a:endParaRPr lang="fr-FR"/>
          </a:p>
        </p:txBody>
      </p:sp>
      <p:sp>
        <p:nvSpPr>
          <p:cNvPr id="13" name="Espace réservé de la date 12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9E16F98C-BBE1-4146-A088-F23FF8450C95}" type="datetime12">
              <a:rPr lang="fr-FR" smtClean="0"/>
              <a:t>5:35 </a:t>
            </a:fld>
            <a:endParaRPr lang="fr-FR"/>
          </a:p>
        </p:txBody>
      </p:sp>
      <p:cxnSp>
        <p:nvCxnSpPr>
          <p:cNvPr id="12" name="Connecteur droit 11"/>
          <p:cNvCxnSpPr/>
          <p:nvPr>
            <p:custDataLst>
              <p:tags r:id="rId6"/>
            </p:custDataLst>
          </p:nvPr>
        </p:nvCxnSpPr>
        <p:spPr>
          <a:xfrm>
            <a:off x="0" y="1234061"/>
            <a:ext cx="9144000" cy="1588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>
            <p:custDataLst>
              <p:tags r:id="rId7"/>
            </p:custDataLst>
          </p:nvPr>
        </p:nvCxnSpPr>
        <p:spPr>
          <a:xfrm>
            <a:off x="0" y="1293330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9" name="Rectangle 2"/>
          <p:cNvSpPr txBox="1">
            <a:spLocks noChangeArrowheads="1"/>
          </p:cNvSpPr>
          <p:nvPr>
            <p:custDataLst>
              <p:tags r:id="rId8"/>
            </p:custDataLst>
          </p:nvPr>
        </p:nvSpPr>
        <p:spPr>
          <a:xfrm>
            <a:off x="0" y="1119315"/>
            <a:ext cx="8676456" cy="657244"/>
          </a:xfrm>
          <a:prstGeom prst="rect">
            <a:avLst/>
          </a:prstGeom>
          <a:noFill/>
          <a:ln>
            <a:noFill/>
          </a:ln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 vert="horz" lIns="0" tIns="0" rIns="18288" bIns="0" anchor="b">
            <a:noAutofit/>
            <a:flatTx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200" i="0" u="none" strike="noStrike" kern="1200" cap="none" spc="-150" normalizeH="0" baseline="0" noProof="0" dirty="0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Justification &amp; procédure statistique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685800" y="1215216"/>
            <a:ext cx="8101042" cy="5285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pc="-15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	1. Calculer l’étendue de la distribution (E)</a:t>
            </a:r>
          </a:p>
          <a:p>
            <a:pPr marL="0" indent="0"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 = </a:t>
            </a:r>
            <a:r>
              <a:rPr lang="fr-CA" sz="2400" dirty="0" err="1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</a:t>
            </a:r>
            <a:r>
              <a:rPr lang="fr-CA" sz="2400" baseline="-25000" dirty="0" err="1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max</a:t>
            </a:r>
            <a:r>
              <a:rPr lang="fr-CA" sz="240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–  </a:t>
            </a:r>
            <a:r>
              <a:rPr lang="fr-CA" sz="2400" dirty="0" err="1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X</a:t>
            </a:r>
            <a:r>
              <a:rPr lang="fr-CA" sz="2400" baseline="-25000" dirty="0" err="1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min</a:t>
            </a:r>
            <a:endParaRPr lang="fr-CA" sz="2400" baseline="-25000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</a:pP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CA" sz="2400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z="24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			                           </a:t>
            </a: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 = 54 - 25 = 29</a:t>
            </a:r>
            <a:endParaRPr lang="fr-FR" sz="2400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CA" sz="2400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CA" sz="2400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CA" sz="2400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CA" sz="2400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CA" sz="2400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CA" sz="2400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ctr"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CA" sz="2400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en-CA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</a:t>
            </a: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8</a:t>
            </a:fld>
            <a:endParaRPr lang="fr-FR"/>
          </a:p>
        </p:txBody>
      </p:sp>
      <p:sp>
        <p:nvSpPr>
          <p:cNvPr id="13" name="Espace réservé de la date 1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2BC9CE78-1CE9-4129-B0FD-DD420DFEF738}" type="datetime12">
              <a:rPr lang="fr-FR" smtClean="0"/>
              <a:t>5:35 </a:t>
            </a:fld>
            <a:endParaRPr lang="fr-FR"/>
          </a:p>
        </p:txBody>
      </p:sp>
      <p:sp>
        <p:nvSpPr>
          <p:cNvPr id="1287170" name="Rectangle 2"/>
          <p:cNvSpPr>
            <a:spLocks noGrp="1" noChangeArrowheads="1"/>
          </p:cNvSpPr>
          <p:nvPr>
            <p:ph type="ctrTitle"/>
            <p:custDataLst>
              <p:tags r:id="rId4"/>
            </p:custDataLst>
          </p:nvPr>
        </p:nvSpPr>
        <p:spPr>
          <a:xfrm>
            <a:off x="0" y="404664"/>
            <a:ext cx="9144000" cy="714380"/>
          </a:xfrm>
          <a:noFill/>
          <a:ln/>
          <a:effectLst>
            <a:outerShdw dist="50800" sx="99000" sy="99000" algn="ctr" rotWithShape="0">
              <a:srgbClr val="000000"/>
            </a:outerShdw>
          </a:effectLst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>
            <a:noAutofit/>
            <a:scene3d>
              <a:camera prst="orthographicFront"/>
              <a:lightRig rig="freezing" dir="t">
                <a:rot lat="0" lon="0" rev="5640000"/>
              </a:lightRig>
            </a:scene3d>
            <a:flatTx/>
          </a:bodyPr>
          <a:lstStyle/>
          <a:p>
            <a:pPr algn="ctr"/>
            <a:r>
              <a:rPr lang="fr-CA" sz="3600" b="0" spc="-150" dirty="0">
                <a:effectLst>
                  <a:outerShdw blurRad="673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Distribution de fréquences regroupées</a:t>
            </a: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536669366"/>
              </p:ext>
            </p:extLst>
          </p:nvPr>
        </p:nvGraphicFramePr>
        <p:xfrm>
          <a:off x="539553" y="2636912"/>
          <a:ext cx="3672410" cy="3390732"/>
        </p:xfrm>
        <a:graphic>
          <a:graphicData uri="http://schemas.openxmlformats.org/drawingml/2006/table">
            <a:tbl>
              <a:tblPr/>
              <a:tblGrid>
                <a:gridCol w="7344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44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3448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344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344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06586"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2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Distribution d’âge de 30 cas</a:t>
                      </a:r>
                      <a:endParaRPr lang="fr-FR" sz="2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fr-FR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fr-FR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fr-FR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fr-FR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658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A" sz="2200" u="sng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  <a:ea typeface="Times New Roman"/>
                          <a:cs typeface="Times New Roman"/>
                        </a:rPr>
                        <a:t>25</a:t>
                      </a:r>
                      <a:endParaRPr lang="fr-FR" sz="2200" u="sng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A" sz="2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  <a:ea typeface="Times New Roman"/>
                          <a:cs typeface="Times New Roman"/>
                        </a:rPr>
                        <a:t>33</a:t>
                      </a:r>
                      <a:endParaRPr lang="fr-FR" sz="2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A" sz="2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  <a:ea typeface="Times New Roman"/>
                          <a:cs typeface="Times New Roman"/>
                        </a:rPr>
                        <a:t>40</a:t>
                      </a:r>
                      <a:endParaRPr lang="fr-FR" sz="2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A" sz="2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  <a:ea typeface="Times New Roman"/>
                          <a:cs typeface="Times New Roman"/>
                        </a:rPr>
                        <a:t>43</a:t>
                      </a:r>
                      <a:endParaRPr lang="fr-FR" sz="2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A" sz="2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  <a:ea typeface="Times New Roman"/>
                          <a:cs typeface="Times New Roman"/>
                        </a:rPr>
                        <a:t>46</a:t>
                      </a:r>
                      <a:endParaRPr lang="fr-FR" sz="2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5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CA" sz="2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25</a:t>
                      </a:r>
                      <a:endParaRPr lang="fr-FR" sz="2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A" sz="2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  <a:ea typeface="Times New Roman"/>
                          <a:cs typeface="Times New Roman"/>
                        </a:rPr>
                        <a:t>34</a:t>
                      </a:r>
                      <a:endParaRPr lang="fr-FR" sz="2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A" sz="2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  <a:ea typeface="Times New Roman"/>
                          <a:cs typeface="Times New Roman"/>
                        </a:rPr>
                        <a:t>40</a:t>
                      </a:r>
                      <a:endParaRPr lang="fr-FR" sz="2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A" sz="2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  <a:ea typeface="Times New Roman"/>
                          <a:cs typeface="Times New Roman"/>
                        </a:rPr>
                        <a:t>43</a:t>
                      </a:r>
                      <a:endParaRPr lang="fr-FR" sz="2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A" sz="2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  <a:ea typeface="Times New Roman"/>
                          <a:cs typeface="Times New Roman"/>
                        </a:rPr>
                        <a:t>47</a:t>
                      </a:r>
                      <a:endParaRPr lang="fr-FR" sz="2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55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A" sz="2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  <a:ea typeface="Times New Roman"/>
                          <a:cs typeface="Times New Roman"/>
                        </a:rPr>
                        <a:t>26</a:t>
                      </a:r>
                      <a:endParaRPr lang="fr-FR" sz="2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A" sz="2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  <a:ea typeface="Times New Roman"/>
                          <a:cs typeface="Times New Roman"/>
                        </a:rPr>
                        <a:t>34</a:t>
                      </a:r>
                      <a:endParaRPr lang="fr-FR" sz="2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A" sz="2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  <a:ea typeface="Times New Roman"/>
                          <a:cs typeface="Times New Roman"/>
                        </a:rPr>
                        <a:t>40</a:t>
                      </a:r>
                      <a:endParaRPr lang="fr-FR" sz="2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A" sz="2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  <a:ea typeface="Times New Roman"/>
                          <a:cs typeface="Times New Roman"/>
                        </a:rPr>
                        <a:t>44</a:t>
                      </a:r>
                      <a:endParaRPr lang="fr-FR" sz="2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A" sz="2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  <a:ea typeface="Times New Roman"/>
                          <a:cs typeface="Times New Roman"/>
                        </a:rPr>
                        <a:t>47</a:t>
                      </a:r>
                      <a:endParaRPr lang="fr-FR" sz="2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5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A" sz="22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  <a:ea typeface="Times New Roman"/>
                          <a:cs typeface="Times New Roman"/>
                        </a:rPr>
                        <a:t>31</a:t>
                      </a:r>
                      <a:endParaRPr lang="fr-FR" sz="22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A" sz="22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  <a:ea typeface="Times New Roman"/>
                          <a:cs typeface="Times New Roman"/>
                        </a:rPr>
                        <a:t>34</a:t>
                      </a:r>
                      <a:endParaRPr lang="fr-FR" sz="22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A" sz="2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  <a:ea typeface="Times New Roman"/>
                          <a:cs typeface="Times New Roman"/>
                        </a:rPr>
                        <a:t>41</a:t>
                      </a:r>
                      <a:endParaRPr lang="fr-FR" sz="2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A" sz="2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  <a:ea typeface="Times New Roman"/>
                          <a:cs typeface="Times New Roman"/>
                        </a:rPr>
                        <a:t>44</a:t>
                      </a:r>
                      <a:endParaRPr lang="fr-FR" sz="2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A" sz="2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  <a:ea typeface="Times New Roman"/>
                          <a:cs typeface="Times New Roman"/>
                        </a:rPr>
                        <a:t>51</a:t>
                      </a:r>
                      <a:endParaRPr lang="fr-FR" sz="2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55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A" sz="22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  <a:ea typeface="Times New Roman"/>
                          <a:cs typeface="Times New Roman"/>
                        </a:rPr>
                        <a:t>31</a:t>
                      </a:r>
                      <a:endParaRPr lang="fr-FR" sz="22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A" sz="2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  <a:ea typeface="Times New Roman"/>
                          <a:cs typeface="Times New Roman"/>
                        </a:rPr>
                        <a:t>36</a:t>
                      </a:r>
                      <a:endParaRPr lang="fr-FR" sz="2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A" sz="2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  <a:ea typeface="Times New Roman"/>
                          <a:cs typeface="Times New Roman"/>
                        </a:rPr>
                        <a:t>41</a:t>
                      </a:r>
                      <a:endParaRPr lang="fr-FR" sz="2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A" sz="2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  <a:ea typeface="Times New Roman"/>
                          <a:cs typeface="Times New Roman"/>
                        </a:rPr>
                        <a:t>44</a:t>
                      </a:r>
                      <a:endParaRPr lang="fr-FR" sz="2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A" sz="2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  <a:ea typeface="Times New Roman"/>
                          <a:cs typeface="Times New Roman"/>
                        </a:rPr>
                        <a:t>52</a:t>
                      </a:r>
                      <a:endParaRPr lang="fr-FR" sz="2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51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A" sz="22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  <a:ea typeface="Times New Roman"/>
                          <a:cs typeface="Times New Roman"/>
                        </a:rPr>
                        <a:t>32</a:t>
                      </a:r>
                      <a:endParaRPr lang="fr-FR" sz="22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A" sz="220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  <a:ea typeface="Times New Roman"/>
                          <a:cs typeface="Times New Roman"/>
                        </a:rPr>
                        <a:t>39</a:t>
                      </a:r>
                      <a:endParaRPr lang="fr-FR" sz="220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A" sz="2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  <a:ea typeface="Times New Roman"/>
                          <a:cs typeface="Times New Roman"/>
                        </a:rPr>
                        <a:t>41</a:t>
                      </a:r>
                      <a:endParaRPr lang="fr-FR" sz="2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A" sz="2200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  <a:ea typeface="Times New Roman"/>
                          <a:cs typeface="Times New Roman"/>
                        </a:rPr>
                        <a:t>44</a:t>
                      </a:r>
                      <a:endParaRPr lang="fr-FR" sz="22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CA" sz="2200" u="sng" dirty="0">
                          <a:solidFill>
                            <a:schemeClr val="accent3">
                              <a:lumMod val="60000"/>
                              <a:lumOff val="4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/>
                          <a:ea typeface="Times New Roman"/>
                          <a:cs typeface="Times New Roman"/>
                        </a:rPr>
                        <a:t>54</a:t>
                      </a:r>
                      <a:endParaRPr lang="fr-FR" sz="2200" u="sng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cxnSp>
        <p:nvCxnSpPr>
          <p:cNvPr id="10" name="Connecteur droit 9"/>
          <p:cNvCxnSpPr/>
          <p:nvPr>
            <p:custDataLst>
              <p:tags r:id="rId6"/>
            </p:custDataLst>
          </p:nvPr>
        </p:nvCxnSpPr>
        <p:spPr>
          <a:xfrm>
            <a:off x="0" y="1234061"/>
            <a:ext cx="9144000" cy="1588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" name="Connecteur droit 11"/>
          <p:cNvCxnSpPr/>
          <p:nvPr>
            <p:custDataLst>
              <p:tags r:id="rId7"/>
            </p:custDataLst>
          </p:nvPr>
        </p:nvCxnSpPr>
        <p:spPr>
          <a:xfrm>
            <a:off x="0" y="1293330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>
            <p:custDataLst>
              <p:tags r:id="rId8"/>
            </p:custDataLst>
          </p:nvPr>
        </p:nvSpPr>
        <p:spPr>
          <a:xfrm>
            <a:off x="839288" y="6110795"/>
            <a:ext cx="44185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Les microdonnées sont fictives et n’ont qu’une valeur illustrative!!!</a:t>
            </a:r>
          </a:p>
        </p:txBody>
      </p:sp>
      <p:sp>
        <p:nvSpPr>
          <p:cNvPr id="16" name="Rectangle 15"/>
          <p:cNvSpPr/>
          <p:nvPr>
            <p:custDataLst>
              <p:tags r:id="rId9"/>
            </p:custDataLst>
          </p:nvPr>
        </p:nvSpPr>
        <p:spPr>
          <a:xfrm>
            <a:off x="2958542" y="2034569"/>
            <a:ext cx="741740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Différence entre score maximal et score minimal</a:t>
            </a:r>
          </a:p>
        </p:txBody>
      </p:sp>
    </p:spTree>
    <p:extLst>
      <p:ext uri="{BB962C8B-B14F-4D97-AF65-F5344CB8AC3E}">
        <p14:creationId xmlns:p14="http://schemas.microsoft.com/office/powerpoint/2010/main" val="3457767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2"/>
          <p:cNvSpPr>
            <a:spLocks noGrp="1"/>
          </p:cNvSpPr>
          <p:nvPr>
            <p:custDataLst>
              <p:tags r:id="rId1"/>
            </p:custDataLst>
          </p:nvPr>
        </p:nvSpPr>
        <p:spPr bwMode="auto">
          <a:xfrm>
            <a:off x="467544" y="1235648"/>
            <a:ext cx="8568952" cy="5265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90000"/>
              <a:buFont typeface="Wingdings" pitchFamily="2" charset="2"/>
              <a:buChar char="n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5000"/>
              <a:buFont typeface="Wingdings" pitchFamily="2" charset="2"/>
              <a:buChar char="v"/>
              <a:defRPr sz="32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32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r>
              <a:rPr lang="fr-CA" spc="-150" dirty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rial" pitchFamily="34" charset="0"/>
              </a:rPr>
              <a:t>2. Déterminer le nombre de classes (k)</a:t>
            </a:r>
          </a:p>
          <a:p>
            <a:pPr>
              <a:spcBef>
                <a:spcPts val="6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Décision arbitraire, mais raisonnée de préférence</a:t>
            </a:r>
          </a:p>
          <a:p>
            <a:pPr>
              <a:spcBef>
                <a:spcPts val="1800"/>
              </a:spcBef>
              <a:spcAft>
                <a:spcPts val="60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Idéalement, le choix dépend des orientations de l’étude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Ex.1: Étude sur les problèmes générationnels</a:t>
            </a:r>
          </a:p>
          <a:p>
            <a:pPr lvl="2">
              <a:spcBef>
                <a:spcPts val="6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3 à 4 classes d’âges d’un intervalle de 20 ans suffisent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Ex.2: Étude sur les inégalités en termes de revenu</a:t>
            </a:r>
          </a:p>
          <a:p>
            <a:pPr lvl="2">
              <a:spcBef>
                <a:spcPts val="6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Jusqu’à 20 classes pour mieux observer les écarts possibles</a:t>
            </a:r>
          </a:p>
          <a:p>
            <a:pPr>
              <a:spcBef>
                <a:spcPts val="18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En pratique, le choix obéit à la règle de </a:t>
            </a:r>
            <a:r>
              <a:rPr lang="fr-CA" sz="24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Sturges</a:t>
            </a:r>
            <a:endParaRPr lang="fr-CA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lvl="1">
              <a:spcBef>
                <a:spcPts val="6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Postulat: la taille de l’échantillon détermine le nombre de classes</a:t>
            </a:r>
          </a:p>
          <a:p>
            <a:pPr lvl="1">
              <a:spcBef>
                <a:spcPts val="6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</a:pP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Formule: k = 1 + 3,3*(log</a:t>
            </a:r>
            <a:r>
              <a:rPr lang="fr-CA" sz="2000" baseline="-25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10</a:t>
            </a:r>
            <a:r>
              <a:rPr lang="fr-CA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(n))</a:t>
            </a:r>
          </a:p>
          <a:p>
            <a:pPr marL="457200" lvl="1" indent="0">
              <a:spcBef>
                <a:spcPts val="6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CA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CA" spc="-150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fr-FR" sz="2800" baseline="-25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bg2">
                  <a:lumMod val="40000"/>
                  <a:lumOff val="60000"/>
                </a:schemeClr>
              </a:buClr>
              <a:buNone/>
            </a:pPr>
            <a:endParaRPr lang="en-CA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2"/>
            <p:custDataLst>
              <p:tags r:id="rId2"/>
            </p:custDataLst>
          </p:nvPr>
        </p:nvSpPr>
        <p:spPr/>
        <p:txBody>
          <a:bodyPr/>
          <a:lstStyle/>
          <a:p>
            <a:fld id="{0E8BC1D6-906C-4B40-99AE-5BD2D4C3F0C6}" type="slidenum">
              <a:rPr lang="fr-FR" smtClean="0"/>
              <a:pPr/>
              <a:t>9</a:t>
            </a:fld>
            <a:endParaRPr lang="fr-FR" dirty="0"/>
          </a:p>
        </p:txBody>
      </p:sp>
      <p:sp>
        <p:nvSpPr>
          <p:cNvPr id="13" name="Espace réservé de la date 1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A8572172-94AB-424B-BADA-872D1C8441E7}" type="datetime12">
              <a:rPr lang="fr-FR" smtClean="0"/>
              <a:t>5:35 </a:t>
            </a:fld>
            <a:endParaRPr lang="fr-FR" dirty="0"/>
          </a:p>
        </p:txBody>
      </p:sp>
      <p:sp>
        <p:nvSpPr>
          <p:cNvPr id="1287170" name="Rectangle 2"/>
          <p:cNvSpPr>
            <a:spLocks noGrp="1" noChangeArrowheads="1"/>
          </p:cNvSpPr>
          <p:nvPr>
            <p:ph type="ctrTitle"/>
            <p:custDataLst>
              <p:tags r:id="rId4"/>
            </p:custDataLst>
          </p:nvPr>
        </p:nvSpPr>
        <p:spPr>
          <a:xfrm>
            <a:off x="0" y="383332"/>
            <a:ext cx="9144000" cy="714380"/>
          </a:xfrm>
          <a:noFill/>
          <a:ln/>
          <a:effectLst>
            <a:outerShdw dist="50800" sx="99000" sy="99000" algn="ctr" rotWithShape="0">
              <a:srgbClr val="000000"/>
            </a:outerShdw>
          </a:effectLst>
          <a:scene3d>
            <a:camera prst="orthographicFront"/>
            <a:lightRig rig="freezing" dir="t">
              <a:rot lat="0" lon="0" rev="5640000"/>
            </a:lightRig>
          </a:scene3d>
          <a:sp3d/>
        </p:spPr>
        <p:txBody>
          <a:bodyPr>
            <a:noAutofit/>
            <a:scene3d>
              <a:camera prst="orthographicFront"/>
              <a:lightRig rig="freezing" dir="t">
                <a:rot lat="0" lon="0" rev="5640000"/>
              </a:lightRig>
            </a:scene3d>
            <a:flatTx/>
          </a:bodyPr>
          <a:lstStyle/>
          <a:p>
            <a:pPr algn="ctr"/>
            <a:r>
              <a:rPr lang="fr-CA" sz="3600" b="0" spc="-150" dirty="0">
                <a:effectLst>
                  <a:outerShdw blurRad="673100" dist="25400" dir="5400000" algn="tl" rotWithShape="0">
                    <a:srgbClr val="000000">
                      <a:alpha val="43000"/>
                    </a:srgbClr>
                  </a:outerShdw>
                </a:effectLst>
              </a:rPr>
              <a:t>Distribution de fréquences regroupées</a:t>
            </a:r>
          </a:p>
        </p:txBody>
      </p:sp>
      <p:cxnSp>
        <p:nvCxnSpPr>
          <p:cNvPr id="8" name="Connecteur droit 7"/>
          <p:cNvCxnSpPr/>
          <p:nvPr>
            <p:custDataLst>
              <p:tags r:id="rId5"/>
            </p:custDataLst>
          </p:nvPr>
        </p:nvCxnSpPr>
        <p:spPr>
          <a:xfrm>
            <a:off x="0" y="1234061"/>
            <a:ext cx="9144000" cy="1588"/>
          </a:xfrm>
          <a:prstGeom prst="line">
            <a:avLst/>
          </a:prstGeom>
          <a:ln w="76200"/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" name="Connecteur droit 8"/>
          <p:cNvCxnSpPr/>
          <p:nvPr>
            <p:custDataLst>
              <p:tags r:id="rId6"/>
            </p:custDataLst>
          </p:nvPr>
        </p:nvCxnSpPr>
        <p:spPr>
          <a:xfrm>
            <a:off x="0" y="1293330"/>
            <a:ext cx="9144000" cy="0"/>
          </a:xfrm>
          <a:prstGeom prst="line">
            <a:avLst/>
          </a:prstGeom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1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1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1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1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1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1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1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1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1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2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2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2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2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2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2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2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2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2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2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2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2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2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2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2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2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2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2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2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2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2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2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2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2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2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2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2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2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2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2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2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2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2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9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0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2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3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4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5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6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7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8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9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0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2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3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5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6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7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8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9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19759</TotalTime>
  <Words>2580</Words>
  <Application>Microsoft Office PowerPoint</Application>
  <PresentationFormat>Affichage à l'écran (4:3)</PresentationFormat>
  <Paragraphs>733</Paragraphs>
  <Slides>30</Slides>
  <Notes>30</Notes>
  <HiddenSlides>0</HiddenSlides>
  <MMClips>0</MMClips>
  <ScaleCrop>false</ScaleCrop>
  <HeadingPairs>
    <vt:vector size="8" baseType="variant">
      <vt:variant>
        <vt:lpstr>Polices utilisées</vt:lpstr>
      </vt:variant>
      <vt:variant>
        <vt:i4>9</vt:i4>
      </vt:variant>
      <vt:variant>
        <vt:lpstr>Thème</vt:lpstr>
      </vt:variant>
      <vt:variant>
        <vt:i4>1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30</vt:i4>
      </vt:variant>
    </vt:vector>
  </HeadingPairs>
  <TitlesOfParts>
    <vt:vector size="41" baseType="lpstr">
      <vt:lpstr>Arial</vt:lpstr>
      <vt:lpstr>Bookman Old Style</vt:lpstr>
      <vt:lpstr>Calibri</vt:lpstr>
      <vt:lpstr>Cambria</vt:lpstr>
      <vt:lpstr>Cambria Math</vt:lpstr>
      <vt:lpstr>Constantia</vt:lpstr>
      <vt:lpstr>Times New Roman</vt:lpstr>
      <vt:lpstr>Wingdings</vt:lpstr>
      <vt:lpstr>Wingdings 2</vt:lpstr>
      <vt:lpstr>Débit</vt:lpstr>
      <vt:lpstr>Équation</vt:lpstr>
      <vt:lpstr>Leçon 3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Distribution de fréquences regroupées</vt:lpstr>
      <vt:lpstr>Distribution de fréquences regroupées</vt:lpstr>
      <vt:lpstr>Distribution de fréquences regroupées</vt:lpstr>
      <vt:lpstr>Distribution de fréquences regroupées</vt:lpstr>
      <vt:lpstr>Distribution de fréquences regroupées</vt:lpstr>
      <vt:lpstr>Distribution de fréquences regroupées</vt:lpstr>
      <vt:lpstr>Quelques remarques</vt:lpstr>
      <vt:lpstr>Distribution de pourcentages</vt:lpstr>
      <vt:lpstr>Distribution de pourcentages</vt:lpstr>
      <vt:lpstr>Distribution de pourcentages</vt:lpstr>
      <vt:lpstr>Distribution de pourcentages</vt:lpstr>
      <vt:lpstr>Distribution de pourcentages</vt:lpstr>
      <vt:lpstr>Distribution de pourcentages</vt:lpstr>
      <vt:lpstr>Distribution de pourcentages</vt:lpstr>
      <vt:lpstr>Distribution cumulative </vt:lpstr>
      <vt:lpstr>Distribution cumulative </vt:lpstr>
      <vt:lpstr>Représentation tabulaire </vt:lpstr>
      <vt:lpstr>Représentation graphique</vt:lpstr>
      <vt:lpstr>Représentation graphique</vt:lpstr>
      <vt:lpstr>Représentation graphique</vt:lpstr>
      <vt:lpstr>Représentation graphique</vt:lpstr>
      <vt:lpstr>Représentation graphique</vt:lpstr>
      <vt:lpstr>Présentation PowerPoint</vt:lpstr>
      <vt:lpstr>Tout prochainement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Chapitre 3</dc:title>
  <dc:creator>El Hadj TOURE</dc:creator>
  <cp:lastModifiedBy>Khadijatou Ibrahima Dia</cp:lastModifiedBy>
  <cp:revision>2045</cp:revision>
  <cp:lastPrinted>2024-03-07T10:49:58Z</cp:lastPrinted>
  <dcterms:created xsi:type="dcterms:W3CDTF">2010-07-12T19:00:43Z</dcterms:created>
  <dcterms:modified xsi:type="dcterms:W3CDTF">2024-03-07T10:50:27Z</dcterms:modified>
</cp:coreProperties>
</file>