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3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4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notesSlides/notesSlide7.xml" ContentType="application/vnd.openxmlformats-officedocument.presentationml.notesSlide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8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9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notesSlides/notesSlide10.xml" ContentType="application/vnd.openxmlformats-officedocument.presentationml.notesSlide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1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12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13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4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15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16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17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8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9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20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21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notesSlides/notesSlide22.xml" ContentType="application/vnd.openxmlformats-officedocument.presentationml.notesSlide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notesSlides/notesSlide23.xml" ContentType="application/vnd.openxmlformats-officedocument.presentationml.notesSlide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notesSlides/notesSlide24.xml" ContentType="application/vnd.openxmlformats-officedocument.presentationml.notesSlide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notesSlides/notesSlide2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26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7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28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  <p:sldMasterId id="2147483761" r:id="rId2"/>
    <p:sldMasterId id="2147483773" r:id="rId3"/>
    <p:sldMasterId id="2147483785" r:id="rId4"/>
    <p:sldMasterId id="2147483797" r:id="rId5"/>
  </p:sldMasterIdLst>
  <p:notesMasterIdLst>
    <p:notesMasterId r:id="rId35"/>
  </p:notesMasterIdLst>
  <p:handoutMasterIdLst>
    <p:handoutMasterId r:id="rId36"/>
  </p:handoutMasterIdLst>
  <p:sldIdLst>
    <p:sldId id="855" r:id="rId6"/>
    <p:sldId id="806" r:id="rId7"/>
    <p:sldId id="832" r:id="rId8"/>
    <p:sldId id="847" r:id="rId9"/>
    <p:sldId id="844" r:id="rId10"/>
    <p:sldId id="846" r:id="rId11"/>
    <p:sldId id="808" r:id="rId12"/>
    <p:sldId id="811" r:id="rId13"/>
    <p:sldId id="812" r:id="rId14"/>
    <p:sldId id="845" r:id="rId15"/>
    <p:sldId id="813" r:id="rId16"/>
    <p:sldId id="814" r:id="rId17"/>
    <p:sldId id="815" r:id="rId18"/>
    <p:sldId id="816" r:id="rId19"/>
    <p:sldId id="839" r:id="rId20"/>
    <p:sldId id="838" r:id="rId21"/>
    <p:sldId id="821" r:id="rId22"/>
    <p:sldId id="822" r:id="rId23"/>
    <p:sldId id="823" r:id="rId24"/>
    <p:sldId id="824" r:id="rId25"/>
    <p:sldId id="825" r:id="rId26"/>
    <p:sldId id="828" r:id="rId27"/>
    <p:sldId id="857" r:id="rId28"/>
    <p:sldId id="858" r:id="rId29"/>
    <p:sldId id="856" r:id="rId30"/>
    <p:sldId id="842" r:id="rId31"/>
    <p:sldId id="859" r:id="rId32"/>
    <p:sldId id="850" r:id="rId33"/>
    <p:sldId id="848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1pPr>
    <a:lvl2pPr marL="397718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2pPr>
    <a:lvl3pPr marL="795437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3pPr>
    <a:lvl4pPr marL="1193155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4pPr>
    <a:lvl5pPr marL="1590873" algn="l" rtl="0" fontAlgn="base">
      <a:spcBef>
        <a:spcPct val="0"/>
      </a:spcBef>
      <a:spcAft>
        <a:spcPct val="0"/>
      </a:spcAft>
      <a:defRPr kumimoji="1" sz="2088" kern="1200">
        <a:solidFill>
          <a:schemeClr val="tx1"/>
        </a:solidFill>
        <a:latin typeface="Arial" charset="0"/>
        <a:ea typeface="+mn-ea"/>
        <a:cs typeface="+mn-cs"/>
      </a:defRPr>
    </a:lvl5pPr>
    <a:lvl6pPr marL="1988591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6pPr>
    <a:lvl7pPr marL="2386310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7pPr>
    <a:lvl8pPr marL="2784028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8pPr>
    <a:lvl9pPr marL="3181746" algn="l" defTabSz="795437" rtl="0" eaLnBrk="1" latinLnBrk="0" hangingPunct="1">
      <a:defRPr kumimoji="1" sz="2088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258FFC3A-203D-4524-AEAE-8CD5A50254CC}">
          <p14:sldIdLst>
            <p14:sldId id="855"/>
            <p14:sldId id="806"/>
            <p14:sldId id="832"/>
            <p14:sldId id="847"/>
            <p14:sldId id="844"/>
            <p14:sldId id="846"/>
          </p14:sldIdLst>
        </p14:section>
        <p14:section name="Section sans titre" id="{121367F0-7D0E-44AD-9E1B-BF976D3F1E3C}">
          <p14:sldIdLst>
            <p14:sldId id="808"/>
            <p14:sldId id="811"/>
            <p14:sldId id="812"/>
            <p14:sldId id="845"/>
            <p14:sldId id="813"/>
            <p14:sldId id="814"/>
            <p14:sldId id="815"/>
            <p14:sldId id="816"/>
            <p14:sldId id="839"/>
            <p14:sldId id="838"/>
            <p14:sldId id="821"/>
            <p14:sldId id="822"/>
            <p14:sldId id="823"/>
            <p14:sldId id="824"/>
            <p14:sldId id="825"/>
            <p14:sldId id="828"/>
            <p14:sldId id="857"/>
            <p14:sldId id="858"/>
            <p14:sldId id="856"/>
            <p14:sldId id="842"/>
            <p14:sldId id="859"/>
            <p14:sldId id="850"/>
            <p14:sldId id="8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C259"/>
    <a:srgbClr val="000000"/>
    <a:srgbClr val="99CC00"/>
    <a:srgbClr val="B2B2B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7" autoAdjust="0"/>
    <p:restoredTop sz="95172" autoAdjust="0"/>
  </p:normalViewPr>
  <p:slideViewPr>
    <p:cSldViewPr>
      <p:cViewPr varScale="1">
        <p:scale>
          <a:sx n="86" d="100"/>
          <a:sy n="86" d="100"/>
        </p:scale>
        <p:origin x="13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73B5D-75F4-4384-AD67-EC7EE268202D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CA"/>
        </a:p>
      </dgm:t>
    </dgm:pt>
    <dgm:pt modelId="{42BFCBE5-6F30-4E6F-B67B-EB9952494685}">
      <dgm:prSet phldrT="[Texte]" custT="1"/>
      <dgm:spPr/>
      <dgm:t>
        <a:bodyPr/>
        <a:lstStyle/>
        <a:p>
          <a:r>
            <a:rPr lang="fr-FR" sz="2400" b="1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Variables</a:t>
          </a:r>
        </a:p>
      </dgm:t>
    </dgm:pt>
    <dgm:pt modelId="{398C9738-6A36-4F7B-A054-63B9E0666B19}" type="parTrans" cxnId="{DA7431C0-5ACB-42C1-8602-27D3501713DD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4F5E798-B857-4D73-9372-797FD90B0305}" type="sibTrans" cxnId="{DA7431C0-5ACB-42C1-8602-27D3501713DD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B7022CE-59AD-4A43-B1C3-3891FC423DD5}">
      <dgm:prSet phldrT="[Texte]" custT="1"/>
      <dgm:spPr/>
      <dgm:t>
        <a:bodyPr/>
        <a:lstStyle/>
        <a:p>
          <a:r>
            <a:rPr lang="fr-FR" sz="2400" i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Continue (nombres infinis)</a:t>
          </a:r>
        </a:p>
      </dgm:t>
    </dgm:pt>
    <dgm:pt modelId="{94910F3A-2A46-46A1-A72F-DA5527D5FC66}" type="parTrans" cxnId="{A74F1CCC-8F4F-41D9-B9D8-D9B27B4BA006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671B91E-8964-49F4-8233-1A9C42F418E8}" type="sibTrans" cxnId="{A74F1CCC-8F4F-41D9-B9D8-D9B27B4BA006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58FB63B2-5167-4A8F-9B71-EE6C6D4A7C72}">
      <dgm:prSet phldrT="[Texte]" custT="1"/>
      <dgm:spPr/>
      <dgm:t>
        <a:bodyPr/>
        <a:lstStyle/>
        <a:p>
          <a:r>
            <a:rPr lang="fr-FR" sz="2400" i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Nominale (catégories nommées)</a:t>
          </a:r>
        </a:p>
      </dgm:t>
    </dgm:pt>
    <dgm:pt modelId="{2668E498-B61D-46CF-A5C5-A880E5874FCB}" type="parTrans" cxnId="{9A1CFE76-2121-485A-A8FC-1949210E23B5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B8B81742-F2C2-4500-803F-A2D853432104}" type="sibTrans" cxnId="{9A1CFE76-2121-485A-A8FC-1949210E23B5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11954D65-4E20-46EC-A588-E977ADADE172}">
      <dgm:prSet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Quantitative</a:t>
          </a:r>
        </a:p>
      </dgm:t>
    </dgm:pt>
    <dgm:pt modelId="{7E9C2BB0-4977-4898-90A6-E89B6A852EFC}" type="parTrans" cxnId="{85BEE671-9645-4EA1-9FE1-BFD1FE033E31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1C4E017-7812-4BB0-8030-9C38F7CAB767}" type="sibTrans" cxnId="{85BEE671-9645-4EA1-9FE1-BFD1FE033E31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D09C507A-5164-49FB-BE8C-A381CB30CC2D}">
      <dgm:prSet custT="1"/>
      <dgm:spPr/>
      <dgm:t>
        <a:bodyPr/>
        <a:lstStyle/>
        <a:p>
          <a:r>
            <a:rPr lang="fr-FR" sz="2400" i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Discrète (nombres finis)</a:t>
          </a:r>
        </a:p>
      </dgm:t>
    </dgm:pt>
    <dgm:pt modelId="{5552DF07-6676-4C21-A204-E11B9CC5DC28}" type="parTrans" cxnId="{51EE8A1C-1C67-444C-B24F-81604BCF9F10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CF3DEA6-4963-4D7F-BB8D-0623C9FCD9F9}" type="sibTrans" cxnId="{51EE8A1C-1C67-444C-B24F-81604BCF9F10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020BB86-7AC9-4A5A-BB72-2DE56944D80A}">
      <dgm:prSet custT="1"/>
      <dgm:spPr/>
      <dgm:t>
        <a:bodyPr/>
        <a:lstStyle/>
        <a:p>
          <a:r>
            <a:rPr lang="fr-FR" sz="2400" i="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Ordinale (catégories ordonnées)</a:t>
          </a:r>
        </a:p>
      </dgm:t>
    </dgm:pt>
    <dgm:pt modelId="{7FBBCA9A-8EF8-4180-9C02-E13B09AE1FE5}" type="parTrans" cxnId="{31B6CFF4-CB71-4DEA-A380-0541416D10A1}">
      <dgm:prSet custT="1"/>
      <dgm:spPr/>
      <dgm:t>
        <a:bodyPr/>
        <a:lstStyle/>
        <a:p>
          <a:endParaRPr lang="fr-CA" sz="2400"/>
        </a:p>
      </dgm:t>
    </dgm:pt>
    <dgm:pt modelId="{A97D01E2-F298-4487-8AF6-6D7559C1F3F2}" type="sibTrans" cxnId="{31B6CFF4-CB71-4DEA-A380-0541416D10A1}">
      <dgm:prSet/>
      <dgm:spPr/>
      <dgm:t>
        <a:bodyPr/>
        <a:lstStyle/>
        <a:p>
          <a:endParaRPr lang="fr-CA" sz="2400"/>
        </a:p>
      </dgm:t>
    </dgm:pt>
    <dgm:pt modelId="{8B1F9BEB-0B14-4DB8-824C-EA997465FA90}">
      <dgm:prSet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Qualitative</a:t>
          </a:r>
        </a:p>
      </dgm:t>
    </dgm:pt>
    <dgm:pt modelId="{E86DC0F6-C1EB-4CDF-AB02-BEC657BA8BC5}" type="sibTrans" cxnId="{FBA937AA-A3A9-4B6C-AE98-EEFEE065ABF0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04CCC6CB-91E6-4BDD-83D2-F8FF0FCDB78D}" type="parTrans" cxnId="{FBA937AA-A3A9-4B6C-AE98-EEFEE065ABF0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F7ADF10-A4F2-4D57-BF29-B924023FBB84}" type="pres">
      <dgm:prSet presAssocID="{40673B5D-75F4-4384-AD67-EC7EE268202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5EDE85A-369B-4474-B598-AFBFC69F9DA1}" type="pres">
      <dgm:prSet presAssocID="{42BFCBE5-6F30-4E6F-B67B-EB9952494685}" presName="root1" presStyleCnt="0"/>
      <dgm:spPr/>
    </dgm:pt>
    <dgm:pt modelId="{A4969C31-EC7C-4ECF-B2D7-C9EBD2CA409B}" type="pres">
      <dgm:prSet presAssocID="{42BFCBE5-6F30-4E6F-B67B-EB9952494685}" presName="LevelOneTextNode" presStyleLbl="node0" presStyleIdx="0" presStyleCnt="1">
        <dgm:presLayoutVars>
          <dgm:chPref val="3"/>
        </dgm:presLayoutVars>
      </dgm:prSet>
      <dgm:spPr/>
    </dgm:pt>
    <dgm:pt modelId="{23050677-B870-462E-B80F-002C5735B88E}" type="pres">
      <dgm:prSet presAssocID="{42BFCBE5-6F30-4E6F-B67B-EB9952494685}" presName="level2hierChild" presStyleCnt="0"/>
      <dgm:spPr/>
    </dgm:pt>
    <dgm:pt modelId="{962EAFD6-43E5-4299-B9F6-74710C09494B}" type="pres">
      <dgm:prSet presAssocID="{7E9C2BB0-4977-4898-90A6-E89B6A852EFC}" presName="conn2-1" presStyleLbl="parChTrans1D2" presStyleIdx="0" presStyleCnt="2"/>
      <dgm:spPr/>
    </dgm:pt>
    <dgm:pt modelId="{E37E79E4-281F-485C-B815-D1E71C879D5B}" type="pres">
      <dgm:prSet presAssocID="{7E9C2BB0-4977-4898-90A6-E89B6A852EFC}" presName="connTx" presStyleLbl="parChTrans1D2" presStyleIdx="0" presStyleCnt="2"/>
      <dgm:spPr/>
    </dgm:pt>
    <dgm:pt modelId="{9873694E-4676-450F-A2CA-64EED158F9BE}" type="pres">
      <dgm:prSet presAssocID="{11954D65-4E20-46EC-A588-E977ADADE172}" presName="root2" presStyleCnt="0"/>
      <dgm:spPr/>
    </dgm:pt>
    <dgm:pt modelId="{9CAF4B2B-E152-400A-B311-34A8C81DA333}" type="pres">
      <dgm:prSet presAssocID="{11954D65-4E20-46EC-A588-E977ADADE172}" presName="LevelTwoTextNode" presStyleLbl="node2" presStyleIdx="0" presStyleCnt="2">
        <dgm:presLayoutVars>
          <dgm:chPref val="3"/>
        </dgm:presLayoutVars>
      </dgm:prSet>
      <dgm:spPr/>
    </dgm:pt>
    <dgm:pt modelId="{D5A1A84B-6E65-4927-B328-8A24FD0BFAAF}" type="pres">
      <dgm:prSet presAssocID="{11954D65-4E20-46EC-A588-E977ADADE172}" presName="level3hierChild" presStyleCnt="0"/>
      <dgm:spPr/>
    </dgm:pt>
    <dgm:pt modelId="{39BF2FB1-81B1-49AB-AF52-F00C5CDD4838}" type="pres">
      <dgm:prSet presAssocID="{94910F3A-2A46-46A1-A72F-DA5527D5FC66}" presName="conn2-1" presStyleLbl="parChTrans1D3" presStyleIdx="0" presStyleCnt="4"/>
      <dgm:spPr/>
    </dgm:pt>
    <dgm:pt modelId="{EFB52298-6DE8-42B5-B603-7A0F35258979}" type="pres">
      <dgm:prSet presAssocID="{94910F3A-2A46-46A1-A72F-DA5527D5FC66}" presName="connTx" presStyleLbl="parChTrans1D3" presStyleIdx="0" presStyleCnt="4"/>
      <dgm:spPr/>
    </dgm:pt>
    <dgm:pt modelId="{F823223E-C305-44DE-8A0D-342EE0913963}" type="pres">
      <dgm:prSet presAssocID="{0B7022CE-59AD-4A43-B1C3-3891FC423DD5}" presName="root2" presStyleCnt="0"/>
      <dgm:spPr/>
    </dgm:pt>
    <dgm:pt modelId="{9B6D3A0D-E6F9-4764-96A5-A20E66AA5E2F}" type="pres">
      <dgm:prSet presAssocID="{0B7022CE-59AD-4A43-B1C3-3891FC423DD5}" presName="LevelTwoTextNode" presStyleLbl="node3" presStyleIdx="0" presStyleCnt="4" custScaleX="248721">
        <dgm:presLayoutVars>
          <dgm:chPref val="3"/>
        </dgm:presLayoutVars>
      </dgm:prSet>
      <dgm:spPr/>
    </dgm:pt>
    <dgm:pt modelId="{4345E0BC-C860-4AD2-AED7-1B3434EBADA4}" type="pres">
      <dgm:prSet presAssocID="{0B7022CE-59AD-4A43-B1C3-3891FC423DD5}" presName="level3hierChild" presStyleCnt="0"/>
      <dgm:spPr/>
    </dgm:pt>
    <dgm:pt modelId="{708DB5A1-F5F9-4D50-BFD1-7413C5E40381}" type="pres">
      <dgm:prSet presAssocID="{5552DF07-6676-4C21-A204-E11B9CC5DC28}" presName="conn2-1" presStyleLbl="parChTrans1D3" presStyleIdx="1" presStyleCnt="4"/>
      <dgm:spPr/>
    </dgm:pt>
    <dgm:pt modelId="{ECF6D06D-E3FB-4B3F-9EAF-D73507C3CDE4}" type="pres">
      <dgm:prSet presAssocID="{5552DF07-6676-4C21-A204-E11B9CC5DC28}" presName="connTx" presStyleLbl="parChTrans1D3" presStyleIdx="1" presStyleCnt="4"/>
      <dgm:spPr/>
    </dgm:pt>
    <dgm:pt modelId="{1368B5A0-DC71-4F27-896A-BCF282B05E5D}" type="pres">
      <dgm:prSet presAssocID="{D09C507A-5164-49FB-BE8C-A381CB30CC2D}" presName="root2" presStyleCnt="0"/>
      <dgm:spPr/>
    </dgm:pt>
    <dgm:pt modelId="{F7F2B621-C560-4931-94EB-F1BC7BFDDA7E}" type="pres">
      <dgm:prSet presAssocID="{D09C507A-5164-49FB-BE8C-A381CB30CC2D}" presName="LevelTwoTextNode" presStyleLbl="node3" presStyleIdx="1" presStyleCnt="4" custScaleX="251456">
        <dgm:presLayoutVars>
          <dgm:chPref val="3"/>
        </dgm:presLayoutVars>
      </dgm:prSet>
      <dgm:spPr/>
    </dgm:pt>
    <dgm:pt modelId="{219242D2-CFBA-4AB0-91B3-BE9CED875085}" type="pres">
      <dgm:prSet presAssocID="{D09C507A-5164-49FB-BE8C-A381CB30CC2D}" presName="level3hierChild" presStyleCnt="0"/>
      <dgm:spPr/>
    </dgm:pt>
    <dgm:pt modelId="{25151778-C68E-47E7-A85C-4FDDCAE4C9EE}" type="pres">
      <dgm:prSet presAssocID="{04CCC6CB-91E6-4BDD-83D2-F8FF0FCDB78D}" presName="conn2-1" presStyleLbl="parChTrans1D2" presStyleIdx="1" presStyleCnt="2"/>
      <dgm:spPr/>
    </dgm:pt>
    <dgm:pt modelId="{39C6C410-D277-494C-83ED-959554E7D1F6}" type="pres">
      <dgm:prSet presAssocID="{04CCC6CB-91E6-4BDD-83D2-F8FF0FCDB78D}" presName="connTx" presStyleLbl="parChTrans1D2" presStyleIdx="1" presStyleCnt="2"/>
      <dgm:spPr/>
    </dgm:pt>
    <dgm:pt modelId="{008B82BB-4798-4993-A94F-07A20E5370FD}" type="pres">
      <dgm:prSet presAssocID="{8B1F9BEB-0B14-4DB8-824C-EA997465FA90}" presName="root2" presStyleCnt="0"/>
      <dgm:spPr/>
    </dgm:pt>
    <dgm:pt modelId="{A678905C-B5D5-49CE-8796-2CDAA4FEAA93}" type="pres">
      <dgm:prSet presAssocID="{8B1F9BEB-0B14-4DB8-824C-EA997465FA90}" presName="LevelTwoTextNode" presStyleLbl="node2" presStyleIdx="1" presStyleCnt="2">
        <dgm:presLayoutVars>
          <dgm:chPref val="3"/>
        </dgm:presLayoutVars>
      </dgm:prSet>
      <dgm:spPr/>
    </dgm:pt>
    <dgm:pt modelId="{01E3659D-870C-483A-ADDB-B7C1F48B37AE}" type="pres">
      <dgm:prSet presAssocID="{8B1F9BEB-0B14-4DB8-824C-EA997465FA90}" presName="level3hierChild" presStyleCnt="0"/>
      <dgm:spPr/>
    </dgm:pt>
    <dgm:pt modelId="{0051BF32-6E25-4EEB-BB1F-F98DD39B57B1}" type="pres">
      <dgm:prSet presAssocID="{2668E498-B61D-46CF-A5C5-A880E5874FCB}" presName="conn2-1" presStyleLbl="parChTrans1D3" presStyleIdx="2" presStyleCnt="4"/>
      <dgm:spPr/>
    </dgm:pt>
    <dgm:pt modelId="{A14B500A-4E00-4D2E-8AB7-AA356FC49517}" type="pres">
      <dgm:prSet presAssocID="{2668E498-B61D-46CF-A5C5-A880E5874FCB}" presName="connTx" presStyleLbl="parChTrans1D3" presStyleIdx="2" presStyleCnt="4"/>
      <dgm:spPr/>
    </dgm:pt>
    <dgm:pt modelId="{DA8B828C-511E-46E6-A737-8F2968D33151}" type="pres">
      <dgm:prSet presAssocID="{58FB63B2-5167-4A8F-9B71-EE6C6D4A7C72}" presName="root2" presStyleCnt="0"/>
      <dgm:spPr/>
    </dgm:pt>
    <dgm:pt modelId="{C257FECE-FCD5-4CE6-8C36-EB906D16FB3B}" type="pres">
      <dgm:prSet presAssocID="{58FB63B2-5167-4A8F-9B71-EE6C6D4A7C72}" presName="LevelTwoTextNode" presStyleLbl="node3" presStyleIdx="2" presStyleCnt="4" custScaleX="250299">
        <dgm:presLayoutVars>
          <dgm:chPref val="3"/>
        </dgm:presLayoutVars>
      </dgm:prSet>
      <dgm:spPr/>
    </dgm:pt>
    <dgm:pt modelId="{8E6EAC81-34A5-49B5-B4A5-CA444C24B55B}" type="pres">
      <dgm:prSet presAssocID="{58FB63B2-5167-4A8F-9B71-EE6C6D4A7C72}" presName="level3hierChild" presStyleCnt="0"/>
      <dgm:spPr/>
    </dgm:pt>
    <dgm:pt modelId="{232FAA29-A0BF-4C0F-977A-2C84CE419DDE}" type="pres">
      <dgm:prSet presAssocID="{7FBBCA9A-8EF8-4180-9C02-E13B09AE1FE5}" presName="conn2-1" presStyleLbl="parChTrans1D3" presStyleIdx="3" presStyleCnt="4"/>
      <dgm:spPr/>
    </dgm:pt>
    <dgm:pt modelId="{1C8554B2-2F9A-4BD3-A613-C2C12D835BD2}" type="pres">
      <dgm:prSet presAssocID="{7FBBCA9A-8EF8-4180-9C02-E13B09AE1FE5}" presName="connTx" presStyleLbl="parChTrans1D3" presStyleIdx="3" presStyleCnt="4"/>
      <dgm:spPr/>
    </dgm:pt>
    <dgm:pt modelId="{79FC5237-3A38-4BC6-AF0B-08970D56EA80}" type="pres">
      <dgm:prSet presAssocID="{6020BB86-7AC9-4A5A-BB72-2DE56944D80A}" presName="root2" presStyleCnt="0"/>
      <dgm:spPr/>
    </dgm:pt>
    <dgm:pt modelId="{6F6634FB-2120-4E85-B95F-359FB5864B09}" type="pres">
      <dgm:prSet presAssocID="{6020BB86-7AC9-4A5A-BB72-2DE56944D80A}" presName="LevelTwoTextNode" presStyleLbl="node3" presStyleIdx="3" presStyleCnt="4" custScaleX="249344">
        <dgm:presLayoutVars>
          <dgm:chPref val="3"/>
        </dgm:presLayoutVars>
      </dgm:prSet>
      <dgm:spPr/>
    </dgm:pt>
    <dgm:pt modelId="{EB833BE3-6326-435F-B149-FA5AE68865EC}" type="pres">
      <dgm:prSet presAssocID="{6020BB86-7AC9-4A5A-BB72-2DE56944D80A}" presName="level3hierChild" presStyleCnt="0"/>
      <dgm:spPr/>
    </dgm:pt>
  </dgm:ptLst>
  <dgm:cxnLst>
    <dgm:cxn modelId="{8E065B00-572C-4C94-94E9-40F0C4F48376}" type="presOf" srcId="{04CCC6CB-91E6-4BDD-83D2-F8FF0FCDB78D}" destId="{25151778-C68E-47E7-A85C-4FDDCAE4C9EE}" srcOrd="0" destOrd="0" presId="urn:microsoft.com/office/officeart/2008/layout/HorizontalMultiLevelHierarchy"/>
    <dgm:cxn modelId="{0F11400D-4068-49A1-8CA8-33F9336D584B}" type="presOf" srcId="{04CCC6CB-91E6-4BDD-83D2-F8FF0FCDB78D}" destId="{39C6C410-D277-494C-83ED-959554E7D1F6}" srcOrd="1" destOrd="0" presId="urn:microsoft.com/office/officeart/2008/layout/HorizontalMultiLevelHierarchy"/>
    <dgm:cxn modelId="{4354E710-D95B-4EFE-9A19-E29543CE84BD}" type="presOf" srcId="{94910F3A-2A46-46A1-A72F-DA5527D5FC66}" destId="{EFB52298-6DE8-42B5-B603-7A0F35258979}" srcOrd="1" destOrd="0" presId="urn:microsoft.com/office/officeart/2008/layout/HorizontalMultiLevelHierarchy"/>
    <dgm:cxn modelId="{D68FE117-A067-44A7-A47F-FBB380827B64}" type="presOf" srcId="{D09C507A-5164-49FB-BE8C-A381CB30CC2D}" destId="{F7F2B621-C560-4931-94EB-F1BC7BFDDA7E}" srcOrd="0" destOrd="0" presId="urn:microsoft.com/office/officeart/2008/layout/HorizontalMultiLevelHierarchy"/>
    <dgm:cxn modelId="{51EE8A1C-1C67-444C-B24F-81604BCF9F10}" srcId="{11954D65-4E20-46EC-A588-E977ADADE172}" destId="{D09C507A-5164-49FB-BE8C-A381CB30CC2D}" srcOrd="1" destOrd="0" parTransId="{5552DF07-6676-4C21-A204-E11B9CC5DC28}" sibTransId="{3CF3DEA6-4963-4D7F-BB8D-0623C9FCD9F9}"/>
    <dgm:cxn modelId="{03CFAB21-4D97-46EC-9D69-3F99486F0D18}" type="presOf" srcId="{2668E498-B61D-46CF-A5C5-A880E5874FCB}" destId="{0051BF32-6E25-4EEB-BB1F-F98DD39B57B1}" srcOrd="0" destOrd="0" presId="urn:microsoft.com/office/officeart/2008/layout/HorizontalMultiLevelHierarchy"/>
    <dgm:cxn modelId="{5B12D337-B575-493A-ADDB-64424B3F1A83}" type="presOf" srcId="{11954D65-4E20-46EC-A588-E977ADADE172}" destId="{9CAF4B2B-E152-400A-B311-34A8C81DA333}" srcOrd="0" destOrd="0" presId="urn:microsoft.com/office/officeart/2008/layout/HorizontalMultiLevelHierarchy"/>
    <dgm:cxn modelId="{9C670860-C2A8-4076-A99E-028F04EE7C4B}" type="presOf" srcId="{58FB63B2-5167-4A8F-9B71-EE6C6D4A7C72}" destId="{C257FECE-FCD5-4CE6-8C36-EB906D16FB3B}" srcOrd="0" destOrd="0" presId="urn:microsoft.com/office/officeart/2008/layout/HorizontalMultiLevelHierarchy"/>
    <dgm:cxn modelId="{84F6A146-11CA-46CC-8A2B-C94C10D3C6BC}" type="presOf" srcId="{7FBBCA9A-8EF8-4180-9C02-E13B09AE1FE5}" destId="{1C8554B2-2F9A-4BD3-A613-C2C12D835BD2}" srcOrd="1" destOrd="0" presId="urn:microsoft.com/office/officeart/2008/layout/HorizontalMultiLevelHierarchy"/>
    <dgm:cxn modelId="{CD127E4F-5B2E-43E0-B95B-98842D48C01E}" type="presOf" srcId="{6020BB86-7AC9-4A5A-BB72-2DE56944D80A}" destId="{6F6634FB-2120-4E85-B95F-359FB5864B09}" srcOrd="0" destOrd="0" presId="urn:microsoft.com/office/officeart/2008/layout/HorizontalMultiLevelHierarchy"/>
    <dgm:cxn modelId="{E1EED64F-1CE5-4B46-84B9-6E26AF98FAB6}" type="presOf" srcId="{2668E498-B61D-46CF-A5C5-A880E5874FCB}" destId="{A14B500A-4E00-4D2E-8AB7-AA356FC49517}" srcOrd="1" destOrd="0" presId="urn:microsoft.com/office/officeart/2008/layout/HorizontalMultiLevelHierarchy"/>
    <dgm:cxn modelId="{666C1051-A628-4C82-8654-25C0507CDE70}" type="presOf" srcId="{5552DF07-6676-4C21-A204-E11B9CC5DC28}" destId="{ECF6D06D-E3FB-4B3F-9EAF-D73507C3CDE4}" srcOrd="1" destOrd="0" presId="urn:microsoft.com/office/officeart/2008/layout/HorizontalMultiLevelHierarchy"/>
    <dgm:cxn modelId="{85BEE671-9645-4EA1-9FE1-BFD1FE033E31}" srcId="{42BFCBE5-6F30-4E6F-B67B-EB9952494685}" destId="{11954D65-4E20-46EC-A588-E977ADADE172}" srcOrd="0" destOrd="0" parTransId="{7E9C2BB0-4977-4898-90A6-E89B6A852EFC}" sibTransId="{31C4E017-7812-4BB0-8030-9C38F7CAB767}"/>
    <dgm:cxn modelId="{5DD1D055-C120-424B-B3E3-3713FD62A7E9}" type="presOf" srcId="{94910F3A-2A46-46A1-A72F-DA5527D5FC66}" destId="{39BF2FB1-81B1-49AB-AF52-F00C5CDD4838}" srcOrd="0" destOrd="0" presId="urn:microsoft.com/office/officeart/2008/layout/HorizontalMultiLevelHierarchy"/>
    <dgm:cxn modelId="{9A1CFE76-2121-485A-A8FC-1949210E23B5}" srcId="{8B1F9BEB-0B14-4DB8-824C-EA997465FA90}" destId="{58FB63B2-5167-4A8F-9B71-EE6C6D4A7C72}" srcOrd="0" destOrd="0" parTransId="{2668E498-B61D-46CF-A5C5-A880E5874FCB}" sibTransId="{B8B81742-F2C2-4500-803F-A2D853432104}"/>
    <dgm:cxn modelId="{3DC89F7D-DCDC-4B3B-9EF0-118A47D070FB}" type="presOf" srcId="{7FBBCA9A-8EF8-4180-9C02-E13B09AE1FE5}" destId="{232FAA29-A0BF-4C0F-977A-2C84CE419DDE}" srcOrd="0" destOrd="0" presId="urn:microsoft.com/office/officeart/2008/layout/HorizontalMultiLevelHierarchy"/>
    <dgm:cxn modelId="{487AC78A-71B4-4D0C-8734-8A4F3939D9C0}" type="presOf" srcId="{40673B5D-75F4-4384-AD67-EC7EE268202D}" destId="{AF7ADF10-A4F2-4D57-BF29-B924023FBB84}" srcOrd="0" destOrd="0" presId="urn:microsoft.com/office/officeart/2008/layout/HorizontalMultiLevelHierarchy"/>
    <dgm:cxn modelId="{A3D90C9D-9BEE-4146-901A-18708DCDD3FD}" type="presOf" srcId="{0B7022CE-59AD-4A43-B1C3-3891FC423DD5}" destId="{9B6D3A0D-E6F9-4764-96A5-A20E66AA5E2F}" srcOrd="0" destOrd="0" presId="urn:microsoft.com/office/officeart/2008/layout/HorizontalMultiLevelHierarchy"/>
    <dgm:cxn modelId="{FBA937AA-A3A9-4B6C-AE98-EEFEE065ABF0}" srcId="{42BFCBE5-6F30-4E6F-B67B-EB9952494685}" destId="{8B1F9BEB-0B14-4DB8-824C-EA997465FA90}" srcOrd="1" destOrd="0" parTransId="{04CCC6CB-91E6-4BDD-83D2-F8FF0FCDB78D}" sibTransId="{E86DC0F6-C1EB-4CDF-AB02-BEC657BA8BC5}"/>
    <dgm:cxn modelId="{7DC164B8-AB3D-417A-982B-367F222FC8DB}" type="presOf" srcId="{5552DF07-6676-4C21-A204-E11B9CC5DC28}" destId="{708DB5A1-F5F9-4D50-BFD1-7413C5E40381}" srcOrd="0" destOrd="0" presId="urn:microsoft.com/office/officeart/2008/layout/HorizontalMultiLevelHierarchy"/>
    <dgm:cxn modelId="{DA7431C0-5ACB-42C1-8602-27D3501713DD}" srcId="{40673B5D-75F4-4384-AD67-EC7EE268202D}" destId="{42BFCBE5-6F30-4E6F-B67B-EB9952494685}" srcOrd="0" destOrd="0" parTransId="{398C9738-6A36-4F7B-A054-63B9E0666B19}" sibTransId="{64F5E798-B857-4D73-9372-797FD90B0305}"/>
    <dgm:cxn modelId="{CB9B70C7-6BA8-48BD-B2AF-2D422356BAF3}" type="presOf" srcId="{42BFCBE5-6F30-4E6F-B67B-EB9952494685}" destId="{A4969C31-EC7C-4ECF-B2D7-C9EBD2CA409B}" srcOrd="0" destOrd="0" presId="urn:microsoft.com/office/officeart/2008/layout/HorizontalMultiLevelHierarchy"/>
    <dgm:cxn modelId="{A74F1CCC-8F4F-41D9-B9D8-D9B27B4BA006}" srcId="{11954D65-4E20-46EC-A588-E977ADADE172}" destId="{0B7022CE-59AD-4A43-B1C3-3891FC423DD5}" srcOrd="0" destOrd="0" parTransId="{94910F3A-2A46-46A1-A72F-DA5527D5FC66}" sibTransId="{B671B91E-8964-49F4-8233-1A9C42F418E8}"/>
    <dgm:cxn modelId="{13085CD6-E436-437B-8E44-BA515291FC7F}" type="presOf" srcId="{8B1F9BEB-0B14-4DB8-824C-EA997465FA90}" destId="{A678905C-B5D5-49CE-8796-2CDAA4FEAA93}" srcOrd="0" destOrd="0" presId="urn:microsoft.com/office/officeart/2008/layout/HorizontalMultiLevelHierarchy"/>
    <dgm:cxn modelId="{D96ABCDB-7DFD-4F31-B710-A21FB373A951}" type="presOf" srcId="{7E9C2BB0-4977-4898-90A6-E89B6A852EFC}" destId="{E37E79E4-281F-485C-B815-D1E71C879D5B}" srcOrd="1" destOrd="0" presId="urn:microsoft.com/office/officeart/2008/layout/HorizontalMultiLevelHierarchy"/>
    <dgm:cxn modelId="{04944BE3-6E0E-4814-BF2B-832AECF865E1}" type="presOf" srcId="{7E9C2BB0-4977-4898-90A6-E89B6A852EFC}" destId="{962EAFD6-43E5-4299-B9F6-74710C09494B}" srcOrd="0" destOrd="0" presId="urn:microsoft.com/office/officeart/2008/layout/HorizontalMultiLevelHierarchy"/>
    <dgm:cxn modelId="{31B6CFF4-CB71-4DEA-A380-0541416D10A1}" srcId="{8B1F9BEB-0B14-4DB8-824C-EA997465FA90}" destId="{6020BB86-7AC9-4A5A-BB72-2DE56944D80A}" srcOrd="1" destOrd="0" parTransId="{7FBBCA9A-8EF8-4180-9C02-E13B09AE1FE5}" sibTransId="{A97D01E2-F298-4487-8AF6-6D7559C1F3F2}"/>
    <dgm:cxn modelId="{06818EC5-73E7-4C3A-A115-8A5831441691}" type="presParOf" srcId="{AF7ADF10-A4F2-4D57-BF29-B924023FBB84}" destId="{95EDE85A-369B-4474-B598-AFBFC69F9DA1}" srcOrd="0" destOrd="0" presId="urn:microsoft.com/office/officeart/2008/layout/HorizontalMultiLevelHierarchy"/>
    <dgm:cxn modelId="{AEA85FAD-C4FC-429E-9E90-A1C9DE61DA87}" type="presParOf" srcId="{95EDE85A-369B-4474-B598-AFBFC69F9DA1}" destId="{A4969C31-EC7C-4ECF-B2D7-C9EBD2CA409B}" srcOrd="0" destOrd="0" presId="urn:microsoft.com/office/officeart/2008/layout/HorizontalMultiLevelHierarchy"/>
    <dgm:cxn modelId="{B2245D1C-09CC-4493-B8D2-E4A3BB43F17D}" type="presParOf" srcId="{95EDE85A-369B-4474-B598-AFBFC69F9DA1}" destId="{23050677-B870-462E-B80F-002C5735B88E}" srcOrd="1" destOrd="0" presId="urn:microsoft.com/office/officeart/2008/layout/HorizontalMultiLevelHierarchy"/>
    <dgm:cxn modelId="{BE77856E-C082-47C5-8FBF-A78DEA83E32D}" type="presParOf" srcId="{23050677-B870-462E-B80F-002C5735B88E}" destId="{962EAFD6-43E5-4299-B9F6-74710C09494B}" srcOrd="0" destOrd="0" presId="urn:microsoft.com/office/officeart/2008/layout/HorizontalMultiLevelHierarchy"/>
    <dgm:cxn modelId="{58E20D47-652C-47CC-9DD5-B9EB0E4D981E}" type="presParOf" srcId="{962EAFD6-43E5-4299-B9F6-74710C09494B}" destId="{E37E79E4-281F-485C-B815-D1E71C879D5B}" srcOrd="0" destOrd="0" presId="urn:microsoft.com/office/officeart/2008/layout/HorizontalMultiLevelHierarchy"/>
    <dgm:cxn modelId="{ED973412-6EC4-4E5B-9AE7-3937877D44B7}" type="presParOf" srcId="{23050677-B870-462E-B80F-002C5735B88E}" destId="{9873694E-4676-450F-A2CA-64EED158F9BE}" srcOrd="1" destOrd="0" presId="urn:microsoft.com/office/officeart/2008/layout/HorizontalMultiLevelHierarchy"/>
    <dgm:cxn modelId="{96ECED62-082F-460F-9D55-8BC76609E974}" type="presParOf" srcId="{9873694E-4676-450F-A2CA-64EED158F9BE}" destId="{9CAF4B2B-E152-400A-B311-34A8C81DA333}" srcOrd="0" destOrd="0" presId="urn:microsoft.com/office/officeart/2008/layout/HorizontalMultiLevelHierarchy"/>
    <dgm:cxn modelId="{6C09F446-A0A4-4EC3-9EDC-BECEC25302FD}" type="presParOf" srcId="{9873694E-4676-450F-A2CA-64EED158F9BE}" destId="{D5A1A84B-6E65-4927-B328-8A24FD0BFAAF}" srcOrd="1" destOrd="0" presId="urn:microsoft.com/office/officeart/2008/layout/HorizontalMultiLevelHierarchy"/>
    <dgm:cxn modelId="{07A1345E-CDDA-4145-8ECB-0B066C7B9567}" type="presParOf" srcId="{D5A1A84B-6E65-4927-B328-8A24FD0BFAAF}" destId="{39BF2FB1-81B1-49AB-AF52-F00C5CDD4838}" srcOrd="0" destOrd="0" presId="urn:microsoft.com/office/officeart/2008/layout/HorizontalMultiLevelHierarchy"/>
    <dgm:cxn modelId="{DE3B1F3A-FAD1-41B5-9D49-13FE441F4BC3}" type="presParOf" srcId="{39BF2FB1-81B1-49AB-AF52-F00C5CDD4838}" destId="{EFB52298-6DE8-42B5-B603-7A0F35258979}" srcOrd="0" destOrd="0" presId="urn:microsoft.com/office/officeart/2008/layout/HorizontalMultiLevelHierarchy"/>
    <dgm:cxn modelId="{6891B252-3DF2-4F17-8879-21499E82E5A0}" type="presParOf" srcId="{D5A1A84B-6E65-4927-B328-8A24FD0BFAAF}" destId="{F823223E-C305-44DE-8A0D-342EE0913963}" srcOrd="1" destOrd="0" presId="urn:microsoft.com/office/officeart/2008/layout/HorizontalMultiLevelHierarchy"/>
    <dgm:cxn modelId="{E089A680-7DF2-4B9B-9F6A-0E6CEB8E04D1}" type="presParOf" srcId="{F823223E-C305-44DE-8A0D-342EE0913963}" destId="{9B6D3A0D-E6F9-4764-96A5-A20E66AA5E2F}" srcOrd="0" destOrd="0" presId="urn:microsoft.com/office/officeart/2008/layout/HorizontalMultiLevelHierarchy"/>
    <dgm:cxn modelId="{C08AEE96-591C-49AF-AD01-F8FE21C05C06}" type="presParOf" srcId="{F823223E-C305-44DE-8A0D-342EE0913963}" destId="{4345E0BC-C860-4AD2-AED7-1B3434EBADA4}" srcOrd="1" destOrd="0" presId="urn:microsoft.com/office/officeart/2008/layout/HorizontalMultiLevelHierarchy"/>
    <dgm:cxn modelId="{4C83E846-06A0-4F71-9C33-4E507F2F1ADF}" type="presParOf" srcId="{D5A1A84B-6E65-4927-B328-8A24FD0BFAAF}" destId="{708DB5A1-F5F9-4D50-BFD1-7413C5E40381}" srcOrd="2" destOrd="0" presId="urn:microsoft.com/office/officeart/2008/layout/HorizontalMultiLevelHierarchy"/>
    <dgm:cxn modelId="{7CE0E8D9-E024-4DC1-AFA0-3A7516461C18}" type="presParOf" srcId="{708DB5A1-F5F9-4D50-BFD1-7413C5E40381}" destId="{ECF6D06D-E3FB-4B3F-9EAF-D73507C3CDE4}" srcOrd="0" destOrd="0" presId="urn:microsoft.com/office/officeart/2008/layout/HorizontalMultiLevelHierarchy"/>
    <dgm:cxn modelId="{760A783E-5235-49BF-A25C-9AFC853AE18B}" type="presParOf" srcId="{D5A1A84B-6E65-4927-B328-8A24FD0BFAAF}" destId="{1368B5A0-DC71-4F27-896A-BCF282B05E5D}" srcOrd="3" destOrd="0" presId="urn:microsoft.com/office/officeart/2008/layout/HorizontalMultiLevelHierarchy"/>
    <dgm:cxn modelId="{3FC1B1FC-9C19-4B3A-8387-6B464B05CD8A}" type="presParOf" srcId="{1368B5A0-DC71-4F27-896A-BCF282B05E5D}" destId="{F7F2B621-C560-4931-94EB-F1BC7BFDDA7E}" srcOrd="0" destOrd="0" presId="urn:microsoft.com/office/officeart/2008/layout/HorizontalMultiLevelHierarchy"/>
    <dgm:cxn modelId="{887097E8-5340-4E72-998C-AE7ED4BD72F1}" type="presParOf" srcId="{1368B5A0-DC71-4F27-896A-BCF282B05E5D}" destId="{219242D2-CFBA-4AB0-91B3-BE9CED875085}" srcOrd="1" destOrd="0" presId="urn:microsoft.com/office/officeart/2008/layout/HorizontalMultiLevelHierarchy"/>
    <dgm:cxn modelId="{06667FCD-F7E7-457B-95D1-89E8784C06A2}" type="presParOf" srcId="{23050677-B870-462E-B80F-002C5735B88E}" destId="{25151778-C68E-47E7-A85C-4FDDCAE4C9EE}" srcOrd="2" destOrd="0" presId="urn:microsoft.com/office/officeart/2008/layout/HorizontalMultiLevelHierarchy"/>
    <dgm:cxn modelId="{6CDE9519-DBFD-47C1-B8A3-19A1A980BA47}" type="presParOf" srcId="{25151778-C68E-47E7-A85C-4FDDCAE4C9EE}" destId="{39C6C410-D277-494C-83ED-959554E7D1F6}" srcOrd="0" destOrd="0" presId="urn:microsoft.com/office/officeart/2008/layout/HorizontalMultiLevelHierarchy"/>
    <dgm:cxn modelId="{6655C885-BE7A-442A-A427-42C56643CE31}" type="presParOf" srcId="{23050677-B870-462E-B80F-002C5735B88E}" destId="{008B82BB-4798-4993-A94F-07A20E5370FD}" srcOrd="3" destOrd="0" presId="urn:microsoft.com/office/officeart/2008/layout/HorizontalMultiLevelHierarchy"/>
    <dgm:cxn modelId="{E6040EDA-80E9-4B67-9E5E-6BE588BDEEDA}" type="presParOf" srcId="{008B82BB-4798-4993-A94F-07A20E5370FD}" destId="{A678905C-B5D5-49CE-8796-2CDAA4FEAA93}" srcOrd="0" destOrd="0" presId="urn:microsoft.com/office/officeart/2008/layout/HorizontalMultiLevelHierarchy"/>
    <dgm:cxn modelId="{DF0E1845-6AEA-4224-8D28-91F9E68CDEB3}" type="presParOf" srcId="{008B82BB-4798-4993-A94F-07A20E5370FD}" destId="{01E3659D-870C-483A-ADDB-B7C1F48B37AE}" srcOrd="1" destOrd="0" presId="urn:microsoft.com/office/officeart/2008/layout/HorizontalMultiLevelHierarchy"/>
    <dgm:cxn modelId="{D6F597C2-0E02-41C5-8DE5-CA7BE3409C40}" type="presParOf" srcId="{01E3659D-870C-483A-ADDB-B7C1F48B37AE}" destId="{0051BF32-6E25-4EEB-BB1F-F98DD39B57B1}" srcOrd="0" destOrd="0" presId="urn:microsoft.com/office/officeart/2008/layout/HorizontalMultiLevelHierarchy"/>
    <dgm:cxn modelId="{AE794DF9-D1BD-4ABB-82D5-7B30EA882B21}" type="presParOf" srcId="{0051BF32-6E25-4EEB-BB1F-F98DD39B57B1}" destId="{A14B500A-4E00-4D2E-8AB7-AA356FC49517}" srcOrd="0" destOrd="0" presId="urn:microsoft.com/office/officeart/2008/layout/HorizontalMultiLevelHierarchy"/>
    <dgm:cxn modelId="{0094DC9C-ACEE-48D5-9193-46D86D1AAB67}" type="presParOf" srcId="{01E3659D-870C-483A-ADDB-B7C1F48B37AE}" destId="{DA8B828C-511E-46E6-A737-8F2968D33151}" srcOrd="1" destOrd="0" presId="urn:microsoft.com/office/officeart/2008/layout/HorizontalMultiLevelHierarchy"/>
    <dgm:cxn modelId="{217A7ABA-4C5A-4BB6-8611-46F262845C84}" type="presParOf" srcId="{DA8B828C-511E-46E6-A737-8F2968D33151}" destId="{C257FECE-FCD5-4CE6-8C36-EB906D16FB3B}" srcOrd="0" destOrd="0" presId="urn:microsoft.com/office/officeart/2008/layout/HorizontalMultiLevelHierarchy"/>
    <dgm:cxn modelId="{2233CC19-E18D-46AB-A0B8-07672065061E}" type="presParOf" srcId="{DA8B828C-511E-46E6-A737-8F2968D33151}" destId="{8E6EAC81-34A5-49B5-B4A5-CA444C24B55B}" srcOrd="1" destOrd="0" presId="urn:microsoft.com/office/officeart/2008/layout/HorizontalMultiLevelHierarchy"/>
    <dgm:cxn modelId="{4058C32F-39C3-4F06-A788-21DBFB2EBB58}" type="presParOf" srcId="{01E3659D-870C-483A-ADDB-B7C1F48B37AE}" destId="{232FAA29-A0BF-4C0F-977A-2C84CE419DDE}" srcOrd="2" destOrd="0" presId="urn:microsoft.com/office/officeart/2008/layout/HorizontalMultiLevelHierarchy"/>
    <dgm:cxn modelId="{E6BB0E4C-6593-4A12-ADC5-8C3DE625899B}" type="presParOf" srcId="{232FAA29-A0BF-4C0F-977A-2C84CE419DDE}" destId="{1C8554B2-2F9A-4BD3-A613-C2C12D835BD2}" srcOrd="0" destOrd="0" presId="urn:microsoft.com/office/officeart/2008/layout/HorizontalMultiLevelHierarchy"/>
    <dgm:cxn modelId="{25C03FD3-9321-4A54-89BD-11079E6BBC47}" type="presParOf" srcId="{01E3659D-870C-483A-ADDB-B7C1F48B37AE}" destId="{79FC5237-3A38-4BC6-AF0B-08970D56EA80}" srcOrd="3" destOrd="0" presId="urn:microsoft.com/office/officeart/2008/layout/HorizontalMultiLevelHierarchy"/>
    <dgm:cxn modelId="{982B65C8-FFF7-4F23-920B-5FA0C52B4B1D}" type="presParOf" srcId="{79FC5237-3A38-4BC6-AF0B-08970D56EA80}" destId="{6F6634FB-2120-4E85-B95F-359FB5864B09}" srcOrd="0" destOrd="0" presId="urn:microsoft.com/office/officeart/2008/layout/HorizontalMultiLevelHierarchy"/>
    <dgm:cxn modelId="{641F6306-19A1-4659-9B7F-7FFA9BADC3FD}" type="presParOf" srcId="{79FC5237-3A38-4BC6-AF0B-08970D56EA80}" destId="{EB833BE3-6326-435F-B149-FA5AE68865E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FAA29-A0BF-4C0F-977A-2C84CE419DDE}">
      <dsp:nvSpPr>
        <dsp:cNvPr id="0" name=""/>
        <dsp:cNvSpPr/>
      </dsp:nvSpPr>
      <dsp:spPr>
        <a:xfrm>
          <a:off x="2789659" y="2737301"/>
          <a:ext cx="370142" cy="352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071" y="0"/>
              </a:lnTo>
              <a:lnTo>
                <a:pt x="185071" y="352650"/>
              </a:lnTo>
              <a:lnTo>
                <a:pt x="370142" y="35265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2400" kern="1200"/>
        </a:p>
      </dsp:txBody>
      <dsp:txXfrm>
        <a:off x="2961950" y="2900845"/>
        <a:ext cx="25562" cy="25562"/>
      </dsp:txXfrm>
    </dsp:sp>
    <dsp:sp modelId="{0051BF32-6E25-4EEB-BB1F-F98DD39B57B1}">
      <dsp:nvSpPr>
        <dsp:cNvPr id="0" name=""/>
        <dsp:cNvSpPr/>
      </dsp:nvSpPr>
      <dsp:spPr>
        <a:xfrm>
          <a:off x="2789659" y="2384650"/>
          <a:ext cx="370142" cy="352650"/>
        </a:xfrm>
        <a:custGeom>
          <a:avLst/>
          <a:gdLst/>
          <a:ahLst/>
          <a:cxnLst/>
          <a:rect l="0" t="0" r="0" b="0"/>
          <a:pathLst>
            <a:path>
              <a:moveTo>
                <a:pt x="0" y="352650"/>
              </a:moveTo>
              <a:lnTo>
                <a:pt x="185071" y="352650"/>
              </a:lnTo>
              <a:lnTo>
                <a:pt x="185071" y="0"/>
              </a:lnTo>
              <a:lnTo>
                <a:pt x="370142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961950" y="2548195"/>
        <a:ext cx="25562" cy="25562"/>
      </dsp:txXfrm>
    </dsp:sp>
    <dsp:sp modelId="{25151778-C68E-47E7-A85C-4FDDCAE4C9EE}">
      <dsp:nvSpPr>
        <dsp:cNvPr id="0" name=""/>
        <dsp:cNvSpPr/>
      </dsp:nvSpPr>
      <dsp:spPr>
        <a:xfrm>
          <a:off x="568806" y="2032000"/>
          <a:ext cx="370142" cy="7053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071" y="0"/>
              </a:lnTo>
              <a:lnTo>
                <a:pt x="185071" y="705301"/>
              </a:lnTo>
              <a:lnTo>
                <a:pt x="370142" y="70530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733964" y="2364737"/>
        <a:ext cx="39826" cy="39826"/>
      </dsp:txXfrm>
    </dsp:sp>
    <dsp:sp modelId="{708DB5A1-F5F9-4D50-BFD1-7413C5E40381}">
      <dsp:nvSpPr>
        <dsp:cNvPr id="0" name=""/>
        <dsp:cNvSpPr/>
      </dsp:nvSpPr>
      <dsp:spPr>
        <a:xfrm>
          <a:off x="2789659" y="1326698"/>
          <a:ext cx="370142" cy="352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5071" y="0"/>
              </a:lnTo>
              <a:lnTo>
                <a:pt x="185071" y="352650"/>
              </a:lnTo>
              <a:lnTo>
                <a:pt x="370142" y="35265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961950" y="1490242"/>
        <a:ext cx="25562" cy="25562"/>
      </dsp:txXfrm>
    </dsp:sp>
    <dsp:sp modelId="{39BF2FB1-81B1-49AB-AF52-F00C5CDD4838}">
      <dsp:nvSpPr>
        <dsp:cNvPr id="0" name=""/>
        <dsp:cNvSpPr/>
      </dsp:nvSpPr>
      <dsp:spPr>
        <a:xfrm>
          <a:off x="2789659" y="974047"/>
          <a:ext cx="370142" cy="352650"/>
        </a:xfrm>
        <a:custGeom>
          <a:avLst/>
          <a:gdLst/>
          <a:ahLst/>
          <a:cxnLst/>
          <a:rect l="0" t="0" r="0" b="0"/>
          <a:pathLst>
            <a:path>
              <a:moveTo>
                <a:pt x="0" y="352650"/>
              </a:moveTo>
              <a:lnTo>
                <a:pt x="185071" y="352650"/>
              </a:lnTo>
              <a:lnTo>
                <a:pt x="185071" y="0"/>
              </a:lnTo>
              <a:lnTo>
                <a:pt x="370142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2961950" y="1137591"/>
        <a:ext cx="25562" cy="25562"/>
      </dsp:txXfrm>
    </dsp:sp>
    <dsp:sp modelId="{962EAFD6-43E5-4299-B9F6-74710C09494B}">
      <dsp:nvSpPr>
        <dsp:cNvPr id="0" name=""/>
        <dsp:cNvSpPr/>
      </dsp:nvSpPr>
      <dsp:spPr>
        <a:xfrm>
          <a:off x="568806" y="1326698"/>
          <a:ext cx="370142" cy="705301"/>
        </a:xfrm>
        <a:custGeom>
          <a:avLst/>
          <a:gdLst/>
          <a:ahLst/>
          <a:cxnLst/>
          <a:rect l="0" t="0" r="0" b="0"/>
          <a:pathLst>
            <a:path>
              <a:moveTo>
                <a:pt x="0" y="705301"/>
              </a:moveTo>
              <a:lnTo>
                <a:pt x="185071" y="705301"/>
              </a:lnTo>
              <a:lnTo>
                <a:pt x="185071" y="0"/>
              </a:lnTo>
              <a:lnTo>
                <a:pt x="370142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733964" y="1659436"/>
        <a:ext cx="39826" cy="39826"/>
      </dsp:txXfrm>
    </dsp:sp>
    <dsp:sp modelId="{A4969C31-EC7C-4ECF-B2D7-C9EBD2CA409B}">
      <dsp:nvSpPr>
        <dsp:cNvPr id="0" name=""/>
        <dsp:cNvSpPr/>
      </dsp:nvSpPr>
      <dsp:spPr>
        <a:xfrm rot="16200000">
          <a:off x="-1198159" y="1749879"/>
          <a:ext cx="2969690" cy="564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Variables</a:t>
          </a:r>
        </a:p>
      </dsp:txBody>
      <dsp:txXfrm>
        <a:off x="-1198159" y="1749879"/>
        <a:ext cx="2969690" cy="564241"/>
      </dsp:txXfrm>
    </dsp:sp>
    <dsp:sp modelId="{9CAF4B2B-E152-400A-B311-34A8C81DA333}">
      <dsp:nvSpPr>
        <dsp:cNvPr id="0" name=""/>
        <dsp:cNvSpPr/>
      </dsp:nvSpPr>
      <dsp:spPr>
        <a:xfrm>
          <a:off x="938948" y="1044577"/>
          <a:ext cx="1850711" cy="564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Quantitative</a:t>
          </a:r>
        </a:p>
      </dsp:txBody>
      <dsp:txXfrm>
        <a:off x="938948" y="1044577"/>
        <a:ext cx="1850711" cy="564241"/>
      </dsp:txXfrm>
    </dsp:sp>
    <dsp:sp modelId="{9B6D3A0D-E6F9-4764-96A5-A20E66AA5E2F}">
      <dsp:nvSpPr>
        <dsp:cNvPr id="0" name=""/>
        <dsp:cNvSpPr/>
      </dsp:nvSpPr>
      <dsp:spPr>
        <a:xfrm>
          <a:off x="3159802" y="691927"/>
          <a:ext cx="4603107" cy="564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i="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Continue (nombres infinis)</a:t>
          </a:r>
        </a:p>
      </dsp:txBody>
      <dsp:txXfrm>
        <a:off x="3159802" y="691927"/>
        <a:ext cx="4603107" cy="564241"/>
      </dsp:txXfrm>
    </dsp:sp>
    <dsp:sp modelId="{F7F2B621-C560-4931-94EB-F1BC7BFDDA7E}">
      <dsp:nvSpPr>
        <dsp:cNvPr id="0" name=""/>
        <dsp:cNvSpPr/>
      </dsp:nvSpPr>
      <dsp:spPr>
        <a:xfrm>
          <a:off x="3159802" y="1397228"/>
          <a:ext cx="4653724" cy="564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i="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Discrète (nombres finis)</a:t>
          </a:r>
        </a:p>
      </dsp:txBody>
      <dsp:txXfrm>
        <a:off x="3159802" y="1397228"/>
        <a:ext cx="4653724" cy="564241"/>
      </dsp:txXfrm>
    </dsp:sp>
    <dsp:sp modelId="{A678905C-B5D5-49CE-8796-2CDAA4FEAA93}">
      <dsp:nvSpPr>
        <dsp:cNvPr id="0" name=""/>
        <dsp:cNvSpPr/>
      </dsp:nvSpPr>
      <dsp:spPr>
        <a:xfrm>
          <a:off x="938948" y="2455180"/>
          <a:ext cx="1850711" cy="564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Qualitative</a:t>
          </a:r>
        </a:p>
      </dsp:txBody>
      <dsp:txXfrm>
        <a:off x="938948" y="2455180"/>
        <a:ext cx="1850711" cy="564241"/>
      </dsp:txXfrm>
    </dsp:sp>
    <dsp:sp modelId="{C257FECE-FCD5-4CE6-8C36-EB906D16FB3B}">
      <dsp:nvSpPr>
        <dsp:cNvPr id="0" name=""/>
        <dsp:cNvSpPr/>
      </dsp:nvSpPr>
      <dsp:spPr>
        <a:xfrm>
          <a:off x="3159802" y="2102530"/>
          <a:ext cx="4632311" cy="564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i="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Nominale (catégories nommées)</a:t>
          </a:r>
        </a:p>
      </dsp:txBody>
      <dsp:txXfrm>
        <a:off x="3159802" y="2102530"/>
        <a:ext cx="4632311" cy="564241"/>
      </dsp:txXfrm>
    </dsp:sp>
    <dsp:sp modelId="{6F6634FB-2120-4E85-B95F-359FB5864B09}">
      <dsp:nvSpPr>
        <dsp:cNvPr id="0" name=""/>
        <dsp:cNvSpPr/>
      </dsp:nvSpPr>
      <dsp:spPr>
        <a:xfrm>
          <a:off x="3159802" y="2807831"/>
          <a:ext cx="4614637" cy="5642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i="0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Ordinale (catégories ordonnées)</a:t>
          </a:r>
        </a:p>
      </dsp:txBody>
      <dsp:txXfrm>
        <a:off x="3159802" y="2807831"/>
        <a:ext cx="4614637" cy="564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0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4138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1pPr>
    <a:lvl2pPr marL="397718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2pPr>
    <a:lvl3pPr marL="795437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3pPr>
    <a:lvl4pPr marL="1193155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4pPr>
    <a:lvl5pPr marL="1590873" algn="l" rtl="0" fontAlgn="base">
      <a:spcBef>
        <a:spcPct val="30000"/>
      </a:spcBef>
      <a:spcAft>
        <a:spcPct val="0"/>
      </a:spcAft>
      <a:defRPr kumimoji="1" sz="1044" kern="1200">
        <a:solidFill>
          <a:schemeClr val="tx1"/>
        </a:solidFill>
        <a:latin typeface="Arial" charset="0"/>
        <a:ea typeface="+mn-ea"/>
        <a:cs typeface="+mn-cs"/>
      </a:defRPr>
    </a:lvl5pPr>
    <a:lvl6pPr marL="1988591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6pPr>
    <a:lvl7pPr marL="2386310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7pPr>
    <a:lvl8pPr marL="2784028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8pPr>
    <a:lvl9pPr marL="3181746" algn="l" defTabSz="795437" rtl="0" eaLnBrk="1" latinLnBrk="0" hangingPunct="1">
      <a:defRPr sz="10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9117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10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20943533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45823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0574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13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1927407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00071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  <a:p>
            <a:endParaRPr lang="en-CA" baseline="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832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3491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3173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1" baseline="0" dirty="0"/>
          </a:p>
        </p:txBody>
      </p:sp>
    </p:spTree>
    <p:extLst>
      <p:ext uri="{BB962C8B-B14F-4D97-AF65-F5344CB8AC3E}">
        <p14:creationId xmlns:p14="http://schemas.microsoft.com/office/powerpoint/2010/main" val="1700210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2692374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33877788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20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849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21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  <a:p>
            <a:endParaRPr lang="fr-CA" baseline="0" dirty="0"/>
          </a:p>
        </p:txBody>
      </p:sp>
    </p:spTree>
    <p:extLst>
      <p:ext uri="{BB962C8B-B14F-4D97-AF65-F5344CB8AC3E}">
        <p14:creationId xmlns:p14="http://schemas.microsoft.com/office/powerpoint/2010/main" val="24917491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22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61702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23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1388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24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5983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25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98323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26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01814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27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74919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28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aseline="0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63653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29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CA" baseline="0" dirty="0"/>
          </a:p>
        </p:txBody>
      </p:sp>
    </p:spTree>
    <p:extLst>
      <p:ext uri="{BB962C8B-B14F-4D97-AF65-F5344CB8AC3E}">
        <p14:creationId xmlns:p14="http://schemas.microsoft.com/office/powerpoint/2010/main" val="3879455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3554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4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b="1" i="1" noProof="0" dirty="0"/>
          </a:p>
        </p:txBody>
      </p:sp>
    </p:spTree>
    <p:extLst>
      <p:ext uri="{BB962C8B-B14F-4D97-AF65-F5344CB8AC3E}">
        <p14:creationId xmlns:p14="http://schemas.microsoft.com/office/powerpoint/2010/main" val="2301585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5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noProof="0" dirty="0"/>
          </a:p>
        </p:txBody>
      </p:sp>
    </p:spTree>
    <p:extLst>
      <p:ext uri="{BB962C8B-B14F-4D97-AF65-F5344CB8AC3E}">
        <p14:creationId xmlns:p14="http://schemas.microsoft.com/office/powerpoint/2010/main" val="3713395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6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baseline="0" noProof="0" dirty="0"/>
          </a:p>
        </p:txBody>
      </p:sp>
    </p:spTree>
    <p:extLst>
      <p:ext uri="{BB962C8B-B14F-4D97-AF65-F5344CB8AC3E}">
        <p14:creationId xmlns:p14="http://schemas.microsoft.com/office/powerpoint/2010/main" val="833243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0485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8279360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 dirty="0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259551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1" y="1371601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8"/>
            <a:ext cx="7854696" cy="1752600"/>
          </a:xfrm>
        </p:spPr>
        <p:txBody>
          <a:bodyPr lIns="0" rIns="18288"/>
          <a:lstStyle>
            <a:lvl1pPr marL="0" marR="45718" indent="0" algn="r">
              <a:buNone/>
              <a:defRPr>
                <a:solidFill>
                  <a:schemeClr val="tx1"/>
                </a:solidFill>
              </a:defRPr>
            </a:lvl1pPr>
            <a:lvl2pPr marL="457177" indent="0" algn="ctr">
              <a:buNone/>
            </a:lvl2pPr>
            <a:lvl3pPr marL="914354" indent="0" algn="ctr">
              <a:buNone/>
            </a:lvl3pPr>
            <a:lvl4pPr marL="1371531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3" indent="0" algn="ctr">
              <a:buNone/>
            </a:lvl7pPr>
            <a:lvl8pPr marL="3200240" indent="0" algn="ctr">
              <a:buNone/>
            </a:lvl8pPr>
            <a:lvl9pPr marL="3657417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9E752-99E7-45AD-A487-6178B1BCA368}" type="datetime10">
              <a:rPr lang="fr-FR" smtClean="0"/>
              <a:t>10:19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DB7E-1D26-439D-AE80-1BDA04FD5CA9}" type="datetime10">
              <a:rPr lang="fr-FR" smtClean="0"/>
              <a:t>10:19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B018-3037-422F-B0BB-F2FF85731E39}" type="datetime10">
              <a:rPr lang="fr-FR" smtClean="0"/>
              <a:t>10:19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1" y="1371601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8"/>
            <a:ext cx="7854696" cy="1752600"/>
          </a:xfrm>
        </p:spPr>
        <p:txBody>
          <a:bodyPr lIns="0" rIns="18288"/>
          <a:lstStyle>
            <a:lvl1pPr marL="0" marR="45718" indent="0" algn="r">
              <a:buNone/>
              <a:defRPr>
                <a:solidFill>
                  <a:schemeClr val="tx1"/>
                </a:solidFill>
              </a:defRPr>
            </a:lvl1pPr>
            <a:lvl2pPr marL="457177" indent="0" algn="ctr">
              <a:buNone/>
            </a:lvl2pPr>
            <a:lvl3pPr marL="914354" indent="0" algn="ctr">
              <a:buNone/>
            </a:lvl3pPr>
            <a:lvl4pPr marL="1371531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3" indent="0" algn="ctr">
              <a:buNone/>
            </a:lvl7pPr>
            <a:lvl8pPr marL="3200240" indent="0" algn="ctr">
              <a:buNone/>
            </a:lvl8pPr>
            <a:lvl9pPr marL="3657417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D4578-3DBD-4FAC-BFCD-FCCA1A1351FF}" type="datetime10">
              <a:rPr lang="fr-FR" smtClean="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5190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96C71-971B-4344-978E-2D61024E0E4E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73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3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3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8C23-7C16-401E-B15F-0FB160F5A933}" type="datetime10">
              <a:rPr lang="fr-FR" smtClean="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61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AD6E-A4E8-4119-8442-8596875186F7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889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9" y="1859763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2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24529-CE4F-4417-8A3A-442A913EDF01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6058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64E57-6B9A-41AE-8E7C-8B6C1DBDAF81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58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9BED-2FDD-4B8A-90E5-111239029189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46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1" y="1676401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2" y="1676401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8184-CEF4-49BA-8060-5491E5C30142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57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2CC91-F408-4A55-89EF-5887EC2B8EF6}" type="datetime10">
              <a:rPr lang="fr-FR" smtClean="0"/>
              <a:t>10:19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9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2400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24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828786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B68D-6393-4DDA-B400-50A328E6FA84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1" y="6356358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199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3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302821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D7C8C-3C79-498D-B6DC-0449A3873A81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531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5D57-A9C8-499F-90D8-2765B8FF7E62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054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1" y="1371601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8"/>
            <a:ext cx="7854696" cy="1752600"/>
          </a:xfrm>
        </p:spPr>
        <p:txBody>
          <a:bodyPr lIns="0" rIns="18288"/>
          <a:lstStyle>
            <a:lvl1pPr marL="0" marR="45718" indent="0" algn="r">
              <a:buNone/>
              <a:defRPr>
                <a:solidFill>
                  <a:schemeClr val="tx1"/>
                </a:solidFill>
              </a:defRPr>
            </a:lvl1pPr>
            <a:lvl2pPr marL="457177" indent="0" algn="ctr">
              <a:buNone/>
            </a:lvl2pPr>
            <a:lvl3pPr marL="914354" indent="0" algn="ctr">
              <a:buNone/>
            </a:lvl3pPr>
            <a:lvl4pPr marL="1371531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3" indent="0" algn="ctr">
              <a:buNone/>
            </a:lvl7pPr>
            <a:lvl8pPr marL="3200240" indent="0" algn="ctr">
              <a:buNone/>
            </a:lvl8pPr>
            <a:lvl9pPr marL="3657417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574E-D77E-483C-8442-959CD4B8D475}" type="datetime10">
              <a:rPr lang="fr-FR" smtClean="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885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EE3CC-6AD7-474B-813A-47B7CCEA7F6C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740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3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3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A5452-BBAD-4893-9D41-5DDF7A233F37}" type="datetime10">
              <a:rPr lang="fr-FR" smtClean="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376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B72B-F5F5-439D-9EFF-9502A8E5F637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0648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9" y="1859763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2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13F-6BB6-4E77-B507-37E4846D3359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889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267B7-15AD-4E99-991F-57310D416185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9346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AEDAB-4D05-4342-90B2-5D621609B69C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4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3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3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E397D-9048-43FB-8830-3BFC2C659C73}" type="datetime10">
              <a:rPr lang="fr-FR" smtClean="0"/>
              <a:t>10:19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1" y="1676401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2" y="1676401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096E3-2B40-4087-99B7-28789FEA27CC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405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9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2400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24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828786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B228D-DCC7-4D1F-8BCD-8A8AE997BB30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1" y="6356358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199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3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29177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FDB90-ECF2-4DA6-B028-78CBBBF65894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59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C838-C16F-483E-9E0D-201CB037D4F8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6096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1" y="1371601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8"/>
            <a:ext cx="7854696" cy="1752600"/>
          </a:xfrm>
        </p:spPr>
        <p:txBody>
          <a:bodyPr lIns="0" rIns="18288"/>
          <a:lstStyle>
            <a:lvl1pPr marL="0" marR="45718" indent="0" algn="r">
              <a:buNone/>
              <a:defRPr>
                <a:solidFill>
                  <a:schemeClr val="tx1"/>
                </a:solidFill>
              </a:defRPr>
            </a:lvl1pPr>
            <a:lvl2pPr marL="457177" indent="0" algn="ctr">
              <a:buNone/>
            </a:lvl2pPr>
            <a:lvl3pPr marL="914354" indent="0" algn="ctr">
              <a:buNone/>
            </a:lvl3pPr>
            <a:lvl4pPr marL="1371531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3" indent="0" algn="ctr">
              <a:buNone/>
            </a:lvl7pPr>
            <a:lvl8pPr marL="3200240" indent="0" algn="ctr">
              <a:buNone/>
            </a:lvl8pPr>
            <a:lvl9pPr marL="3657417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199-CFFC-4486-9DE5-7519A31FE445}" type="datetime10">
              <a:rPr lang="fr-FR" smtClean="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57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7369B-3D1D-4FF5-9486-1D7297A634A4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698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3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3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4C4B6-E8C2-4414-8646-08FE09C16A12}" type="datetime10">
              <a:rPr lang="fr-FR" smtClean="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9297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198B3-0847-4201-BBE8-EF91DBAA6C49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922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9" y="1859763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2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A34BE-57B4-400F-9810-0F75043B4AFE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0999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8B48-E526-4BB7-88A0-D7CC7D504F0F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56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27BB-E5A6-49AB-A9D4-0C750D61FA2D}" type="datetime10">
              <a:rPr lang="fr-FR" smtClean="0"/>
              <a:t>10:19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96DF-F27E-48F9-B0D1-992B513869B8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5007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1" y="1676401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2" y="1676401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6DD45-794D-4C26-AD69-0DEBE9651BD3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5259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9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2400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24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828786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CF076-C168-4B76-BA12-EAD738A4992B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1" y="6356358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199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3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84852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404E-7272-48E4-B63A-DDAD7E6629A7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8349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552F-2699-4ECC-87C8-050E131AB827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777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1" y="1371601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8"/>
            <a:ext cx="7854696" cy="1752600"/>
          </a:xfrm>
        </p:spPr>
        <p:txBody>
          <a:bodyPr lIns="0" rIns="18288"/>
          <a:lstStyle>
            <a:lvl1pPr marL="0" marR="45718" indent="0" algn="r">
              <a:buNone/>
              <a:defRPr>
                <a:solidFill>
                  <a:schemeClr val="tx1"/>
                </a:solidFill>
              </a:defRPr>
            </a:lvl1pPr>
            <a:lvl2pPr marL="457177" indent="0" algn="ctr">
              <a:buNone/>
            </a:lvl2pPr>
            <a:lvl3pPr marL="914354" indent="0" algn="ctr">
              <a:buNone/>
            </a:lvl3pPr>
            <a:lvl4pPr marL="1371531" indent="0" algn="ctr">
              <a:buNone/>
            </a:lvl4pPr>
            <a:lvl5pPr marL="1828709" indent="0" algn="ctr">
              <a:buNone/>
            </a:lvl5pPr>
            <a:lvl6pPr marL="2285886" indent="0" algn="ctr">
              <a:buNone/>
            </a:lvl6pPr>
            <a:lvl7pPr marL="2743063" indent="0" algn="ctr">
              <a:buNone/>
            </a:lvl7pPr>
            <a:lvl8pPr marL="3200240" indent="0" algn="ctr">
              <a:buNone/>
            </a:lvl8pPr>
            <a:lvl9pPr marL="3657417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81B8-38A6-4348-84F9-EE523D4DCABC}" type="datetime10">
              <a:rPr lang="fr-FR" smtClean="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844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FDF83-DC7D-4498-AD71-7C1B9E768A7B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0238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3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3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5B97-BEC1-4737-9091-A63EB813BB89}" type="datetime10">
              <a:rPr lang="fr-FR" smtClean="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83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1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7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A6DA2-967D-4C07-9631-F62137C20F92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8448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9" y="1859763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2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BDB66-FBED-4765-9DC5-DD1339E84501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98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9" y="1859763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2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9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021B-95EC-40B3-9DE0-F0F2FCDF424C}" type="datetime10">
              <a:rPr lang="fr-FR" smtClean="0"/>
              <a:t>10:19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A34C6-353A-4AC7-8355-77AD521F34DA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0247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4F3A7-8459-4143-A05F-006583FF4B02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79446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1" y="1676401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2" y="1676401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7CC2-F56B-46BB-824D-040C900F50B8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3839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9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2400">
              <a:solidFill>
                <a:prstClr val="white"/>
              </a:solidFill>
            </a:endParaRPr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en-US" sz="2400">
              <a:solidFill>
                <a:prstClr val="white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828786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A9B0-3287-4412-9695-FABF8E13335F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1" y="6356358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199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3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84396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E3F46-E64E-4A9A-83C9-31B7A4634863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9365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3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3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3ADE-8252-4BA7-8CAC-74E5F623DC32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69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793BB-E790-443C-9E9A-14CD85AC16B5}" type="datetime10">
              <a:rPr lang="fr-FR" smtClean="0"/>
              <a:t>10:19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2CA9-C7B5-4D5E-B3CD-9B79C645D983}" type="datetime10">
              <a:rPr lang="fr-FR" smtClean="0"/>
              <a:t>10:19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1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1" y="1676401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2" y="1676401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F2195-182C-4DD2-8284-D87A40B2E3D2}" type="datetime10">
              <a:rPr lang="fr-FR" smtClean="0"/>
              <a:t>10:19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9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70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177002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2828786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E8C53-C877-41C7-BC78-A63ED92BD5DE}" type="datetime10">
              <a:rPr lang="fr-FR" smtClean="0"/>
              <a:t>10:19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1" y="6356358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199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31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1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E980CA-A563-4827-ADF1-1E927F9AA050}" type="datetime10">
              <a:rPr lang="fr-FR" smtClean="0"/>
              <a:t>10:19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8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1" y="635635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6" y="202410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48" indent="-2468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indent="-2468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61" indent="-21030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67" indent="-21030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73" indent="-21030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4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51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7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1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B1D8F0-A5FF-4222-B11A-255FAE8A9643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8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1" y="635635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6" y="202410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777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48" indent="-2468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indent="-2468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61" indent="-21030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67" indent="-21030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73" indent="-21030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4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51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7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1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F40F85-F6E0-44CD-8DFE-DA699398DE54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8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1" y="635635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6" y="202410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544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48" indent="-2468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indent="-2468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61" indent="-21030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67" indent="-21030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73" indent="-21030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4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51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7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1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3DB495-527B-4CD1-B5CF-B049CFDAF1EF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8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1" y="635635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6" y="202410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735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48" indent="-2468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indent="-2468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61" indent="-21030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67" indent="-21030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73" indent="-21030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4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51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7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1" y="704089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1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3CFF3E-75A4-431A-A839-EB4EB57F9C5E}" type="datetime10">
              <a:rPr lang="fr-FR" smtClean="0">
                <a:solidFill>
                  <a:srgbClr val="04617B">
                    <a:shade val="90000"/>
                  </a:srgbClr>
                </a:solidFill>
              </a:rPr>
              <a:t>10:19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8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1" y="635635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>
                <a:solidFill>
                  <a:srgbClr val="04617B">
                    <a:shade val="90000"/>
                  </a:srgbClr>
                </a:solidFill>
              </a:rPr>
              <a:pPr/>
              <a:t>‹N°›</a:t>
            </a:fld>
            <a:endParaRPr lang="fr-F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-19016" y="202410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>
                <a:solidFill>
                  <a:prstClr val="black"/>
                </a:solidFill>
              </a:endParaRPr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369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48" indent="-24687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indent="-24687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61" indent="-21030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67" indent="-21030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73" indent="-21030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4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51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7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52.xml"/><Relationship Id="rId7" Type="http://schemas.openxmlformats.org/officeDocument/2006/relationships/slideLayout" Target="../slideLayouts/slideLayout23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5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65.xml"/><Relationship Id="rId9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3.xml"/><Relationship Id="rId3" Type="http://schemas.openxmlformats.org/officeDocument/2006/relationships/tags" Target="../tags/tag7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5" Type="http://schemas.openxmlformats.org/officeDocument/2006/relationships/tags" Target="../tags/tag74.xml"/><Relationship Id="rId4" Type="http://schemas.openxmlformats.org/officeDocument/2006/relationships/tags" Target="../tags/tag7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7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8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5" Type="http://schemas.openxmlformats.org/officeDocument/2006/relationships/tags" Target="../tags/tag86.xml"/><Relationship Id="rId4" Type="http://schemas.openxmlformats.org/officeDocument/2006/relationships/tags" Target="../tags/tag8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9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5" Type="http://schemas.openxmlformats.org/officeDocument/2006/relationships/tags" Target="../tags/tag92.xml"/><Relationship Id="rId4" Type="http://schemas.openxmlformats.org/officeDocument/2006/relationships/tags" Target="../tags/tag9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7.xml"/><Relationship Id="rId3" Type="http://schemas.openxmlformats.org/officeDocument/2006/relationships/tags" Target="../tags/tag96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Relationship Id="rId9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9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6.xml"/><Relationship Id="rId7" Type="http://schemas.openxmlformats.org/officeDocument/2006/relationships/tags" Target="../tags/tag120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9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23.xml"/><Relationship Id="rId7" Type="http://schemas.openxmlformats.org/officeDocument/2006/relationships/tags" Target="../tags/tag127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5" Type="http://schemas.openxmlformats.org/officeDocument/2006/relationships/tags" Target="../tags/tag125.xml"/><Relationship Id="rId4" Type="http://schemas.openxmlformats.org/officeDocument/2006/relationships/tags" Target="../tags/tag124.xml"/><Relationship Id="rId9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4" Type="http://schemas.openxmlformats.org/officeDocument/2006/relationships/tags" Target="../tags/tag131.xml"/><Relationship Id="rId9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3.xml"/><Relationship Id="rId3" Type="http://schemas.openxmlformats.org/officeDocument/2006/relationships/tags" Target="../tags/tag137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4.xml"/><Relationship Id="rId3" Type="http://schemas.openxmlformats.org/officeDocument/2006/relationships/tags" Target="../tags/tag14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42.xml"/><Relationship Id="rId1" Type="http://schemas.openxmlformats.org/officeDocument/2006/relationships/tags" Target="../tags/tag141.xml"/><Relationship Id="rId6" Type="http://schemas.openxmlformats.org/officeDocument/2006/relationships/tags" Target="../tags/tag146.xml"/><Relationship Id="rId5" Type="http://schemas.openxmlformats.org/officeDocument/2006/relationships/tags" Target="../tags/tag145.xml"/><Relationship Id="rId4" Type="http://schemas.openxmlformats.org/officeDocument/2006/relationships/tags" Target="../tags/tag144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tags" Target="../tags/tag149.xml"/><Relationship Id="rId7" Type="http://schemas.openxmlformats.org/officeDocument/2006/relationships/notesSlide" Target="../notesSlides/notesSlide25.xml"/><Relationship Id="rId12" Type="http://schemas.microsoft.com/office/2007/relationships/diagramDrawing" Target="../diagrams/drawing1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slideLayout" Target="../slideLayouts/slideLayout1.xml"/><Relationship Id="rId11" Type="http://schemas.openxmlformats.org/officeDocument/2006/relationships/diagramColors" Target="../diagrams/colors1.xml"/><Relationship Id="rId5" Type="http://schemas.openxmlformats.org/officeDocument/2006/relationships/tags" Target="../tags/tag151.xml"/><Relationship Id="rId10" Type="http://schemas.openxmlformats.org/officeDocument/2006/relationships/diagramQuickStyle" Target="../diagrams/quickStyle1.xml"/><Relationship Id="rId4" Type="http://schemas.openxmlformats.org/officeDocument/2006/relationships/tags" Target="../tags/tag150.xml"/><Relationship Id="rId9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6.xml"/><Relationship Id="rId3" Type="http://schemas.openxmlformats.org/officeDocument/2006/relationships/tags" Target="../tags/tag15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53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5" Type="http://schemas.openxmlformats.org/officeDocument/2006/relationships/tags" Target="../tags/tag156.xml"/><Relationship Id="rId4" Type="http://schemas.openxmlformats.org/officeDocument/2006/relationships/tags" Target="../tags/tag155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7.xml"/><Relationship Id="rId3" Type="http://schemas.openxmlformats.org/officeDocument/2006/relationships/tags" Target="../tags/tag16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71.xml"/><Relationship Id="rId3" Type="http://schemas.openxmlformats.org/officeDocument/2006/relationships/tags" Target="../tags/tag166.xml"/><Relationship Id="rId7" Type="http://schemas.openxmlformats.org/officeDocument/2006/relationships/tags" Target="../tags/tag170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10" Type="http://schemas.openxmlformats.org/officeDocument/2006/relationships/notesSlide" Target="../notesSlides/notesSlide28.xml"/><Relationship Id="rId4" Type="http://schemas.openxmlformats.org/officeDocument/2006/relationships/tags" Target="../tags/tag167.xml"/><Relationship Id="rId9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9.xml"/><Relationship Id="rId3" Type="http://schemas.openxmlformats.org/officeDocument/2006/relationships/tags" Target="../tags/tag17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4.xml"/><Relationship Id="rId7" Type="http://schemas.openxmlformats.org/officeDocument/2006/relationships/slideLayout" Target="../slideLayouts/slideLayout45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7.xml"/><Relationship Id="rId3" Type="http://schemas.openxmlformats.org/officeDocument/2006/relationships/tags" Target="../tags/tag34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8.xml"/><Relationship Id="rId3" Type="http://schemas.openxmlformats.org/officeDocument/2006/relationships/tags" Target="../tags/tag40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46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6176" y="3603838"/>
            <a:ext cx="7851648" cy="719553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 dirty="0"/>
              <a:t>Leçon 2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" y="4467399"/>
            <a:ext cx="9144000" cy="792658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Statistiques et variables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8CC7B62-AD41-4F01-B64C-41EF033B87B8}" type="datetime10">
              <a:rPr lang="fr-FR" smtClean="0"/>
              <a:t>10:19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14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785786" y="764705"/>
            <a:ext cx="7602638" cy="105726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000" b="0" dirty="0"/>
              <a:t>MIASS 231</a:t>
            </a:r>
          </a:p>
          <a:p>
            <a:pPr algn="ctr"/>
            <a:r>
              <a:rPr lang="en-CA" sz="4000" b="0" dirty="0"/>
              <a:t>MATHÉMATIQUES </a:t>
            </a:r>
          </a:p>
          <a:p>
            <a:pPr algn="ctr"/>
            <a:r>
              <a:rPr lang="en-CA" sz="4000" b="0" dirty="0"/>
              <a:t>(APPLIQUÉES AUX SCIENCES SOCIALES) 3</a:t>
            </a:r>
            <a:endParaRPr lang="fr-FR" sz="4000" b="0" dirty="0"/>
          </a:p>
        </p:txBody>
      </p:sp>
      <p:sp>
        <p:nvSpPr>
          <p:cNvPr id="15" name="Rectangle 3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1547666" y="2171432"/>
            <a:ext cx="6929486" cy="1113559"/>
          </a:xfrm>
          <a:prstGeom prst="rect">
            <a:avLst/>
          </a:prstGeom>
          <a:noFill/>
          <a:ln/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800"/>
              </a:spcBef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fr-CA" sz="2800" dirty="0"/>
              <a:t> </a:t>
            </a: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El Hadj Touré, Ph D. Sociologie</a:t>
            </a:r>
          </a:p>
          <a:p>
            <a:pPr algn="ctr">
              <a:spcBef>
                <a:spcPts val="60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Section de sociologie, UGB de St-Louis</a:t>
            </a:r>
          </a:p>
        </p:txBody>
      </p: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1" y="3433437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8"/>
            </p:custDataLst>
          </p:nvPr>
        </p:nvCxnSpPr>
        <p:spPr>
          <a:xfrm>
            <a:off x="1" y="3504875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9"/>
            </p:custDataLst>
          </p:nvPr>
        </p:nvSpPr>
        <p:spPr>
          <a:xfrm>
            <a:off x="0" y="0"/>
            <a:ext cx="78578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085832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428737"/>
            <a:ext cx="817248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CA" sz="26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10</a:t>
            </a:fld>
            <a:endParaRPr lang="fr-FR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D7651AA-0157-43E8-9ECE-9F14FBD64D2E}" type="datetime10">
              <a:rPr lang="fr-FR" sz="200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 sz="2000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Population &amp; échantillon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902996" y="2093369"/>
            <a:ext cx="5883062" cy="4737566"/>
          </a:xfrm>
          <a:prstGeom prst="roundRect">
            <a:avLst/>
          </a:prstGeom>
          <a:ln w="76200"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fr-CA" sz="2800" b="1" spc="50" dirty="0">
              <a:ln w="5715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3002" y="3140570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71405" y="2678725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84836" y="3465181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03002" y="2352819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55865" y="2343395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08918" y="3245793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53324" y="4088829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60028" y="4107649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71405" y="5945987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0166" y="4071930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625854" y="5907606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94799" y="5945987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817636" y="5907606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92003" y="5658788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49116" y="4845271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03001" y="3964786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116672" y="2732077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94060" y="2129261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94800" y="3245682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31543" y="3707347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43345" y="4048041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08453" y="5945987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6344489" y="2119322"/>
            <a:ext cx="815887" cy="12101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400">
              <a:ln w="18415" cmpd="sng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160370" y="1932056"/>
            <a:ext cx="1697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37736" y="1923633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52732" y="1853103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243428" y="1853103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05651" y="2132518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08453" y="2920423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61555" y="4888829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426359" y="4888829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436933" y="5030979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43847" y="4971371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3307773" y="3844418"/>
            <a:ext cx="3261746" cy="23083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endParaRPr lang="en-CA" sz="2400" dirty="0">
              <a:ln>
                <a:solidFill>
                  <a:schemeClr val="bg2"/>
                </a:solidFill>
              </a:ln>
              <a:solidFill>
                <a:srgbClr val="FF0000"/>
              </a:solidFill>
            </a:endParaRPr>
          </a:p>
          <a:p>
            <a:pPr>
              <a:lnSpc>
                <a:spcPct val="300000"/>
              </a:lnSpc>
            </a:pPr>
            <a:endParaRPr lang="fr-CA" sz="2400" dirty="0">
              <a:ln>
                <a:solidFill>
                  <a:schemeClr val="bg2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3" name="Flèche droite 52"/>
          <p:cNvSpPr/>
          <p:nvPr/>
        </p:nvSpPr>
        <p:spPr>
          <a:xfrm>
            <a:off x="6570897" y="4115896"/>
            <a:ext cx="651788" cy="45719"/>
          </a:xfrm>
          <a:prstGeom prst="rightArrow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400"/>
          </a:p>
        </p:txBody>
      </p:sp>
      <p:sp>
        <p:nvSpPr>
          <p:cNvPr id="56" name="ZoneTexte 55"/>
          <p:cNvSpPr txBox="1"/>
          <p:nvPr/>
        </p:nvSpPr>
        <p:spPr>
          <a:xfrm>
            <a:off x="7160572" y="3926850"/>
            <a:ext cx="1875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Échantillon</a:t>
            </a:r>
          </a:p>
        </p:txBody>
      </p:sp>
      <p:sp>
        <p:nvSpPr>
          <p:cNvPr id="57" name="Flèche droite 56"/>
          <p:cNvSpPr/>
          <p:nvPr/>
        </p:nvSpPr>
        <p:spPr>
          <a:xfrm>
            <a:off x="6152567" y="5297377"/>
            <a:ext cx="1070125" cy="45719"/>
          </a:xfrm>
          <a:prstGeom prst="rightArrow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CA" sz="2400"/>
          </a:p>
        </p:txBody>
      </p:sp>
      <p:sp>
        <p:nvSpPr>
          <p:cNvPr id="54" name="ZoneTexte 53"/>
          <p:cNvSpPr txBox="1"/>
          <p:nvPr/>
        </p:nvSpPr>
        <p:spPr>
          <a:xfrm>
            <a:off x="5433926" y="5089404"/>
            <a:ext cx="718634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CA" sz="2400" dirty="0">
              <a:ln w="38100">
                <a:solidFill>
                  <a:schemeClr val="tx1">
                    <a:lumMod val="75000"/>
                  </a:schemeClr>
                </a:solidFill>
              </a:ln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7173126" y="5119665"/>
            <a:ext cx="1697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</a:t>
            </a:r>
            <a:endParaRPr lang="fr-CA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Flèche droite 60"/>
          <p:cNvSpPr/>
          <p:nvPr/>
        </p:nvSpPr>
        <p:spPr>
          <a:xfrm>
            <a:off x="6344490" y="2696536"/>
            <a:ext cx="816089" cy="9855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fr-CA" sz="2400"/>
          </a:p>
        </p:txBody>
      </p:sp>
      <p:sp>
        <p:nvSpPr>
          <p:cNvPr id="62" name="ZoneTexte 61"/>
          <p:cNvSpPr txBox="1"/>
          <p:nvPr/>
        </p:nvSpPr>
        <p:spPr>
          <a:xfrm>
            <a:off x="5625848" y="2453274"/>
            <a:ext cx="718634" cy="715089"/>
          </a:xfrm>
          <a:prstGeom prst="roundRect">
            <a:avLst/>
          </a:prstGeom>
          <a:noFill/>
          <a:ln w="38100">
            <a:solidFill>
              <a:schemeClr val="tx1"/>
            </a:solidFill>
          </a:ln>
          <a:scene3d>
            <a:camera prst="isometricOffAxis2Lef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fr-CA" sz="2400" dirty="0">
              <a:ln w="38100">
                <a:solidFill>
                  <a:schemeClr val="tx1">
                    <a:lumMod val="75000"/>
                  </a:schemeClr>
                </a:solidFill>
              </a:ln>
            </a:endParaRPr>
          </a:p>
        </p:txBody>
      </p:sp>
      <p:sp>
        <p:nvSpPr>
          <p:cNvPr id="63" name="ZoneTexte 62"/>
          <p:cNvSpPr txBox="1"/>
          <p:nvPr/>
        </p:nvSpPr>
        <p:spPr>
          <a:xfrm>
            <a:off x="7160370" y="2532481"/>
            <a:ext cx="22361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Unité d’analyse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" y="1262496"/>
            <a:ext cx="9144000" cy="584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Illustration</a:t>
            </a:r>
            <a:r>
              <a:rPr lang="fr-CA" sz="3199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des liens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703414" y="3032774"/>
            <a:ext cx="588624" cy="9232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CA" sz="5399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+</a:t>
            </a:r>
            <a:endParaRPr lang="fr-CA" sz="5399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58" name="Connecteur droit 57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1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2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4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5" grpId="0"/>
      <p:bldP spid="16" grpId="0"/>
      <p:bldP spid="17" grpId="0"/>
      <p:bldP spid="18" grpId="0"/>
      <p:bldP spid="18" grpId="1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9" grpId="0" animBg="1"/>
      <p:bldP spid="10" grpId="0"/>
      <p:bldP spid="40" grpId="0"/>
      <p:bldP spid="41" grpId="0"/>
      <p:bldP spid="43" grpId="0"/>
      <p:bldP spid="44" grpId="0"/>
      <p:bldP spid="45" grpId="0"/>
      <p:bldP spid="46" grpId="0"/>
      <p:bldP spid="46" grpId="1"/>
      <p:bldP spid="47" grpId="0"/>
      <p:bldP spid="48" grpId="0"/>
      <p:bldP spid="49" grpId="0"/>
      <p:bldP spid="50" grpId="0" animBg="1"/>
      <p:bldP spid="53" grpId="0" animBg="1"/>
      <p:bldP spid="56" grpId="0"/>
      <p:bldP spid="57" grpId="0" animBg="1"/>
      <p:bldP spid="54" grpId="0" animBg="1"/>
      <p:bldP spid="60" grpId="0"/>
      <p:bldP spid="61" grpId="0" animBg="1"/>
      <p:bldP spid="62" grpId="0" animBg="1"/>
      <p:bldP spid="63" grpId="0"/>
      <p:bldP spid="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2" y="2204871"/>
            <a:ext cx="8352928" cy="428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calculée sur des données d’une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population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lettre grecque désigne habituellement un paramètre:</a:t>
            </a:r>
          </a:p>
          <a:p>
            <a:pPr marL="1265175" lvl="2" indent="-35082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</a:t>
            </a:r>
            <a:r>
              <a:rPr lang="fr-C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 moyenne (mu)</a:t>
            </a:r>
          </a:p>
          <a:p>
            <a:pPr marL="1265175" lvl="2" indent="-350820"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s</a:t>
            </a:r>
            <a:r>
              <a:rPr lang="fr-C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 écart type (sigma)</a:t>
            </a:r>
          </a:p>
          <a:p>
            <a:pPr marL="1265175" lvl="2" indent="-350820"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P 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 proportion (pi)</a:t>
            </a:r>
          </a:p>
          <a:p>
            <a:pPr marL="465115" indent="-350820"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 ex., l’espérance de vie moyenne au Sénégal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m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était de 67.9 ans en 2019. Cette valeur est un paramètre, car elle est calculée sur des données de recensement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65B5DFD-C963-4556-BF91-69E8D92555D6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46038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Paramètre &amp; statistique</a:t>
            </a:r>
          </a:p>
        </p:txBody>
      </p:sp>
      <p:cxnSp>
        <p:nvCxnSpPr>
          <p:cNvPr id="12" name="Connecteur droit 11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33793" y="1273499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 paramètre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2132856"/>
            <a:ext cx="8424936" cy="4367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calculée sur des données d’un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spcBef>
                <a:spcPts val="30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lettre romaine désigne habituellement une statistique:</a:t>
            </a:r>
          </a:p>
          <a:p>
            <a:pPr marL="1265175" lvl="2" indent="-350820"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 moyenne (X barre)</a:t>
            </a:r>
          </a:p>
          <a:p>
            <a:pPr marL="1265175" lvl="2" indent="-35082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 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 écart type</a:t>
            </a:r>
          </a:p>
          <a:p>
            <a:pPr marL="1265175" lvl="2" indent="-35082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 proportion </a:t>
            </a:r>
          </a:p>
          <a:p>
            <a:pPr marL="323984" indent="-350820">
              <a:spcBef>
                <a:spcPts val="2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 ex., un sondage auprès de n =100 cas peut estimer le revenu mensuel moyen des Sénégalais X à 90 000 Fcfa. Cette valeur est une statistique, car elle est calculée sur des données de sondage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1CD38C8-6A39-4944-B1EC-40961A61CD8A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Paramètre &amp; statistique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1792575" y="3501009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>
            <p:custDataLst>
              <p:tags r:id="rId7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-33793" y="1273499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statistique</a:t>
            </a:r>
          </a:p>
        </p:txBody>
      </p:sp>
      <p:cxnSp>
        <p:nvCxnSpPr>
          <p:cNvPr id="16" name="Connecteur droit 15"/>
          <p:cNvCxnSpPr/>
          <p:nvPr>
            <p:custDataLst>
              <p:tags r:id="rId8"/>
            </p:custDataLst>
          </p:nvPr>
        </p:nvCxnSpPr>
        <p:spPr>
          <a:xfrm>
            <a:off x="6300192" y="5517232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1" y="1988840"/>
            <a:ext cx="8206680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Caractéristique ou propriété qui varie en fonction… 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personnes : sexe, situation matrimoniale, âge, etc.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universités: nombre d’étudiants, de professeurs, de départements, taux moyen de réussite, etc.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pays ou provinces: revenu par tête d’habitant, nombre d’habitants, taux de criminalité, etc.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dossiers criminels: nature des crimes, récidive, etc.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«Une caractéristique constitue une variable si elle possède au moins deux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ou attributs» (Fox: 5)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Sexe: féminin, masculin | âge: 30 ans, 31ans, etc.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D3DABC01-6A57-4E76-9018-7E02E9606A4E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49268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Variable &amp; constante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33793" y="1273499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988840"/>
            <a:ext cx="8172480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Caractéristique qui a une valeur fixe ou une seule valeur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les étudiants du cours MIASS 231, les données ci-dessous sont des constantes: </a:t>
            </a:r>
          </a:p>
          <a:p>
            <a:pPr marL="1265175" lvl="2" indent="-35082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Section= Sociologie</a:t>
            </a:r>
          </a:p>
          <a:p>
            <a:pPr marL="1265175" lvl="2" indent="-350820"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Université d’appartenance = Université Gaston Berger</a:t>
            </a:r>
          </a:p>
          <a:p>
            <a:pPr marL="1265175" lvl="2" indent="-350820"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Région d’appartenance? </a:t>
            </a:r>
          </a:p>
          <a:p>
            <a:pPr marL="465115" indent="-350820"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même concept peut être une variable dans une étude et une constante dans une autre étude</a:t>
            </a:r>
          </a:p>
          <a:p>
            <a:pPr marL="465115" indent="-35082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statistiques (sociales) opèrent habituellement sur des variables et non sur des constantes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FA533CC-0965-490D-8AF0-E51FB723C229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Variable &amp; constante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33793" y="1273499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constante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85860"/>
            <a:ext cx="817248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variable quantitative est une variable dont les valeurs possibles sont des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(quantité)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revenu en dollars, scolarité en années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variable est dite qualitative lorsque ses valeurs sont plutôt des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catégories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ou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modalités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(qualité)</a:t>
            </a:r>
          </a:p>
          <a:p>
            <a:pPr lvl="1">
              <a:spcBef>
                <a:spcPts val="4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sexe, statut matrimonial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variable quantitative peut être transformée en variable qualitative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revenu en classes de dollars (faible; moyenne; élevée)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Certains outils statistiques conviennent à des variables quantitatives, d’autres à des variables qualitatives</a:t>
            </a:r>
          </a:p>
          <a:p>
            <a:pPr marL="0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65115" indent="-35082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Variables quantitative &amp; qualitative</a:t>
            </a:r>
          </a:p>
        </p:txBody>
      </p:sp>
      <p:sp>
        <p:nvSpPr>
          <p:cNvPr id="16" name="Espace réservé de la date 1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457200" y="6356357"/>
            <a:ext cx="2133600" cy="365125"/>
          </a:xfrm>
        </p:spPr>
        <p:txBody>
          <a:bodyPr/>
          <a:lstStyle/>
          <a:p>
            <a:fld id="{28E0866B-2ADF-45BF-9B7A-DA7CCE1BF9DC}" type="datetime10">
              <a:rPr lang="fr-FR" sz="2000"/>
              <a:t>10:19</a:t>
            </a:fld>
            <a:endParaRPr lang="fr-FR" sz="2000" dirty="0"/>
          </a:p>
        </p:txBody>
      </p:sp>
      <p:cxnSp>
        <p:nvCxnSpPr>
          <p:cNvPr id="12" name="Connecteur droit 11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57200" y="1931123"/>
            <a:ext cx="835292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Un sociologue du crime veut étudier la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nature de tous les crimes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enregistrés en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2020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par le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service de police de Dakar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Il s’intéresse à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tous les dossiers criminels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177" indent="-457177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 est la population étudiée?</a:t>
            </a:r>
          </a:p>
          <a:p>
            <a:pPr marL="457177" indent="-457177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 est l’unité statistique (unité d’analyse)?</a:t>
            </a:r>
          </a:p>
          <a:p>
            <a:pPr marL="457177" indent="-457177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L’étude est-elle effectuée par recensement ou sondage?</a:t>
            </a:r>
          </a:p>
          <a:p>
            <a:pPr marL="457177" indent="-457177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 est la variable centrale ici? Est-elle quantitative ou qualitative? Quelles sont ses valeurs possibles?</a:t>
            </a:r>
          </a:p>
          <a:p>
            <a:pPr marL="457177" indent="-457177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100000"/>
              <a:buFont typeface="+mj-lt"/>
              <a:buAutoNum type="arabicPeriod"/>
            </a:pPr>
            <a:r>
              <a:rPr lang="fr-CA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a-t-il une ou des constantes?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59A45FF-ADC8-4553-95A7-AB9FF95E3CEA}" type="datetime10">
              <a:rPr lang="fr-FR" sz="2000"/>
              <a:t>10:19</a:t>
            </a:fld>
            <a:endParaRPr lang="fr-FR" sz="2000" dirty="0"/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539552" y="2132856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2" y="477190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Population, échantillon, variable &amp; constante</a:t>
            </a:r>
          </a:p>
        </p:txBody>
      </p:sp>
      <p:cxnSp>
        <p:nvCxnSpPr>
          <p:cNvPr id="16" name="Connecteur droit 15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Remue-méninges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988840"/>
            <a:ext cx="8496944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 La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la procédure qui nous permet de trouver les valeurs d’une variable pour des cas différents» (Fox:9)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échelle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la série des valeurs possibles d’une variable 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valeurs mesurées dans les faits sont nommées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scores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0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</a:p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façon dont les variables sont mesurées détermine le choix approprié des statistiques: 4 échelles de mesure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nominale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ordinale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d’intervalles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de rapport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3291496-D536-4E78-8DAF-D01DF0C1C2E0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6" y="476672"/>
            <a:ext cx="9119873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Échelles de mesure  </a:t>
            </a:r>
          </a:p>
        </p:txBody>
      </p:sp>
      <p:sp>
        <p:nvSpPr>
          <p:cNvPr id="2" name="Accolade fermante 1"/>
          <p:cNvSpPr/>
          <p:nvPr/>
        </p:nvSpPr>
        <p:spPr>
          <a:xfrm>
            <a:off x="3860563" y="4911552"/>
            <a:ext cx="288032" cy="576064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sz="2400"/>
          </a:p>
        </p:txBody>
      </p:sp>
      <p:sp>
        <p:nvSpPr>
          <p:cNvPr id="10" name="Accolade fermante 9"/>
          <p:cNvSpPr/>
          <p:nvPr/>
        </p:nvSpPr>
        <p:spPr>
          <a:xfrm>
            <a:off x="3860563" y="5703641"/>
            <a:ext cx="288032" cy="576064"/>
          </a:xfrm>
          <a:prstGeom prst="rightBrac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sz="2400"/>
          </a:p>
        </p:txBody>
      </p:sp>
      <p:sp>
        <p:nvSpPr>
          <p:cNvPr id="3" name="ZoneTexte 2"/>
          <p:cNvSpPr txBox="1"/>
          <p:nvPr/>
        </p:nvSpPr>
        <p:spPr>
          <a:xfrm>
            <a:off x="4153786" y="4919582"/>
            <a:ext cx="3855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ou catégorielle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153786" y="5703639"/>
            <a:ext cx="3855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Quantitative ou métrique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Définition &amp; classification</a:t>
            </a:r>
          </a:p>
        </p:txBody>
      </p:sp>
      <p:cxnSp>
        <p:nvCxnSpPr>
          <p:cNvPr id="17" name="Connecteur droit 16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" grpId="0" animBg="1"/>
      <p:bldP spid="10" grpId="0" animBg="1"/>
      <p:bldP spid="3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1" y="1916832"/>
            <a:ext cx="8029604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225D1BC-02B9-4FAC-9C5B-7654B2414C04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2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Échelles de mesure  </a:t>
            </a:r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410330291"/>
              </p:ext>
            </p:extLst>
          </p:nvPr>
        </p:nvGraphicFramePr>
        <p:xfrm>
          <a:off x="785787" y="2132857"/>
          <a:ext cx="8143932" cy="3981288"/>
        </p:xfrm>
        <a:graphic>
          <a:graphicData uri="http://schemas.openxmlformats.org/drawingml/2006/table">
            <a:tbl>
              <a:tblPr/>
              <a:tblGrid>
                <a:gridCol w="3138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5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28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Caractéristiques </a:t>
                      </a:r>
                    </a:p>
                  </a:txBody>
                  <a:tcPr marL="0" marR="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>
                            <a:lumMod val="40000"/>
                            <a:lumOff val="60000"/>
                          </a:schemeClr>
                        </a:buClr>
                        <a:buSzPct val="90000"/>
                        <a:buFont typeface="Wingdings" pitchFamily="2" charset="2"/>
                        <a:buChar char="v"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Origine </a:t>
                      </a: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(catégorie)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Échelons (gradation) </a:t>
                      </a:r>
                    </a:p>
                  </a:txBody>
                  <a:tcPr marL="0" marR="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Nombres (nature) </a:t>
                      </a:r>
                    </a:p>
                  </a:txBody>
                  <a:tcPr marL="0" marR="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Relation entre les valeurs </a:t>
                      </a:r>
                    </a:p>
                  </a:txBody>
                  <a:tcPr marL="0" marR="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0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Exemples </a:t>
                      </a:r>
                    </a:p>
                  </a:txBody>
                  <a:tcPr marL="0" marR="0"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L="0" marR="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101338" y="5374948"/>
            <a:ext cx="4929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Sexe (1. Femme; 2. Homme), statut civil, appartenance politique, religion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075753" y="2132862"/>
            <a:ext cx="481673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491" indent="-190491">
              <a:spcBef>
                <a:spcPct val="20000"/>
              </a:spcBef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v"/>
            </a:pPr>
            <a:r>
              <a:rPr kumimoji="0"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valeurs sont des catégories nommées, non ordonnées </a:t>
            </a:r>
          </a:p>
          <a:p>
            <a:pPr marL="190491" indent="-190491">
              <a:spcBef>
                <a:spcPct val="20000"/>
              </a:spcBef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v"/>
            </a:pPr>
            <a:r>
              <a:rPr kumimoji="0"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L’assignation des nombres aux catégories est arbitraire et n’obéit à aucun ordre (classification)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075745" y="3825627"/>
            <a:ext cx="4456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kumimoji="0"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Aucune (pas de premier rang)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062835" y="4225737"/>
            <a:ext cx="2597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kumimoji="0"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Aucun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62835" y="4623977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kumimoji="0"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Repères (assignation, identification)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047962" y="4999807"/>
            <a:ext cx="5096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SzPct val="90000"/>
            </a:pPr>
            <a:r>
              <a:rPr kumimoji="0"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Aucune (pas d’opérations arithmétiques)</a:t>
            </a:r>
          </a:p>
        </p:txBody>
      </p:sp>
      <p:cxnSp>
        <p:nvCxnSpPr>
          <p:cNvPr id="21" name="Connecteur droit 20"/>
          <p:cNvCxnSpPr/>
          <p:nvPr>
            <p:custDataLst>
              <p:tags r:id="rId6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>
            <p:custDataLst>
              <p:tags r:id="rId7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variable nominale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5" grpId="0"/>
      <p:bldP spid="16" grpId="0"/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1" y="1268761"/>
            <a:ext cx="8029604" cy="523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DC98324-1559-4CD0-A589-5AC867D20F29}" type="datetime10">
              <a:rPr lang="fr-FR" sz="2000"/>
              <a:t>10:19</a:t>
            </a:fld>
            <a:endParaRPr lang="fr-FR" sz="2000" dirty="0"/>
          </a:p>
        </p:txBody>
      </p:sp>
      <p:graphicFrame>
        <p:nvGraphicFramePr>
          <p:cNvPr id="10" name="Group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13790605"/>
              </p:ext>
            </p:extLst>
          </p:nvPr>
        </p:nvGraphicFramePr>
        <p:xfrm>
          <a:off x="785786" y="2071679"/>
          <a:ext cx="8215370" cy="4165565"/>
        </p:xfrm>
        <a:graphic>
          <a:graphicData uri="http://schemas.openxmlformats.org/drawingml/2006/table">
            <a:tbl>
              <a:tblPr/>
              <a:tblGrid>
                <a:gridCol w="3227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Caractéristiques </a:t>
                      </a:r>
                    </a:p>
                  </a:txBody>
                  <a:tcPr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>
                            <a:lumMod val="40000"/>
                            <a:lumOff val="60000"/>
                          </a:schemeClr>
                        </a:buClr>
                        <a:buSzPct val="90000"/>
                        <a:buFont typeface="Wingdings" pitchFamily="2" charset="2"/>
                        <a:buChar char="v"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Origine (catégorie)</a:t>
                      </a:r>
                    </a:p>
                  </a:txBody>
                  <a:tcPr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9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Échelons (gradation) </a:t>
                      </a:r>
                    </a:p>
                  </a:txBody>
                  <a:tcPr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Nombres (nature) </a:t>
                      </a:r>
                    </a:p>
                  </a:txBody>
                  <a:tcPr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1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Relation entre les valeurs </a:t>
                      </a:r>
                    </a:p>
                  </a:txBody>
                  <a:tcPr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1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Exemples </a:t>
                      </a:r>
                    </a:p>
                  </a:txBody>
                  <a:tcPr marT="36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3962866" y="5250250"/>
            <a:ext cx="5118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 d’études (1. primaire; 2. secondaire; 3. postsecondaire), assiduité (toujours, souvent, parfois, jamais), revenu en classes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962867" y="2117604"/>
            <a:ext cx="4816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491" indent="-190491">
              <a:spcBef>
                <a:spcPct val="20000"/>
              </a:spcBef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v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valeurs sont nommées et surtout résultent d’une mise en ordre </a:t>
            </a:r>
          </a:p>
          <a:p>
            <a:pPr marL="190491" indent="-190491">
              <a:spcBef>
                <a:spcPct val="20000"/>
              </a:spcBef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v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Elle a un niveau de mesure supérieur à la variable nominale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033406" y="3425517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Premier rang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033405" y="376473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Inégaux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985398" y="4173211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Ordre, hiérarchisation (pas de quantité)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985397" y="4494563"/>
            <a:ext cx="5096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, = , &gt; </a:t>
            </a:r>
          </a:p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Mais pas d’opérations arithmétiques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ctrTitle"/>
            <p:custDataLst>
              <p:tags r:id="rId5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Échelles de mesure  </a:t>
            </a:r>
          </a:p>
        </p:txBody>
      </p:sp>
      <p:cxnSp>
        <p:nvCxnSpPr>
          <p:cNvPr id="25" name="Connecteur droit 24"/>
          <p:cNvCxnSpPr/>
          <p:nvPr>
            <p:custDataLst>
              <p:tags r:id="rId6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>
            <p:custDataLst>
              <p:tags r:id="rId7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variable ordinale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785927"/>
            <a:ext cx="842493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Comprendre ce que sont les statistiques et les variables en survolant les concepts statistiques de base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Statistique, statistiques et statistiques sociales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Passage des données aux statistiques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 descriptives vs statistiques inférentielles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 vs population; statistique vs paramètre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Classification des variables: quantitative vs qualitative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 des variables : nominale, ordinale, intervalles, rapport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Distinction des variables quantitatives selon leur caractère discret ou continu</a:t>
            </a:r>
          </a:p>
          <a:p>
            <a:pPr marL="457200" lvl="1" indent="0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76DDF9A-17B6-4CB9-9FEE-7122E61BC1A0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04664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Au programme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1" y="1268761"/>
            <a:ext cx="8029604" cy="523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33811D6-3918-4636-8E9D-B9E400930CE7}" type="datetime10">
              <a:rPr lang="fr-FR" sz="2000"/>
              <a:t>10:19</a:t>
            </a:fld>
            <a:endParaRPr lang="fr-FR" sz="2000" dirty="0"/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15321307"/>
              </p:ext>
            </p:extLst>
          </p:nvPr>
        </p:nvGraphicFramePr>
        <p:xfrm>
          <a:off x="785786" y="1916831"/>
          <a:ext cx="8001056" cy="4342894"/>
        </p:xfrm>
        <a:graphic>
          <a:graphicData uri="http://schemas.openxmlformats.org/drawingml/2006/table">
            <a:tbl>
              <a:tblPr/>
              <a:tblGrid>
                <a:gridCol w="3143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7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96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Caractéristiques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>
                            <a:lumMod val="40000"/>
                            <a:lumOff val="60000"/>
                          </a:schemeClr>
                        </a:buClr>
                        <a:buSzPct val="90000"/>
                        <a:buFont typeface="Wingdings" pitchFamily="2" charset="2"/>
                        <a:buChar char="v"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Origine (point zéro)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Échelons (gradation)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2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Nombres (nature)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5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Relation entre les valeurs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7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Exemples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898668" y="5494586"/>
            <a:ext cx="4929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Calendrier grégorien, musulman (en années), température (en °C )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898676" y="1865767"/>
            <a:ext cx="49548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491" indent="-190491">
              <a:spcBef>
                <a:spcPct val="20000"/>
              </a:spcBef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v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valeurs peuvent être nommées et ordonnées</a:t>
            </a:r>
          </a:p>
          <a:p>
            <a:pPr marL="190491" indent="-190491">
              <a:spcBef>
                <a:spcPct val="20000"/>
              </a:spcBef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v"/>
              <a:defRPr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Requiert une unité de mesure standard et accepte les différences d’intervalles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898674" y="3250755"/>
            <a:ext cx="4273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Zéro arbitraire, relatif (convention)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923928" y="3764730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Égaux (égalité relative)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882037" y="4172450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Valeurs métriques (quantité)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923928" y="4725151"/>
            <a:ext cx="5096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, = , &gt; mais aussi -, +</a:t>
            </a:r>
          </a:p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Toutes les opérations sauf les rapports </a:t>
            </a:r>
          </a:p>
        </p:txBody>
      </p:sp>
      <p:sp>
        <p:nvSpPr>
          <p:cNvPr id="20" name="Rectangle 2"/>
          <p:cNvSpPr>
            <a:spLocks noGrp="1" noChangeArrowheads="1"/>
          </p:cNvSpPr>
          <p:nvPr>
            <p:ph type="ctrTitle"/>
            <p:custDataLst>
              <p:tags r:id="rId5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Échelles de mesure  </a:t>
            </a:r>
          </a:p>
        </p:txBody>
      </p:sp>
      <p:cxnSp>
        <p:nvCxnSpPr>
          <p:cNvPr id="24" name="Connecteur droit 23"/>
          <p:cNvCxnSpPr/>
          <p:nvPr>
            <p:custDataLst>
              <p:tags r:id="rId6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>
            <p:custDataLst>
              <p:tags r:id="rId7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variable d’intervalles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1" y="1268761"/>
            <a:ext cx="8029604" cy="523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4D68B77-67EB-4F83-BCA8-BCD7C664CAC4}" type="datetime10">
              <a:rPr lang="fr-FR" sz="2000"/>
              <a:t>10:19</a:t>
            </a:fld>
            <a:endParaRPr lang="fr-FR" sz="2000" dirty="0"/>
          </a:p>
        </p:txBody>
      </p:sp>
      <p:graphicFrame>
        <p:nvGraphicFramePr>
          <p:cNvPr id="9" name="Group 3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01426594"/>
              </p:ext>
            </p:extLst>
          </p:nvPr>
        </p:nvGraphicFramePr>
        <p:xfrm>
          <a:off x="785786" y="2071679"/>
          <a:ext cx="8001056" cy="4145554"/>
        </p:xfrm>
        <a:graphic>
          <a:graphicData uri="http://schemas.openxmlformats.org/drawingml/2006/table">
            <a:tbl>
              <a:tblPr/>
              <a:tblGrid>
                <a:gridCol w="3245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60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57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Caractéristiques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>
                            <a:lumMod val="40000"/>
                            <a:lumOff val="60000"/>
                          </a:schemeClr>
                        </a:buClr>
                        <a:buSzPct val="90000"/>
                        <a:buFont typeface="Wingdings" pitchFamily="2" charset="2"/>
                        <a:buChar char="v"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Origine (point zéro)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Échelons (gradation)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Nombres (nature)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2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Relation entre les valeurs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charset="0"/>
                        </a:rPr>
                        <a:t>Exemples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fr-CA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4065024" y="5517234"/>
            <a:ext cx="49296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Âge en années, revenu en dollars, scolarité en années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065032" y="2044012"/>
            <a:ext cx="4816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90491" indent="-190491">
              <a:spcBef>
                <a:spcPct val="20000"/>
              </a:spcBef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v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mesure grâce à une unité standard  et surtout accepte les rapports</a:t>
            </a:r>
          </a:p>
          <a:p>
            <a:pPr marL="190491" indent="-190491">
              <a:spcBef>
                <a:spcPct val="20000"/>
              </a:spcBef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v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variables ratios ont le niveau de mesure le plus élevé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65025" y="3464879"/>
            <a:ext cx="4559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Zéro absolu, non arbitraire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052531" y="3941286"/>
            <a:ext cx="4047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Égaux (égalité absolue) 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016405" y="4372505"/>
            <a:ext cx="4608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Valeurs métriques (quantité)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4013816" y="4747798"/>
            <a:ext cx="50960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 , = , &gt;; -, + mais aussi /, *</a:t>
            </a:r>
          </a:p>
          <a:p>
            <a:pPr lvl="0">
              <a:spcBef>
                <a:spcPct val="20000"/>
              </a:spcBef>
              <a:buClr>
                <a:schemeClr val="tx2"/>
              </a:buClr>
              <a:buSzPct val="90000"/>
            </a:pPr>
            <a:r>
              <a:rPr kumimoji="0"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Toutes les opérations arithmétiques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ctrTitle"/>
            <p:custDataLst>
              <p:tags r:id="rId5"/>
            </p:custDataLst>
          </p:nvPr>
        </p:nvSpPr>
        <p:spPr>
          <a:xfrm>
            <a:off x="2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Échelles de mesure  </a:t>
            </a:r>
          </a:p>
        </p:txBody>
      </p:sp>
      <p:cxnSp>
        <p:nvCxnSpPr>
          <p:cNvPr id="20" name="Connecteur droit 19"/>
          <p:cNvCxnSpPr/>
          <p:nvPr>
            <p:custDataLst>
              <p:tags r:id="rId6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>
            <p:custDataLst>
              <p:tags r:id="rId7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variable de ratio (rapport ou proportion)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4" y="1988840"/>
            <a:ext cx="8175852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Interprétez les résultats obtenus par trois étudiants, en termes nominal, ordinal, intervallaire, proportionnel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Bineta = 100%; Mamadou = 85%; Fatou = 50%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3199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3199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3199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686F7D9-77F5-42DE-B9FA-84D3FC7E565D}" type="datetime10">
              <a:rPr lang="fr-FR" sz="2000"/>
              <a:t>10:19</a:t>
            </a:fld>
            <a:endParaRPr lang="fr-FR" sz="2000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08020655"/>
              </p:ext>
            </p:extLst>
          </p:nvPr>
        </p:nvGraphicFramePr>
        <p:xfrm>
          <a:off x="10590" y="1894867"/>
          <a:ext cx="9119872" cy="2896583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537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0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11131">
                <a:tc>
                  <a:txBody>
                    <a:bodyPr/>
                    <a:lstStyle/>
                    <a:p>
                      <a:r>
                        <a:rPr lang="fr-CA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Type de variables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fr-CA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Échelles de mesure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63">
                <a:tc row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fr-CA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Qualitative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63">
                <a:tc vMerge="1"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63">
                <a:tc rowSpan="2">
                  <a:txBody>
                    <a:bodyPr/>
                    <a:lstStyle/>
                    <a:p>
                      <a:r>
                        <a:rPr lang="fr-CA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Quantitative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63">
                <a:tc vMerge="1"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4403289" y="1897268"/>
            <a:ext cx="1715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a-t-il un ordre intrin-sèque entre les valeurs?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798193" y="320810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599424" y="3179232"/>
            <a:ext cx="12659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Nominale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356037" y="3173167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940213" y="319297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798193" y="359595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798193" y="4006485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356037" y="358736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582045" y="358474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Ordinale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1601569" y="3976506"/>
            <a:ext cx="1805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Intervalles</a:t>
            </a:r>
          </a:p>
        </p:txBody>
      </p:sp>
      <p:cxnSp>
        <p:nvCxnSpPr>
          <p:cNvPr id="27" name="Connecteur droit 26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Comparaison &amp; remue-méninges</a:t>
            </a:r>
          </a:p>
        </p:txBody>
      </p:sp>
      <p:sp>
        <p:nvSpPr>
          <p:cNvPr id="30" name="Rectangle 2"/>
          <p:cNvSpPr>
            <a:spLocks noGrp="1" noChangeArrowheads="1"/>
          </p:cNvSpPr>
          <p:nvPr>
            <p:ph type="ctrTitle"/>
            <p:custDataLst>
              <p:tags r:id="rId7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Échelles de mesure  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1599430" y="4368572"/>
            <a:ext cx="1805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Ratio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805600" y="1897268"/>
            <a:ext cx="1788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valeurs servent-elles à nommer, identifier?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2785130" y="439350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386909" y="396846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368775" y="436857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5922079" y="3968461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5903945" y="4368572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940213" y="354543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7563276" y="317409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563276" y="354543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7591532" y="398747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Non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596080" y="438683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fr-CA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Oui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012161" y="1895695"/>
            <a:ext cx="19589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a-t-il une unité de mesure (</a:t>
            </a:r>
            <a:r>
              <a:rPr lang="fr-CA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</a:t>
            </a:r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d’intervalles)?</a:t>
            </a:r>
          </a:p>
        </p:txBody>
      </p:sp>
      <p:sp>
        <p:nvSpPr>
          <p:cNvPr id="4" name="Rectangle 3"/>
          <p:cNvSpPr/>
          <p:nvPr/>
        </p:nvSpPr>
        <p:spPr>
          <a:xfrm>
            <a:off x="7785747" y="1895695"/>
            <a:ext cx="1442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Peut-on calculer des rapports?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987832" y="4387595"/>
            <a:ext cx="5727641" cy="406023"/>
          </a:xfrm>
          <a:prstGeom prst="round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2400"/>
          </a:p>
        </p:txBody>
      </p:sp>
      <p:cxnSp>
        <p:nvCxnSpPr>
          <p:cNvPr id="44" name="Connecteur droit avec flèche 43"/>
          <p:cNvCxnSpPr/>
          <p:nvPr/>
        </p:nvCxnSpPr>
        <p:spPr>
          <a:xfrm>
            <a:off x="611148" y="5233257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7" grpId="0"/>
      <p:bldP spid="18" grpId="0"/>
      <p:bldP spid="19" grpId="0"/>
      <p:bldP spid="20" grpId="0"/>
      <p:bldP spid="21" grpId="0"/>
      <p:bldP spid="25" grpId="0"/>
      <p:bldP spid="26" grpId="0"/>
      <p:bldP spid="31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988840"/>
            <a:ext cx="8390736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Quantité qui ne peut prendre qu’un nombre restreint de valeurs (séparées) sur la droite des nombres réels 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Elle résulte ordinairement d’un dénombrement (0;1;2…)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 d’enfants par famille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 d’amis d’une origine ethnique différente </a:t>
            </a:r>
            <a:endParaRPr lang="fr-CA" sz="26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 de buts marqués dans un match de football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 de départements dans une faculté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 de cours choisis annuellement par les étudiants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Habituellement, une variable discrète est quantitative </a:t>
            </a:r>
            <a:endParaRPr lang="fr-CA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722316F-84B8-4C2A-A712-9198AA5672D9}" type="datetime10">
              <a:rPr lang="fr-FR" sz="2000" smtClean="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Variables discrète &amp; continue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33793" y="1225684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variable discrète</a:t>
            </a:r>
          </a:p>
        </p:txBody>
      </p:sp>
    </p:spTree>
    <p:extLst>
      <p:ext uri="{BB962C8B-B14F-4D97-AF65-F5344CB8AC3E}">
        <p14:creationId xmlns:p14="http://schemas.microsoft.com/office/powerpoint/2010/main" val="57203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2" y="1988840"/>
            <a:ext cx="8175852" cy="451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Quantité qui peut prendre n’importe quelle valeur (avec décimales) dans un intervalle donné de nombres réels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exacte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précise à l’infini que l’on ne connaîtra jamais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la taille = 1,782394873627847362… m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rapportée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Valeur produite par un procédé de mesure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la taille = 1,78 m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Habituellement, une variable continue est quantitative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EB60519-C8A2-4EC4-843D-49E8509B8132}" type="datetime10">
              <a:rPr lang="fr-FR" sz="2000" smtClean="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Variables discrète &amp; continue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33793" y="1225684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Une variable continue</a:t>
            </a:r>
          </a:p>
        </p:txBody>
      </p:sp>
    </p:spTree>
    <p:extLst>
      <p:ext uri="{BB962C8B-B14F-4D97-AF65-F5344CB8AC3E}">
        <p14:creationId xmlns:p14="http://schemas.microsoft.com/office/powerpoint/2010/main" val="230249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755576" y="1881580"/>
            <a:ext cx="8172480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3199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Classification des variables</a:t>
            </a:r>
          </a:p>
        </p:txBody>
      </p:sp>
      <p:graphicFrame>
        <p:nvGraphicFramePr>
          <p:cNvPr id="2" name="Diagramme 1"/>
          <p:cNvGraphicFramePr/>
          <p:nvPr/>
        </p:nvGraphicFramePr>
        <p:xfrm>
          <a:off x="701545" y="2652620"/>
          <a:ext cx="781809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6" name="Connecteur droit 15"/>
          <p:cNvCxnSpPr/>
          <p:nvPr>
            <p:custDataLst>
              <p:tags r:id="rId4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5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Synthèse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1606251" y="2267702"/>
            <a:ext cx="2910381" cy="573411"/>
            <a:chOff x="938948" y="1035407"/>
            <a:chExt cx="1870026" cy="573411"/>
          </a:xfrm>
          <a:scene3d>
            <a:camera prst="orthographicFront"/>
            <a:lightRig rig="chilly" dir="t"/>
          </a:scene3d>
        </p:grpSpPr>
        <p:sp>
          <p:nvSpPr>
            <p:cNvPr id="12" name="Rectangle 11"/>
            <p:cNvSpPr/>
            <p:nvPr/>
          </p:nvSpPr>
          <p:spPr>
            <a:xfrm>
              <a:off x="938948" y="1044577"/>
              <a:ext cx="1850710" cy="564241"/>
            </a:xfrm>
            <a:prstGeom prst="rect">
              <a:avLst/>
            </a:prstGeom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fr-CA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958264" y="1035407"/>
              <a:ext cx="1850710" cy="56424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000" kern="1200" noProof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Mesurée selon l’échelle d’intervalles/ratio</a:t>
              </a:r>
            </a:p>
          </p:txBody>
        </p:sp>
      </p:grpSp>
      <p:cxnSp>
        <p:nvCxnSpPr>
          <p:cNvPr id="4" name="Connecteur droit avec flèche 3"/>
          <p:cNvCxnSpPr/>
          <p:nvPr/>
        </p:nvCxnSpPr>
        <p:spPr>
          <a:xfrm>
            <a:off x="2590800" y="2841113"/>
            <a:ext cx="0" cy="885089"/>
          </a:xfrm>
          <a:prstGeom prst="straightConnector1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969C31-EC7C-4ECF-B2D7-C9EBD2CA4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2EAFD6-43E5-4299-B9F6-74710C0949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AF4B2B-E152-400A-B311-34A8C81DA3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BF2FB1-81B1-49AB-AF52-F00C5CDD4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6D3A0D-E6F9-4764-96A5-A20E66AA5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8DB5A1-F5F9-4D50-BFD1-7413C5E40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F2B621-C560-4931-94EB-F1BC7BFDD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151778-C68E-47E7-A85C-4FDDCAE4C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78905C-B5D5-49CE-8796-2CDAA4FEAA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51BF32-6E25-4EEB-BB1F-F98DD39B5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257FECE-FCD5-4CE6-8C36-EB906D16FB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2FAA29-A0BF-4C0F-977A-2C84CE419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6634FB-2120-4E85-B95F-359FB5864B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2" y="1844824"/>
            <a:ext cx="8424936" cy="4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Nommez les variables suivantes (étiquette de l’indicateur) et dites laquelle est discrète, continue, nominale, ordinale. Justifiez!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Depuis combien de temps êtes-vous marié(e)?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Combien de membres compte-t-elle votre famille?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religion est-elle importante? (très, assez, peu, pas du tout)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quelle religion appartenez-vous?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177" lvl="1" indent="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B294BE9-AF40-41B7-A301-E2F20BA61C79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-12738" y="404664"/>
            <a:ext cx="9153666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Classification des variables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539552" y="2084215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5"/>
            </p:custDataLst>
          </p:nvPr>
        </p:nvCxnSpPr>
        <p:spPr>
          <a:xfrm>
            <a:off x="1" y="115211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6"/>
            </p:custDataLst>
          </p:nvPr>
        </p:nvCxnSpPr>
        <p:spPr>
          <a:xfrm>
            <a:off x="1" y="122355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33788" y="1145456"/>
            <a:ext cx="89982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Remue-méninges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2" y="1844824"/>
            <a:ext cx="8424936" cy="4656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Un chercheur veut étudier la consommation de drogue chez les jeunes. Quelles sont les questions qu’il peut poser pour obtenir des informations sur l’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importance de la consommation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qualitative nominale (précisez les valeurs)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qualitative ordinale (précisez les valeurs)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quantitative continue (précisez les valeurs)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Variable quantitative discrète (précisez les valeurs)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177" lvl="1" indent="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B294BE9-AF40-41B7-A301-E2F20BA61C79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-12738" y="404664"/>
            <a:ext cx="9153666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Classification des variables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539552" y="2084215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5"/>
            </p:custDataLst>
          </p:nvPr>
        </p:nvCxnSpPr>
        <p:spPr>
          <a:xfrm>
            <a:off x="1" y="115211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6"/>
            </p:custDataLst>
          </p:nvPr>
        </p:nvCxnSpPr>
        <p:spPr>
          <a:xfrm>
            <a:off x="1" y="122355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33788" y="1145456"/>
            <a:ext cx="899828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Remue-méninges (2)</a:t>
            </a:r>
          </a:p>
        </p:txBody>
      </p:sp>
    </p:spTree>
    <p:extLst>
      <p:ext uri="{BB962C8B-B14F-4D97-AF65-F5344CB8AC3E}">
        <p14:creationId xmlns:p14="http://schemas.microsoft.com/office/powerpoint/2010/main" val="240728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928662" y="1785927"/>
            <a:ext cx="7772400" cy="450059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18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endParaRPr kumimoji="0" lang="en-CA" sz="2600" dirty="0">
              <a:latin typeface="+mn-lt"/>
            </a:endParaRPr>
          </a:p>
          <a:p>
            <a:pPr marR="45718" lvl="1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</a:pPr>
            <a:endParaRPr kumimoji="0" lang="en-CA" sz="2400" dirty="0">
              <a:latin typeface="+mn-lt"/>
            </a:endParaRPr>
          </a:p>
          <a:p>
            <a:pPr marR="45718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§"/>
            </a:pPr>
            <a:endParaRPr kumimoji="0" lang="en-CA" sz="2400" dirty="0">
              <a:latin typeface="+mn-lt"/>
            </a:endParaRPr>
          </a:p>
        </p:txBody>
      </p:sp>
      <p:sp>
        <p:nvSpPr>
          <p:cNvPr id="17" name="Espace réservé du texte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928662" y="1785926"/>
            <a:ext cx="7772400" cy="211455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R="45718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0" lang="fr-FR" sz="2600" dirty="0">
              <a:latin typeface="+mn-lt"/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467544" y="1988840"/>
            <a:ext cx="8424936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24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Les catégories d’une variable doivent être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mutuellement exclusives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collectivement exhaustives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(Fox:16-17)</a:t>
            </a:r>
          </a:p>
          <a:p>
            <a:pPr>
              <a:spcBef>
                <a:spcPts val="18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Mutuellement exclusives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Chaque cas observé tombe dans une et une seule catégorie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 individu ne peut pas être à la fois homme et femme</a:t>
            </a:r>
          </a:p>
          <a:p>
            <a:pPr>
              <a:spcBef>
                <a:spcPts val="18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Collectivement exhaustives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L’ensemble des catégories inclut tous les cas observés, chaque cas tombant dans une catégorie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valeur résiduelle « autre » assure ce principe d’exhaustivité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FFB0480-AF24-4C55-AD37-3A288ED0912B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1" y="476672"/>
            <a:ext cx="9140928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Classification des variables</a:t>
            </a:r>
          </a:p>
        </p:txBody>
      </p:sp>
      <p:cxnSp>
        <p:nvCxnSpPr>
          <p:cNvPr id="13" name="Connecteur droit 12"/>
          <p:cNvCxnSpPr/>
          <p:nvPr>
            <p:custDataLst>
              <p:tags r:id="rId7"/>
            </p:custDataLst>
          </p:nvPr>
        </p:nvCxnSpPr>
        <p:spPr>
          <a:xfrm>
            <a:off x="3073" y="1185347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8"/>
            </p:custDataLst>
          </p:nvPr>
        </p:nvCxnSpPr>
        <p:spPr>
          <a:xfrm>
            <a:off x="3073" y="1256785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-33793" y="1225685"/>
            <a:ext cx="915366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3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Caractéristiques d’une variable qualitative</a:t>
            </a: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586066" y="2276872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69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-3122" y="404664"/>
            <a:ext cx="9140928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prochainement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32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sz="3199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39552" y="1700808"/>
            <a:ext cx="8352928" cy="46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faire cette semaine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Complétez le quiz 2 (obligatoire)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Réalisez les 10 exercices récapitulatifs et vérifiez les solutions en vous référant au corrigé (optionnel)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Prochaine leçon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 fréquences et de pourcentages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29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9A60C-2E41-47DB-9CFF-7B02A80A4B65}" type="datetime10">
              <a:rPr lang="fr-FR" sz="2000"/>
              <a:t>10:19</a:t>
            </a:fld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9872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556794"/>
            <a:ext cx="8352928" cy="494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tatistique 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u="sng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</a:t>
            </a:r>
            <a:r>
              <a:rPr lang="fr-FR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anche des mathématiques</a:t>
            </a:r>
            <a:r>
              <a:rPr lang="fr-F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(discipline formelle) dont l’objet est le traitement méthodique de données numériques en vue de les décrire et d’en tirer des inférences (lois de probabilités)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tatistique(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Nombre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décrivant une caractéristique d’une personne, un groupe, une chose ou d’un 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phénomène</a:t>
            </a: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n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 maximale MIASS 241 (20); taux de chômage au Sénégal en 2020-t4 (16.7%) selon l’ANSD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tatistique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Techniques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méthodes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et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procédures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utilisées pour calculer ces résumés numériques (nombres) et en dégager des considérations générales. C’est cette acception qui sous-tend ce cours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4C57F05B-9599-4FDD-9ECF-9776DF873F79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10508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Statistique &amp; statistiques</a:t>
            </a:r>
          </a:p>
        </p:txBody>
      </p:sp>
      <p:cxnSp>
        <p:nvCxnSpPr>
          <p:cNvPr id="15" name="Connecteur droit 14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556794"/>
            <a:ext cx="8568952" cy="494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 sociales</a:t>
            </a:r>
          </a:p>
          <a:p>
            <a:pPr lvl="1">
              <a:spcBef>
                <a:spcPts val="6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Techniques, méthodes et procédures utilisées pour résumer et généraliser des informations relatives aux </a:t>
            </a:r>
            <a:r>
              <a:rPr lang="fr-CA" sz="2100" u="sng" dirty="0"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phénomènes sociaux</a:t>
            </a:r>
          </a:p>
          <a:p>
            <a:pPr>
              <a:spcBef>
                <a:spcPts val="18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Lien historique entre les statistiques et la sociologie </a:t>
            </a:r>
          </a:p>
          <a:p>
            <a:pPr lvl="1">
              <a:spcBef>
                <a:spcPts val="12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200" u="sng" dirty="0"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Adolphe Quételet</a:t>
            </a:r>
            <a:r>
              <a:rPr lang="fr-CA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l’inventeur de la «physique sociale» (1835)</a:t>
            </a:r>
          </a:p>
          <a:p>
            <a:pPr lvl="2">
              <a:spcBef>
                <a:spcPts val="6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Physique sociale = Sociologie = étude mathématique des phénomènes sociaux: le crime comme résultante de la pauvreté</a:t>
            </a:r>
          </a:p>
          <a:p>
            <a:pPr lvl="2">
              <a:spcBef>
                <a:spcPts val="6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la recherche de l’«homme moyen» (indice de masse </a:t>
            </a:r>
            <a:r>
              <a:rPr lang="fr-CA" sz="20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corp.</a:t>
            </a: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spcBef>
                <a:spcPts val="12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200" u="sng" dirty="0"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Émile Durkheim,</a:t>
            </a:r>
            <a:r>
              <a:rPr lang="fr-CA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le père de la « sociologie quantitativiste »</a:t>
            </a:r>
          </a:p>
          <a:p>
            <a:pPr lvl="2">
              <a:spcBef>
                <a:spcPts val="6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statistiques au cœur de l’administration de la preuve (1894)</a:t>
            </a:r>
          </a:p>
          <a:p>
            <a:pPr lvl="2">
              <a:spcBef>
                <a:spcPts val="6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Exemple d’analyse statistique appliquée aux phénomènes sociaux: le suicide dépend du degré de cohésion sociale (1897)</a:t>
            </a:r>
            <a:endParaRPr lang="fr-CA" sz="2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4</a:t>
            </a:fld>
            <a:endParaRPr lang="fr-FR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D16DE02-0C23-429F-ABBB-E2E8F9EB95AB}" type="datetime10">
              <a:rPr lang="fr-FR" sz="200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 sz="2000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04664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Statistiques &amp; sciences sociales 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05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/>
        </p:nvSpPr>
        <p:spPr bwMode="auto">
          <a:xfrm>
            <a:off x="395536" y="1916832"/>
            <a:ext cx="8352928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données sont des </a:t>
            </a:r>
            <a:r>
              <a:rPr lang="fr-FR" sz="2400" u="sng" dirty="0"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matériaux bruts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qui nécessitent un traitement pour qu’elles soient intelligibles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statistiques sont des </a:t>
            </a:r>
            <a:r>
              <a:rPr lang="fr-FR" sz="2400" u="sng" dirty="0"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informations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obtenues au sortir d’un traitement de données numériques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métaphore du photographe et de l’image offre une illustration intéressante du lien données/statistiques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Vous pouvez parler de vous-mêmes au photographe en mille mots, une simple image rend compte de l’essentiel de vous</a:t>
            </a:r>
          </a:p>
          <a:p>
            <a:pPr lvl="1">
              <a:spcBef>
                <a:spcPts val="6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statistiques peuvent être considérées comme l’image captée des données préalablement bien choisies </a:t>
            </a:r>
          </a:p>
          <a:p>
            <a:pPr>
              <a:spcBef>
                <a:spcPts val="1800"/>
              </a:spcBef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800" baseline="-25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5</a:t>
            </a:fld>
            <a:endParaRPr lang="fr-FR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4CD9-6312-4EF5-8A4C-A98381EA8C00}" type="datetime10">
              <a:rPr lang="fr-FR" sz="200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 sz="2000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Données &amp; statistiques  </a:t>
            </a:r>
          </a:p>
        </p:txBody>
      </p:sp>
      <p:cxnSp>
        <p:nvCxnSpPr>
          <p:cNvPr id="9" name="Connecteur droit 8"/>
          <p:cNvCxnSpPr/>
          <p:nvPr>
            <p:custDataLst>
              <p:tags r:id="rId1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2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2" y="119696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3000" dirty="0"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Définition &amp; Comparaison</a:t>
            </a:r>
          </a:p>
        </p:txBody>
      </p:sp>
    </p:spTree>
    <p:extLst>
      <p:ext uri="{BB962C8B-B14F-4D97-AF65-F5344CB8AC3E}">
        <p14:creationId xmlns:p14="http://schemas.microsoft.com/office/powerpoint/2010/main" val="285668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/>
        </p:nvSpPr>
        <p:spPr bwMode="auto">
          <a:xfrm>
            <a:off x="539552" y="1988840"/>
            <a:ext cx="8352928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8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microdonnées sont des données non résumées</a:t>
            </a:r>
          </a:p>
          <a:p>
            <a:pPr lvl="1">
              <a:spcBef>
                <a:spcPts val="12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réponses à une enquête par questionnaire (liste de tous les participants avec leurs choix de réponses)</a:t>
            </a:r>
          </a:p>
          <a:p>
            <a:pPr lvl="1">
              <a:spcBef>
                <a:spcPts val="12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microdonnées n’ont pas encore fait l’objet d’un traitement </a:t>
            </a:r>
          </a:p>
          <a:p>
            <a:pPr>
              <a:spcBef>
                <a:spcPts val="24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données agrégées sont des données groupées ou résumées selon des critères précis d’ordre :</a:t>
            </a:r>
          </a:p>
          <a:p>
            <a:pPr lvl="1">
              <a:spcBef>
                <a:spcPts val="12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géographique | spatial (États, provinces, villes),  temporel (intervalles d’années), sociologique (sexe, groupe d’âges…)</a:t>
            </a:r>
          </a:p>
          <a:p>
            <a:pPr lvl="1">
              <a:spcBef>
                <a:spcPts val="12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le critère est spatial, on a des </a:t>
            </a:r>
            <a:r>
              <a:rPr lang="fr-CA" sz="2000" u="sng" dirty="0"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données (agrégées) écologiques </a:t>
            </a:r>
          </a:p>
          <a:p>
            <a:pPr lvl="1">
              <a:spcBef>
                <a:spcPts val="12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données agrégées fournissent de l’information statistique</a:t>
            </a:r>
          </a:p>
          <a:p>
            <a:pPr>
              <a:spcBef>
                <a:spcPts val="1800"/>
              </a:spcBef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CA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CA" sz="2800" baseline="-25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CA" sz="2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6</a:t>
            </a:fld>
            <a:endParaRPr lang="fr-FR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4C9C-2A27-49F4-82F3-4C2B4FD88311}" type="datetime10">
              <a:rPr lang="fr-FR" sz="2000">
                <a:solidFill>
                  <a:srgbClr val="DBF5F9">
                    <a:shade val="90000"/>
                  </a:srgbClr>
                </a:solidFill>
              </a:rPr>
              <a:t>10:19</a:t>
            </a:fld>
            <a:endParaRPr lang="fr-FR" sz="2000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" y="454581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Données &amp; statistiques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2" y="119696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Clr>
                <a:srgbClr val="04617B">
                  <a:lumMod val="40000"/>
                  <a:lumOff val="60000"/>
                </a:srgbClr>
              </a:buClr>
            </a:pPr>
            <a:r>
              <a:rPr lang="fr-CA" sz="3000" dirty="0">
                <a:solidFill>
                  <a:srgbClr val="0BD0D9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Microdonnées &amp; données agrégées</a:t>
            </a:r>
          </a:p>
        </p:txBody>
      </p:sp>
      <p:cxnSp>
        <p:nvCxnSpPr>
          <p:cNvPr id="10" name="Connecteur droit 9"/>
          <p:cNvCxnSpPr/>
          <p:nvPr>
            <p:custDataLst>
              <p:tags r:id="rId1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2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74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700809"/>
            <a:ext cx="842493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Statistiques descriptives: l’objet est de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décrire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un ensemble de données, surtout d’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échantillon,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afin de les rendre plus intelligibles, communicables, utiles (réduction)</a:t>
            </a:r>
          </a:p>
          <a:p>
            <a:pPr lvl="1">
              <a:spcBef>
                <a:spcPts val="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Pourcentages, moyenne, écart-type, score z…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atistiques inférentielles: l’objet est d’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inférer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les informa-tions sur un échantillon à une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population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en cherchant à savoir si elles sont significatives (généralisation)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Intervalle de confiance, marge d’erreur, test chi-carré, test t…</a:t>
            </a:r>
          </a:p>
          <a:p>
            <a:pPr marL="400030" lvl="1" indent="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«Les statistiques descriptives sont plus fondamentales   que les statistiques inférentielles [certes]» (Fox, 1999: 7), mais les statistiques inférentielles constituent la finalité…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395536" y="6466717"/>
            <a:ext cx="2133600" cy="365125"/>
          </a:xfrm>
        </p:spPr>
        <p:txBody>
          <a:bodyPr/>
          <a:lstStyle/>
          <a:p>
            <a:fld id="{05FE7F42-87EF-40F3-ADAC-1F9D5AC418DF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1" y="476672"/>
            <a:ext cx="9140928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Statistiques descriptives &amp; inférentielles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1" y="1275972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1" y="1347410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539552" y="5445224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>
            <p:custDataLst>
              <p:tags r:id="rId1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>
            <p:custDataLst>
              <p:tags r:id="rId2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39552" y="1988840"/>
            <a:ext cx="8352928" cy="45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semble d’individus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ayant une ou plusieurs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caractéris-tiques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communes, sur lesquels porte une étude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individus peuvent être des personnes</a:t>
            </a:r>
            <a:r>
              <a:rPr lang="fr-CA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universités, pays, régions, cultures, dossiers criminels, élections, guerres, etc.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taille d’une population s’exprime par la lettre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Recensement = enquête menée auprès d’une population entière (recensement décennal sénégalais)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 L’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unité d’analyse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 la personne, l’objet ou l’évènement que le chercheur étudie » (Fox: 5)</a:t>
            </a: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A55384A0-4FB8-4AE3-90AE-14F05370BF32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6"/>
            </p:custDataLst>
          </p:nvPr>
        </p:nvSpPr>
        <p:spPr>
          <a:xfrm>
            <a:off x="6" y="444940"/>
            <a:ext cx="9119873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Population &amp; échantillon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-33793" y="1273504"/>
            <a:ext cx="9153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Population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2060850"/>
            <a:ext cx="8172480" cy="4345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en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Sous-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ensemble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tiré d’une population, à partir duquel l’on tente de généraliser les attributs à la population parente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chercheurs travaillent habituellement sur des échantillons</a:t>
            </a:r>
          </a:p>
          <a:p>
            <a:pPr lvl="1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L’échantillon doit être le plus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représentatif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possible</a:t>
            </a:r>
            <a:endParaRPr lang="fr-CA" sz="20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taille d’un échantillon est désignée par la lettre </a:t>
            </a:r>
            <a:r>
              <a:rPr lang="fr-CA" sz="24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Sondage = Enquête menée auprès d’un échantillon (sondage électoral, sondage auprès des ménages)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 Le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l’unité spécifique à propos de laquelle on collecte de l’information [statistique] » (Fox: 5)</a:t>
            </a:r>
            <a:endParaRPr lang="fr-CA" sz="2400" u="sng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E7C4FE69-C33A-4079-BF30-049C5D4742FE}" type="datetime10">
              <a:rPr lang="fr-FR" sz="2000"/>
              <a:t>10:19</a:t>
            </a:fld>
            <a:endParaRPr lang="fr-FR" sz="2000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2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Population &amp; échantillon</a:t>
            </a: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1" y="1232346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1" y="1303784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-33793" y="1273504"/>
            <a:ext cx="91536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Échantillon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13323</TotalTime>
  <Words>2403</Words>
  <Application>Microsoft Office PowerPoint</Application>
  <PresentationFormat>Affichage à l'écran (4:3)</PresentationFormat>
  <Paragraphs>467</Paragraphs>
  <Slides>29</Slides>
  <Notes>29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29</vt:i4>
      </vt:variant>
    </vt:vector>
  </HeadingPairs>
  <TitlesOfParts>
    <vt:vector size="41" baseType="lpstr">
      <vt:lpstr>Arial</vt:lpstr>
      <vt:lpstr>Calibri</vt:lpstr>
      <vt:lpstr>Cambria</vt:lpstr>
      <vt:lpstr>Constantia</vt:lpstr>
      <vt:lpstr>Symbol</vt:lpstr>
      <vt:lpstr>Wingdings</vt:lpstr>
      <vt:lpstr>Wingdings 2</vt:lpstr>
      <vt:lpstr>Débit</vt:lpstr>
      <vt:lpstr>1_Débit</vt:lpstr>
      <vt:lpstr>2_Débit</vt:lpstr>
      <vt:lpstr>3_Débit</vt:lpstr>
      <vt:lpstr>4_Débit</vt:lpstr>
      <vt:lpstr>Leçon 2</vt:lpstr>
      <vt:lpstr>Au programme</vt:lpstr>
      <vt:lpstr>Statistique &amp; statistiques</vt:lpstr>
      <vt:lpstr>Statistiques &amp; sciences sociales </vt:lpstr>
      <vt:lpstr>Données &amp; statistiques  </vt:lpstr>
      <vt:lpstr>Données &amp; statistiques </vt:lpstr>
      <vt:lpstr>Statistiques descriptives &amp; inférentielles</vt:lpstr>
      <vt:lpstr>Population &amp; échantillon</vt:lpstr>
      <vt:lpstr>Population &amp; échantillon</vt:lpstr>
      <vt:lpstr>Population &amp; échantillon</vt:lpstr>
      <vt:lpstr>Paramètre &amp; statistique</vt:lpstr>
      <vt:lpstr>Paramètre &amp; statistique</vt:lpstr>
      <vt:lpstr>Variable &amp; constante</vt:lpstr>
      <vt:lpstr>Variable &amp; constante</vt:lpstr>
      <vt:lpstr>Variables quantitative &amp; qualitative</vt:lpstr>
      <vt:lpstr>Population, échantillon, variable &amp; constante</vt:lpstr>
      <vt:lpstr>Échelles de mesure  </vt:lpstr>
      <vt:lpstr>Échelles de mesure  </vt:lpstr>
      <vt:lpstr>Échelles de mesure  </vt:lpstr>
      <vt:lpstr>Échelles de mesure  </vt:lpstr>
      <vt:lpstr>Échelles de mesure  </vt:lpstr>
      <vt:lpstr>Échelles de mesure  </vt:lpstr>
      <vt:lpstr>Variables discrète &amp; continue</vt:lpstr>
      <vt:lpstr>Variables discrète &amp; continue</vt:lpstr>
      <vt:lpstr>Classification des variables</vt:lpstr>
      <vt:lpstr>Classification des variables</vt:lpstr>
      <vt:lpstr>Classification des variables</vt:lpstr>
      <vt:lpstr>Présentation PowerPoint</vt:lpstr>
      <vt:lpstr>Tout prochainement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Khadijatou Ibrahima Dia</cp:lastModifiedBy>
  <cp:revision>1788</cp:revision>
  <cp:lastPrinted>2024-02-29T15:53:41Z</cp:lastPrinted>
  <dcterms:created xsi:type="dcterms:W3CDTF">2010-07-12T19:00:43Z</dcterms:created>
  <dcterms:modified xsi:type="dcterms:W3CDTF">2024-02-29T15:53:51Z</dcterms:modified>
</cp:coreProperties>
</file>