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6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8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0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1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2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3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4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5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6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7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18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9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21.xml" ContentType="application/vnd.openxmlformats-officedocument.presentationml.notesSlide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24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5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26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27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8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  <p:sldMasterId id="2147483773" r:id="rId3"/>
  </p:sldMasterIdLst>
  <p:notesMasterIdLst>
    <p:notesMasterId r:id="rId33"/>
  </p:notesMasterIdLst>
  <p:handoutMasterIdLst>
    <p:handoutMasterId r:id="rId34"/>
  </p:handoutMasterIdLst>
  <p:sldIdLst>
    <p:sldId id="813" r:id="rId4"/>
    <p:sldId id="874" r:id="rId5"/>
    <p:sldId id="875" r:id="rId6"/>
    <p:sldId id="876" r:id="rId7"/>
    <p:sldId id="877" r:id="rId8"/>
    <p:sldId id="814" r:id="rId9"/>
    <p:sldId id="981" r:id="rId10"/>
    <p:sldId id="897" r:id="rId11"/>
    <p:sldId id="898" r:id="rId12"/>
    <p:sldId id="866" r:id="rId13"/>
    <p:sldId id="895" r:id="rId14"/>
    <p:sldId id="886" r:id="rId15"/>
    <p:sldId id="884" r:id="rId16"/>
    <p:sldId id="837" r:id="rId17"/>
    <p:sldId id="861" r:id="rId18"/>
    <p:sldId id="863" r:id="rId19"/>
    <p:sldId id="882" r:id="rId20"/>
    <p:sldId id="804" r:id="rId21"/>
    <p:sldId id="865" r:id="rId22"/>
    <p:sldId id="850" r:id="rId23"/>
    <p:sldId id="883" r:id="rId24"/>
    <p:sldId id="844" r:id="rId25"/>
    <p:sldId id="846" r:id="rId26"/>
    <p:sldId id="887" r:id="rId27"/>
    <p:sldId id="888" r:id="rId28"/>
    <p:sldId id="889" r:id="rId29"/>
    <p:sldId id="828" r:id="rId30"/>
    <p:sldId id="829" r:id="rId31"/>
    <p:sldId id="878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99CC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A5613-6424-441D-BAC7-6BAF10DBDEA3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0F3ADBF8-7397-4D36-BFCC-4C2680994346}">
      <dgm:prSet phldrT="[Texte]" custT="1"/>
      <dgm:spPr/>
      <dgm:t>
        <a:bodyPr/>
        <a:lstStyle/>
        <a:p>
          <a:pPr>
            <a:spcAft>
              <a:spcPts val="1200"/>
            </a:spcAft>
          </a:pPr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Théorique</a:t>
          </a:r>
        </a:p>
      </dgm:t>
    </dgm:pt>
    <dgm:pt modelId="{AA86AA49-C1E1-4E27-B713-44313DAAEE29}" type="parTrans" cxnId="{5D15EB27-3039-4C69-A071-27C94256605D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E3084DC-4857-4150-B07D-AAA78F948577}" type="sibTrans" cxnId="{5D15EB27-3039-4C69-A071-27C94256605D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CA5CF40-3F37-499C-B292-AFE9F55C738C}">
      <dgm:prSet phldrT="[Texte]" custT="1"/>
      <dgm:spPr/>
      <dgm:t>
        <a:bodyPr/>
        <a:lstStyle/>
        <a:p>
          <a:pPr>
            <a:spcBef>
              <a:spcPts val="1800"/>
            </a:spcBef>
          </a:pP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7435C6-72AF-4CB9-9E77-8834663A6C5F}" type="parTrans" cxnId="{98026A67-F525-485E-AF56-072876C4ECEA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5C7E04A-98D0-4522-A58F-F3B2A56450CD}" type="sibTrans" cxnId="{98026A67-F525-485E-AF56-072876C4ECEA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F6BCA78-C5FA-44F9-A4C3-DB7AF6C33264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Empirique</a:t>
          </a:r>
        </a:p>
      </dgm:t>
    </dgm:pt>
    <dgm:pt modelId="{D25DE0FB-CCFE-4DAB-BAF4-86A6A7A8E2D8}" type="parTrans" cxnId="{36E606A8-E1EA-431F-9DC6-F3359EF595EC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52170F1-B268-416E-8602-539DAD2E608E}" type="sibTrans" cxnId="{36E606A8-E1EA-431F-9DC6-F3359EF595EC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40DCA93-927A-4352-80D9-6B5771E87CD2}">
      <dgm:prSet phldrT="[Texte]" custT="1"/>
      <dgm:spPr/>
      <dgm:t>
        <a:bodyPr/>
        <a:lstStyle/>
        <a:p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B1DED61-7475-4AF1-93A6-44F3B75259B8}" type="parTrans" cxnId="{6BA537BA-13C9-425F-A18C-155A9B541A4E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738F812-3745-4BD5-BD97-EAB5B9A52E61}" type="sibTrans" cxnId="{6BA537BA-13C9-425F-A18C-155A9B541A4E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7B0088F-A78F-494C-A663-4C9230C19DA3}">
      <dgm:prSet phldrT="[Texte]" custT="1"/>
      <dgm:spPr/>
      <dgm:t>
        <a:bodyPr/>
        <a:lstStyle/>
        <a:p>
          <a:pPr>
            <a:spcBef>
              <a:spcPct val="0"/>
            </a:spcBef>
          </a:pP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1642C52-24F9-4191-B6EC-DA0B7C9889BD}" type="parTrans" cxnId="{08CFEE58-8EEB-49FA-808A-114E979DA6DA}">
      <dgm:prSet/>
      <dgm:spPr/>
      <dgm:t>
        <a:bodyPr/>
        <a:lstStyle/>
        <a:p>
          <a:endParaRPr lang="fr-F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F508F-3561-4B2E-AF58-D907C2FDF750}" type="sibTrans" cxnId="{08CFEE58-8EEB-49FA-808A-114E979DA6DA}">
      <dgm:prSet/>
      <dgm:spPr/>
      <dgm:t>
        <a:bodyPr/>
        <a:lstStyle/>
        <a:p>
          <a:endParaRPr lang="fr-F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CB2B4-8C75-49BA-BED7-7B254C098B4A}" type="pres">
      <dgm:prSet presAssocID="{12DA5613-6424-441D-BAC7-6BAF10DBDEA3}" presName="linear" presStyleCnt="0">
        <dgm:presLayoutVars>
          <dgm:animLvl val="lvl"/>
          <dgm:resizeHandles val="exact"/>
        </dgm:presLayoutVars>
      </dgm:prSet>
      <dgm:spPr/>
    </dgm:pt>
    <dgm:pt modelId="{3AA1CF9B-B907-4AAE-BA56-990EC071E3BA}" type="pres">
      <dgm:prSet presAssocID="{0F3ADBF8-7397-4D36-BFCC-4C2680994346}" presName="parentText" presStyleLbl="node1" presStyleIdx="0" presStyleCnt="2" custScaleY="56442" custLinFactNeighborY="-12285">
        <dgm:presLayoutVars>
          <dgm:chMax val="0"/>
          <dgm:bulletEnabled val="1"/>
        </dgm:presLayoutVars>
      </dgm:prSet>
      <dgm:spPr/>
    </dgm:pt>
    <dgm:pt modelId="{540E94A2-0EB5-4256-8145-EFBB3586DC91}" type="pres">
      <dgm:prSet presAssocID="{0F3ADBF8-7397-4D36-BFCC-4C2680994346}" presName="childText" presStyleLbl="revTx" presStyleIdx="0" presStyleCnt="2">
        <dgm:presLayoutVars>
          <dgm:bulletEnabled val="1"/>
        </dgm:presLayoutVars>
      </dgm:prSet>
      <dgm:spPr/>
    </dgm:pt>
    <dgm:pt modelId="{76778259-C18C-443B-8E71-3F6615D72FA2}" type="pres">
      <dgm:prSet presAssocID="{BF6BCA78-C5FA-44F9-A4C3-DB7AF6C33264}" presName="parentText" presStyleLbl="node1" presStyleIdx="1" presStyleCnt="2" custScaleY="58932" custLinFactNeighborY="38498">
        <dgm:presLayoutVars>
          <dgm:chMax val="0"/>
          <dgm:bulletEnabled val="1"/>
        </dgm:presLayoutVars>
      </dgm:prSet>
      <dgm:spPr/>
    </dgm:pt>
    <dgm:pt modelId="{2FF059F2-1F3D-4E43-9BE7-9D530B60636A}" type="pres">
      <dgm:prSet presAssocID="{BF6BCA78-C5FA-44F9-A4C3-DB7AF6C3326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3E3DC0E-8945-40DF-80AB-814F755EE435}" type="presOf" srcId="{340DCA93-927A-4352-80D9-6B5771E87CD2}" destId="{2FF059F2-1F3D-4E43-9BE7-9D530B60636A}" srcOrd="0" destOrd="0" presId="urn:microsoft.com/office/officeart/2005/8/layout/vList2"/>
    <dgm:cxn modelId="{C2C58226-3D44-447F-98C6-15128E5E34C1}" type="presOf" srcId="{0F3ADBF8-7397-4D36-BFCC-4C2680994346}" destId="{3AA1CF9B-B907-4AAE-BA56-990EC071E3BA}" srcOrd="0" destOrd="0" presId="urn:microsoft.com/office/officeart/2005/8/layout/vList2"/>
    <dgm:cxn modelId="{5D15EB27-3039-4C69-A071-27C94256605D}" srcId="{12DA5613-6424-441D-BAC7-6BAF10DBDEA3}" destId="{0F3ADBF8-7397-4D36-BFCC-4C2680994346}" srcOrd="0" destOrd="0" parTransId="{AA86AA49-C1E1-4E27-B713-44313DAAEE29}" sibTransId="{2E3084DC-4857-4150-B07D-AAA78F948577}"/>
    <dgm:cxn modelId="{D387555E-1FC6-426B-82A3-EA59FBA18C8F}" type="presOf" srcId="{C7B0088F-A78F-494C-A663-4C9230C19DA3}" destId="{540E94A2-0EB5-4256-8145-EFBB3586DC91}" srcOrd="0" destOrd="1" presId="urn:microsoft.com/office/officeart/2005/8/layout/vList2"/>
    <dgm:cxn modelId="{98026A67-F525-485E-AF56-072876C4ECEA}" srcId="{0F3ADBF8-7397-4D36-BFCC-4C2680994346}" destId="{5CA5CF40-3F37-499C-B292-AFE9F55C738C}" srcOrd="0" destOrd="0" parTransId="{CF7435C6-72AF-4CB9-9E77-8834663A6C5F}" sibTransId="{15C7E04A-98D0-4522-A58F-F3B2A56450CD}"/>
    <dgm:cxn modelId="{08CFEE58-8EEB-49FA-808A-114E979DA6DA}" srcId="{0F3ADBF8-7397-4D36-BFCC-4C2680994346}" destId="{C7B0088F-A78F-494C-A663-4C9230C19DA3}" srcOrd="1" destOrd="0" parTransId="{81642C52-24F9-4191-B6EC-DA0B7C9889BD}" sibTransId="{E89F508F-3561-4B2E-AF58-D907C2FDF750}"/>
    <dgm:cxn modelId="{35F73C85-0455-4253-A568-B42326AF5DE0}" type="presOf" srcId="{12DA5613-6424-441D-BAC7-6BAF10DBDEA3}" destId="{795CB2B4-8C75-49BA-BED7-7B254C098B4A}" srcOrd="0" destOrd="0" presId="urn:microsoft.com/office/officeart/2005/8/layout/vList2"/>
    <dgm:cxn modelId="{8DA31C9C-45A0-4425-B0A0-1D7D821E8A5D}" type="presOf" srcId="{BF6BCA78-C5FA-44F9-A4C3-DB7AF6C33264}" destId="{76778259-C18C-443B-8E71-3F6615D72FA2}" srcOrd="0" destOrd="0" presId="urn:microsoft.com/office/officeart/2005/8/layout/vList2"/>
    <dgm:cxn modelId="{36E606A8-E1EA-431F-9DC6-F3359EF595EC}" srcId="{12DA5613-6424-441D-BAC7-6BAF10DBDEA3}" destId="{BF6BCA78-C5FA-44F9-A4C3-DB7AF6C33264}" srcOrd="1" destOrd="0" parTransId="{D25DE0FB-CCFE-4DAB-BAF4-86A6A7A8E2D8}" sibTransId="{B52170F1-B268-416E-8602-539DAD2E608E}"/>
    <dgm:cxn modelId="{6BA537BA-13C9-425F-A18C-155A9B541A4E}" srcId="{BF6BCA78-C5FA-44F9-A4C3-DB7AF6C33264}" destId="{340DCA93-927A-4352-80D9-6B5771E87CD2}" srcOrd="0" destOrd="0" parTransId="{7B1DED61-7475-4AF1-93A6-44F3B75259B8}" sibTransId="{3738F812-3745-4BD5-BD97-EAB5B9A52E61}"/>
    <dgm:cxn modelId="{2650E7E2-F873-4B27-9C05-648DCAB8D499}" type="presOf" srcId="{5CA5CF40-3F37-499C-B292-AFE9F55C738C}" destId="{540E94A2-0EB5-4256-8145-EFBB3586DC91}" srcOrd="0" destOrd="0" presId="urn:microsoft.com/office/officeart/2005/8/layout/vList2"/>
    <dgm:cxn modelId="{787F5ABA-00C3-4E70-A582-7044C1FB598C}" type="presParOf" srcId="{795CB2B4-8C75-49BA-BED7-7B254C098B4A}" destId="{3AA1CF9B-B907-4AAE-BA56-990EC071E3BA}" srcOrd="0" destOrd="0" presId="urn:microsoft.com/office/officeart/2005/8/layout/vList2"/>
    <dgm:cxn modelId="{16AADF65-CC5A-47FB-9AC2-64E33E0539A8}" type="presParOf" srcId="{795CB2B4-8C75-49BA-BED7-7B254C098B4A}" destId="{540E94A2-0EB5-4256-8145-EFBB3586DC91}" srcOrd="1" destOrd="0" presId="urn:microsoft.com/office/officeart/2005/8/layout/vList2"/>
    <dgm:cxn modelId="{F0C1E993-CDB7-4D23-A6E0-9CC1CF654119}" type="presParOf" srcId="{795CB2B4-8C75-49BA-BED7-7B254C098B4A}" destId="{76778259-C18C-443B-8E71-3F6615D72FA2}" srcOrd="2" destOrd="0" presId="urn:microsoft.com/office/officeart/2005/8/layout/vList2"/>
    <dgm:cxn modelId="{79112746-99A7-4C1B-ABD1-2C0BBA4D8B78}" type="presParOf" srcId="{795CB2B4-8C75-49BA-BED7-7B254C098B4A}" destId="{2FF059F2-1F3D-4E43-9BE7-9D530B6063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A5613-6424-441D-BAC7-6BAF10DBDEA3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0F3ADBF8-7397-4D36-BFCC-4C2680994346}">
      <dgm:prSet phldrT="[Texte]" custT="1"/>
      <dgm:spPr/>
      <dgm:t>
        <a:bodyPr/>
        <a:lstStyle/>
        <a:p>
          <a:pPr>
            <a:spcAft>
              <a:spcPts val="1200"/>
            </a:spcAft>
          </a:pPr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Approche quantitative</a:t>
          </a:r>
        </a:p>
      </dgm:t>
    </dgm:pt>
    <dgm:pt modelId="{AA86AA49-C1E1-4E27-B713-44313DAAEE29}" type="parTrans" cxnId="{5D15EB27-3039-4C69-A071-27C94256605D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E3084DC-4857-4150-B07D-AAA78F948577}" type="sibTrans" cxnId="{5D15EB27-3039-4C69-A071-27C94256605D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CA5CF40-3F37-499C-B292-AFE9F55C738C}">
      <dgm:prSet phldrT="[Texte]" custT="1"/>
      <dgm:spPr/>
      <dgm:t>
        <a:bodyPr/>
        <a:lstStyle/>
        <a:p>
          <a:pPr>
            <a:spcBef>
              <a:spcPts val="1800"/>
            </a:spcBef>
          </a:pP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7435C6-72AF-4CB9-9E77-8834663A6C5F}" type="parTrans" cxnId="{98026A67-F525-485E-AF56-072876C4ECEA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5C7E04A-98D0-4522-A58F-F3B2A56450CD}" type="sibTrans" cxnId="{98026A67-F525-485E-AF56-072876C4ECEA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F6BCA78-C5FA-44F9-A4C3-DB7AF6C33264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Approche qualitative</a:t>
          </a:r>
        </a:p>
      </dgm:t>
    </dgm:pt>
    <dgm:pt modelId="{D25DE0FB-CCFE-4DAB-BAF4-86A6A7A8E2D8}" type="parTrans" cxnId="{36E606A8-E1EA-431F-9DC6-F3359EF595EC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52170F1-B268-416E-8602-539DAD2E608E}" type="sibTrans" cxnId="{36E606A8-E1EA-431F-9DC6-F3359EF595EC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40DCA93-927A-4352-80D9-6B5771E87CD2}">
      <dgm:prSet phldrT="[Texte]" custT="1"/>
      <dgm:spPr/>
      <dgm:t>
        <a:bodyPr/>
        <a:lstStyle/>
        <a:p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B1DED61-7475-4AF1-93A6-44F3B75259B8}" type="parTrans" cxnId="{6BA537BA-13C9-425F-A18C-155A9B541A4E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738F812-3745-4BD5-BD97-EAB5B9A52E61}" type="sibTrans" cxnId="{6BA537BA-13C9-425F-A18C-155A9B541A4E}">
      <dgm:prSet/>
      <dgm:spPr/>
      <dgm:t>
        <a:bodyPr/>
        <a:lstStyle/>
        <a:p>
          <a:endParaRPr lang="fr-FR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7B0088F-A78F-494C-A663-4C9230C19DA3}">
      <dgm:prSet phldrT="[Texte]" custT="1"/>
      <dgm:spPr/>
      <dgm:t>
        <a:bodyPr/>
        <a:lstStyle/>
        <a:p>
          <a:pPr>
            <a:spcBef>
              <a:spcPct val="0"/>
            </a:spcBef>
          </a:pP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1642C52-24F9-4191-B6EC-DA0B7C9889BD}" type="parTrans" cxnId="{08CFEE58-8EEB-49FA-808A-114E979DA6DA}">
      <dgm:prSet/>
      <dgm:spPr/>
      <dgm:t>
        <a:bodyPr/>
        <a:lstStyle/>
        <a:p>
          <a:endParaRPr lang="fr-F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F508F-3561-4B2E-AF58-D907C2FDF750}" type="sibTrans" cxnId="{08CFEE58-8EEB-49FA-808A-114E979DA6DA}">
      <dgm:prSet/>
      <dgm:spPr/>
      <dgm:t>
        <a:bodyPr/>
        <a:lstStyle/>
        <a:p>
          <a:endParaRPr lang="fr-F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CB2B4-8C75-49BA-BED7-7B254C098B4A}" type="pres">
      <dgm:prSet presAssocID="{12DA5613-6424-441D-BAC7-6BAF10DBDEA3}" presName="linear" presStyleCnt="0">
        <dgm:presLayoutVars>
          <dgm:animLvl val="lvl"/>
          <dgm:resizeHandles val="exact"/>
        </dgm:presLayoutVars>
      </dgm:prSet>
      <dgm:spPr/>
    </dgm:pt>
    <dgm:pt modelId="{3AA1CF9B-B907-4AAE-BA56-990EC071E3BA}" type="pres">
      <dgm:prSet presAssocID="{0F3ADBF8-7397-4D36-BFCC-4C2680994346}" presName="parentText" presStyleLbl="node1" presStyleIdx="0" presStyleCnt="2" custScaleY="90709" custLinFactNeighborY="-12285">
        <dgm:presLayoutVars>
          <dgm:chMax val="0"/>
          <dgm:bulletEnabled val="1"/>
        </dgm:presLayoutVars>
      </dgm:prSet>
      <dgm:spPr/>
    </dgm:pt>
    <dgm:pt modelId="{540E94A2-0EB5-4256-8145-EFBB3586DC91}" type="pres">
      <dgm:prSet presAssocID="{0F3ADBF8-7397-4D36-BFCC-4C2680994346}" presName="childText" presStyleLbl="revTx" presStyleIdx="0" presStyleCnt="2">
        <dgm:presLayoutVars>
          <dgm:bulletEnabled val="1"/>
        </dgm:presLayoutVars>
      </dgm:prSet>
      <dgm:spPr/>
    </dgm:pt>
    <dgm:pt modelId="{76778259-C18C-443B-8E71-3F6615D72FA2}" type="pres">
      <dgm:prSet presAssocID="{BF6BCA78-C5FA-44F9-A4C3-DB7AF6C33264}" presName="parentText" presStyleLbl="node1" presStyleIdx="1" presStyleCnt="2" custScaleY="92623" custLinFactNeighborY="38498">
        <dgm:presLayoutVars>
          <dgm:chMax val="0"/>
          <dgm:bulletEnabled val="1"/>
        </dgm:presLayoutVars>
      </dgm:prSet>
      <dgm:spPr/>
    </dgm:pt>
    <dgm:pt modelId="{2FF059F2-1F3D-4E43-9BE7-9D530B60636A}" type="pres">
      <dgm:prSet presAssocID="{BF6BCA78-C5FA-44F9-A4C3-DB7AF6C3326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3E3DC0E-8945-40DF-80AB-814F755EE435}" type="presOf" srcId="{340DCA93-927A-4352-80D9-6B5771E87CD2}" destId="{2FF059F2-1F3D-4E43-9BE7-9D530B60636A}" srcOrd="0" destOrd="0" presId="urn:microsoft.com/office/officeart/2005/8/layout/vList2"/>
    <dgm:cxn modelId="{C2C58226-3D44-447F-98C6-15128E5E34C1}" type="presOf" srcId="{0F3ADBF8-7397-4D36-BFCC-4C2680994346}" destId="{3AA1CF9B-B907-4AAE-BA56-990EC071E3BA}" srcOrd="0" destOrd="0" presId="urn:microsoft.com/office/officeart/2005/8/layout/vList2"/>
    <dgm:cxn modelId="{5D15EB27-3039-4C69-A071-27C94256605D}" srcId="{12DA5613-6424-441D-BAC7-6BAF10DBDEA3}" destId="{0F3ADBF8-7397-4D36-BFCC-4C2680994346}" srcOrd="0" destOrd="0" parTransId="{AA86AA49-C1E1-4E27-B713-44313DAAEE29}" sibTransId="{2E3084DC-4857-4150-B07D-AAA78F948577}"/>
    <dgm:cxn modelId="{D387555E-1FC6-426B-82A3-EA59FBA18C8F}" type="presOf" srcId="{C7B0088F-A78F-494C-A663-4C9230C19DA3}" destId="{540E94A2-0EB5-4256-8145-EFBB3586DC91}" srcOrd="0" destOrd="1" presId="urn:microsoft.com/office/officeart/2005/8/layout/vList2"/>
    <dgm:cxn modelId="{98026A67-F525-485E-AF56-072876C4ECEA}" srcId="{0F3ADBF8-7397-4D36-BFCC-4C2680994346}" destId="{5CA5CF40-3F37-499C-B292-AFE9F55C738C}" srcOrd="0" destOrd="0" parTransId="{CF7435C6-72AF-4CB9-9E77-8834663A6C5F}" sibTransId="{15C7E04A-98D0-4522-A58F-F3B2A56450CD}"/>
    <dgm:cxn modelId="{08CFEE58-8EEB-49FA-808A-114E979DA6DA}" srcId="{0F3ADBF8-7397-4D36-BFCC-4C2680994346}" destId="{C7B0088F-A78F-494C-A663-4C9230C19DA3}" srcOrd="1" destOrd="0" parTransId="{81642C52-24F9-4191-B6EC-DA0B7C9889BD}" sibTransId="{E89F508F-3561-4B2E-AF58-D907C2FDF750}"/>
    <dgm:cxn modelId="{35F73C85-0455-4253-A568-B42326AF5DE0}" type="presOf" srcId="{12DA5613-6424-441D-BAC7-6BAF10DBDEA3}" destId="{795CB2B4-8C75-49BA-BED7-7B254C098B4A}" srcOrd="0" destOrd="0" presId="urn:microsoft.com/office/officeart/2005/8/layout/vList2"/>
    <dgm:cxn modelId="{8DA31C9C-45A0-4425-B0A0-1D7D821E8A5D}" type="presOf" srcId="{BF6BCA78-C5FA-44F9-A4C3-DB7AF6C33264}" destId="{76778259-C18C-443B-8E71-3F6615D72FA2}" srcOrd="0" destOrd="0" presId="urn:microsoft.com/office/officeart/2005/8/layout/vList2"/>
    <dgm:cxn modelId="{36E606A8-E1EA-431F-9DC6-F3359EF595EC}" srcId="{12DA5613-6424-441D-BAC7-6BAF10DBDEA3}" destId="{BF6BCA78-C5FA-44F9-A4C3-DB7AF6C33264}" srcOrd="1" destOrd="0" parTransId="{D25DE0FB-CCFE-4DAB-BAF4-86A6A7A8E2D8}" sibTransId="{B52170F1-B268-416E-8602-539DAD2E608E}"/>
    <dgm:cxn modelId="{6BA537BA-13C9-425F-A18C-155A9B541A4E}" srcId="{BF6BCA78-C5FA-44F9-A4C3-DB7AF6C33264}" destId="{340DCA93-927A-4352-80D9-6B5771E87CD2}" srcOrd="0" destOrd="0" parTransId="{7B1DED61-7475-4AF1-93A6-44F3B75259B8}" sibTransId="{3738F812-3745-4BD5-BD97-EAB5B9A52E61}"/>
    <dgm:cxn modelId="{2650E7E2-F873-4B27-9C05-648DCAB8D499}" type="presOf" srcId="{5CA5CF40-3F37-499C-B292-AFE9F55C738C}" destId="{540E94A2-0EB5-4256-8145-EFBB3586DC91}" srcOrd="0" destOrd="0" presId="urn:microsoft.com/office/officeart/2005/8/layout/vList2"/>
    <dgm:cxn modelId="{787F5ABA-00C3-4E70-A582-7044C1FB598C}" type="presParOf" srcId="{795CB2B4-8C75-49BA-BED7-7B254C098B4A}" destId="{3AA1CF9B-B907-4AAE-BA56-990EC071E3BA}" srcOrd="0" destOrd="0" presId="urn:microsoft.com/office/officeart/2005/8/layout/vList2"/>
    <dgm:cxn modelId="{16AADF65-CC5A-47FB-9AC2-64E33E0539A8}" type="presParOf" srcId="{795CB2B4-8C75-49BA-BED7-7B254C098B4A}" destId="{540E94A2-0EB5-4256-8145-EFBB3586DC91}" srcOrd="1" destOrd="0" presId="urn:microsoft.com/office/officeart/2005/8/layout/vList2"/>
    <dgm:cxn modelId="{F0C1E993-CDB7-4D23-A6E0-9CC1CF654119}" type="presParOf" srcId="{795CB2B4-8C75-49BA-BED7-7B254C098B4A}" destId="{76778259-C18C-443B-8E71-3F6615D72FA2}" srcOrd="2" destOrd="0" presId="urn:microsoft.com/office/officeart/2005/8/layout/vList2"/>
    <dgm:cxn modelId="{79112746-99A7-4C1B-ABD1-2C0BBA4D8B78}" type="presParOf" srcId="{795CB2B4-8C75-49BA-BED7-7B254C098B4A}" destId="{2FF059F2-1F3D-4E43-9BE7-9D530B6063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37D8A-1E0B-4811-835F-CCBC43E1359E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AAF4CB9A-ED5D-49C9-B1C8-CC66F8920B0C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Banque mondiale: données statistiques sur le développement international</a:t>
          </a:r>
        </a:p>
      </dgm:t>
    </dgm:pt>
    <dgm:pt modelId="{092E7BD5-E01E-410C-BDE2-3B963F766E3E}" type="par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80916D-A400-45A0-B4D2-26E168C584E5}" type="sib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1E05A0C-101E-4D99-84C0-2985B7742D0E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Réseau africain: enquête afro baromètre sur l’opinion concernant la démocratie, la gouvernance, la société civile, etc.</a:t>
          </a:r>
        </a:p>
      </dgm:t>
    </dgm:pt>
    <dgm:pt modelId="{B6F4046A-8B84-4413-A62B-94E3A753F367}" type="parTrans" cxnId="{20427E32-CB76-4DDE-8500-0B797338F23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F721514-3AC8-4370-ADF3-C272BE5D34B0}" type="sibTrans" cxnId="{20427E32-CB76-4DDE-8500-0B797338F23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4A9A490-17B6-40A6-9D41-F42AC3165A91}">
      <dgm:prSet phldrT="[Texte]" custT="1"/>
      <dgm:spPr/>
      <dgm:t>
        <a:bodyPr/>
        <a:lstStyle/>
        <a:p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9188098-BAFA-417A-A170-E479A927AF8B}" type="parTrans" cxnId="{ECB8C700-BC27-480C-A510-2CF5F10BA1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549F49-D88D-4242-B677-3C61978ADD85}" type="sibTrans" cxnId="{ECB8C700-BC27-480C-A510-2CF5F10BA1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8AE58F-9468-4142-A862-597A2E1FBE45}">
      <dgm:prSet phldrT="[Texte]" custT="1"/>
      <dgm:spPr/>
      <dgm:t>
        <a:bodyPr/>
        <a:lstStyle/>
        <a:p>
          <a:endParaRPr lang="fr-FR" sz="2000" noProof="0" dirty="0">
            <a:solidFill>
              <a:schemeClr val="accent3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8DF3BF7-A819-4498-B63B-611A2BFDCDD9}" type="parTrans" cxnId="{EE93726A-57B1-4FE5-83BD-487C82FAFC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997887-7B7B-4BE5-A408-4A3E8AEC3957}" type="sibTrans" cxnId="{EE93726A-57B1-4FE5-83BD-487C82FAFC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9FEFC0-5B75-4504-84D5-56763574189B}">
      <dgm:prSet custT="1"/>
      <dgm:spPr/>
      <dgm:t>
        <a:bodyPr/>
        <a:lstStyle/>
        <a:p>
          <a:r>
            <a: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Agence nationale de la statistique et de la démographie (ANSD): recensement, enquête sur les ménages, etc. </a:t>
          </a:r>
        </a:p>
      </dgm:t>
    </dgm:pt>
    <dgm:pt modelId="{4A098A55-08CB-4A88-961A-71566A5E172B}" type="parTrans" cxnId="{385004DD-16B9-4098-A79C-76A4D2AB5134}">
      <dgm:prSet/>
      <dgm:spPr/>
      <dgm:t>
        <a:bodyPr/>
        <a:lstStyle/>
        <a:p>
          <a:endParaRPr lang="fr-CA"/>
        </a:p>
      </dgm:t>
    </dgm:pt>
    <dgm:pt modelId="{94919965-2104-4874-800E-853D85454B30}" type="sibTrans" cxnId="{385004DD-16B9-4098-A79C-76A4D2AB5134}">
      <dgm:prSet/>
      <dgm:spPr/>
      <dgm:t>
        <a:bodyPr/>
        <a:lstStyle/>
        <a:p>
          <a:endParaRPr lang="fr-CA"/>
        </a:p>
      </dgm:t>
    </dgm:pt>
    <dgm:pt modelId="{FF99B822-7079-4A1A-A68D-1D5F1D149CD2}" type="pres">
      <dgm:prSet presAssocID="{C5337D8A-1E0B-4811-835F-CCBC43E1359E}" presName="linear" presStyleCnt="0">
        <dgm:presLayoutVars>
          <dgm:animLvl val="lvl"/>
          <dgm:resizeHandles val="exact"/>
        </dgm:presLayoutVars>
      </dgm:prSet>
      <dgm:spPr/>
    </dgm:pt>
    <dgm:pt modelId="{58A829D3-F921-49A1-88F2-DB0E6202E788}" type="pres">
      <dgm:prSet presAssocID="{AAF4CB9A-ED5D-49C9-B1C8-CC66F8920B0C}" presName="parentText" presStyleLbl="node1" presStyleIdx="0" presStyleCnt="3" custScaleY="91729">
        <dgm:presLayoutVars>
          <dgm:chMax val="0"/>
          <dgm:bulletEnabled val="1"/>
        </dgm:presLayoutVars>
      </dgm:prSet>
      <dgm:spPr/>
    </dgm:pt>
    <dgm:pt modelId="{3983F46B-DD42-40E9-BF2C-BE43F1A9DC86}" type="pres">
      <dgm:prSet presAssocID="{AAF4CB9A-ED5D-49C9-B1C8-CC66F8920B0C}" presName="childText" presStyleLbl="revTx" presStyleIdx="0" presStyleCnt="2">
        <dgm:presLayoutVars>
          <dgm:bulletEnabled val="1"/>
        </dgm:presLayoutVars>
      </dgm:prSet>
      <dgm:spPr/>
    </dgm:pt>
    <dgm:pt modelId="{9B3280E5-4DF4-44B6-8404-765D5DB6A12D}" type="pres">
      <dgm:prSet presAssocID="{A1E05A0C-101E-4D99-84C0-2985B7742D0E}" presName="parentText" presStyleLbl="node1" presStyleIdx="1" presStyleCnt="3" custScaleY="99815" custLinFactNeighborX="-14" custLinFactNeighborY="17587">
        <dgm:presLayoutVars>
          <dgm:chMax val="0"/>
          <dgm:bulletEnabled val="1"/>
        </dgm:presLayoutVars>
      </dgm:prSet>
      <dgm:spPr/>
    </dgm:pt>
    <dgm:pt modelId="{22ABA1BF-8DC7-4774-9356-D579A459C8C3}" type="pres">
      <dgm:prSet presAssocID="{A1E05A0C-101E-4D99-84C0-2985B7742D0E}" presName="childText" presStyleLbl="revTx" presStyleIdx="1" presStyleCnt="2" custLinFactNeighborX="232" custLinFactNeighborY="7980">
        <dgm:presLayoutVars>
          <dgm:bulletEnabled val="1"/>
        </dgm:presLayoutVars>
      </dgm:prSet>
      <dgm:spPr/>
    </dgm:pt>
    <dgm:pt modelId="{8BE5275B-705D-43D5-A91F-D482F79F5328}" type="pres">
      <dgm:prSet presAssocID="{479FEFC0-5B75-4504-84D5-56763574189B}" presName="parentText" presStyleLbl="node1" presStyleIdx="2" presStyleCnt="3" custLinFactY="31384" custLinFactNeighborX="1029" custLinFactNeighborY="100000">
        <dgm:presLayoutVars>
          <dgm:chMax val="0"/>
          <dgm:bulletEnabled val="1"/>
        </dgm:presLayoutVars>
      </dgm:prSet>
      <dgm:spPr/>
    </dgm:pt>
  </dgm:ptLst>
  <dgm:cxnLst>
    <dgm:cxn modelId="{ECB8C700-BC27-480C-A510-2CF5F10BA165}" srcId="{AAF4CB9A-ED5D-49C9-B1C8-CC66F8920B0C}" destId="{14A9A490-17B6-40A6-9D41-F42AC3165A91}" srcOrd="0" destOrd="0" parTransId="{D9188098-BAFA-417A-A170-E479A927AF8B}" sibTransId="{C6549F49-D88D-4242-B677-3C61978ADD85}"/>
    <dgm:cxn modelId="{20427E32-CB76-4DDE-8500-0B797338F23E}" srcId="{C5337D8A-1E0B-4811-835F-CCBC43E1359E}" destId="{A1E05A0C-101E-4D99-84C0-2985B7742D0E}" srcOrd="1" destOrd="0" parTransId="{B6F4046A-8B84-4413-A62B-94E3A753F367}" sibTransId="{FF721514-3AC8-4370-ADF3-C272BE5D34B0}"/>
    <dgm:cxn modelId="{74A78F33-0C0A-48F0-9D5E-068A84AD498D}" srcId="{C5337D8A-1E0B-4811-835F-CCBC43E1359E}" destId="{AAF4CB9A-ED5D-49C9-B1C8-CC66F8920B0C}" srcOrd="0" destOrd="0" parTransId="{092E7BD5-E01E-410C-BDE2-3B963F766E3E}" sibTransId="{B680916D-A400-45A0-B4D2-26E168C584E5}"/>
    <dgm:cxn modelId="{EA808E63-9A37-418A-A4EC-5105D0C5281C}" type="presOf" srcId="{14A9A490-17B6-40A6-9D41-F42AC3165A91}" destId="{3983F46B-DD42-40E9-BF2C-BE43F1A9DC86}" srcOrd="0" destOrd="0" presId="urn:microsoft.com/office/officeart/2005/8/layout/vList2"/>
    <dgm:cxn modelId="{EE93726A-57B1-4FE5-83BD-487C82FAFC65}" srcId="{A1E05A0C-101E-4D99-84C0-2985B7742D0E}" destId="{218AE58F-9468-4142-A862-597A2E1FBE45}" srcOrd="0" destOrd="0" parTransId="{A8DF3BF7-A819-4498-B63B-611A2BFDCDD9}" sibTransId="{41997887-7B7B-4BE5-A408-4A3E8AEC3957}"/>
    <dgm:cxn modelId="{94E9F959-60FB-4C4D-A133-8442C073B546}" type="presOf" srcId="{218AE58F-9468-4142-A862-597A2E1FBE45}" destId="{22ABA1BF-8DC7-4774-9356-D579A459C8C3}" srcOrd="0" destOrd="0" presId="urn:microsoft.com/office/officeart/2005/8/layout/vList2"/>
    <dgm:cxn modelId="{1A9027A7-DBD5-4A7F-9EBB-DD8CA50C920F}" type="presOf" srcId="{A1E05A0C-101E-4D99-84C0-2985B7742D0E}" destId="{9B3280E5-4DF4-44B6-8404-765D5DB6A12D}" srcOrd="0" destOrd="0" presId="urn:microsoft.com/office/officeart/2005/8/layout/vList2"/>
    <dgm:cxn modelId="{7D1972B0-6DE7-48C5-A49C-81F05CCA85B7}" type="presOf" srcId="{479FEFC0-5B75-4504-84D5-56763574189B}" destId="{8BE5275B-705D-43D5-A91F-D482F79F5328}" srcOrd="0" destOrd="0" presId="urn:microsoft.com/office/officeart/2005/8/layout/vList2"/>
    <dgm:cxn modelId="{45EB9CB2-5E67-4739-980C-A7CE7E605C25}" type="presOf" srcId="{AAF4CB9A-ED5D-49C9-B1C8-CC66F8920B0C}" destId="{58A829D3-F921-49A1-88F2-DB0E6202E788}" srcOrd="0" destOrd="0" presId="urn:microsoft.com/office/officeart/2005/8/layout/vList2"/>
    <dgm:cxn modelId="{385004DD-16B9-4098-A79C-76A4D2AB5134}" srcId="{C5337D8A-1E0B-4811-835F-CCBC43E1359E}" destId="{479FEFC0-5B75-4504-84D5-56763574189B}" srcOrd="2" destOrd="0" parTransId="{4A098A55-08CB-4A88-961A-71566A5E172B}" sibTransId="{94919965-2104-4874-800E-853D85454B30}"/>
    <dgm:cxn modelId="{4F14D4FE-B85B-4F23-8CF0-F60804D8D88D}" type="presOf" srcId="{C5337D8A-1E0B-4811-835F-CCBC43E1359E}" destId="{FF99B822-7079-4A1A-A68D-1D5F1D149CD2}" srcOrd="0" destOrd="0" presId="urn:microsoft.com/office/officeart/2005/8/layout/vList2"/>
    <dgm:cxn modelId="{EEB4A701-70D9-419B-B86D-67125237C4B9}" type="presParOf" srcId="{FF99B822-7079-4A1A-A68D-1D5F1D149CD2}" destId="{58A829D3-F921-49A1-88F2-DB0E6202E788}" srcOrd="0" destOrd="0" presId="urn:microsoft.com/office/officeart/2005/8/layout/vList2"/>
    <dgm:cxn modelId="{1427856B-C8D3-400C-B09F-BE759FBDAB69}" type="presParOf" srcId="{FF99B822-7079-4A1A-A68D-1D5F1D149CD2}" destId="{3983F46B-DD42-40E9-BF2C-BE43F1A9DC86}" srcOrd="1" destOrd="0" presId="urn:microsoft.com/office/officeart/2005/8/layout/vList2"/>
    <dgm:cxn modelId="{C7DE7FDB-628D-4DE2-B1DD-FEF1D4598990}" type="presParOf" srcId="{FF99B822-7079-4A1A-A68D-1D5F1D149CD2}" destId="{9B3280E5-4DF4-44B6-8404-765D5DB6A12D}" srcOrd="2" destOrd="0" presId="urn:microsoft.com/office/officeart/2005/8/layout/vList2"/>
    <dgm:cxn modelId="{AD03BB45-C8F7-4142-BCA8-971E78DA0003}" type="presParOf" srcId="{FF99B822-7079-4A1A-A68D-1D5F1D149CD2}" destId="{22ABA1BF-8DC7-4774-9356-D579A459C8C3}" srcOrd="3" destOrd="0" presId="urn:microsoft.com/office/officeart/2005/8/layout/vList2"/>
    <dgm:cxn modelId="{1E035130-3B1C-4720-9569-1E2153090637}" type="presParOf" srcId="{FF99B822-7079-4A1A-A68D-1D5F1D149CD2}" destId="{8BE5275B-705D-43D5-A91F-D482F79F53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337D8A-1E0B-4811-835F-CCBC43E1359E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AAF4CB9A-ED5D-49C9-B1C8-CC66F8920B0C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Centre Interuniversitaire Sénégalais de Statistiques Sociales (CISSS) en projet</a:t>
          </a:r>
        </a:p>
      </dgm:t>
    </dgm:pt>
    <dgm:pt modelId="{092E7BD5-E01E-410C-BDE2-3B963F766E3E}" type="par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80916D-A400-45A0-B4D2-26E168C584E5}" type="sib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4A9A490-17B6-40A6-9D41-F42AC3165A91}">
      <dgm:prSet phldrT="[Texte]" custT="1"/>
      <dgm:spPr/>
      <dgm:t>
        <a:bodyPr/>
        <a:lstStyle/>
        <a:p>
          <a:pPr>
            <a:spcBef>
              <a:spcPts val="1200"/>
            </a:spcBef>
          </a:pP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9188098-BAFA-417A-A170-E479A927AF8B}" type="parTrans" cxnId="{ECB8C700-BC27-480C-A510-2CF5F10BA1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549F49-D88D-4242-B677-3C61978ADD85}" type="sibTrans" cxnId="{ECB8C700-BC27-480C-A510-2CF5F10BA165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99B822-7079-4A1A-A68D-1D5F1D149CD2}" type="pres">
      <dgm:prSet presAssocID="{C5337D8A-1E0B-4811-835F-CCBC43E1359E}" presName="linear" presStyleCnt="0">
        <dgm:presLayoutVars>
          <dgm:animLvl val="lvl"/>
          <dgm:resizeHandles val="exact"/>
        </dgm:presLayoutVars>
      </dgm:prSet>
      <dgm:spPr/>
    </dgm:pt>
    <dgm:pt modelId="{58A829D3-F921-49A1-88F2-DB0E6202E788}" type="pres">
      <dgm:prSet presAssocID="{AAF4CB9A-ED5D-49C9-B1C8-CC66F8920B0C}" presName="parentText" presStyleLbl="node1" presStyleIdx="0" presStyleCnt="1" custScaleY="71261" custLinFactNeighborX="2579" custLinFactNeighborY="52102">
        <dgm:presLayoutVars>
          <dgm:chMax val="0"/>
          <dgm:bulletEnabled val="1"/>
        </dgm:presLayoutVars>
      </dgm:prSet>
      <dgm:spPr/>
    </dgm:pt>
    <dgm:pt modelId="{3983F46B-DD42-40E9-BF2C-BE43F1A9DC86}" type="pres">
      <dgm:prSet presAssocID="{AAF4CB9A-ED5D-49C9-B1C8-CC66F8920B0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CB8C700-BC27-480C-A510-2CF5F10BA165}" srcId="{AAF4CB9A-ED5D-49C9-B1C8-CC66F8920B0C}" destId="{14A9A490-17B6-40A6-9D41-F42AC3165A91}" srcOrd="0" destOrd="0" parTransId="{D9188098-BAFA-417A-A170-E479A927AF8B}" sibTransId="{C6549F49-D88D-4242-B677-3C61978ADD85}"/>
    <dgm:cxn modelId="{0F922126-5E02-498F-BB95-63E538A913DF}" type="presOf" srcId="{14A9A490-17B6-40A6-9D41-F42AC3165A91}" destId="{3983F46B-DD42-40E9-BF2C-BE43F1A9DC86}" srcOrd="0" destOrd="0" presId="urn:microsoft.com/office/officeart/2005/8/layout/vList2"/>
    <dgm:cxn modelId="{74A78F33-0C0A-48F0-9D5E-068A84AD498D}" srcId="{C5337D8A-1E0B-4811-835F-CCBC43E1359E}" destId="{AAF4CB9A-ED5D-49C9-B1C8-CC66F8920B0C}" srcOrd="0" destOrd="0" parTransId="{092E7BD5-E01E-410C-BDE2-3B963F766E3E}" sibTransId="{B680916D-A400-45A0-B4D2-26E168C584E5}"/>
    <dgm:cxn modelId="{6F06296D-27EA-46C1-97D7-FD39062D0C08}" type="presOf" srcId="{C5337D8A-1E0B-4811-835F-CCBC43E1359E}" destId="{FF99B822-7079-4A1A-A68D-1D5F1D149CD2}" srcOrd="0" destOrd="0" presId="urn:microsoft.com/office/officeart/2005/8/layout/vList2"/>
    <dgm:cxn modelId="{467E19E0-7219-4946-8008-BFC6079599F2}" type="presOf" srcId="{AAF4CB9A-ED5D-49C9-B1C8-CC66F8920B0C}" destId="{58A829D3-F921-49A1-88F2-DB0E6202E788}" srcOrd="0" destOrd="0" presId="urn:microsoft.com/office/officeart/2005/8/layout/vList2"/>
    <dgm:cxn modelId="{EB7FD13C-8979-4205-BBBB-0CABE4A6602C}" type="presParOf" srcId="{FF99B822-7079-4A1A-A68D-1D5F1D149CD2}" destId="{58A829D3-F921-49A1-88F2-DB0E6202E788}" srcOrd="0" destOrd="0" presId="urn:microsoft.com/office/officeart/2005/8/layout/vList2"/>
    <dgm:cxn modelId="{A4380C77-283A-419C-8C0C-C9063E4ECA60}" type="presParOf" srcId="{FF99B822-7079-4A1A-A68D-1D5F1D149CD2}" destId="{3983F46B-DD42-40E9-BF2C-BE43F1A9DC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337D8A-1E0B-4811-835F-CCBC43E1359E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AAF4CB9A-ED5D-49C9-B1C8-CC66F8920B0C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Description d’une variable</a:t>
          </a:r>
        </a:p>
      </dgm:t>
    </dgm:pt>
    <dgm:pt modelId="{092E7BD5-E01E-410C-BDE2-3B963F766E3E}" type="par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80916D-A400-45A0-B4D2-26E168C584E5}" type="sibTrans" cxnId="{74A78F33-0C0A-48F0-9D5E-068A84AD498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1E05A0C-101E-4D99-84C0-2985B7742D0E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Description de la relation entre 2 variables</a:t>
          </a:r>
        </a:p>
      </dgm:t>
    </dgm:pt>
    <dgm:pt modelId="{B6F4046A-8B84-4413-A62B-94E3A753F367}" type="parTrans" cxnId="{20427E32-CB76-4DDE-8500-0B797338F23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F721514-3AC8-4370-ADF3-C272BE5D34B0}" type="sibTrans" cxnId="{20427E32-CB76-4DDE-8500-0B797338F23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82FBC72-4101-4B36-897A-ADEC01291B3F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Pourcentages et taux (ampleur, évolution)</a:t>
          </a:r>
        </a:p>
      </dgm:t>
    </dgm:pt>
    <dgm:pt modelId="{58B1FAB4-1AEF-4379-8550-07FF41A59168}" type="parTrans" cxnId="{B4E02011-0251-4766-928B-EE97B2256C56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5F713F-0E68-4F60-A0AB-8E88D60CBAE0}" type="sibTrans" cxnId="{B4E02011-0251-4766-928B-EE97B2256C56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86EC26-590B-46E9-85DD-4DA6B9DB3639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Moyenne, médiane, mode (représentativité)</a:t>
          </a:r>
        </a:p>
      </dgm:t>
    </dgm:pt>
    <dgm:pt modelId="{E7CFE670-246E-45EB-AFBB-CC5A350E46DE}" type="parTrans" cxnId="{58C50A56-D202-4EC0-9127-D44BC1B6B7A2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C259C5-0B47-4005-9CBC-8832A175EAA4}" type="sibTrans" cxnId="{58C50A56-D202-4EC0-9127-D44BC1B6B7A2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2A9855-4A81-4BBD-A46A-0B8735320B5B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Variance, écart-type, score z (variabilité)</a:t>
          </a:r>
        </a:p>
      </dgm:t>
    </dgm:pt>
    <dgm:pt modelId="{70823BCA-74D8-4E2C-89EC-F360ED220183}" type="parTrans" cxnId="{0E755C07-44C7-4915-A170-72DAF9E66CB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13A6B7-FCD0-467A-A663-5BBD34342D9F}" type="sibTrans" cxnId="{0E755C07-44C7-4915-A170-72DAF9E66CB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A9A490-17B6-40A6-9D41-F42AC3165A91}">
      <dgm:prSet phldrT="[Texte]" custT="1"/>
      <dgm:spPr/>
      <dgm:t>
        <a:bodyPr/>
        <a:lstStyle/>
        <a:p>
          <a:pPr>
            <a:spcBef>
              <a:spcPts val="120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Fréquences (ampleur)</a:t>
          </a:r>
        </a:p>
      </dgm:t>
    </dgm:pt>
    <dgm:pt modelId="{D9188098-BAFA-417A-A170-E479A927AF8B}" type="parTrans" cxnId="{ECB8C700-BC27-480C-A510-2CF5F10BA165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549F49-D88D-4242-B677-3C61978ADD85}" type="sibTrans" cxnId="{ECB8C700-BC27-480C-A510-2CF5F10BA165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39512-2591-4601-81F3-901F0D2CADB8}">
      <dgm:prSet phldrT="[Texte]" custT="1"/>
      <dgm:spPr/>
      <dgm:t>
        <a:bodyPr/>
        <a:lstStyle/>
        <a:p>
          <a:r>
            <a:rPr lang="en-CA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Graphiques bivariés (visualisation)</a:t>
          </a: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6AF412F-2765-4FFF-A495-780F88F844A6}" type="parTrans" cxnId="{BBBEC072-64CD-418D-8F48-03970CF49E1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EE0DB6-BB43-4255-BF9B-77E8BB6D40B4}" type="sibTrans" cxnId="{BBBEC072-64CD-418D-8F48-03970CF49E1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40DB60-3CD2-4AAC-ABCB-2417EDA29C0C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en-CA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Tableaux et graphiques simples (visualisation)</a:t>
          </a:r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6BF2AC-9C14-4619-94EA-8D9ADE9A8D2F}" type="sibTrans" cxnId="{DC782E6E-6228-4C04-8901-504A232C88B2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35772A-8FB1-43A0-84C2-7AA0D844E16B}" type="parTrans" cxnId="{DC782E6E-6228-4C04-8901-504A232C88B2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4848F0-4090-4FE2-9E31-155D5FC175ED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Coefficient de corrélation (corrélation)</a:t>
          </a:r>
        </a:p>
      </dgm:t>
    </dgm:pt>
    <dgm:pt modelId="{1C517307-2F71-4F30-BDF3-6C4B62F328AE}" type="parTrans" cxnId="{0288C92E-A044-46E5-A46D-205D95B6726F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14383-48ED-4046-9616-B14FF88332CB}" type="sibTrans" cxnId="{0288C92E-A044-46E5-A46D-205D95B6726F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AA4DC4-C2A4-44FC-BD34-BC91BA12470C}">
      <dgm:prSet phldrT="[Texte]" custT="1"/>
      <dgm:spPr/>
      <dgm:t>
        <a:bodyPr/>
        <a:lstStyle/>
        <a:p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E1E8EC7-8236-419C-818B-29B532F81448}" type="parTrans" cxnId="{8982E9E7-D764-4F9A-AF3E-91887EC84E81}">
      <dgm:prSet/>
      <dgm:spPr/>
      <dgm:t>
        <a:bodyPr/>
        <a:lstStyle/>
        <a:p>
          <a:endParaRPr lang="fr-CA"/>
        </a:p>
      </dgm:t>
    </dgm:pt>
    <dgm:pt modelId="{6A7401A5-EF36-4D96-A896-E4BC34A45296}" type="sibTrans" cxnId="{8982E9E7-D764-4F9A-AF3E-91887EC84E81}">
      <dgm:prSet/>
      <dgm:spPr/>
      <dgm:t>
        <a:bodyPr/>
        <a:lstStyle/>
        <a:p>
          <a:endParaRPr lang="fr-CA"/>
        </a:p>
      </dgm:t>
    </dgm:pt>
    <dgm:pt modelId="{218AE58F-9468-4142-A862-597A2E1FBE45}">
      <dgm:prSet phldrT="[Texte]" custT="1"/>
      <dgm:spPr/>
      <dgm:t>
        <a:bodyPr/>
        <a:lstStyle/>
        <a:p>
          <a:endParaRPr lang="fr-FR" sz="2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1997887-7B7B-4BE5-A408-4A3E8AEC3957}" type="sibTrans" cxnId="{EE93726A-57B1-4FE5-83BD-487C82FAFC65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DF3BF7-A819-4498-B63B-611A2BFDCDD9}" type="parTrans" cxnId="{EE93726A-57B1-4FE5-83BD-487C82FAFC65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2ACFC-D019-4D13-95A5-5EE9FE5E0823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Analyse de tableaux bivariés (dépendance)</a:t>
          </a:r>
        </a:p>
      </dgm:t>
    </dgm:pt>
    <dgm:pt modelId="{59DA0341-EEC8-4203-A838-2985A03EA843}" type="sibTrans" cxnId="{EEEE24AB-F846-4C38-93C9-E76A56BF8F74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809347A-D2F9-476F-BDB6-E39EE1BFDC08}" type="parTrans" cxnId="{EEEE24AB-F846-4C38-93C9-E76A56BF8F74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B1C376F-F958-4D61-A7FB-382222DAA545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Tableau des moyennes (différence)</a:t>
          </a:r>
        </a:p>
      </dgm:t>
    </dgm:pt>
    <dgm:pt modelId="{8595F36C-B9A3-4B1A-9406-A50D30DDD0C6}" type="parTrans" cxnId="{3B6EB710-DB95-4F4D-B0AF-CAF3A5718E16}">
      <dgm:prSet/>
      <dgm:spPr/>
    </dgm:pt>
    <dgm:pt modelId="{EE076B82-8D36-4F88-AABB-3A66E1348344}" type="sibTrans" cxnId="{3B6EB710-DB95-4F4D-B0AF-CAF3A5718E16}">
      <dgm:prSet/>
      <dgm:spPr/>
    </dgm:pt>
    <dgm:pt modelId="{FF99B822-7079-4A1A-A68D-1D5F1D149CD2}" type="pres">
      <dgm:prSet presAssocID="{C5337D8A-1E0B-4811-835F-CCBC43E1359E}" presName="linear" presStyleCnt="0">
        <dgm:presLayoutVars>
          <dgm:animLvl val="lvl"/>
          <dgm:resizeHandles val="exact"/>
        </dgm:presLayoutVars>
      </dgm:prSet>
      <dgm:spPr/>
    </dgm:pt>
    <dgm:pt modelId="{58A829D3-F921-49A1-88F2-DB0E6202E788}" type="pres">
      <dgm:prSet presAssocID="{AAF4CB9A-ED5D-49C9-B1C8-CC66F8920B0C}" presName="parentText" presStyleLbl="node1" presStyleIdx="0" presStyleCnt="2" custScaleY="161942" custLinFactNeighborX="0" custLinFactNeighborY="-22107">
        <dgm:presLayoutVars>
          <dgm:chMax val="0"/>
          <dgm:bulletEnabled val="1"/>
        </dgm:presLayoutVars>
      </dgm:prSet>
      <dgm:spPr/>
    </dgm:pt>
    <dgm:pt modelId="{3983F46B-DD42-40E9-BF2C-BE43F1A9DC86}" type="pres">
      <dgm:prSet presAssocID="{AAF4CB9A-ED5D-49C9-B1C8-CC66F8920B0C}" presName="childText" presStyleLbl="revTx" presStyleIdx="0" presStyleCnt="2" custLinFactNeighborX="0" custLinFactNeighborY="-36385">
        <dgm:presLayoutVars>
          <dgm:bulletEnabled val="1"/>
        </dgm:presLayoutVars>
      </dgm:prSet>
      <dgm:spPr/>
    </dgm:pt>
    <dgm:pt modelId="{9B3280E5-4DF4-44B6-8404-765D5DB6A12D}" type="pres">
      <dgm:prSet presAssocID="{A1E05A0C-101E-4D99-84C0-2985B7742D0E}" presName="parentText" presStyleLbl="node1" presStyleIdx="1" presStyleCnt="2" custScaleY="155705" custLinFactNeighborY="33455">
        <dgm:presLayoutVars>
          <dgm:chMax val="0"/>
          <dgm:bulletEnabled val="1"/>
        </dgm:presLayoutVars>
      </dgm:prSet>
      <dgm:spPr/>
    </dgm:pt>
    <dgm:pt modelId="{22ABA1BF-8DC7-4774-9356-D579A459C8C3}" type="pres">
      <dgm:prSet presAssocID="{A1E05A0C-101E-4D99-84C0-2985B7742D0E}" presName="childText" presStyleLbl="revTx" presStyleIdx="1" presStyleCnt="2" custScaleY="116599" custLinFactNeighborX="4" custLinFactNeighborY="-14681">
        <dgm:presLayoutVars>
          <dgm:bulletEnabled val="1"/>
        </dgm:presLayoutVars>
      </dgm:prSet>
      <dgm:spPr/>
    </dgm:pt>
  </dgm:ptLst>
  <dgm:cxnLst>
    <dgm:cxn modelId="{ECB8C700-BC27-480C-A510-2CF5F10BA165}" srcId="{AAF4CB9A-ED5D-49C9-B1C8-CC66F8920B0C}" destId="{14A9A490-17B6-40A6-9D41-F42AC3165A91}" srcOrd="0" destOrd="0" parTransId="{D9188098-BAFA-417A-A170-E479A927AF8B}" sibTransId="{C6549F49-D88D-4242-B677-3C61978ADD85}"/>
    <dgm:cxn modelId="{0E755C07-44C7-4915-A170-72DAF9E66CBE}" srcId="{AAF4CB9A-ED5D-49C9-B1C8-CC66F8920B0C}" destId="{582A9855-4A81-4BBD-A46A-0B8735320B5B}" srcOrd="3" destOrd="0" parTransId="{70823BCA-74D8-4E2C-89EC-F360ED220183}" sibTransId="{A713A6B7-FCD0-467A-A663-5BBD34342D9F}"/>
    <dgm:cxn modelId="{3B6EB710-DB95-4F4D-B0AF-CAF3A5718E16}" srcId="{A1E05A0C-101E-4D99-84C0-2985B7742D0E}" destId="{6B1C376F-F958-4D61-A7FB-382222DAA545}" srcOrd="3" destOrd="0" parTransId="{8595F36C-B9A3-4B1A-9406-A50D30DDD0C6}" sibTransId="{EE076B82-8D36-4F88-AABB-3A66E1348344}"/>
    <dgm:cxn modelId="{B4E02011-0251-4766-928B-EE97B2256C56}" srcId="{AAF4CB9A-ED5D-49C9-B1C8-CC66F8920B0C}" destId="{F82FBC72-4101-4B36-897A-ADEC01291B3F}" srcOrd="1" destOrd="0" parTransId="{58B1FAB4-1AEF-4379-8550-07FF41A59168}" sibTransId="{D95F713F-0E68-4F60-A0AB-8E88D60CBAE0}"/>
    <dgm:cxn modelId="{559B3E21-C78E-4F62-83A4-C4C789002B22}" type="presOf" srcId="{F82FBC72-4101-4B36-897A-ADEC01291B3F}" destId="{3983F46B-DD42-40E9-BF2C-BE43F1A9DC86}" srcOrd="0" destOrd="1" presId="urn:microsoft.com/office/officeart/2005/8/layout/vList2"/>
    <dgm:cxn modelId="{8B2D5322-6C16-4DD6-92D2-097D6870B252}" type="presOf" srcId="{26A39512-2591-4601-81F3-901F0D2CADB8}" destId="{22ABA1BF-8DC7-4774-9356-D579A459C8C3}" srcOrd="0" destOrd="4" presId="urn:microsoft.com/office/officeart/2005/8/layout/vList2"/>
    <dgm:cxn modelId="{678AA72C-9AFA-40E5-ADF0-2A6EC092D7C1}" type="presOf" srcId="{14A9A490-17B6-40A6-9D41-F42AC3165A91}" destId="{3983F46B-DD42-40E9-BF2C-BE43F1A9DC86}" srcOrd="0" destOrd="0" presId="urn:microsoft.com/office/officeart/2005/8/layout/vList2"/>
    <dgm:cxn modelId="{0288C92E-A044-46E5-A46D-205D95B6726F}" srcId="{A1E05A0C-101E-4D99-84C0-2985B7742D0E}" destId="{214848F0-4090-4FE2-9E31-155D5FC175ED}" srcOrd="5" destOrd="0" parTransId="{1C517307-2F71-4F30-BDF3-6C4B62F328AE}" sibTransId="{AF014383-48ED-4046-9616-B14FF88332CB}"/>
    <dgm:cxn modelId="{20427E32-CB76-4DDE-8500-0B797338F23E}" srcId="{C5337D8A-1E0B-4811-835F-CCBC43E1359E}" destId="{A1E05A0C-101E-4D99-84C0-2985B7742D0E}" srcOrd="1" destOrd="0" parTransId="{B6F4046A-8B84-4413-A62B-94E3A753F367}" sibTransId="{FF721514-3AC8-4370-ADF3-C272BE5D34B0}"/>
    <dgm:cxn modelId="{74A78F33-0C0A-48F0-9D5E-068A84AD498D}" srcId="{C5337D8A-1E0B-4811-835F-CCBC43E1359E}" destId="{AAF4CB9A-ED5D-49C9-B1C8-CC66F8920B0C}" srcOrd="0" destOrd="0" parTransId="{092E7BD5-E01E-410C-BDE2-3B963F766E3E}" sibTransId="{B680916D-A400-45A0-B4D2-26E168C584E5}"/>
    <dgm:cxn modelId="{7E23613C-3205-4077-BB19-EC6544B55E58}" type="presOf" srcId="{C5337D8A-1E0B-4811-835F-CCBC43E1359E}" destId="{FF99B822-7079-4A1A-A68D-1D5F1D149CD2}" srcOrd="0" destOrd="0" presId="urn:microsoft.com/office/officeart/2005/8/layout/vList2"/>
    <dgm:cxn modelId="{A894B441-182F-492A-A685-B33CDD90D42D}" type="presOf" srcId="{582A9855-4A81-4BBD-A46A-0B8735320B5B}" destId="{3983F46B-DD42-40E9-BF2C-BE43F1A9DC86}" srcOrd="0" destOrd="3" presId="urn:microsoft.com/office/officeart/2005/8/layout/vList2"/>
    <dgm:cxn modelId="{EE93726A-57B1-4FE5-83BD-487C82FAFC65}" srcId="{A1E05A0C-101E-4D99-84C0-2985B7742D0E}" destId="{218AE58F-9468-4142-A862-597A2E1FBE45}" srcOrd="1" destOrd="0" parTransId="{A8DF3BF7-A819-4498-B63B-611A2BFDCDD9}" sibTransId="{41997887-7B7B-4BE5-A408-4A3E8AEC3957}"/>
    <dgm:cxn modelId="{DC782E6E-6228-4C04-8901-504A232C88B2}" srcId="{AAF4CB9A-ED5D-49C9-B1C8-CC66F8920B0C}" destId="{1A40DB60-3CD2-4AAC-ABCB-2417EDA29C0C}" srcOrd="4" destOrd="0" parTransId="{A635772A-8FB1-43A0-84C2-7AA0D844E16B}" sibTransId="{4B6BF2AC-9C14-4619-94EA-8D9ADE9A8D2F}"/>
    <dgm:cxn modelId="{D689314F-9FC2-47DE-B480-673100C31986}" type="presOf" srcId="{1A40DB60-3CD2-4AAC-ABCB-2417EDA29C0C}" destId="{3983F46B-DD42-40E9-BF2C-BE43F1A9DC86}" srcOrd="0" destOrd="4" presId="urn:microsoft.com/office/officeart/2005/8/layout/vList2"/>
    <dgm:cxn modelId="{BBBEC072-64CD-418D-8F48-03970CF49E18}" srcId="{A1E05A0C-101E-4D99-84C0-2985B7742D0E}" destId="{26A39512-2591-4601-81F3-901F0D2CADB8}" srcOrd="4" destOrd="0" parTransId="{96AF412F-2765-4FFF-A495-780F88F844A6}" sibTransId="{C2EE0DB6-BB43-4255-BF9B-77E8BB6D40B4}"/>
    <dgm:cxn modelId="{58C50A56-D202-4EC0-9127-D44BC1B6B7A2}" srcId="{AAF4CB9A-ED5D-49C9-B1C8-CC66F8920B0C}" destId="{DB86EC26-590B-46E9-85DD-4DA6B9DB3639}" srcOrd="2" destOrd="0" parTransId="{E7CFE670-246E-45EB-AFBB-CC5A350E46DE}" sibTransId="{78C259C5-0B47-4005-9CBC-8832A175EAA4}"/>
    <dgm:cxn modelId="{2017D078-6F07-4EDE-B622-08920F66C8E2}" type="presOf" srcId="{A1E05A0C-101E-4D99-84C0-2985B7742D0E}" destId="{9B3280E5-4DF4-44B6-8404-765D5DB6A12D}" srcOrd="0" destOrd="0" presId="urn:microsoft.com/office/officeart/2005/8/layout/vList2"/>
    <dgm:cxn modelId="{5ACCC15A-2BF5-4D8C-BFFD-7BCC4332AC95}" type="presOf" srcId="{214848F0-4090-4FE2-9E31-155D5FC175ED}" destId="{22ABA1BF-8DC7-4774-9356-D579A459C8C3}" srcOrd="0" destOrd="5" presId="urn:microsoft.com/office/officeart/2005/8/layout/vList2"/>
    <dgm:cxn modelId="{EEEE24AB-F846-4C38-93C9-E76A56BF8F74}" srcId="{A1E05A0C-101E-4D99-84C0-2985B7742D0E}" destId="{BA92ACFC-D019-4D13-95A5-5EE9FE5E0823}" srcOrd="2" destOrd="0" parTransId="{0809347A-D2F9-476F-BDB6-E39EE1BFDC08}" sibTransId="{59DA0341-EEC8-4203-A838-2985A03EA843}"/>
    <dgm:cxn modelId="{9B7EC4B6-3287-4687-8CB0-741EA1426490}" type="presOf" srcId="{7CAA4DC4-C2A4-44FC-BD34-BC91BA12470C}" destId="{22ABA1BF-8DC7-4774-9356-D579A459C8C3}" srcOrd="0" destOrd="0" presId="urn:microsoft.com/office/officeart/2005/8/layout/vList2"/>
    <dgm:cxn modelId="{949781C8-2156-41D9-97FC-B8EA40FD1635}" type="presOf" srcId="{6B1C376F-F958-4D61-A7FB-382222DAA545}" destId="{22ABA1BF-8DC7-4774-9356-D579A459C8C3}" srcOrd="0" destOrd="3" presId="urn:microsoft.com/office/officeart/2005/8/layout/vList2"/>
    <dgm:cxn modelId="{2D79C1D3-C4E9-4744-B330-87215EA06442}" type="presOf" srcId="{218AE58F-9468-4142-A862-597A2E1FBE45}" destId="{22ABA1BF-8DC7-4774-9356-D579A459C8C3}" srcOrd="0" destOrd="1" presId="urn:microsoft.com/office/officeart/2005/8/layout/vList2"/>
    <dgm:cxn modelId="{D8F7D2E6-E9E4-406C-847F-8FE843E6A0A9}" type="presOf" srcId="{BA92ACFC-D019-4D13-95A5-5EE9FE5E0823}" destId="{22ABA1BF-8DC7-4774-9356-D579A459C8C3}" srcOrd="0" destOrd="2" presId="urn:microsoft.com/office/officeart/2005/8/layout/vList2"/>
    <dgm:cxn modelId="{8982E9E7-D764-4F9A-AF3E-91887EC84E81}" srcId="{A1E05A0C-101E-4D99-84C0-2985B7742D0E}" destId="{7CAA4DC4-C2A4-44FC-BD34-BC91BA12470C}" srcOrd="0" destOrd="0" parTransId="{DE1E8EC7-8236-419C-818B-29B532F81448}" sibTransId="{6A7401A5-EF36-4D96-A896-E4BC34A45296}"/>
    <dgm:cxn modelId="{0DA578ED-D1DD-4045-B0DD-950D319B74FC}" type="presOf" srcId="{DB86EC26-590B-46E9-85DD-4DA6B9DB3639}" destId="{3983F46B-DD42-40E9-BF2C-BE43F1A9DC86}" srcOrd="0" destOrd="2" presId="urn:microsoft.com/office/officeart/2005/8/layout/vList2"/>
    <dgm:cxn modelId="{351F15F6-1036-438A-B8F8-532DDD0BC8AB}" type="presOf" srcId="{AAF4CB9A-ED5D-49C9-B1C8-CC66F8920B0C}" destId="{58A829D3-F921-49A1-88F2-DB0E6202E788}" srcOrd="0" destOrd="0" presId="urn:microsoft.com/office/officeart/2005/8/layout/vList2"/>
    <dgm:cxn modelId="{50E69698-2790-4C62-ACAE-7493E6CC5D30}" type="presParOf" srcId="{FF99B822-7079-4A1A-A68D-1D5F1D149CD2}" destId="{58A829D3-F921-49A1-88F2-DB0E6202E788}" srcOrd="0" destOrd="0" presId="urn:microsoft.com/office/officeart/2005/8/layout/vList2"/>
    <dgm:cxn modelId="{045691C3-BF89-4D47-959B-CE439A4CBBCD}" type="presParOf" srcId="{FF99B822-7079-4A1A-A68D-1D5F1D149CD2}" destId="{3983F46B-DD42-40E9-BF2C-BE43F1A9DC86}" srcOrd="1" destOrd="0" presId="urn:microsoft.com/office/officeart/2005/8/layout/vList2"/>
    <dgm:cxn modelId="{62376208-4B32-4189-B67E-67105BC2DB73}" type="presParOf" srcId="{FF99B822-7079-4A1A-A68D-1D5F1D149CD2}" destId="{9B3280E5-4DF4-44B6-8404-765D5DB6A12D}" srcOrd="2" destOrd="0" presId="urn:microsoft.com/office/officeart/2005/8/layout/vList2"/>
    <dgm:cxn modelId="{FA009DC8-2417-400D-8E5D-A553377A5B34}" type="presParOf" srcId="{FF99B822-7079-4A1A-A68D-1D5F1D149CD2}" destId="{22ABA1BF-8DC7-4774-9356-D579A459C8C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DA5613-6424-441D-BAC7-6BAF10DBDEA3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0F3ADBF8-7397-4D36-BFCC-4C2680994346}">
      <dgm:prSet phldrT="[Texte]" custT="1"/>
      <dgm:spPr/>
      <dgm:t>
        <a:bodyPr/>
        <a:lstStyle/>
        <a:p>
          <a:pPr>
            <a:spcAft>
              <a:spcPts val="1200"/>
            </a:spcAft>
          </a:pPr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Inférence au sujet d’une variable</a:t>
          </a:r>
        </a:p>
      </dgm:t>
    </dgm:pt>
    <dgm:pt modelId="{AA86AA49-C1E1-4E27-B713-44313DAAEE29}" type="parTrans" cxnId="{5D15EB27-3039-4C69-A071-27C94256605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E3084DC-4857-4150-B07D-AAA78F948577}" type="sibTrans" cxnId="{5D15EB27-3039-4C69-A071-27C94256605D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CA5CF40-3F37-499C-B292-AFE9F55C738C}">
      <dgm:prSet phldrT="[Texte]" custT="1"/>
      <dgm:spPr/>
      <dgm:t>
        <a:bodyPr/>
        <a:lstStyle/>
        <a:p>
          <a:pPr>
            <a:spcBef>
              <a:spcPts val="180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Estimation par </a:t>
          </a:r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int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conf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d’une moyenne</a:t>
          </a:r>
        </a:p>
      </dgm:t>
    </dgm:pt>
    <dgm:pt modelId="{CF7435C6-72AF-4CB9-9E77-8834663A6C5F}" type="parTrans" cxnId="{98026A67-F525-485E-AF56-072876C4ECE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5C7E04A-98D0-4522-A58F-F3B2A56450CD}" type="sibTrans" cxnId="{98026A67-F525-485E-AF56-072876C4ECE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F6BCA78-C5FA-44F9-A4C3-DB7AF6C33264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Inférence au sujet de deux variables </a:t>
          </a:r>
        </a:p>
      </dgm:t>
    </dgm:pt>
    <dgm:pt modelId="{D25DE0FB-CCFE-4DAB-BAF4-86A6A7A8E2D8}" type="parTrans" cxnId="{36E606A8-E1EA-431F-9DC6-F3359EF595EC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52170F1-B268-416E-8602-539DAD2E608E}" type="sibTrans" cxnId="{36E606A8-E1EA-431F-9DC6-F3359EF595EC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40DCA93-927A-4352-80D9-6B5771E87CD2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du chi-carré (dépendance)</a:t>
          </a:r>
        </a:p>
      </dgm:t>
    </dgm:pt>
    <dgm:pt modelId="{7B1DED61-7475-4AF1-93A6-44F3B75259B8}" type="parTrans" cxnId="{6BA537BA-13C9-425F-A18C-155A9B541A4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738F812-3745-4BD5-BD97-EAB5B9A52E61}" type="sibTrans" cxnId="{6BA537BA-13C9-425F-A18C-155A9B541A4E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5090E17-F3F4-417B-B9CF-9241283E5869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Régression linéaire simple (prédiction)</a:t>
          </a:r>
        </a:p>
      </dgm:t>
    </dgm:pt>
    <dgm:pt modelId="{A921ED65-1B71-4CA5-AE5A-DC7F322FACA7}" type="parTrans" cxnId="{56265D0D-E0E8-4896-88DF-940C85622887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DD5D62-DF40-43DB-80EA-522EFEB74FD2}" type="sibTrans" cxnId="{56265D0D-E0E8-4896-88DF-940C85622887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B0088F-A78F-494C-A663-4C9230C19DA3}">
      <dgm:prSet phldrT="[Texte]"/>
      <dgm:spPr/>
      <dgm:t>
        <a:bodyPr/>
        <a:lstStyle/>
        <a:p>
          <a:pPr>
            <a:spcBef>
              <a:spcPct val="0"/>
            </a:spcBef>
          </a:pPr>
          <a:endParaRPr lang="fr-FR" sz="21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1642C52-24F9-4191-B6EC-DA0B7C9889BD}" type="parTrans" cxnId="{08CFEE58-8EEB-49FA-808A-114E979DA6DA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F508F-3561-4B2E-AF58-D907C2FDF750}" type="sibTrans" cxnId="{08CFEE58-8EEB-49FA-808A-114E979DA6DA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0C0C3C-FBCC-4B2B-AE93-5799B661C8D9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</a:t>
          </a:r>
          <a:r>
            <a:rPr lang="fr-FR" sz="2000" b="1" i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 </a:t>
          </a:r>
          <a:r>
            <a:rPr lang="fr-FR" sz="2000" b="0" i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(différence)</a:t>
          </a:r>
        </a:p>
      </dgm:t>
    </dgm:pt>
    <dgm:pt modelId="{E6D50BEB-3446-45B7-B3C1-9306F3B9C590}" type="parTrans" cxnId="{14F70CB5-2AAD-4FB2-8503-5B68D94C409E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1378CB-0279-4A66-9BDC-97D1AE2B6C21}" type="sibTrans" cxnId="{14F70CB5-2AAD-4FB2-8503-5B68D94C409E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457CE0-AF8D-43C6-B306-52162826C07F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ANOVA (différence)</a:t>
          </a:r>
        </a:p>
      </dgm:t>
    </dgm:pt>
    <dgm:pt modelId="{5D21ED8B-5CF1-4C67-9B58-F1ED995BC8B4}" type="parTrans" cxnId="{313B7DB4-6B70-47A6-B6B9-1748BB1D6AA5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5F51A7-2A3E-40F5-AEC4-9BA749BF2B71}" type="sibTrans" cxnId="{313B7DB4-6B70-47A6-B6B9-1748BB1D6AA5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FE4A5-90A5-4E1A-AE76-38C49EB0DD44}">
      <dgm:prSet phldrT="[Texte]" custT="1"/>
      <dgm:spPr/>
      <dgm:t>
        <a:bodyPr/>
        <a:lstStyle/>
        <a:p>
          <a:pPr>
            <a:spcBef>
              <a:spcPts val="120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Estimation par </a:t>
          </a:r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int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conf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d’une proportion</a:t>
          </a:r>
        </a:p>
      </dgm:t>
    </dgm:pt>
    <dgm:pt modelId="{615BC410-E7A7-4D85-A972-E942884FAFB4}" type="parTrans" cxnId="{0534FC64-90DF-4BD7-B54C-893807452F3A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EAB349-A9F8-44F4-A915-D3B37D0C7638}" type="sibTrans" cxnId="{0534FC64-90DF-4BD7-B54C-893807452F3A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F38F4D-5EFA-4591-8A7F-AEC520200610}">
      <dgm:prSet phldrT="[Texte]" custT="1"/>
      <dgm:spPr/>
      <dgm:t>
        <a:bodyPr/>
        <a:lstStyle/>
        <a:p>
          <a:pPr>
            <a:spcBef>
              <a:spcPts val="120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d’hypothèse sur une moyenne</a:t>
          </a:r>
        </a:p>
      </dgm:t>
    </dgm:pt>
    <dgm:pt modelId="{E727FB66-78FC-4A62-9FE2-10B2520D6D82}" type="parTrans" cxnId="{D4F50B02-CED1-4873-9D74-6499B8ADD802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E99DB8-85BF-41C4-A643-99C1299C7413}" type="sibTrans" cxnId="{D4F50B02-CED1-4873-9D74-6499B8ADD802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46563A-8A2B-4B21-9D9A-C4014436C01E}">
      <dgm:prSet phldrT="[Texte]" custT="1"/>
      <dgm:spPr/>
      <dgm:t>
        <a:bodyPr/>
        <a:lstStyle/>
        <a:p>
          <a:pPr>
            <a:spcBef>
              <a:spcPts val="1200"/>
            </a:spcBef>
          </a:pP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d’hypothèse sur une proportion</a:t>
          </a:r>
        </a:p>
      </dgm:t>
    </dgm:pt>
    <dgm:pt modelId="{5133DF47-2DF5-44C2-B029-BB011FE1C612}" type="parTrans" cxnId="{25AA859C-0B72-4E0A-A67C-CC0C8FD5A00F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D4455D-ED0F-4E40-B6F5-0786033A695C}" type="sibTrans" cxnId="{25AA859C-0B72-4E0A-A67C-CC0C8FD5A00F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A2180D-8DF7-4A82-A42D-D2553A43E5DD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d’une corrélation linéaire (corrélation)</a:t>
          </a:r>
        </a:p>
      </dgm:t>
    </dgm:pt>
    <dgm:pt modelId="{520208B4-EE3C-44C5-8C3F-4436B140DA05}" type="sibTrans" cxnId="{53CE8FA8-F485-422F-A5D9-61A1711AA5B3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6ACFE3-7FE6-4346-B073-977271BD7AFF}" type="parTrans" cxnId="{53CE8FA8-F485-422F-A5D9-61A1711AA5B3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CB2B4-8C75-49BA-BED7-7B254C098B4A}" type="pres">
      <dgm:prSet presAssocID="{12DA5613-6424-441D-BAC7-6BAF10DBDEA3}" presName="linear" presStyleCnt="0">
        <dgm:presLayoutVars>
          <dgm:animLvl val="lvl"/>
          <dgm:resizeHandles val="exact"/>
        </dgm:presLayoutVars>
      </dgm:prSet>
      <dgm:spPr/>
    </dgm:pt>
    <dgm:pt modelId="{3AA1CF9B-B907-4AAE-BA56-990EC071E3BA}" type="pres">
      <dgm:prSet presAssocID="{0F3ADBF8-7397-4D36-BFCC-4C2680994346}" presName="parentText" presStyleLbl="node1" presStyleIdx="0" presStyleCnt="2" custLinFactNeighborY="-12285">
        <dgm:presLayoutVars>
          <dgm:chMax val="0"/>
          <dgm:bulletEnabled val="1"/>
        </dgm:presLayoutVars>
      </dgm:prSet>
      <dgm:spPr/>
    </dgm:pt>
    <dgm:pt modelId="{540E94A2-0EB5-4256-8145-EFBB3586DC91}" type="pres">
      <dgm:prSet presAssocID="{0F3ADBF8-7397-4D36-BFCC-4C2680994346}" presName="childText" presStyleLbl="revTx" presStyleIdx="0" presStyleCnt="2">
        <dgm:presLayoutVars>
          <dgm:bulletEnabled val="1"/>
        </dgm:presLayoutVars>
      </dgm:prSet>
      <dgm:spPr/>
    </dgm:pt>
    <dgm:pt modelId="{76778259-C18C-443B-8E71-3F6615D72FA2}" type="pres">
      <dgm:prSet presAssocID="{BF6BCA78-C5FA-44F9-A4C3-DB7AF6C33264}" presName="parentText" presStyleLbl="node1" presStyleIdx="1" presStyleCnt="2" custLinFactNeighborY="-5337">
        <dgm:presLayoutVars>
          <dgm:chMax val="0"/>
          <dgm:bulletEnabled val="1"/>
        </dgm:presLayoutVars>
      </dgm:prSet>
      <dgm:spPr/>
    </dgm:pt>
    <dgm:pt modelId="{2FF059F2-1F3D-4E43-9BE7-9D530B60636A}" type="pres">
      <dgm:prSet presAssocID="{BF6BCA78-C5FA-44F9-A4C3-DB7AF6C3326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4F50B02-CED1-4873-9D74-6499B8ADD802}" srcId="{0F3ADBF8-7397-4D36-BFCC-4C2680994346}" destId="{32F38F4D-5EFA-4591-8A7F-AEC520200610}" srcOrd="2" destOrd="0" parTransId="{E727FB66-78FC-4A62-9FE2-10B2520D6D82}" sibTransId="{1BE99DB8-85BF-41C4-A643-99C1299C7413}"/>
    <dgm:cxn modelId="{56265D0D-E0E8-4896-88DF-940C85622887}" srcId="{BF6BCA78-C5FA-44F9-A4C3-DB7AF6C33264}" destId="{45090E17-F3F4-417B-B9CF-9241283E5869}" srcOrd="3" destOrd="0" parTransId="{A921ED65-1B71-4CA5-AE5A-DC7F322FACA7}" sibTransId="{10DD5D62-DF40-43DB-80EA-522EFEB74FD2}"/>
    <dgm:cxn modelId="{63E3DC0E-8945-40DF-80AB-814F755EE435}" type="presOf" srcId="{340DCA93-927A-4352-80D9-6B5771E87CD2}" destId="{2FF059F2-1F3D-4E43-9BE7-9D530B60636A}" srcOrd="0" destOrd="0" presId="urn:microsoft.com/office/officeart/2005/8/layout/vList2"/>
    <dgm:cxn modelId="{0F89BA22-4AB6-43CC-9BFF-B763475E4F99}" type="presOf" srcId="{45090E17-F3F4-417B-B9CF-9241283E5869}" destId="{2FF059F2-1F3D-4E43-9BE7-9D530B60636A}" srcOrd="0" destOrd="3" presId="urn:microsoft.com/office/officeart/2005/8/layout/vList2"/>
    <dgm:cxn modelId="{C2C58226-3D44-447F-98C6-15128E5E34C1}" type="presOf" srcId="{0F3ADBF8-7397-4D36-BFCC-4C2680994346}" destId="{3AA1CF9B-B907-4AAE-BA56-990EC071E3BA}" srcOrd="0" destOrd="0" presId="urn:microsoft.com/office/officeart/2005/8/layout/vList2"/>
    <dgm:cxn modelId="{5D15EB27-3039-4C69-A071-27C94256605D}" srcId="{12DA5613-6424-441D-BAC7-6BAF10DBDEA3}" destId="{0F3ADBF8-7397-4D36-BFCC-4C2680994346}" srcOrd="0" destOrd="0" parTransId="{AA86AA49-C1E1-4E27-B713-44313DAAEE29}" sibTransId="{2E3084DC-4857-4150-B07D-AAA78F948577}"/>
    <dgm:cxn modelId="{D387555E-1FC6-426B-82A3-EA59FBA18C8F}" type="presOf" srcId="{C7B0088F-A78F-494C-A663-4C9230C19DA3}" destId="{540E94A2-0EB5-4256-8145-EFBB3586DC91}" srcOrd="0" destOrd="4" presId="urn:microsoft.com/office/officeart/2005/8/layout/vList2"/>
    <dgm:cxn modelId="{0534FC64-90DF-4BD7-B54C-893807452F3A}" srcId="{0F3ADBF8-7397-4D36-BFCC-4C2680994346}" destId="{7D3FE4A5-90A5-4E1A-AE76-38C49EB0DD44}" srcOrd="1" destOrd="0" parTransId="{615BC410-E7A7-4D85-A972-E942884FAFB4}" sibTransId="{06EAB349-A9F8-44F4-A915-D3B37D0C7638}"/>
    <dgm:cxn modelId="{98026A67-F525-485E-AF56-072876C4ECEA}" srcId="{0F3ADBF8-7397-4D36-BFCC-4C2680994346}" destId="{5CA5CF40-3F37-499C-B292-AFE9F55C738C}" srcOrd="0" destOrd="0" parTransId="{CF7435C6-72AF-4CB9-9E77-8834663A6C5F}" sibTransId="{15C7E04A-98D0-4522-A58F-F3B2A56450CD}"/>
    <dgm:cxn modelId="{08CFEE58-8EEB-49FA-808A-114E979DA6DA}" srcId="{0F3ADBF8-7397-4D36-BFCC-4C2680994346}" destId="{C7B0088F-A78F-494C-A663-4C9230C19DA3}" srcOrd="4" destOrd="0" parTransId="{81642C52-24F9-4191-B6EC-DA0B7C9889BD}" sibTransId="{E89F508F-3561-4B2E-AF58-D907C2FDF750}"/>
    <dgm:cxn modelId="{35F73C85-0455-4253-A568-B42326AF5DE0}" type="presOf" srcId="{12DA5613-6424-441D-BAC7-6BAF10DBDEA3}" destId="{795CB2B4-8C75-49BA-BED7-7B254C098B4A}" srcOrd="0" destOrd="0" presId="urn:microsoft.com/office/officeart/2005/8/layout/vList2"/>
    <dgm:cxn modelId="{1C534890-C3FD-4AE6-A931-735DC6243A8C}" type="presOf" srcId="{EE0C0C3C-FBCC-4B2B-AE93-5799B661C8D9}" destId="{2FF059F2-1F3D-4E43-9BE7-9D530B60636A}" srcOrd="0" destOrd="1" presId="urn:microsoft.com/office/officeart/2005/8/layout/vList2"/>
    <dgm:cxn modelId="{7FFB4099-ACF3-45F0-AEEA-A40C7DC166CB}" type="presOf" srcId="{C1A2180D-8DF7-4A82-A42D-D2553A43E5DD}" destId="{2FF059F2-1F3D-4E43-9BE7-9D530B60636A}" srcOrd="0" destOrd="4" presId="urn:microsoft.com/office/officeart/2005/8/layout/vList2"/>
    <dgm:cxn modelId="{8DA31C9C-45A0-4425-B0A0-1D7D821E8A5D}" type="presOf" srcId="{BF6BCA78-C5FA-44F9-A4C3-DB7AF6C33264}" destId="{76778259-C18C-443B-8E71-3F6615D72FA2}" srcOrd="0" destOrd="0" presId="urn:microsoft.com/office/officeart/2005/8/layout/vList2"/>
    <dgm:cxn modelId="{25AA859C-0B72-4E0A-A67C-CC0C8FD5A00F}" srcId="{0F3ADBF8-7397-4D36-BFCC-4C2680994346}" destId="{4F46563A-8A2B-4B21-9D9A-C4014436C01E}" srcOrd="3" destOrd="0" parTransId="{5133DF47-2DF5-44C2-B029-BB011FE1C612}" sibTransId="{78D4455D-ED0F-4E40-B6F5-0786033A695C}"/>
    <dgm:cxn modelId="{36E606A8-E1EA-431F-9DC6-F3359EF595EC}" srcId="{12DA5613-6424-441D-BAC7-6BAF10DBDEA3}" destId="{BF6BCA78-C5FA-44F9-A4C3-DB7AF6C33264}" srcOrd="1" destOrd="0" parTransId="{D25DE0FB-CCFE-4DAB-BAF4-86A6A7A8E2D8}" sibTransId="{B52170F1-B268-416E-8602-539DAD2E608E}"/>
    <dgm:cxn modelId="{53CE8FA8-F485-422F-A5D9-61A1711AA5B3}" srcId="{BF6BCA78-C5FA-44F9-A4C3-DB7AF6C33264}" destId="{C1A2180D-8DF7-4A82-A42D-D2553A43E5DD}" srcOrd="4" destOrd="0" parTransId="{436ACFE3-7FE6-4346-B073-977271BD7AFF}" sibTransId="{520208B4-EE3C-44C5-8C3F-4436B140DA05}"/>
    <dgm:cxn modelId="{EA6394AC-1EC5-433E-A10F-F0D504C26A78}" type="presOf" srcId="{4F46563A-8A2B-4B21-9D9A-C4014436C01E}" destId="{540E94A2-0EB5-4256-8145-EFBB3586DC91}" srcOrd="0" destOrd="3" presId="urn:microsoft.com/office/officeart/2005/8/layout/vList2"/>
    <dgm:cxn modelId="{852769B4-FF72-47E6-9D58-3E6566C8AC38}" type="presOf" srcId="{7D3FE4A5-90A5-4E1A-AE76-38C49EB0DD44}" destId="{540E94A2-0EB5-4256-8145-EFBB3586DC91}" srcOrd="0" destOrd="1" presId="urn:microsoft.com/office/officeart/2005/8/layout/vList2"/>
    <dgm:cxn modelId="{313B7DB4-6B70-47A6-B6B9-1748BB1D6AA5}" srcId="{BF6BCA78-C5FA-44F9-A4C3-DB7AF6C33264}" destId="{56457CE0-AF8D-43C6-B306-52162826C07F}" srcOrd="2" destOrd="0" parTransId="{5D21ED8B-5CF1-4C67-9B58-F1ED995BC8B4}" sibTransId="{EE5F51A7-2A3E-40F5-AEC4-9BA749BF2B71}"/>
    <dgm:cxn modelId="{14F70CB5-2AAD-4FB2-8503-5B68D94C409E}" srcId="{BF6BCA78-C5FA-44F9-A4C3-DB7AF6C33264}" destId="{EE0C0C3C-FBCC-4B2B-AE93-5799B661C8D9}" srcOrd="1" destOrd="0" parTransId="{E6D50BEB-3446-45B7-B3C1-9306F3B9C590}" sibTransId="{AB1378CB-0279-4A66-9BDC-97D1AE2B6C21}"/>
    <dgm:cxn modelId="{6BA537BA-13C9-425F-A18C-155A9B541A4E}" srcId="{BF6BCA78-C5FA-44F9-A4C3-DB7AF6C33264}" destId="{340DCA93-927A-4352-80D9-6B5771E87CD2}" srcOrd="0" destOrd="0" parTransId="{7B1DED61-7475-4AF1-93A6-44F3B75259B8}" sibTransId="{3738F812-3745-4BD5-BD97-EAB5B9A52E61}"/>
    <dgm:cxn modelId="{427878C0-71E3-41DC-9EF4-3D4026387923}" type="presOf" srcId="{32F38F4D-5EFA-4591-8A7F-AEC520200610}" destId="{540E94A2-0EB5-4256-8145-EFBB3586DC91}" srcOrd="0" destOrd="2" presId="urn:microsoft.com/office/officeart/2005/8/layout/vList2"/>
    <dgm:cxn modelId="{2650E7E2-F873-4B27-9C05-648DCAB8D499}" type="presOf" srcId="{5CA5CF40-3F37-499C-B292-AFE9F55C738C}" destId="{540E94A2-0EB5-4256-8145-EFBB3586DC91}" srcOrd="0" destOrd="0" presId="urn:microsoft.com/office/officeart/2005/8/layout/vList2"/>
    <dgm:cxn modelId="{155E35F8-553C-4F1D-9E37-CCD80715ECE3}" type="presOf" srcId="{56457CE0-AF8D-43C6-B306-52162826C07F}" destId="{2FF059F2-1F3D-4E43-9BE7-9D530B60636A}" srcOrd="0" destOrd="2" presId="urn:microsoft.com/office/officeart/2005/8/layout/vList2"/>
    <dgm:cxn modelId="{787F5ABA-00C3-4E70-A582-7044C1FB598C}" type="presParOf" srcId="{795CB2B4-8C75-49BA-BED7-7B254C098B4A}" destId="{3AA1CF9B-B907-4AAE-BA56-990EC071E3BA}" srcOrd="0" destOrd="0" presId="urn:microsoft.com/office/officeart/2005/8/layout/vList2"/>
    <dgm:cxn modelId="{16AADF65-CC5A-47FB-9AC2-64E33E0539A8}" type="presParOf" srcId="{795CB2B4-8C75-49BA-BED7-7B254C098B4A}" destId="{540E94A2-0EB5-4256-8145-EFBB3586DC91}" srcOrd="1" destOrd="0" presId="urn:microsoft.com/office/officeart/2005/8/layout/vList2"/>
    <dgm:cxn modelId="{F0C1E993-CDB7-4D23-A6E0-9CC1CF654119}" type="presParOf" srcId="{795CB2B4-8C75-49BA-BED7-7B254C098B4A}" destId="{76778259-C18C-443B-8E71-3F6615D72FA2}" srcOrd="2" destOrd="0" presId="urn:microsoft.com/office/officeart/2005/8/layout/vList2"/>
    <dgm:cxn modelId="{79112746-99A7-4C1B-ABD1-2C0BBA4D8B78}" type="presParOf" srcId="{795CB2B4-8C75-49BA-BED7-7B254C098B4A}" destId="{2FF059F2-1F3D-4E43-9BE7-9D530B6063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1CF9B-B907-4AAE-BA56-990EC071E3BA}">
      <dsp:nvSpPr>
        <dsp:cNvPr id="0" name=""/>
        <dsp:cNvSpPr/>
      </dsp:nvSpPr>
      <dsp:spPr>
        <a:xfrm>
          <a:off x="0" y="0"/>
          <a:ext cx="1747435" cy="5494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Théorique</a:t>
          </a:r>
        </a:p>
      </dsp:txBody>
      <dsp:txXfrm>
        <a:off x="26821" y="26821"/>
        <a:ext cx="1693793" cy="495787"/>
      </dsp:txXfrm>
    </dsp:sp>
    <dsp:sp modelId="{540E94A2-0EB5-4256-8145-EFBB3586DC91}">
      <dsp:nvSpPr>
        <dsp:cNvPr id="0" name=""/>
        <dsp:cNvSpPr/>
      </dsp:nvSpPr>
      <dsp:spPr>
        <a:xfrm>
          <a:off x="0" y="552834"/>
          <a:ext cx="1747435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8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552834"/>
        <a:ext cx="1747435" cy="861120"/>
      </dsp:txXfrm>
    </dsp:sp>
    <dsp:sp modelId="{76778259-C18C-443B-8E71-3F6615D72FA2}">
      <dsp:nvSpPr>
        <dsp:cNvPr id="0" name=""/>
        <dsp:cNvSpPr/>
      </dsp:nvSpPr>
      <dsp:spPr>
        <a:xfrm>
          <a:off x="0" y="1745468"/>
          <a:ext cx="1747435" cy="5736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Empirique</a:t>
          </a:r>
        </a:p>
      </dsp:txBody>
      <dsp:txXfrm>
        <a:off x="28004" y="1773472"/>
        <a:ext cx="1691427" cy="517659"/>
      </dsp:txXfrm>
    </dsp:sp>
    <dsp:sp modelId="{2FF059F2-1F3D-4E43-9BE7-9D530B60636A}">
      <dsp:nvSpPr>
        <dsp:cNvPr id="0" name=""/>
        <dsp:cNvSpPr/>
      </dsp:nvSpPr>
      <dsp:spPr>
        <a:xfrm>
          <a:off x="0" y="1987622"/>
          <a:ext cx="1747435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8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1987622"/>
        <a:ext cx="1747435" cy="86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1CF9B-B907-4AAE-BA56-990EC071E3BA}">
      <dsp:nvSpPr>
        <dsp:cNvPr id="0" name=""/>
        <dsp:cNvSpPr/>
      </dsp:nvSpPr>
      <dsp:spPr>
        <a:xfrm>
          <a:off x="0" y="0"/>
          <a:ext cx="1918965" cy="822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Approche quantitative</a:t>
          </a:r>
        </a:p>
      </dsp:txBody>
      <dsp:txXfrm>
        <a:off x="40151" y="40151"/>
        <a:ext cx="1838663" cy="742201"/>
      </dsp:txXfrm>
    </dsp:sp>
    <dsp:sp modelId="{540E94A2-0EB5-4256-8145-EFBB3586DC91}">
      <dsp:nvSpPr>
        <dsp:cNvPr id="0" name=""/>
        <dsp:cNvSpPr/>
      </dsp:nvSpPr>
      <dsp:spPr>
        <a:xfrm>
          <a:off x="0" y="839866"/>
          <a:ext cx="1918965" cy="641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2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839866"/>
        <a:ext cx="1918965" cy="641700"/>
      </dsp:txXfrm>
    </dsp:sp>
    <dsp:sp modelId="{76778259-C18C-443B-8E71-3F6615D72FA2}">
      <dsp:nvSpPr>
        <dsp:cNvPr id="0" name=""/>
        <dsp:cNvSpPr/>
      </dsp:nvSpPr>
      <dsp:spPr>
        <a:xfrm>
          <a:off x="0" y="1679199"/>
          <a:ext cx="1918965" cy="8398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Approche qualitative</a:t>
          </a:r>
        </a:p>
      </dsp:txBody>
      <dsp:txXfrm>
        <a:off x="40999" y="1720198"/>
        <a:ext cx="1836967" cy="757861"/>
      </dsp:txXfrm>
    </dsp:sp>
    <dsp:sp modelId="{2FF059F2-1F3D-4E43-9BE7-9D530B60636A}">
      <dsp:nvSpPr>
        <dsp:cNvPr id="0" name=""/>
        <dsp:cNvSpPr/>
      </dsp:nvSpPr>
      <dsp:spPr>
        <a:xfrm>
          <a:off x="0" y="2321425"/>
          <a:ext cx="1918965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2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2321425"/>
        <a:ext cx="1918965" cy="513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829D3-F921-49A1-88F2-DB0E6202E788}">
      <dsp:nvSpPr>
        <dsp:cNvPr id="0" name=""/>
        <dsp:cNvSpPr/>
      </dsp:nvSpPr>
      <dsp:spPr>
        <a:xfrm>
          <a:off x="0" y="1033"/>
          <a:ext cx="6740224" cy="8860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Banque mondiale: données statistiques sur le développement international</a:t>
          </a:r>
        </a:p>
      </dsp:txBody>
      <dsp:txXfrm>
        <a:off x="43256" y="44289"/>
        <a:ext cx="6653712" cy="799583"/>
      </dsp:txXfrm>
    </dsp:sp>
    <dsp:sp modelId="{3983F46B-DD42-40E9-BF2C-BE43F1A9DC86}">
      <dsp:nvSpPr>
        <dsp:cNvPr id="0" name=""/>
        <dsp:cNvSpPr/>
      </dsp:nvSpPr>
      <dsp:spPr>
        <a:xfrm>
          <a:off x="0" y="887128"/>
          <a:ext cx="6740224" cy="62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0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887128"/>
        <a:ext cx="6740224" cy="62543"/>
      </dsp:txXfrm>
    </dsp:sp>
    <dsp:sp modelId="{9B3280E5-4DF4-44B6-8404-765D5DB6A12D}">
      <dsp:nvSpPr>
        <dsp:cNvPr id="0" name=""/>
        <dsp:cNvSpPr/>
      </dsp:nvSpPr>
      <dsp:spPr>
        <a:xfrm>
          <a:off x="0" y="960671"/>
          <a:ext cx="6740224" cy="9642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Réseau africain: enquête afro baromètre sur l’opinion concernant la démocratie, la gouvernance, la société civile, etc.</a:t>
          </a:r>
        </a:p>
      </dsp:txBody>
      <dsp:txXfrm>
        <a:off x="47069" y="1007740"/>
        <a:ext cx="6646086" cy="870067"/>
      </dsp:txXfrm>
    </dsp:sp>
    <dsp:sp modelId="{22ABA1BF-8DC7-4774-9356-D579A459C8C3}">
      <dsp:nvSpPr>
        <dsp:cNvPr id="0" name=""/>
        <dsp:cNvSpPr/>
      </dsp:nvSpPr>
      <dsp:spPr>
        <a:xfrm>
          <a:off x="0" y="1990963"/>
          <a:ext cx="6740224" cy="62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0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solidFill>
              <a:schemeClr val="accent3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1990963"/>
        <a:ext cx="6740224" cy="62543"/>
      </dsp:txXfrm>
    </dsp:sp>
    <dsp:sp modelId="{8BE5275B-705D-43D5-A91F-D482F79F5328}">
      <dsp:nvSpPr>
        <dsp:cNvPr id="0" name=""/>
        <dsp:cNvSpPr/>
      </dsp:nvSpPr>
      <dsp:spPr>
        <a:xfrm>
          <a:off x="0" y="1977454"/>
          <a:ext cx="6740224" cy="9659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Agence nationale de la statistique et de la démographie (ANSD): recensement, enquête sur les ménages, etc. </a:t>
          </a:r>
        </a:p>
      </dsp:txBody>
      <dsp:txXfrm>
        <a:off x="47156" y="2024610"/>
        <a:ext cx="6645912" cy="871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829D3-F921-49A1-88F2-DB0E6202E788}">
      <dsp:nvSpPr>
        <dsp:cNvPr id="0" name=""/>
        <dsp:cNvSpPr/>
      </dsp:nvSpPr>
      <dsp:spPr>
        <a:xfrm>
          <a:off x="0" y="649467"/>
          <a:ext cx="6718920" cy="8537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Centre Interuniversitaire Sénégalais de Statistiques Sociales (CISSS) en projet</a:t>
          </a:r>
        </a:p>
      </dsp:txBody>
      <dsp:txXfrm>
        <a:off x="41677" y="691144"/>
        <a:ext cx="6635566" cy="770409"/>
      </dsp:txXfrm>
    </dsp:sp>
    <dsp:sp modelId="{3983F46B-DD42-40E9-BF2C-BE43F1A9DC86}">
      <dsp:nvSpPr>
        <dsp:cNvPr id="0" name=""/>
        <dsp:cNvSpPr/>
      </dsp:nvSpPr>
      <dsp:spPr>
        <a:xfrm>
          <a:off x="0" y="951033"/>
          <a:ext cx="671892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2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951033"/>
        <a:ext cx="6718920" cy="1059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829D3-F921-49A1-88F2-DB0E6202E788}">
      <dsp:nvSpPr>
        <dsp:cNvPr id="0" name=""/>
        <dsp:cNvSpPr/>
      </dsp:nvSpPr>
      <dsp:spPr>
        <a:xfrm>
          <a:off x="0" y="0"/>
          <a:ext cx="6028332" cy="4632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Description d’une variable</a:t>
          </a:r>
        </a:p>
      </dsp:txBody>
      <dsp:txXfrm>
        <a:off x="22616" y="22616"/>
        <a:ext cx="5983100" cy="418055"/>
      </dsp:txXfrm>
    </dsp:sp>
    <dsp:sp modelId="{3983F46B-DD42-40E9-BF2C-BE43F1A9DC86}">
      <dsp:nvSpPr>
        <dsp:cNvPr id="0" name=""/>
        <dsp:cNvSpPr/>
      </dsp:nvSpPr>
      <dsp:spPr>
        <a:xfrm>
          <a:off x="0" y="615035"/>
          <a:ext cx="6028332" cy="1280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Fréquences (ampleur)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Pourcentages et taux (ampleur, évolution)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Moyenne, médiane, mode (représentativité)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Variance, écart-type, score z (variabilité)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Tableaux et graphiques simples (visualisation)</a:t>
          </a: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615035"/>
        <a:ext cx="6028332" cy="1280652"/>
      </dsp:txXfrm>
    </dsp:sp>
    <dsp:sp modelId="{9B3280E5-4DF4-44B6-8404-765D5DB6A12D}">
      <dsp:nvSpPr>
        <dsp:cNvPr id="0" name=""/>
        <dsp:cNvSpPr/>
      </dsp:nvSpPr>
      <dsp:spPr>
        <a:xfrm>
          <a:off x="0" y="2516106"/>
          <a:ext cx="6028332" cy="4454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Description de la relation entre 2 variables</a:t>
          </a:r>
        </a:p>
      </dsp:txBody>
      <dsp:txXfrm>
        <a:off x="21745" y="2537851"/>
        <a:ext cx="5984842" cy="401954"/>
      </dsp:txXfrm>
    </dsp:sp>
    <dsp:sp modelId="{22ABA1BF-8DC7-4774-9356-D579A459C8C3}">
      <dsp:nvSpPr>
        <dsp:cNvPr id="0" name=""/>
        <dsp:cNvSpPr/>
      </dsp:nvSpPr>
      <dsp:spPr>
        <a:xfrm>
          <a:off x="0" y="2403223"/>
          <a:ext cx="6028332" cy="179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Analyse de tableaux bivariés (dépendance)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Tableau des moyennes (différence)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Graphiques bivariés (visualisation)</a:t>
          </a:r>
          <a:endParaRPr lang="fr-FR" sz="2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Coefficient de corrélation (corrélation)</a:t>
          </a:r>
        </a:p>
      </dsp:txBody>
      <dsp:txXfrm>
        <a:off x="0" y="2403223"/>
        <a:ext cx="6028332" cy="1799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1CF9B-B907-4AAE-BA56-990EC071E3BA}">
      <dsp:nvSpPr>
        <dsp:cNvPr id="0" name=""/>
        <dsp:cNvSpPr/>
      </dsp:nvSpPr>
      <dsp:spPr>
        <a:xfrm>
          <a:off x="0" y="0"/>
          <a:ext cx="6031403" cy="692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Inférence au sujet d’une variable</a:t>
          </a:r>
        </a:p>
      </dsp:txBody>
      <dsp:txXfrm>
        <a:off x="33812" y="33812"/>
        <a:ext cx="5963779" cy="625016"/>
      </dsp:txXfrm>
    </dsp:sp>
    <dsp:sp modelId="{540E94A2-0EB5-4256-8145-EFBB3586DC91}">
      <dsp:nvSpPr>
        <dsp:cNvPr id="0" name=""/>
        <dsp:cNvSpPr/>
      </dsp:nvSpPr>
      <dsp:spPr>
        <a:xfrm>
          <a:off x="0" y="694197"/>
          <a:ext cx="6031403" cy="164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9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Estimation par </a:t>
          </a: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int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conf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d’une moyenne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Estimation par </a:t>
          </a: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int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conf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d’une proportion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d’hypothèse sur une moyenne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d’hypothèse sur une proportion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21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694197"/>
        <a:ext cx="6031403" cy="1646685"/>
      </dsp:txXfrm>
    </dsp:sp>
    <dsp:sp modelId="{76778259-C18C-443B-8E71-3F6615D72FA2}">
      <dsp:nvSpPr>
        <dsp:cNvPr id="0" name=""/>
        <dsp:cNvSpPr/>
      </dsp:nvSpPr>
      <dsp:spPr>
        <a:xfrm>
          <a:off x="0" y="2255042"/>
          <a:ext cx="6031403" cy="692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Inférence au sujet de deux variables </a:t>
          </a:r>
        </a:p>
      </dsp:txBody>
      <dsp:txXfrm>
        <a:off x="33812" y="2288854"/>
        <a:ext cx="5963779" cy="625016"/>
      </dsp:txXfrm>
    </dsp:sp>
    <dsp:sp modelId="{2FF059F2-1F3D-4E43-9BE7-9D530B60636A}">
      <dsp:nvSpPr>
        <dsp:cNvPr id="0" name=""/>
        <dsp:cNvSpPr/>
      </dsp:nvSpPr>
      <dsp:spPr>
        <a:xfrm>
          <a:off x="0" y="3033522"/>
          <a:ext cx="6031403" cy="1608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9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du chi-carré (dépendance)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</a:t>
          </a:r>
          <a:r>
            <a:rPr lang="fr-FR" sz="2000" b="1" i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 </a:t>
          </a:r>
          <a:r>
            <a:rPr lang="fr-FR" sz="2000" b="0" i="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(différence)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ANOVA (différence)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Régression linéaire simple (prédiction)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Test d’une corrélation linéaire (corrélation)</a:t>
          </a:r>
        </a:p>
      </dsp:txBody>
      <dsp:txXfrm>
        <a:off x="0" y="3033522"/>
        <a:ext cx="6031403" cy="1608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95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49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41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946266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85"/>
              </a:spcBef>
              <a:spcAft>
                <a:spcPts val="1257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b="1" baseline="0" dirty="0"/>
          </a:p>
        </p:txBody>
      </p:sp>
    </p:spTree>
    <p:extLst>
      <p:ext uri="{BB962C8B-B14F-4D97-AF65-F5344CB8AC3E}">
        <p14:creationId xmlns:p14="http://schemas.microsoft.com/office/powerpoint/2010/main" val="685064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024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659940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3677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8" indent="-239367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216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8" indent="-239367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20029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8" indent="-239367"/>
            <a:endParaRPr lang="fr-FR" dirty="0"/>
          </a:p>
          <a:p>
            <a:pPr marL="0" lvl="8" indent="-239367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9482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656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422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543994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95981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662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932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811984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47455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965770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9099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88641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3079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405676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73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066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66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0293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1" noProof="0" dirty="0"/>
          </a:p>
          <a:p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1978060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39637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84566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4833-AF7A-47C1-BE08-2BA8E22B7BEB}" type="datetime12">
              <a:rPr lang="fr-FR" smtClean="0"/>
              <a:t>8:15 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7D09-080A-486F-8F2C-257430D63DD8}" type="datetime12">
              <a:rPr lang="fr-FR" smtClean="0"/>
              <a:t>8:15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A2CE-4398-46E7-AC8A-0543EA91969E}" type="datetime12">
              <a:rPr lang="fr-FR" smtClean="0"/>
              <a:t>8:15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FF0-7DB8-4C4F-ADEA-0287F3F69200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6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78FB-FABC-4AF3-BC2F-257FFC2DF53A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83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C329-A91D-449E-895A-95289D0DFAE0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48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8CB5-F564-4203-9F5B-7FF4CA6058F5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3B4-0EEA-4C03-86F4-2763794DD924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3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D5B-7CC8-4ECC-BAC3-0F6AB4F43817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1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B1A-6A2B-463D-AF34-2EA1DA0BAC54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21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5672-D540-40EA-B1C4-FA989F53A970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8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1C17-AB63-4717-B99C-D1CC0F79E12C}" type="datetime12">
              <a:rPr lang="fr-FR" smtClean="0"/>
              <a:t>8:15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DCD2-E64C-4140-AC08-153C225B016C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61418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8275-BDBF-4D20-8EE1-2C1A5ECDF281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97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F0C9-FACA-46F3-A054-CB5D78F36DDC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80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905D-797F-4F71-815E-7865FBC301EB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5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4D41-ABE8-4D72-B7EE-69A232B0B867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46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20F-7E48-4A34-B81B-51269BB80A6F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0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A696-4C5A-4C66-95C6-0B40809EF0A2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41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4CAD-64B1-4F6F-BC5D-814B3E4574BB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17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CC12-4C29-40FF-9FEE-EF2B88400E4D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36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3CE0-6BDB-4EDC-BF03-6B8EC64B8E0D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59F-FAE4-45D1-9205-96618E8FDF82}" type="datetime12">
              <a:rPr lang="fr-FR" smtClean="0"/>
              <a:t>8:15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172E-9153-4122-893E-DFEAE6010BB0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44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B3AC-68C9-44C1-B680-B0D37BF63FAF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95276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B461-CBE2-4F59-8E93-864461D499CE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53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7528-E4FE-447B-8A58-5EFBB3C331FB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2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CA84-D6DE-4E5B-A34E-6C7A7AD607B5}" type="datetime12">
              <a:rPr lang="fr-FR" smtClean="0"/>
              <a:t>8:15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7622-9402-4FDA-9860-3805040391D0}" type="datetime12">
              <a:rPr lang="fr-FR" smtClean="0"/>
              <a:t>8:15 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7C58-CD0C-47C1-ABE4-41B62F3FE63F}" type="datetime12">
              <a:rPr lang="fr-FR" smtClean="0"/>
              <a:t>8:15 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C7E2-2AF4-415D-A246-71FAD3D194ED}" type="datetime12">
              <a:rPr lang="fr-FR" smtClean="0"/>
              <a:t>8:15 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80FB-EFD9-40F1-9F27-D9707360C203}" type="datetime12">
              <a:rPr lang="fr-FR" smtClean="0"/>
              <a:t>8:15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C45-3E9A-4275-8830-CB75FB942C38}" type="datetime12">
              <a:rPr lang="fr-FR" smtClean="0"/>
              <a:t>8:15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342D7-D9DD-4C76-9FBF-48B63293F30F}" type="datetime12">
              <a:rPr lang="fr-FR" smtClean="0"/>
              <a:t>8:15 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8A92F-8D35-4FB5-9999-08437D3C6B20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88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A32C72-026C-46A7-9E84-0A383B22ECF4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8:15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75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11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12.xml"/><Relationship Id="rId9" Type="http://schemas.openxmlformats.org/officeDocument/2006/relationships/tags" Target="../tags/tag1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29" Type="http://schemas.openxmlformats.org/officeDocument/2006/relationships/tags" Target="../tags/tag172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32" Type="http://schemas.openxmlformats.org/officeDocument/2006/relationships/notesSlide" Target="../notesSlides/notesSlide16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tags" Target="../tags/tag171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tags" Target="../tags/tag170.xml"/><Relationship Id="rId30" Type="http://schemas.openxmlformats.org/officeDocument/2006/relationships/tags" Target="../tags/tag17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177.xml"/><Relationship Id="rId9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5" Type="http://schemas.openxmlformats.org/officeDocument/2006/relationships/tags" Target="../tags/tag193.xml"/><Relationship Id="rId4" Type="http://schemas.openxmlformats.org/officeDocument/2006/relationships/tags" Target="../tags/tag192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12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diagramData" Target="../diagrams/data3.xml"/><Relationship Id="rId26" Type="http://schemas.openxmlformats.org/officeDocument/2006/relationships/diagramColors" Target="../diagrams/colors4.xml"/><Relationship Id="rId3" Type="http://schemas.openxmlformats.org/officeDocument/2006/relationships/tags" Target="../tags/tag198.xml"/><Relationship Id="rId21" Type="http://schemas.openxmlformats.org/officeDocument/2006/relationships/diagramColors" Target="../diagrams/colors3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notesSlide" Target="../notesSlides/notesSlide20.xml"/><Relationship Id="rId25" Type="http://schemas.openxmlformats.org/officeDocument/2006/relationships/diagramQuickStyle" Target="../diagrams/quickStyle4.xml"/><Relationship Id="rId2" Type="http://schemas.openxmlformats.org/officeDocument/2006/relationships/tags" Target="../tags/tag197.xml"/><Relationship Id="rId16" Type="http://schemas.openxmlformats.org/officeDocument/2006/relationships/slideLayout" Target="../slideLayouts/slideLayout1.xml"/><Relationship Id="rId20" Type="http://schemas.openxmlformats.org/officeDocument/2006/relationships/diagramQuickStyle" Target="../diagrams/quickStyle3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diagramLayout" Target="../diagrams/layout4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diagramData" Target="../diagrams/data4.xml"/><Relationship Id="rId10" Type="http://schemas.openxmlformats.org/officeDocument/2006/relationships/tags" Target="../tags/tag205.xml"/><Relationship Id="rId19" Type="http://schemas.openxmlformats.org/officeDocument/2006/relationships/diagramLayout" Target="../diagrams/layout3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microsoft.com/office/2007/relationships/diagramDrawing" Target="../diagrams/drawing3.xml"/><Relationship Id="rId27" Type="http://schemas.microsoft.com/office/2007/relationships/diagramDrawing" Target="../diagrams/drawing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18.xml"/><Relationship Id="rId3" Type="http://schemas.openxmlformats.org/officeDocument/2006/relationships/tags" Target="../tags/tag213.xml"/><Relationship Id="rId7" Type="http://schemas.openxmlformats.org/officeDocument/2006/relationships/tags" Target="../tags/tag217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10" Type="http://schemas.openxmlformats.org/officeDocument/2006/relationships/notesSlide" Target="../notesSlides/notesSlide21.xml"/><Relationship Id="rId4" Type="http://schemas.openxmlformats.org/officeDocument/2006/relationships/tags" Target="../tags/tag214.xml"/><Relationship Id="rId9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26.xml"/><Relationship Id="rId13" Type="http://schemas.openxmlformats.org/officeDocument/2006/relationships/slideLayout" Target="../slideLayouts/slideLayout1.xml"/><Relationship Id="rId18" Type="http://schemas.openxmlformats.org/officeDocument/2006/relationships/diagramColors" Target="../diagrams/colors5.xml"/><Relationship Id="rId3" Type="http://schemas.openxmlformats.org/officeDocument/2006/relationships/tags" Target="../tags/tag221.xml"/><Relationship Id="rId7" Type="http://schemas.openxmlformats.org/officeDocument/2006/relationships/tags" Target="../tags/tag225.xml"/><Relationship Id="rId12" Type="http://schemas.openxmlformats.org/officeDocument/2006/relationships/tags" Target="../tags/tag230.xml"/><Relationship Id="rId17" Type="http://schemas.openxmlformats.org/officeDocument/2006/relationships/diagramQuickStyle" Target="../diagrams/quickStyle5.xml"/><Relationship Id="rId2" Type="http://schemas.openxmlformats.org/officeDocument/2006/relationships/tags" Target="../tags/tag220.xml"/><Relationship Id="rId16" Type="http://schemas.openxmlformats.org/officeDocument/2006/relationships/diagramLayout" Target="../diagrams/layout5.xml"/><Relationship Id="rId1" Type="http://schemas.openxmlformats.org/officeDocument/2006/relationships/tags" Target="../tags/tag219.xml"/><Relationship Id="rId6" Type="http://schemas.openxmlformats.org/officeDocument/2006/relationships/tags" Target="../tags/tag224.xml"/><Relationship Id="rId11" Type="http://schemas.openxmlformats.org/officeDocument/2006/relationships/tags" Target="../tags/tag229.xml"/><Relationship Id="rId5" Type="http://schemas.openxmlformats.org/officeDocument/2006/relationships/tags" Target="../tags/tag223.xml"/><Relationship Id="rId15" Type="http://schemas.openxmlformats.org/officeDocument/2006/relationships/diagramData" Target="../diagrams/data5.xml"/><Relationship Id="rId10" Type="http://schemas.openxmlformats.org/officeDocument/2006/relationships/tags" Target="../tags/tag228.xml"/><Relationship Id="rId19" Type="http://schemas.microsoft.com/office/2007/relationships/diagramDrawing" Target="../diagrams/drawing5.xml"/><Relationship Id="rId4" Type="http://schemas.openxmlformats.org/officeDocument/2006/relationships/tags" Target="../tags/tag222.xml"/><Relationship Id="rId9" Type="http://schemas.openxmlformats.org/officeDocument/2006/relationships/tags" Target="../tags/tag227.xml"/><Relationship Id="rId1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slideLayout" Target="../slideLayouts/slideLayout1.xml"/><Relationship Id="rId18" Type="http://schemas.openxmlformats.org/officeDocument/2006/relationships/diagramColors" Target="../diagrams/colors6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diagramQuickStyle" Target="../diagrams/quickStyle6.xml"/><Relationship Id="rId2" Type="http://schemas.openxmlformats.org/officeDocument/2006/relationships/tags" Target="../tags/tag232.xml"/><Relationship Id="rId16" Type="http://schemas.openxmlformats.org/officeDocument/2006/relationships/diagramLayout" Target="../diagrams/layout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diagramData" Target="../diagrams/data6.xml"/><Relationship Id="rId10" Type="http://schemas.openxmlformats.org/officeDocument/2006/relationships/tags" Target="../tags/tag240.xml"/><Relationship Id="rId19" Type="http://schemas.microsoft.com/office/2007/relationships/diagramDrawing" Target="../diagrams/drawing6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3" Type="http://schemas.openxmlformats.org/officeDocument/2006/relationships/tags" Target="../tags/tag245.xml"/><Relationship Id="rId7" Type="http://schemas.openxmlformats.org/officeDocument/2006/relationships/tags" Target="../tags/tag249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5" Type="http://schemas.openxmlformats.org/officeDocument/2006/relationships/tags" Target="../tags/tag247.xml"/><Relationship Id="rId10" Type="http://schemas.openxmlformats.org/officeDocument/2006/relationships/notesSlide" Target="../notesSlides/notesSlide24.xml"/><Relationship Id="rId4" Type="http://schemas.openxmlformats.org/officeDocument/2006/relationships/tags" Target="../tags/tag246.xml"/><Relationship Id="rId9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5" Type="http://schemas.openxmlformats.org/officeDocument/2006/relationships/tags" Target="../tags/tag255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254.xml"/><Relationship Id="rId9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5" Type="http://schemas.openxmlformats.org/officeDocument/2006/relationships/tags" Target="../tags/tag263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262.xml"/><Relationship Id="rId9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3" Type="http://schemas.openxmlformats.org/officeDocument/2006/relationships/tags" Target="../tags/tag269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slideLayout" Target="../slideLayouts/slideLayout1.xml"/><Relationship Id="rId3" Type="http://schemas.openxmlformats.org/officeDocument/2006/relationships/tags" Target="../tags/tag289.xml"/><Relationship Id="rId21" Type="http://schemas.openxmlformats.org/officeDocument/2006/relationships/tags" Target="../tags/tag307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tags" Target="../tags/tag306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9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diagramData" Target="../diagrams/data2.xml"/><Relationship Id="rId3" Type="http://schemas.openxmlformats.org/officeDocument/2006/relationships/tags" Target="../tags/tag56.xml"/><Relationship Id="rId21" Type="http://schemas.openxmlformats.org/officeDocument/2006/relationships/diagramData" Target="../diagrams/data1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microsoft.com/office/2007/relationships/diagramDrawing" Target="../diagrams/drawing1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notesSlide" Target="../notesSlides/notesSlide7.xml"/><Relationship Id="rId29" Type="http://schemas.openxmlformats.org/officeDocument/2006/relationships/diagramColors" Target="../diagrams/colors2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diagramColors" Target="../diagrams/colors1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diagramQuickStyle" Target="../diagrams/quickStyle1.xml"/><Relationship Id="rId28" Type="http://schemas.openxmlformats.org/officeDocument/2006/relationships/diagramQuickStyle" Target="../diagrams/quickStyle2.xml"/><Relationship Id="rId10" Type="http://schemas.openxmlformats.org/officeDocument/2006/relationships/tags" Target="../tags/tag63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diagramLayout" Target="../diagrams/layout1.xml"/><Relationship Id="rId27" Type="http://schemas.openxmlformats.org/officeDocument/2006/relationships/diagramLayout" Target="../diagrams/layout2.xml"/><Relationship Id="rId30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notesSlide" Target="../notesSlides/notesSlide8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10" y="1428736"/>
            <a:ext cx="7745514" cy="1057268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r>
              <a:rPr lang="en-CA" sz="4000" b="0" dirty="0"/>
              <a:t>MIASS 231</a:t>
            </a:r>
            <a:endParaRPr lang="fr-FR" sz="4000" b="0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7544" y="3262878"/>
            <a:ext cx="7932184" cy="2786082"/>
          </a:xfrm>
          <a:noFill/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Mathématiques </a:t>
            </a:r>
          </a:p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(appliquées aux sciences sociales) 3</a:t>
            </a:r>
          </a:p>
          <a:p>
            <a:pPr>
              <a:spcBef>
                <a:spcPts val="0"/>
              </a:spcBef>
            </a:pP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©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El Hadj Touré, PhD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Spécialiste des statistiques sociales et méthodes de sondage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St-Louis</a:t>
            </a:r>
          </a:p>
          <a:p>
            <a:pPr>
              <a:spcBef>
                <a:spcPts val="0"/>
              </a:spcBef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1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9C2F695A-64AB-44F2-B0DA-ECFA6EB96FC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461892" y="2780928"/>
            <a:ext cx="868210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456240" y="2841380"/>
            <a:ext cx="868210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844824"/>
            <a:ext cx="8643998" cy="479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référer aux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théories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à l’œuvre en sciences sociales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orientent le chercheur vers certains objets/problématiques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Relèvent des paradigmes holiste, individualiste, constructiviste</a:t>
            </a:r>
          </a:p>
          <a:p>
            <a:pPr>
              <a:spcBef>
                <a:spcPts val="1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Procéder à des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lectures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qui fournissent des informations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conduisent à vérifier des résultats pour d’autres situations/cas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Articles, magazines, journaux, publications d’organismes…</a:t>
            </a:r>
          </a:p>
          <a:p>
            <a:pPr>
              <a:spcBef>
                <a:spcPts val="1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Chercher des réponses à des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problèmes pratiques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sociologue est engagé en faveur de sa société, sa communauté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Environnement, inégalités sociales, déviance </a:t>
            </a:r>
          </a:p>
          <a:p>
            <a:pPr>
              <a:spcBef>
                <a:spcPts val="1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S’inspirer d’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observations simples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 monde quotidien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sociologue est un observateur méthodique de son environnement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Phénomène de l’itinérance, de mode (jeans troués, piercings…)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387049" y="6492875"/>
            <a:ext cx="2133600" cy="365125"/>
          </a:xfrm>
        </p:spPr>
        <p:txBody>
          <a:bodyPr/>
          <a:lstStyle/>
          <a:p>
            <a:fld id="{C99D9B16-634F-489B-A9CA-0061F5DD3789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69131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1. La construction de la problématique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Où trouver des idées de thèmes/sujets (Adapté de Fox:24)?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35938" y="1844824"/>
            <a:ext cx="8808062" cy="460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l’ampleur, la représentativité, la variabilité d’un phénomène social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Description: décrire les caractéristiques d’une réalité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tabagisme, toxicomanie, suicide, pauvreté, décrochage scolaire, corruption, croyance aux institutions, etc.</a:t>
            </a: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Analyser la relation ou l’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association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entre deux phénomènes (explication)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Association: la présence de X est accompagnée de celle de Y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instruction (X)      revenu (Y)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500834"/>
            <a:ext cx="2133600" cy="365125"/>
          </a:xfrm>
        </p:spPr>
        <p:txBody>
          <a:bodyPr/>
          <a:lstStyle/>
          <a:p>
            <a:fld id="{A7516FAF-D52E-492C-8A7E-303D2F512557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69131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1. La construction de la problématique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But de la recherche quantitative en lien avec un thème/sujet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419872" y="5517232"/>
            <a:ext cx="29472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6F9084E-2DB4-4311-BE20-98FD89373882}"/>
              </a:ext>
            </a:extLst>
          </p:cNvPr>
          <p:cNvSpPr/>
          <p:nvPr/>
        </p:nvSpPr>
        <p:spPr>
          <a:xfrm>
            <a:off x="335938" y="1844823"/>
            <a:ext cx="8808062" cy="21602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84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607330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Une fois le thème/sujet choisi, il faut le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problématiser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 générale (thème)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guide la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revue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synthétique et critique de la littérature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Quels sont les facteurs explicatifs de la toxicomanie?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 spécifique (sujet)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oriente la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des données et l’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empirique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La consommation de drogue est-elle liée au statut socio-économique des jeunes sénégalais âgés de 15 à 24 ans?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Problématique comme processus qui consiste à passer de la question générale à la question spécifique (métaphore de l’entonnoir), du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problème social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au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problème sociologique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492875"/>
            <a:ext cx="2133600" cy="365125"/>
          </a:xfrm>
        </p:spPr>
        <p:txBody>
          <a:bodyPr/>
          <a:lstStyle/>
          <a:p>
            <a:fld id="{97665CA2-E025-4CDF-B84F-FF13E9E2ABA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avec flèche 8"/>
          <p:cNvCxnSpPr/>
          <p:nvPr>
            <p:custDataLst>
              <p:tags r:id="rId4"/>
            </p:custDataLst>
          </p:nvPr>
        </p:nvCxnSpPr>
        <p:spPr>
          <a:xfrm>
            <a:off x="428596" y="2132856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>
            <p:custDataLst>
              <p:tags r:id="rId5"/>
            </p:custDataLst>
          </p:nvPr>
        </p:nvCxnSpPr>
        <p:spPr>
          <a:xfrm>
            <a:off x="406488" y="5517232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21206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 la question générale à la question spécifique</a:t>
            </a:r>
          </a:p>
        </p:txBody>
      </p:sp>
      <p:sp>
        <p:nvSpPr>
          <p:cNvPr id="18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469131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1. La construction de la problématique</a:t>
            </a:r>
          </a:p>
        </p:txBody>
      </p:sp>
    </p:spTree>
    <p:extLst>
      <p:ext uri="{BB962C8B-B14F-4D97-AF65-F5344CB8AC3E}">
        <p14:creationId xmlns:p14="http://schemas.microsoft.com/office/powerpoint/2010/main" val="30856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535322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profil socioéconomique des jeunes candidats à l’émigration clandestine?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faible statut socioéconomique et un chômage prolongé caractérisent-ils les jeunes candidats à l’émigration clandestine?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Qu'est-ce qui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prédispose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certains à fréquenter les musées contrairement à d’autres? (Bourdieu, 1966)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fréquentation des musées d’art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européens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est-elle une affaire de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classe sociale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 termes de niveau d’éducation?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n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Quelles sont les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causes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 suicide dans les sociétés modernes? (Durkheim, 1897)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suicide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est-il proportionnel au degré de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cohésion sociale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dans les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pays européens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357158" y="6492875"/>
            <a:ext cx="2133600" cy="365125"/>
          </a:xfrm>
        </p:spPr>
        <p:txBody>
          <a:bodyPr/>
          <a:lstStyle/>
          <a:p>
            <a:fld id="{10E5BDA5-B8E2-4A64-8CC8-36565200EF5B}" type="datetime12">
              <a:rPr lang="fr-FR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0" y="1221206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1054579"/>
            <a:ext cx="903649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 la question générale à la question spécifique (exemples)</a:t>
            </a:r>
          </a:p>
        </p:txBody>
      </p:sp>
      <p:sp>
        <p:nvSpPr>
          <p:cNvPr id="17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469131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1. La construction de la problématique</a:t>
            </a:r>
          </a:p>
        </p:txBody>
      </p:sp>
    </p:spTree>
    <p:extLst>
      <p:ext uri="{BB962C8B-B14F-4D97-AF65-F5344CB8AC3E}">
        <p14:creationId xmlns:p14="http://schemas.microsoft.com/office/powerpoint/2010/main" val="12785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60733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L’hypothèse, incontournable en recherche quantitative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Énoncé d’une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réponse anticipée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la question spécifique de recherche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le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suicide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varie en fonction du degré de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cohésion sociale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chez les pays européens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L’hypothèse découle de la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déductive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Approche qui consiste, à partir d’une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théorie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à confirmer ou infirmer une hypothèse dans les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faits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|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L’hypothèse implique l’élaboration d’un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modèle d’analyse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Cadre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opérationnel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sur lequel s’appuie l’analyse: il inclut les concepts opératoires sous-jacents à une hypothèse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492875"/>
            <a:ext cx="2133600" cy="365125"/>
          </a:xfrm>
        </p:spPr>
        <p:txBody>
          <a:bodyPr/>
          <a:lstStyle/>
          <a:p>
            <a:fld id="{00657425-3058-4D3F-8E1C-1951D889DCAC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47880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2. La formulation de l’hypothèse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Caractéristiques en recherche quantitative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50112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Il consiste à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schématiser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l’hypothèse de recherche par la mise en relation des variables analysées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indépendante (X)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(soit désignée, soit manipulée!)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Facteur explicatif (variable explicative)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dépendante (Y)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(habituellement l’objet de l’étude)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Effet présumé (variable expliquée)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500834"/>
            <a:ext cx="2133600" cy="365125"/>
          </a:xfrm>
        </p:spPr>
        <p:txBody>
          <a:bodyPr/>
          <a:lstStyle/>
          <a:p>
            <a:fld id="{A4E51279-DB9B-4F1C-B311-9E38055D29CD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81710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2. La formulation de l’hypothèse</a:t>
            </a: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6617864" y="2934204"/>
            <a:ext cx="1872208" cy="3571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Suicide (Y)</a:t>
            </a: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857224" y="2924944"/>
            <a:ext cx="4392488" cy="3571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Degré de cohésion sociale (X)</a:t>
            </a:r>
          </a:p>
        </p:txBody>
      </p:sp>
      <p:sp>
        <p:nvSpPr>
          <p:cNvPr id="18" name="Flèche droite 17"/>
          <p:cNvSpPr/>
          <p:nvPr>
            <p:custDataLst>
              <p:tags r:id="rId7"/>
            </p:custDataLst>
          </p:nvPr>
        </p:nvSpPr>
        <p:spPr>
          <a:xfrm>
            <a:off x="5640910" y="3032101"/>
            <a:ext cx="607223" cy="142876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>
            <p:custDataLst>
              <p:tags r:id="rId8"/>
            </p:custDataLst>
          </p:nvPr>
        </p:nvSpPr>
        <p:spPr>
          <a:xfrm>
            <a:off x="5260445" y="35112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f (X)</a:t>
            </a:r>
            <a:endParaRPr lang="fr-CA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Connecteur droit avec flèche 2"/>
          <p:cNvCxnSpPr/>
          <p:nvPr>
            <p:custDataLst>
              <p:tags r:id="rId9"/>
            </p:custDataLst>
          </p:nvPr>
        </p:nvCxnSpPr>
        <p:spPr>
          <a:xfrm>
            <a:off x="428596" y="2132856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10"/>
            </p:custDataLst>
          </p:nvPr>
        </p:nvCxnSpPr>
        <p:spPr>
          <a:xfrm>
            <a:off x="0" y="1231129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11"/>
            </p:custDataLst>
          </p:nvPr>
        </p:nvCxnSpPr>
        <p:spPr>
          <a:xfrm>
            <a:off x="0" y="129158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2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Premier niveau d’opérationnalisation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9" grpId="0" animBg="1"/>
      <p:bldP spid="10" grpId="0" animBg="1"/>
      <p:bldP spid="18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1844824"/>
            <a:ext cx="9144000" cy="4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Il consiste à définir précisément les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concepts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à les  décomposer en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dimensions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les dimensions en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indicateurs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les indicateurs en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éventuellement (Lazarsfeld, 1965)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Concepts              Dimensions                     Indicateurs                         Indices       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492875"/>
            <a:ext cx="2133600" cy="365125"/>
          </a:xfrm>
        </p:spPr>
        <p:txBody>
          <a:bodyPr/>
          <a:lstStyle/>
          <a:p>
            <a:fld id="{B3D918A8-CC4F-4984-9187-3DDA62804EC5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763915"/>
            <a:ext cx="9144000" cy="426348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2. La formulation de l’hypothèse</a:t>
            </a: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79512" y="5992988"/>
            <a:ext cx="1106372" cy="3571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Arial" pitchFamily="34" charset="0"/>
                <a:cs typeface="Arial" pitchFamily="34" charset="0"/>
              </a:rPr>
              <a:t>Suicide</a:t>
            </a: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179512" y="4207038"/>
            <a:ext cx="1249248" cy="8572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Arial" pitchFamily="34" charset="0"/>
                <a:cs typeface="Arial" pitchFamily="34" charset="0"/>
              </a:rPr>
              <a:t>Degré de cohésion sociale</a:t>
            </a:r>
          </a:p>
        </p:txBody>
      </p:sp>
      <p:sp>
        <p:nvSpPr>
          <p:cNvPr id="15" name="Flèche droite 14"/>
          <p:cNvSpPr/>
          <p:nvPr>
            <p:custDataLst>
              <p:tags r:id="rId7"/>
            </p:custDataLst>
          </p:nvPr>
        </p:nvSpPr>
        <p:spPr>
          <a:xfrm rot="5400000" flipV="1">
            <a:off x="285720" y="5421484"/>
            <a:ext cx="785818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>
            <p:custDataLst>
              <p:tags r:id="rId8"/>
            </p:custDataLst>
          </p:nvPr>
        </p:nvSpPr>
        <p:spPr>
          <a:xfrm>
            <a:off x="4608779" y="5954548"/>
            <a:ext cx="31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Taux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suicide par pays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>
            <p:custDataLst>
              <p:tags r:id="rId9"/>
            </p:custDataLst>
          </p:nvPr>
        </p:nvSpPr>
        <p:spPr>
          <a:xfrm>
            <a:off x="2214546" y="36355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>
            <p:custDataLst>
              <p:tags r:id="rId10"/>
            </p:custDataLst>
          </p:nvPr>
        </p:nvSpPr>
        <p:spPr>
          <a:xfrm>
            <a:off x="2214546" y="44213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Famille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>
            <p:custDataLst>
              <p:tags r:id="rId11"/>
            </p:custDataLst>
          </p:nvPr>
        </p:nvSpPr>
        <p:spPr>
          <a:xfrm>
            <a:off x="2214546" y="513573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Socioprofess.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>
            <p:custDataLst>
              <p:tags r:id="rId12"/>
            </p:custDataLst>
          </p:nvPr>
        </p:nvSpPr>
        <p:spPr>
          <a:xfrm>
            <a:off x="4643438" y="3492658"/>
            <a:ext cx="3089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 clergés</a:t>
            </a:r>
          </a:p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Appartenance religieuse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>
            <p:custDataLst>
              <p:tags r:id="rId13"/>
            </p:custDataLst>
          </p:nvPr>
        </p:nvSpPr>
        <p:spPr>
          <a:xfrm>
            <a:off x="4643438" y="428497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 matrimonial</a:t>
            </a:r>
          </a:p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d’enfants...</a:t>
            </a:r>
          </a:p>
        </p:txBody>
      </p:sp>
      <p:sp>
        <p:nvSpPr>
          <p:cNvPr id="23" name="ZoneTexte 22"/>
          <p:cNvSpPr txBox="1"/>
          <p:nvPr>
            <p:custDataLst>
              <p:tags r:id="rId14"/>
            </p:custDataLst>
          </p:nvPr>
        </p:nvSpPr>
        <p:spPr>
          <a:xfrm>
            <a:off x="4645112" y="4996103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</a:t>
            </a:r>
          </a:p>
          <a:p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socioéconomique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ccolade fermante 23"/>
          <p:cNvSpPr/>
          <p:nvPr>
            <p:custDataLst>
              <p:tags r:id="rId15"/>
            </p:custDataLst>
          </p:nvPr>
        </p:nvSpPr>
        <p:spPr>
          <a:xfrm>
            <a:off x="7359756" y="3607532"/>
            <a:ext cx="285752" cy="2096457"/>
          </a:xfrm>
          <a:prstGeom prst="rightBrace">
            <a:avLst>
              <a:gd name="adj1" fmla="val 8333"/>
              <a:gd name="adj2" fmla="val 4764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>
            <p:custDataLst>
              <p:tags r:id="rId16"/>
            </p:custDataLst>
          </p:nvPr>
        </p:nvSpPr>
        <p:spPr>
          <a:xfrm>
            <a:off x="7627139" y="4195800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Indice de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cohésion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Connecteur droit avec flèche 26"/>
          <p:cNvCxnSpPr/>
          <p:nvPr>
            <p:custDataLst>
              <p:tags r:id="rId17"/>
            </p:custDataLst>
          </p:nvPr>
        </p:nvCxnSpPr>
        <p:spPr>
          <a:xfrm flipV="1">
            <a:off x="3357554" y="3706972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>
            <p:custDataLst>
              <p:tags r:id="rId18"/>
            </p:custDataLst>
          </p:nvPr>
        </p:nvCxnSpPr>
        <p:spPr>
          <a:xfrm>
            <a:off x="3357554" y="3849848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>
            <p:custDataLst>
              <p:tags r:id="rId19"/>
            </p:custDataLst>
          </p:nvPr>
        </p:nvCxnSpPr>
        <p:spPr>
          <a:xfrm flipV="1">
            <a:off x="3357554" y="4492790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>
            <p:custDataLst>
              <p:tags r:id="rId20"/>
            </p:custDataLst>
          </p:nvPr>
        </p:nvCxnSpPr>
        <p:spPr>
          <a:xfrm>
            <a:off x="3357554" y="4635666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>
            <p:custDataLst>
              <p:tags r:id="rId21"/>
            </p:custDataLst>
          </p:nvPr>
        </p:nvCxnSpPr>
        <p:spPr>
          <a:xfrm flipV="1">
            <a:off x="3857620" y="5278608"/>
            <a:ext cx="750099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>
            <p:custDataLst>
              <p:tags r:id="rId22"/>
            </p:custDataLst>
          </p:nvPr>
        </p:nvCxnSpPr>
        <p:spPr>
          <a:xfrm>
            <a:off x="3857620" y="5350046"/>
            <a:ext cx="750099" cy="178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endCxn id="17" idx="1"/>
          </p:cNvCxnSpPr>
          <p:nvPr>
            <p:custDataLst>
              <p:tags r:id="rId23"/>
            </p:custDataLst>
          </p:nvPr>
        </p:nvCxnSpPr>
        <p:spPr>
          <a:xfrm rot="5400000" flipH="1" flipV="1">
            <a:off x="1421599" y="3842719"/>
            <a:ext cx="800077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endCxn id="18" idx="1"/>
          </p:cNvCxnSpPr>
          <p:nvPr>
            <p:custDataLst>
              <p:tags r:id="rId24"/>
            </p:custDataLst>
          </p:nvPr>
        </p:nvCxnSpPr>
        <p:spPr>
          <a:xfrm flipV="1">
            <a:off x="1428728" y="4621407"/>
            <a:ext cx="785818" cy="14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endCxn id="19" idx="1"/>
          </p:cNvCxnSpPr>
          <p:nvPr>
            <p:custDataLst>
              <p:tags r:id="rId25"/>
            </p:custDataLst>
          </p:nvPr>
        </p:nvCxnSpPr>
        <p:spPr>
          <a:xfrm>
            <a:off x="1428728" y="4635666"/>
            <a:ext cx="785818" cy="700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9" idx="3"/>
          </p:cNvCxnSpPr>
          <p:nvPr>
            <p:custDataLst>
              <p:tags r:id="rId26"/>
            </p:custDataLst>
          </p:nvPr>
        </p:nvCxnSpPr>
        <p:spPr>
          <a:xfrm>
            <a:off x="1285884" y="6171583"/>
            <a:ext cx="3286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>
            <p:custDataLst>
              <p:tags r:id="rId27"/>
            </p:custDataLst>
          </p:nvPr>
        </p:nvCxnSpPr>
        <p:spPr>
          <a:xfrm>
            <a:off x="418456" y="2060848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>
            <p:custDataLst>
              <p:tags r:id="rId28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>
            <p:custDataLst>
              <p:tags r:id="rId29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2" name="Rectangle 2"/>
          <p:cNvSpPr txBox="1">
            <a:spLocks noChangeArrowheads="1"/>
          </p:cNvSpPr>
          <p:nvPr>
            <p:custDataLst>
              <p:tags r:id="rId30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Deuxième niveau d’opérationnalisation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4572000" y="3492658"/>
            <a:ext cx="3073508" cy="30081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 animBg="1"/>
      <p:bldP spid="25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51520" y="1988840"/>
            <a:ext cx="8712968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Pour chacune des hypothèses ci-dessous, précisez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concepts en termes de variables indépendante et dépendante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dimensions (s’il y a lieu) et indicateurs surtout</a:t>
            </a:r>
          </a:p>
          <a:p>
            <a:pPr marL="457200" indent="-457200">
              <a:spcBef>
                <a:spcPts val="24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statut socioéconomique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influe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sur la consommation de drogue chez les </a:t>
            </a:r>
            <a:r>
              <a:rPr lang="fr-CA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jeunes sénégalais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âgés de 15 à 24 ans</a:t>
            </a:r>
          </a:p>
          <a:p>
            <a:pPr marL="457200" indent="-457200">
              <a:spcBef>
                <a:spcPts val="2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fréquentation des musées d’art européens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dépend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la classe sociale en termes de niveau d’éducation</a:t>
            </a:r>
          </a:p>
          <a:p>
            <a:pPr marL="457200" indent="-457200">
              <a:spcBef>
                <a:spcPts val="2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candidats à l’émigration clandestine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présentent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faible statut socioéconomique et un chômage prolongé </a:t>
            </a:r>
          </a:p>
          <a:p>
            <a:pPr marL="457200" indent="-457200">
              <a:spcBef>
                <a:spcPts val="2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596" y="6484522"/>
            <a:ext cx="2133600" cy="365125"/>
          </a:xfrm>
        </p:spPr>
        <p:txBody>
          <a:bodyPr/>
          <a:lstStyle/>
          <a:p>
            <a:fld id="{F6C034C3-481D-433C-98B3-60F1377FF5A8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69131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2. La formulation de l’hypothèse 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Opérationnalisation (remue-méninges)</a:t>
            </a:r>
          </a:p>
        </p:txBody>
      </p:sp>
      <p:cxnSp>
        <p:nvCxnSpPr>
          <p:cNvPr id="12" name="Connecteur droit avec flèche 11"/>
          <p:cNvCxnSpPr/>
          <p:nvPr>
            <p:custDataLst>
              <p:tags r:id="rId8"/>
            </p:custDataLst>
          </p:nvPr>
        </p:nvCxnSpPr>
        <p:spPr>
          <a:xfrm>
            <a:off x="418456" y="2204864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50112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primaires ou de « première main »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fraîchement produites par le chercheur suivant son protocole de recherche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 par le biais d’un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devis expérimental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(expérimentation):       Ex: genre de films (manipulé)          comportements violents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 par le biais d’une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enquête par questionnaire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(sondage):        Ex: sexe  (désigné)         comportements violents 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secondaires ou de « seconde main »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préexistantes dont le chercheur se sert pour répondre à des questions de recherche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 à partir d’une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banque de données statistiques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 de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textuelles: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articles, lettres, discours, etc.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8153" y="6492875"/>
            <a:ext cx="2133600" cy="365125"/>
          </a:xfrm>
        </p:spPr>
        <p:txBody>
          <a:bodyPr/>
          <a:lstStyle/>
          <a:p>
            <a:fld id="{3ADE9575-1F9D-4D57-83D5-0C8C0E55B711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81007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3. La collecte des données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principales sources de données statistiques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4574826" y="3573016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421434" y="4273866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57158" y="1916832"/>
            <a:ext cx="857256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étudier un phénomène social donné, le chercheur peut interroger l’individu puisque celui-ci fait partie intégrante d’un tout qui influe sur ses comportements et ses attitudes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principe épistémologique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tendances majoritaires qui se dégagent des réponses d’une fraction d’individus apportent des informations significatives pouvant aider à décrire et expliquer des phénomènes sociaux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principe théorique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informations issues d’un échantillon d’individus choisis de façon appropriée peuvent être généralisées à la population de référence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principe statistique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13253" y="6500834"/>
            <a:ext cx="2133600" cy="365125"/>
          </a:xfrm>
        </p:spPr>
        <p:txBody>
          <a:bodyPr/>
          <a:lstStyle/>
          <a:p>
            <a:fld id="{863CD574-D587-4D52-8AEA-6C230B2A9B8C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823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3. La collecte des données 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Enquête par questionnaire: principes subjacents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Espace réservé du text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95536" y="1988840"/>
            <a:ext cx="86409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défi en sciences sociales!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Anxiété statistique chez les étudiants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Complexité de la matière elle-même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Mais, possible à relever!!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Prof: moins de formalisme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mathémat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&amp; plus d’illustrations pratiques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Étudiants: connaissances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mathémat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&amp; méthodologiques de base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nécessité incontournable!!!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le cadre de votre projet de recherche quantitative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professions multiples reposent sur les statistiques sociales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sociales comme fondement de la prise de décision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B6BBC72F-B397-4AC6-B684-4841497DDC98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59842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Présentation générale du cours 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Enseignement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&amp; apprentissage des statistiques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464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85860"/>
            <a:ext cx="810104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14858" y="6492875"/>
            <a:ext cx="2133600" cy="365125"/>
          </a:xfrm>
        </p:spPr>
        <p:txBody>
          <a:bodyPr/>
          <a:lstStyle/>
          <a:p>
            <a:fld id="{C5123449-6E60-4BAD-8B89-666B9CEEBFD8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2288896"/>
              </p:ext>
            </p:extLst>
          </p:nvPr>
        </p:nvGraphicFramePr>
        <p:xfrm>
          <a:off x="2409428" y="1968481"/>
          <a:ext cx="6740224" cy="2943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18" name="Connecteur droit avec flèche 17"/>
          <p:cNvCxnSpPr/>
          <p:nvPr>
            <p:custDataLst>
              <p:tags r:id="rId5"/>
            </p:custDataLst>
          </p:nvPr>
        </p:nvCxnSpPr>
        <p:spPr>
          <a:xfrm flipV="1">
            <a:off x="1829694" y="2267940"/>
            <a:ext cx="543611" cy="606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>
            <p:custDataLst>
              <p:tags r:id="rId6"/>
            </p:custDataLst>
          </p:nvPr>
        </p:nvCxnSpPr>
        <p:spPr>
          <a:xfrm>
            <a:off x="1868113" y="3828978"/>
            <a:ext cx="500066" cy="689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>
            <p:custDataLst>
              <p:tags r:id="rId7"/>
            </p:custDataLst>
          </p:nvPr>
        </p:nvGrpSpPr>
        <p:grpSpPr>
          <a:xfrm>
            <a:off x="-35671" y="2896280"/>
            <a:ext cx="1901488" cy="912600"/>
            <a:chOff x="0" y="0"/>
            <a:chExt cx="5412021" cy="912600"/>
          </a:xfrm>
          <a:scene3d>
            <a:camera prst="orthographicFront"/>
            <a:lightRig rig="chilly" dir="t"/>
          </a:scene3d>
        </p:grpSpPr>
        <p:sp>
          <p:nvSpPr>
            <p:cNvPr id="23" name="Rectangle à coins arrondis 22"/>
            <p:cNvSpPr/>
            <p:nvPr/>
          </p:nvSpPr>
          <p:spPr>
            <a:xfrm>
              <a:off x="125609" y="0"/>
              <a:ext cx="5286412" cy="9126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4549"/>
              <a:ext cx="5241863" cy="8235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Producteurs</a:t>
              </a:r>
              <a:endParaRPr lang="fr-FR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e 26"/>
          <p:cNvGrpSpPr/>
          <p:nvPr>
            <p:custDataLst>
              <p:tags r:id="rId8"/>
            </p:custDataLst>
          </p:nvPr>
        </p:nvGrpSpPr>
        <p:grpSpPr>
          <a:xfrm>
            <a:off x="-11023" y="5528502"/>
            <a:ext cx="1928794" cy="912600"/>
            <a:chOff x="0" y="-27672"/>
            <a:chExt cx="5286413" cy="912600"/>
          </a:xfrm>
          <a:scene3d>
            <a:camera prst="orthographicFront"/>
            <a:lightRig rig="chilly" dir="t"/>
          </a:scene3d>
        </p:grpSpPr>
        <p:sp>
          <p:nvSpPr>
            <p:cNvPr id="28" name="Rectangle à coins arrondis 27"/>
            <p:cNvSpPr/>
            <p:nvPr/>
          </p:nvSpPr>
          <p:spPr>
            <a:xfrm>
              <a:off x="0" y="-27672"/>
              <a:ext cx="5286413" cy="9126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548" y="-1965"/>
              <a:ext cx="5197316" cy="8235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Distributeurs</a:t>
              </a:r>
              <a:endParaRPr lang="fr-FR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3" name="Diagramme 42"/>
          <p:cNvGraphicFramePr/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725067201"/>
              </p:ext>
            </p:extLst>
          </p:nvPr>
        </p:nvGraphicFramePr>
        <p:xfrm>
          <a:off x="2425080" y="4911928"/>
          <a:ext cx="6718920" cy="210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46" name="Connecteur droit avec flèche 45"/>
          <p:cNvCxnSpPr>
            <a:cxnSpLocks/>
          </p:cNvCxnSpPr>
          <p:nvPr>
            <p:custDataLst>
              <p:tags r:id="rId10"/>
            </p:custDataLst>
          </p:nvPr>
        </p:nvCxnSpPr>
        <p:spPr>
          <a:xfrm>
            <a:off x="1917771" y="5950468"/>
            <a:ext cx="5468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Rectangle 2"/>
          <p:cNvSpPr txBox="1">
            <a:spLocks noChangeArrowheads="1"/>
          </p:cNvSpPr>
          <p:nvPr>
            <p:custDataLst>
              <p:tags r:id="rId11"/>
            </p:custDataLst>
          </p:nvPr>
        </p:nvSpPr>
        <p:spPr>
          <a:xfrm>
            <a:off x="0" y="1052736"/>
            <a:ext cx="9149652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Banques de données statistiques: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aperçu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ctrTitle"/>
            <p:custDataLst>
              <p:tags r:id="rId12"/>
            </p:custDataLst>
          </p:nvPr>
        </p:nvSpPr>
        <p:spPr>
          <a:xfrm>
            <a:off x="0" y="506826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3. La collecte des données </a:t>
            </a:r>
          </a:p>
        </p:txBody>
      </p:sp>
      <p:cxnSp>
        <p:nvCxnSpPr>
          <p:cNvPr id="31" name="Connecteur droit 30"/>
          <p:cNvCxnSpPr/>
          <p:nvPr>
            <p:custDataLst>
              <p:tags r:id="rId13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>
            <p:custDataLst>
              <p:tags r:id="rId14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D4758BDD-0961-46A8-B054-129D86623C3E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1878226" y="3344015"/>
            <a:ext cx="5468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4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28596" y="1988840"/>
            <a:ext cx="8463884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fonction du nombre de variables analysées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univariée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elle porte sur une seule variable (revenu)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bivariée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relation entre deux variables (sexe et revenu)</a:t>
            </a:r>
          </a:p>
          <a:p>
            <a:pPr>
              <a:spcBef>
                <a:spcPts val="180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fonction du plan d’analyse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principale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elle se rapporte aux hypothèses de recherche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relation entre cohésion sociale et suicide (Durkheim, 1897)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secondaire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elle s’inscrit en dehors des hypothèses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relation entre des caractéristiques socio-démographiques (sexe, âge) et la variable clé (suicide) (Durkheim, 1897)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500034" y="6500834"/>
            <a:ext cx="2133600" cy="365125"/>
          </a:xfrm>
        </p:spPr>
        <p:txBody>
          <a:bodyPr/>
          <a:lstStyle/>
          <a:p>
            <a:fld id="{3D0754BF-0C75-4910-B306-1F26175A2502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2905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4. L’analyse statistique</a:t>
            </a: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des données</a:t>
            </a:r>
          </a:p>
        </p:txBody>
      </p:sp>
      <p:sp>
        <p:nvSpPr>
          <p:cNvPr id="17" name="Rectangle 16"/>
          <p:cNvSpPr/>
          <p:nvPr>
            <p:custDataLst>
              <p:tags r:id="rId6"/>
            </p:custDataLst>
          </p:nvPr>
        </p:nvSpPr>
        <p:spPr>
          <a:xfrm>
            <a:off x="0" y="118506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Types d’analyse</a:t>
            </a:r>
          </a:p>
        </p:txBody>
      </p: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06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50368" y="1541017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500034" y="6500834"/>
            <a:ext cx="2133600" cy="365125"/>
          </a:xfrm>
        </p:spPr>
        <p:txBody>
          <a:bodyPr/>
          <a:lstStyle/>
          <a:p>
            <a:fld id="{97A513A1-7038-4FC6-B393-E5D04275C2B3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3096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4. L’analyse statistique des données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>
            <p:custDataLst>
              <p:tags r:id="rId6"/>
            </p:custDataLst>
          </p:nvPr>
        </p:nvSpPr>
        <p:spPr>
          <a:xfrm>
            <a:off x="0" y="120864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Premier échelon: décrire les données  </a:t>
            </a:r>
          </a:p>
        </p:txBody>
      </p:sp>
      <p:graphicFrame>
        <p:nvGraphicFramePr>
          <p:cNvPr id="13" name="Diagramme 12"/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119714094"/>
              </p:ext>
            </p:extLst>
          </p:nvPr>
        </p:nvGraphicFramePr>
        <p:xfrm>
          <a:off x="3121320" y="2104994"/>
          <a:ext cx="602833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cxnSp>
        <p:nvCxnSpPr>
          <p:cNvPr id="23" name="Connecteur droit avec flèche 22"/>
          <p:cNvCxnSpPr/>
          <p:nvPr>
            <p:custDataLst>
              <p:tags r:id="rId8"/>
            </p:custDataLst>
          </p:nvPr>
        </p:nvCxnSpPr>
        <p:spPr>
          <a:xfrm flipV="1">
            <a:off x="1835437" y="2390746"/>
            <a:ext cx="1285884" cy="1327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>
            <p:custDataLst>
              <p:tags r:id="rId9"/>
            </p:custDataLst>
          </p:nvPr>
        </p:nvCxnSpPr>
        <p:spPr>
          <a:xfrm>
            <a:off x="1835437" y="3748068"/>
            <a:ext cx="1285885" cy="1152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>
            <p:custDataLst>
              <p:tags r:id="rId10"/>
            </p:custDataLst>
          </p:nvPr>
        </p:nvGrpSpPr>
        <p:grpSpPr>
          <a:xfrm>
            <a:off x="-37603" y="3294917"/>
            <a:ext cx="1857356" cy="912600"/>
            <a:chOff x="-44549" y="-24523"/>
            <a:chExt cx="5286412" cy="912600"/>
          </a:xfrm>
          <a:scene3d>
            <a:camera prst="orthographicFront"/>
            <a:lightRig rig="chilly" dir="t"/>
          </a:scene3d>
        </p:grpSpPr>
        <p:sp>
          <p:nvSpPr>
            <p:cNvPr id="28" name="Rectangle à coins arrondis 27"/>
            <p:cNvSpPr/>
            <p:nvPr/>
          </p:nvSpPr>
          <p:spPr>
            <a:xfrm>
              <a:off x="-44549" y="-24523"/>
              <a:ext cx="5286412" cy="9126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549" y="44549"/>
              <a:ext cx="5197314" cy="8235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Analyse descriptive</a:t>
              </a:r>
              <a:endParaRPr lang="fr-FR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" name="Connecteur droit 19"/>
          <p:cNvCxnSpPr/>
          <p:nvPr>
            <p:custDataLst>
              <p:tags r:id="rId11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2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8A829D3-F921-49A1-88F2-DB0E6202E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58A829D3-F921-49A1-88F2-DB0E6202E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983F46B-DD42-40E9-BF2C-BE43F1A9D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graphicEl>
                                              <a:dgm id="{3983F46B-DD42-40E9-BF2C-BE43F1A9D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graphicEl>
                                              <a:dgm id="{3983F46B-DD42-40E9-BF2C-BE43F1A9D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graphicEl>
                                              <a:dgm id="{3983F46B-DD42-40E9-BF2C-BE43F1A9D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B3280E5-4DF4-44B6-8404-765D5DB6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dgm id="{9B3280E5-4DF4-44B6-8404-765D5DB6A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2ABA1BF-8DC7-4774-9356-D579A459C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graphicEl>
                                              <a:dgm id="{22ABA1BF-8DC7-4774-9356-D579A459C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graphicEl>
                                              <a:dgm id="{22ABA1BF-8DC7-4774-9356-D579A459C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graphicEl>
                                              <a:dgm id="{22ABA1BF-8DC7-4774-9356-D579A459C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28596" y="1928802"/>
            <a:ext cx="821537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22944" y="6484522"/>
            <a:ext cx="2133600" cy="365125"/>
          </a:xfrm>
        </p:spPr>
        <p:txBody>
          <a:bodyPr/>
          <a:lstStyle/>
          <a:p>
            <a:fld id="{E909BE7B-8FB8-40A3-BDA1-D4DAEF1C12B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12005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4. L’analyse statistique des données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>
            <p:custDataLst>
              <p:tags r:id="rId6"/>
            </p:custDataLst>
          </p:nvPr>
        </p:nvSpPr>
        <p:spPr>
          <a:xfrm>
            <a:off x="9139" y="119680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Deuxième échelon: inférer sur les données  </a:t>
            </a:r>
          </a:p>
        </p:txBody>
      </p:sp>
      <p:graphicFrame>
        <p:nvGraphicFramePr>
          <p:cNvPr id="13" name="Diagramme 12"/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148875673"/>
              </p:ext>
            </p:extLst>
          </p:nvPr>
        </p:nvGraphicFramePr>
        <p:xfrm>
          <a:off x="3112597" y="1857364"/>
          <a:ext cx="6031403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cxnSp>
        <p:nvCxnSpPr>
          <p:cNvPr id="21" name="Connecteur droit avec flèche 20"/>
          <p:cNvCxnSpPr/>
          <p:nvPr>
            <p:custDataLst>
              <p:tags r:id="rId8"/>
            </p:custDataLst>
          </p:nvPr>
        </p:nvCxnSpPr>
        <p:spPr>
          <a:xfrm flipV="1">
            <a:off x="1898119" y="2211807"/>
            <a:ext cx="1214478" cy="1048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9" idx="3"/>
          </p:cNvCxnSpPr>
          <p:nvPr>
            <p:custDataLst>
              <p:tags r:id="rId9"/>
            </p:custDataLst>
          </p:nvPr>
        </p:nvCxnSpPr>
        <p:spPr>
          <a:xfrm>
            <a:off x="1897751" y="3260535"/>
            <a:ext cx="1214846" cy="1101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8" name="Groupe 27"/>
          <p:cNvGrpSpPr/>
          <p:nvPr>
            <p:custDataLst>
              <p:tags r:id="rId10"/>
            </p:custDataLst>
          </p:nvPr>
        </p:nvGrpSpPr>
        <p:grpSpPr>
          <a:xfrm>
            <a:off x="-12428" y="2804235"/>
            <a:ext cx="1943258" cy="1004179"/>
            <a:chOff x="-293336" y="-193390"/>
            <a:chExt cx="5469525" cy="1004179"/>
          </a:xfrm>
          <a:scene3d>
            <a:camera prst="orthographicFront"/>
            <a:lightRig rig="chilly" dir="t"/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-203328" y="-193390"/>
              <a:ext cx="5286412" cy="9126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293336" y="-193390"/>
              <a:ext cx="5469525" cy="1004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Analyse inférentielle</a:t>
              </a:r>
              <a:endParaRPr lang="fr-FR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" name="Connecteur droit 19"/>
          <p:cNvCxnSpPr/>
          <p:nvPr>
            <p:custDataLst>
              <p:tags r:id="rId11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2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40E94A2-0EB5-4256-8145-EFBB3586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>
                                            <p:graphicEl>
                                              <a:dgm id="{540E94A2-0EB5-4256-8145-EFBB3586D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540E94A2-0EB5-4256-8145-EFBB3586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graphicEl>
                                              <a:dgm id="{540E94A2-0EB5-4256-8145-EFBB3586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F059F2-1F3D-4E43-9BE7-9D530B60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graphicEl>
                                              <a:dgm id="{2FF059F2-1F3D-4E43-9BE7-9D530B606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graphicEl>
                                              <a:dgm id="{2FF059F2-1F3D-4E43-9BE7-9D530B60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graphicEl>
                                              <a:dgm id="{2FF059F2-1F3D-4E43-9BE7-9D530B60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lvl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72859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L’interprétation des résultats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357158" y="1428736"/>
            <a:ext cx="8101042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57158" y="2059349"/>
            <a:ext cx="8607330" cy="429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(analyse des résultats)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consiste à présenter les résultats obtenus à l’aide des techniques statistiques, à exprimer ce que suggèrent les chiffres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t suggère qu’en 2006 les hommes avaient un revenu supérieur à celui des femmes au Canada (t= 30,09 ; p&lt;0,001)</a:t>
            </a:r>
          </a:p>
          <a:p>
            <a:pPr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théorique/sociologique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(discussion)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consiste « à se poser des questions sur les résultats pour faire ressortir de façon claire leur signification véritable et leurs retombées» (Lamoureux, 2003: 261), i.e. à discuter les résultats</a:t>
            </a:r>
          </a:p>
          <a:p>
            <a:pPr lvl="2">
              <a:spcBef>
                <a:spcPts val="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L’hypothèse d’une disparité salariale selon le genre est-elle confirmée? Le pourquoi de la conclusion (faits/théories/bon sens)</a:t>
            </a:r>
          </a:p>
          <a:p>
            <a:pPr marL="457200" lvl="1" indent="0">
              <a:spcBef>
                <a:spcPts val="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283679" y="6492875"/>
            <a:ext cx="2133600" cy="365125"/>
          </a:xfrm>
        </p:spPr>
        <p:txBody>
          <a:bodyPr/>
          <a:lstStyle/>
          <a:p>
            <a:fld id="{57A0CCDC-295F-49E2-BC36-4C425576B0C0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0" y="122120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formes d’interprétation</a:t>
            </a:r>
          </a:p>
        </p:txBody>
      </p:sp>
    </p:spTree>
    <p:extLst>
      <p:ext uri="{BB962C8B-B14F-4D97-AF65-F5344CB8AC3E}">
        <p14:creationId xmlns:p14="http://schemas.microsoft.com/office/powerpoint/2010/main" val="34910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84734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L’interprétation des résultats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357158" y="1785926"/>
            <a:ext cx="8101042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57158" y="1916832"/>
            <a:ext cx="8792494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Comparer les résultats obtenus aux résultats attendus, et expliquer les conclusions par un retour sur la problématique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 Découvertes positives »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(Fox: 133)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obtenus correspondent aux résultats attendus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ce cas, le chercheur donne les arguments explicatifs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L’hypothèse d’une disparité salariale selon le genre est confirmée. Cela peut s’expliquer par la socialisation ou la discrimination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 Découvertes négatives »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(Fox: 133)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obtenus s’écartent des résultats attendus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ce cas, le chercheur est censé expliquer l’écart constaté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Si l’hypothèse précédente était infirmée, on pourrait l’expliquer par le contexte de l’étude, des problèmes méthodologiques…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14010" y="6492875"/>
            <a:ext cx="2133600" cy="365125"/>
          </a:xfrm>
        </p:spPr>
        <p:txBody>
          <a:bodyPr/>
          <a:lstStyle/>
          <a:p>
            <a:fld id="{68EE31C1-45CA-43A1-9A00-C4D3246F8C4D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23192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théorique  </a:t>
            </a:r>
          </a:p>
        </p:txBody>
      </p: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75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83222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L’interprétation des résultats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57158" y="1916832"/>
            <a:ext cx="8572560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Évaluer la certitude ou la crédibilité des résultats tirés de l’analyse des données d’échantillon (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validité interne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Peut-on affirmer qu’il y a une relation entre X et Y?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Peut-on avoir confiance aux réponses des sondés?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 biaisée de mesure: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effet désirabilité sociale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3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Évaluer le caractère généralisable des résultats d’un échantillon à la population parente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validité externe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L’échantillon est-il représentatif de la population?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L’échantillon est-il constitué de façon aléatoire?</a:t>
            </a:r>
          </a:p>
          <a:p>
            <a:pPr lvl="3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non,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 biaisée d’échantillonnage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14010" y="6492875"/>
            <a:ext cx="2133600" cy="365125"/>
          </a:xfrm>
        </p:spPr>
        <p:txBody>
          <a:bodyPr/>
          <a:lstStyle/>
          <a:p>
            <a:fld id="{56A5BB12-8874-42EA-AFC8-4351F867DA68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20596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théorique (suite)</a:t>
            </a:r>
          </a:p>
        </p:txBody>
      </p: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6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85786" y="1500174"/>
            <a:ext cx="7915276" cy="485778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643050"/>
            <a:ext cx="84582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57158" y="6492875"/>
            <a:ext cx="2133600" cy="365125"/>
          </a:xfrm>
        </p:spPr>
        <p:txBody>
          <a:bodyPr/>
          <a:lstStyle/>
          <a:p>
            <a:fld id="{7BF8C1CE-174A-4A4D-892B-303F41D8A104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494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Recherche quantitative</a:t>
            </a:r>
            <a:r>
              <a:rPr kumimoji="0" lang="fr-CA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&amp; qualitative </a:t>
            </a:r>
            <a:endParaRPr kumimoji="0" lang="fr-CA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673197799"/>
              </p:ext>
            </p:extLst>
          </p:nvPr>
        </p:nvGraphicFramePr>
        <p:xfrm>
          <a:off x="428596" y="1487081"/>
          <a:ext cx="8550404" cy="507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Éléments</a:t>
                      </a:r>
                      <a:r>
                        <a:rPr lang="fr-CA" b="1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comparés</a:t>
                      </a:r>
                      <a:endParaRPr lang="fr-CA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Recherche quantitative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Recherche qualitative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122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Origine épistémologique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pc="0" baseline="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Visée scientifique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8">
                <a:tc>
                  <a:txBody>
                    <a:bodyPr/>
                    <a:lstStyle/>
                    <a:p>
                      <a:r>
                        <a:rPr lang="fr-CA" i="1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Rapport Objet/sujet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48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Raisonnement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endParaRPr lang="fr-CA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Objet d’étude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5659">
                <a:tc>
                  <a:txBody>
                    <a:bodyPr/>
                    <a:lstStyle/>
                    <a:p>
                      <a:endParaRPr lang="fr-CA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Procédures</a:t>
                      </a:r>
                      <a:r>
                        <a:rPr lang="fr-CA" i="1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techniques</a:t>
                      </a:r>
                      <a:endParaRPr lang="fr-CA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7"/>
            </p:custDataLst>
          </p:nvPr>
        </p:nvSpPr>
        <p:spPr>
          <a:xfrm>
            <a:off x="2893090" y="190259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Sciences physico-naturelles = Sciences sociales </a:t>
            </a:r>
          </a:p>
        </p:txBody>
      </p:sp>
      <p:sp>
        <p:nvSpPr>
          <p:cNvPr id="13" name="ZoneTexte 12"/>
          <p:cNvSpPr txBox="1"/>
          <p:nvPr>
            <p:custDataLst>
              <p:tags r:id="rId8"/>
            </p:custDataLst>
          </p:nvPr>
        </p:nvSpPr>
        <p:spPr>
          <a:xfrm>
            <a:off x="5728649" y="1902598"/>
            <a:ext cx="3214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Interprétative</a:t>
            </a:r>
          </a:p>
          <a:p>
            <a:r>
              <a:rPr kumimoji="0"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Sciences physico-naturelles  ≠ Sciences de l’esprit 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>
            <p:custDataLst>
              <p:tags r:id="rId9"/>
            </p:custDataLst>
          </p:nvPr>
        </p:nvSpPr>
        <p:spPr>
          <a:xfrm>
            <a:off x="2894731" y="2912451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Description &amp; Explication des phénomènes sociaux</a:t>
            </a: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5728648" y="2912451"/>
            <a:ext cx="330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Exploration &amp; Compréhension des phénomènes sociaux</a:t>
            </a:r>
          </a:p>
        </p:txBody>
      </p:sp>
      <p:sp>
        <p:nvSpPr>
          <p:cNvPr id="18" name="ZoneTexte 17"/>
          <p:cNvSpPr txBox="1"/>
          <p:nvPr>
            <p:custDataLst>
              <p:tags r:id="rId11"/>
            </p:custDataLst>
          </p:nvPr>
        </p:nvSpPr>
        <p:spPr>
          <a:xfrm>
            <a:off x="2928169" y="36895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Extériorité (objectivité)</a:t>
            </a:r>
          </a:p>
        </p:txBody>
      </p:sp>
      <p:sp>
        <p:nvSpPr>
          <p:cNvPr id="21" name="ZoneTexte 20"/>
          <p:cNvSpPr txBox="1"/>
          <p:nvPr>
            <p:custDataLst>
              <p:tags r:id="rId12"/>
            </p:custDataLst>
          </p:nvPr>
        </p:nvSpPr>
        <p:spPr>
          <a:xfrm>
            <a:off x="5774893" y="36895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Intériorité (subjectivité)</a:t>
            </a: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2908625" y="40588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déductive</a:t>
            </a: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5748013" y="40588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inductive</a:t>
            </a:r>
          </a:p>
        </p:txBody>
      </p:sp>
      <p:sp>
        <p:nvSpPr>
          <p:cNvPr id="25" name="ZoneTexte 24"/>
          <p:cNvSpPr txBox="1"/>
          <p:nvPr>
            <p:custDataLst>
              <p:tags r:id="rId15"/>
            </p:custDataLst>
          </p:nvPr>
        </p:nvSpPr>
        <p:spPr>
          <a:xfrm>
            <a:off x="2908625" y="452353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Ampleur des  faits &amp; 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Lien entre des variables</a:t>
            </a:r>
          </a:p>
        </p:txBody>
      </p:sp>
      <p:sp>
        <p:nvSpPr>
          <p:cNvPr id="26" name="ZoneTexte 25"/>
          <p:cNvSpPr txBox="1"/>
          <p:nvPr>
            <p:custDataLst>
              <p:tags r:id="rId16"/>
            </p:custDataLst>
          </p:nvPr>
        </p:nvSpPr>
        <p:spPr>
          <a:xfrm>
            <a:off x="5792001" y="452353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Déroulement des faits &amp; Lien entre des catégories</a:t>
            </a:r>
          </a:p>
        </p:txBody>
      </p:sp>
      <p:sp>
        <p:nvSpPr>
          <p:cNvPr id="27" name="ZoneTexte 26"/>
          <p:cNvSpPr txBox="1"/>
          <p:nvPr>
            <p:custDataLst>
              <p:tags r:id="rId17"/>
            </p:custDataLst>
          </p:nvPr>
        </p:nvSpPr>
        <p:spPr>
          <a:xfrm>
            <a:off x="2908625" y="5229067"/>
            <a:ext cx="2866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Rigoureuses, structurées et systématiques (expérimentation, sondage, questionnaire)</a:t>
            </a:r>
          </a:p>
        </p:txBody>
      </p:sp>
      <p:sp>
        <p:nvSpPr>
          <p:cNvPr id="28" name="ZoneTexte 27"/>
          <p:cNvSpPr txBox="1"/>
          <p:nvPr>
            <p:custDataLst>
              <p:tags r:id="rId18"/>
            </p:custDataLst>
          </p:nvPr>
        </p:nvSpPr>
        <p:spPr>
          <a:xfrm>
            <a:off x="5754737" y="522425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Souples, peu structurées et évolutives (entrevues, observation participante, monographies)</a:t>
            </a:r>
          </a:p>
        </p:txBody>
      </p:sp>
      <p:cxnSp>
        <p:nvCxnSpPr>
          <p:cNvPr id="29" name="Connecteur droit 28"/>
          <p:cNvCxnSpPr/>
          <p:nvPr>
            <p:custDataLst>
              <p:tags r:id="rId19"/>
            </p:custDataLst>
          </p:nvPr>
        </p:nvCxnSpPr>
        <p:spPr>
          <a:xfrm>
            <a:off x="0" y="1241978"/>
            <a:ext cx="9164574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>
            <p:custDataLst>
              <p:tags r:id="rId20"/>
            </p:custDataLst>
          </p:nvPr>
        </p:nvCxnSpPr>
        <p:spPr>
          <a:xfrm>
            <a:off x="0" y="1302430"/>
            <a:ext cx="916457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7" grpId="0"/>
      <p:bldP spid="18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0034" y="1500174"/>
            <a:ext cx="8201028" cy="485778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28596" y="1643050"/>
            <a:ext cx="82868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28596" y="6492875"/>
            <a:ext cx="2133600" cy="365125"/>
          </a:xfrm>
        </p:spPr>
        <p:txBody>
          <a:bodyPr/>
          <a:lstStyle/>
          <a:p>
            <a:fld id="{E580A18B-9195-4492-AD9F-A8F11C37818E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7515111"/>
              </p:ext>
            </p:extLst>
          </p:nvPr>
        </p:nvGraphicFramePr>
        <p:xfrm>
          <a:off x="417873" y="1493136"/>
          <a:ext cx="8429683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778"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Éléments</a:t>
                      </a:r>
                      <a:r>
                        <a:rPr lang="fr-CA" b="1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comparés</a:t>
                      </a:r>
                      <a:endParaRPr lang="fr-CA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Recherche quantitative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Recherche qualitative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61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Type de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861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Échantillonnage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Échantillon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Type d’informations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861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Type d’analyse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861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Résultats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r>
                        <a:rPr lang="fr-CA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But ultime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23" name="Connecteur droit 22"/>
          <p:cNvCxnSpPr/>
          <p:nvPr>
            <p:custDataLst>
              <p:tags r:id="rId6"/>
            </p:custDataLst>
          </p:nvPr>
        </p:nvCxnSpPr>
        <p:spPr>
          <a:xfrm rot="5400000">
            <a:off x="7250925" y="2393149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>
            <p:custDataLst>
              <p:tags r:id="rId7"/>
            </p:custDataLst>
          </p:nvPr>
        </p:nvSpPr>
        <p:spPr>
          <a:xfrm>
            <a:off x="2925146" y="191837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Prédéterminées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Axées sur les résultats</a:t>
            </a:r>
          </a:p>
        </p:txBody>
      </p:sp>
      <p:sp>
        <p:nvSpPr>
          <p:cNvPr id="15" name="ZoneTexte 14"/>
          <p:cNvSpPr txBox="1"/>
          <p:nvPr>
            <p:custDataLst>
              <p:tags r:id="rId8"/>
            </p:custDataLst>
          </p:nvPr>
        </p:nvSpPr>
        <p:spPr>
          <a:xfrm>
            <a:off x="5720011" y="191837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Ouvertes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Axées sur les processus</a:t>
            </a:r>
          </a:p>
        </p:txBody>
      </p:sp>
      <p:sp>
        <p:nvSpPr>
          <p:cNvPr id="17" name="ZoneTexte 16"/>
          <p:cNvSpPr txBox="1"/>
          <p:nvPr>
            <p:custDataLst>
              <p:tags r:id="rId9"/>
            </p:custDataLst>
          </p:nvPr>
        </p:nvSpPr>
        <p:spPr>
          <a:xfrm>
            <a:off x="2835499" y="26266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Surtout probabiliste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(simple, complexe)</a:t>
            </a:r>
          </a:p>
        </p:txBody>
      </p:sp>
      <p:sp>
        <p:nvSpPr>
          <p:cNvPr id="18" name="ZoneTexte 17"/>
          <p:cNvSpPr txBox="1"/>
          <p:nvPr>
            <p:custDataLst>
              <p:tags r:id="rId10"/>
            </p:custDataLst>
          </p:nvPr>
        </p:nvSpPr>
        <p:spPr>
          <a:xfrm>
            <a:off x="2886964" y="33801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Larges unités statistiques </a:t>
            </a:r>
          </a:p>
        </p:txBody>
      </p:sp>
      <p:sp>
        <p:nvSpPr>
          <p:cNvPr id="21" name="ZoneTexte 20"/>
          <p:cNvSpPr txBox="1"/>
          <p:nvPr>
            <p:custDataLst>
              <p:tags r:id="rId11"/>
            </p:custDataLst>
          </p:nvPr>
        </p:nvSpPr>
        <p:spPr>
          <a:xfrm>
            <a:off x="5746941" y="33801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 restreints </a:t>
            </a:r>
          </a:p>
        </p:txBody>
      </p:sp>
      <p:sp>
        <p:nvSpPr>
          <p:cNvPr id="24" name="ZoneTexte 23"/>
          <p:cNvSpPr txBox="1"/>
          <p:nvPr>
            <p:custDataLst>
              <p:tags r:id="rId12"/>
            </p:custDataLst>
          </p:nvPr>
        </p:nvSpPr>
        <p:spPr>
          <a:xfrm>
            <a:off x="2848963" y="38199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Extensives</a:t>
            </a:r>
          </a:p>
        </p:txBody>
      </p:sp>
      <p:sp>
        <p:nvSpPr>
          <p:cNvPr id="25" name="ZoneTexte 24"/>
          <p:cNvSpPr txBox="1"/>
          <p:nvPr>
            <p:custDataLst>
              <p:tags r:id="rId13"/>
            </p:custDataLst>
          </p:nvPr>
        </p:nvSpPr>
        <p:spPr>
          <a:xfrm>
            <a:off x="5757775" y="38199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Intensives</a:t>
            </a:r>
          </a:p>
        </p:txBody>
      </p:sp>
      <p:sp>
        <p:nvSpPr>
          <p:cNvPr id="26" name="ZoneTexte 25"/>
          <p:cNvSpPr txBox="1"/>
          <p:nvPr>
            <p:custDataLst>
              <p:tags r:id="rId14"/>
            </p:custDataLst>
          </p:nvPr>
        </p:nvSpPr>
        <p:spPr>
          <a:xfrm>
            <a:off x="2835499" y="426073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Précision (quantité)</a:t>
            </a:r>
          </a:p>
        </p:txBody>
      </p:sp>
      <p:sp>
        <p:nvSpPr>
          <p:cNvPr id="27" name="ZoneTexte 26"/>
          <p:cNvSpPr txBox="1"/>
          <p:nvPr>
            <p:custDataLst>
              <p:tags r:id="rId15"/>
            </p:custDataLst>
          </p:nvPr>
        </p:nvSpPr>
        <p:spPr>
          <a:xfrm>
            <a:off x="5785777" y="2626248"/>
            <a:ext cx="309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Surtout non probabiliste (saturation, choix raisonné)</a:t>
            </a:r>
          </a:p>
        </p:txBody>
      </p:sp>
      <p:sp>
        <p:nvSpPr>
          <p:cNvPr id="28" name="ZoneTexte 27"/>
          <p:cNvSpPr txBox="1"/>
          <p:nvPr>
            <p:custDataLst>
              <p:tags r:id="rId16"/>
            </p:custDataLst>
          </p:nvPr>
        </p:nvSpPr>
        <p:spPr>
          <a:xfrm>
            <a:off x="5785777" y="426073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Approximation (qualité)</a:t>
            </a:r>
          </a:p>
        </p:txBody>
      </p:sp>
      <p:sp>
        <p:nvSpPr>
          <p:cNvPr id="29" name="ZoneTexte 28"/>
          <p:cNvSpPr txBox="1"/>
          <p:nvPr>
            <p:custDataLst>
              <p:tags r:id="rId17"/>
            </p:custDataLst>
          </p:nvPr>
        </p:nvSpPr>
        <p:spPr>
          <a:xfrm>
            <a:off x="2866131" y="46918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Description statistique &amp;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Inférence statistique </a:t>
            </a:r>
          </a:p>
        </p:txBody>
      </p:sp>
      <p:sp>
        <p:nvSpPr>
          <p:cNvPr id="30" name="ZoneTexte 29"/>
          <p:cNvSpPr txBox="1"/>
          <p:nvPr>
            <p:custDataLst>
              <p:tags r:id="rId18"/>
            </p:custDataLst>
          </p:nvPr>
        </p:nvSpPr>
        <p:spPr>
          <a:xfrm>
            <a:off x="5757775" y="467785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Description narrative &amp;</a:t>
            </a:r>
          </a:p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Comparaison continue</a:t>
            </a:r>
          </a:p>
        </p:txBody>
      </p:sp>
      <p:sp>
        <p:nvSpPr>
          <p:cNvPr id="31" name="ZoneTexte 30"/>
          <p:cNvSpPr txBox="1"/>
          <p:nvPr>
            <p:custDataLst>
              <p:tags r:id="rId19"/>
            </p:custDataLst>
          </p:nvPr>
        </p:nvSpPr>
        <p:spPr>
          <a:xfrm>
            <a:off x="2886093" y="547943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Caractère nomothétique / Généralisation</a:t>
            </a:r>
          </a:p>
        </p:txBody>
      </p:sp>
      <p:sp>
        <p:nvSpPr>
          <p:cNvPr id="32" name="ZoneTexte 31"/>
          <p:cNvSpPr txBox="1"/>
          <p:nvPr>
            <p:custDataLst>
              <p:tags r:id="rId20"/>
            </p:custDataLst>
          </p:nvPr>
        </p:nvSpPr>
        <p:spPr>
          <a:xfrm>
            <a:off x="5746941" y="54755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Caractère idiographique / Transférabilité</a:t>
            </a:r>
          </a:p>
        </p:txBody>
      </p:sp>
      <p:sp>
        <p:nvSpPr>
          <p:cNvPr id="33" name="ZoneTexte 32"/>
          <p:cNvSpPr txBox="1"/>
          <p:nvPr>
            <p:custDataLst>
              <p:tags r:id="rId21"/>
            </p:custDataLst>
          </p:nvPr>
        </p:nvSpPr>
        <p:spPr>
          <a:xfrm>
            <a:off x="2857493" y="613150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Certitude, prédiction </a:t>
            </a:r>
          </a:p>
        </p:txBody>
      </p:sp>
      <p:sp>
        <p:nvSpPr>
          <p:cNvPr id="34" name="ZoneTexte 33"/>
          <p:cNvSpPr txBox="1"/>
          <p:nvPr>
            <p:custDataLst>
              <p:tags r:id="rId22"/>
            </p:custDataLst>
          </p:nvPr>
        </p:nvSpPr>
        <p:spPr>
          <a:xfrm>
            <a:off x="5785777" y="6120003"/>
            <a:ext cx="309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Sens objectif, signification</a:t>
            </a:r>
          </a:p>
        </p:txBody>
      </p:sp>
      <p:sp>
        <p:nvSpPr>
          <p:cNvPr id="35" name="Rectangle 2"/>
          <p:cNvSpPr txBox="1">
            <a:spLocks noChangeArrowheads="1"/>
          </p:cNvSpPr>
          <p:nvPr>
            <p:custDataLst>
              <p:tags r:id="rId23"/>
            </p:custDataLst>
          </p:nvPr>
        </p:nvSpPr>
        <p:spPr>
          <a:xfrm>
            <a:off x="0" y="5494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Recherche quantitative</a:t>
            </a:r>
            <a:r>
              <a:rPr kumimoji="0" lang="fr-CA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&amp; qualitative (suite)</a:t>
            </a:r>
            <a:endParaRPr kumimoji="0" lang="fr-CA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6" name="Connecteur droit 35"/>
          <p:cNvCxnSpPr/>
          <p:nvPr>
            <p:custDataLst>
              <p:tags r:id="rId24"/>
            </p:custDataLst>
          </p:nvPr>
        </p:nvCxnSpPr>
        <p:spPr>
          <a:xfrm>
            <a:off x="0" y="1241978"/>
            <a:ext cx="9164574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>
            <p:custDataLst>
              <p:tags r:id="rId25"/>
            </p:custDataLst>
          </p:nvPr>
        </p:nvCxnSpPr>
        <p:spPr>
          <a:xfrm>
            <a:off x="0" y="1302430"/>
            <a:ext cx="916457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-19189" y="476672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57158" y="1844824"/>
            <a:ext cx="8391306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Complétez le quiz 1 (optionnel)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Complétez la fiche </a:t>
            </a:r>
            <a:r>
              <a:rPr lang="fr-FR" sz="2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d’inscription Moodle envoyée</a:t>
            </a: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et variables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34821" y="6492875"/>
            <a:ext cx="2133600" cy="365125"/>
          </a:xfrm>
        </p:spPr>
        <p:txBody>
          <a:bodyPr/>
          <a:lstStyle/>
          <a:p>
            <a:fld id="{95D91F44-F772-45F7-B2DD-A2C11AE89932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41978"/>
            <a:ext cx="9164574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302430"/>
            <a:ext cx="916457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64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132856"/>
            <a:ext cx="8534182" cy="43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Comprendre le processus d’une recherche quantitative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Connaître les concepts de base: statistiques &amp; variables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 des données d’une variable : fréquences &amp; pourcentages, tendance centrale &amp; variation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Utilisez le tableur Excel pour calculer des statistiques descriptives univariées à des fins d’application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interpréter les résultats statistiques dans le cadre d’une recherche quantitative en sciences sociales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492875"/>
            <a:ext cx="2133600" cy="365125"/>
          </a:xfrm>
        </p:spPr>
        <p:txBody>
          <a:bodyPr/>
          <a:lstStyle/>
          <a:p>
            <a:fld id="{565912DF-BFB3-4BAF-B72D-2D1242348602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6048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Objectifs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189721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1916832"/>
            <a:ext cx="864096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pédagogique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présentations théoriques à l’aide de PowerPoint (local C16)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applications pratiques avec le </a:t>
            </a:r>
            <a:r>
              <a:rPr lang="en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tableur</a:t>
            </a: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Excel (salle </a:t>
            </a:r>
            <a:r>
              <a:rPr lang="en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multimédia</a:t>
            </a: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2)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Espace virtuel du cours (Moodle)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Moodle, une plateforme interactive de gestion de cours en ligne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Accès au site web du cours (Moodle)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l’url de 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navigateur, saisir: foad.ugb.sn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Utilisez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courriel </a:t>
            </a:r>
            <a:r>
              <a:rPr lang="fr-FR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ugb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comme nom d’utilisateur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 de passe par défaut: 123456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Changer le mot de passe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Planification des activités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Contenu (plan, notes de cours, exercices corrigés, TP, etc.)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d’autoévaluation formative et sommative hebdomadaire (quiz)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500835"/>
            <a:ext cx="2133600" cy="365125"/>
          </a:xfrm>
        </p:spPr>
        <p:txBody>
          <a:bodyPr/>
          <a:lstStyle/>
          <a:p>
            <a:fld id="{FCE9DD20-3995-4FB4-9A13-89DA5625DB55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486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71669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3212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Moyens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mobilisés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1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060849"/>
            <a:ext cx="8424936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quiz sont individuels et sont disponibles sur Moodle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TP se fait en équipe de trois </a:t>
            </a:r>
            <a:r>
              <a:rPr lang="fr-FR" sz="2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quatre 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étudiants, disponible et remis sur Moodle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L’examen se fait sur table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5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2FCC347D-E0AA-46A4-9E20-60C26DE19023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8691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81327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4177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Modalités d’évaluation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C7FD007-F732-485B-BE13-488196507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58536"/>
              </p:ext>
            </p:extLst>
          </p:nvPr>
        </p:nvGraphicFramePr>
        <p:xfrm>
          <a:off x="-12204" y="1992281"/>
          <a:ext cx="9144000" cy="2219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956">
                  <a:extLst>
                    <a:ext uri="{9D8B030D-6E8A-4147-A177-3AD203B41FA5}">
                      <a16:colId xmlns:a16="http://schemas.microsoft.com/office/drawing/2014/main" val="1882750404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39615202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61459968"/>
                    </a:ext>
                  </a:extLst>
                </a:gridCol>
                <a:gridCol w="1103412">
                  <a:extLst>
                    <a:ext uri="{9D8B030D-6E8A-4147-A177-3AD203B41FA5}">
                      <a16:colId xmlns:a16="http://schemas.microsoft.com/office/drawing/2014/main" val="878983249"/>
                    </a:ext>
                  </a:extLst>
                </a:gridCol>
              </a:tblGrid>
              <a:tr h="76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Évaluations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disponibilité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Pondéra-tion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081556"/>
                  </a:ext>
                </a:extLst>
              </a:tr>
              <a:tr h="5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Quiz (2 à 5)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chaque leçon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semaine après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468840"/>
                  </a:ext>
                </a:extLst>
              </a:tr>
              <a:tr h="392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 en équipe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8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9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337551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 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Semaine 10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6859204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09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5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10" y="1928802"/>
            <a:ext cx="7851648" cy="914392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1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85786" y="3500438"/>
            <a:ext cx="8143932" cy="221457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Cheminement en recherche quantitative</a:t>
            </a:r>
          </a:p>
        </p:txBody>
      </p:sp>
      <p:sp>
        <p:nvSpPr>
          <p:cNvPr id="11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A887EC59-3D70-4A64-9A13-9ACD193B45E3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/>
          </a:p>
        </p:txBody>
      </p:sp>
      <p:cxnSp>
        <p:nvCxnSpPr>
          <p:cNvPr id="13" name="Connecteur droit 12"/>
          <p:cNvCxnSpPr/>
          <p:nvPr>
            <p:custDataLst>
              <p:tags r:id="rId5"/>
            </p:custDataLst>
          </p:nvPr>
        </p:nvCxnSpPr>
        <p:spPr>
          <a:xfrm>
            <a:off x="0" y="3224532"/>
            <a:ext cx="9155304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3284984"/>
            <a:ext cx="914965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143000" y="1790700"/>
            <a:ext cx="7772400" cy="4518025"/>
          </a:xfrm>
          <a:prstGeom prst="rect">
            <a:avLst/>
          </a:prstGeom>
          <a:noFill/>
          <a:ln/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</a:pPr>
            <a:endParaRPr kumimoji="0" lang="fr-CA" sz="2600" dirty="0">
              <a:latin typeface="+mn-lt"/>
            </a:endParaRPr>
          </a:p>
        </p:txBody>
      </p:sp>
      <p:sp>
        <p:nvSpPr>
          <p:cNvPr id="16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8" y="1916832"/>
            <a:ext cx="878684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28596" y="6500834"/>
            <a:ext cx="2133600" cy="365125"/>
          </a:xfrm>
        </p:spPr>
        <p:txBody>
          <a:bodyPr/>
          <a:lstStyle/>
          <a:p>
            <a:fld id="{32970D54-9532-491C-A69B-916BDC890697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54296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fr-FR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recherche empirique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Deux approches dominantes</a:t>
            </a:r>
          </a:p>
        </p:txBody>
      </p:sp>
      <p:cxnSp>
        <p:nvCxnSpPr>
          <p:cNvPr id="20" name="Connecteur droit 19"/>
          <p:cNvCxnSpPr/>
          <p:nvPr>
            <p:custDataLst>
              <p:tags r:id="rId10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1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4" name="Diagramme 23">
            <a:extLst>
              <a:ext uri="{FF2B5EF4-FFF2-40B4-BE49-F238E27FC236}">
                <a16:creationId xmlns:a16="http://schemas.microsoft.com/office/drawing/2014/main" id="{0A5F125A-A61E-4884-A904-532BB875B91E}"/>
              </a:ext>
            </a:extLst>
          </p:cNvPr>
          <p:cNvGraphicFramePr/>
          <p:nvPr>
            <p:custDataLst>
              <p:tags r:id="rId12"/>
            </p:custDataLst>
          </p:nvPr>
        </p:nvGraphicFramePr>
        <p:xfrm>
          <a:off x="3281765" y="2244818"/>
          <a:ext cx="1747435" cy="285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DE392BF-B9EA-4837-AFB6-DB34E31D6315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 flipV="1">
            <a:off x="2228930" y="2476199"/>
            <a:ext cx="1057076" cy="891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48B1E048-D49B-479A-A5E3-4B0457E9AA01}"/>
              </a:ext>
            </a:extLst>
          </p:cNvPr>
          <p:cNvCxnSpPr>
            <a:cxnSpLocks/>
            <a:stCxn id="28" idx="3"/>
          </p:cNvCxnSpPr>
          <p:nvPr>
            <p:custDataLst>
              <p:tags r:id="rId14"/>
            </p:custDataLst>
          </p:nvPr>
        </p:nvCxnSpPr>
        <p:spPr>
          <a:xfrm>
            <a:off x="2228930" y="3389662"/>
            <a:ext cx="1052835" cy="917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0EFCFFC-6E51-4B6C-96FB-C9189F483B73}"/>
              </a:ext>
            </a:extLst>
          </p:cNvPr>
          <p:cNvGrpSpPr/>
          <p:nvPr>
            <p:custDataLst>
              <p:tags r:id="rId15"/>
            </p:custDataLst>
          </p:nvPr>
        </p:nvGrpSpPr>
        <p:grpSpPr>
          <a:xfrm>
            <a:off x="-12428" y="2804235"/>
            <a:ext cx="2280172" cy="1288348"/>
            <a:chOff x="-293336" y="-193390"/>
            <a:chExt cx="5469525" cy="1004179"/>
          </a:xfrm>
          <a:scene3d>
            <a:camera prst="orthographicFront"/>
            <a:lightRig rig="chilly" dir="t"/>
          </a:scene3d>
        </p:grpSpPr>
        <p:sp>
          <p:nvSpPr>
            <p:cNvPr id="28" name="Rectangle à coins arrondis 28">
              <a:extLst>
                <a:ext uri="{FF2B5EF4-FFF2-40B4-BE49-F238E27FC236}">
                  <a16:creationId xmlns:a16="http://schemas.microsoft.com/office/drawing/2014/main" id="{3A58C364-CAEE-4500-A3BA-45865EAD6902}"/>
                </a:ext>
              </a:extLst>
            </p:cNvPr>
            <p:cNvSpPr/>
            <p:nvPr/>
          </p:nvSpPr>
          <p:spPr>
            <a:xfrm>
              <a:off x="-203328" y="-193390"/>
              <a:ext cx="5286412" cy="9126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D5B1A05-950C-4A6B-B868-7360CE554970}"/>
                </a:ext>
              </a:extLst>
            </p:cNvPr>
            <p:cNvSpPr/>
            <p:nvPr/>
          </p:nvSpPr>
          <p:spPr>
            <a:xfrm>
              <a:off x="-293336" y="-193390"/>
              <a:ext cx="5469525" cy="1004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Acquisition de connaissances scientifiques</a:t>
              </a:r>
              <a:endParaRPr lang="fr-FR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1" name="Diagramme 30">
            <a:extLst>
              <a:ext uri="{FF2B5EF4-FFF2-40B4-BE49-F238E27FC236}">
                <a16:creationId xmlns:a16="http://schemas.microsoft.com/office/drawing/2014/main" id="{DD7167EC-F2A0-420B-84D4-0D4768611DB2}"/>
              </a:ext>
            </a:extLst>
          </p:cNvPr>
          <p:cNvGraphicFramePr/>
          <p:nvPr>
            <p:custDataLst>
              <p:tags r:id="rId16"/>
            </p:custDataLst>
          </p:nvPr>
        </p:nvGraphicFramePr>
        <p:xfrm>
          <a:off x="6082035" y="3128104"/>
          <a:ext cx="1918965" cy="285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D92252F4-176B-4D29-9123-B3C5FE04B1C4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 flipV="1">
            <a:off x="5029200" y="3359485"/>
            <a:ext cx="1057076" cy="891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BE64D00A-FFB2-47CD-98F6-3A37BAD03510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>
            <a:off x="5029200" y="4272948"/>
            <a:ext cx="1052835" cy="917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graphicEl>
                                              <a:dgm id="{3AA1CF9B-B907-4AAE-BA56-990EC071E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>
                                            <p:graphicEl>
                                              <a:dgm id="{76778259-C18C-443B-8E71-3F6615D7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 uiExpand="1">
        <p:bldSub>
          <a:bldDgm bld="lvlOne"/>
        </p:bldSub>
      </p:bldGraphic>
      <p:bldGraphic spid="31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143000" y="1790700"/>
            <a:ext cx="7772400" cy="4518025"/>
          </a:xfrm>
          <a:prstGeom prst="rect">
            <a:avLst/>
          </a:prstGeom>
          <a:noFill/>
          <a:ln/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</a:pPr>
            <a:endParaRPr kumimoji="0" lang="fr-CA" sz="2600" dirty="0">
              <a:latin typeface="+mn-lt"/>
            </a:endParaRPr>
          </a:p>
        </p:txBody>
      </p:sp>
      <p:sp>
        <p:nvSpPr>
          <p:cNvPr id="16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8" y="1916832"/>
            <a:ext cx="878684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tente de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d’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expliquer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un phénomène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quantifiable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(tabagisme par exemple) en s’appuyant sur la manipulation de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d’observations numériques</a:t>
            </a:r>
          </a:p>
          <a:p>
            <a:pPr>
              <a:spcBef>
                <a:spcPts val="15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repose sur l’utilisation des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c’est-à-dire un type d’informations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précises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obtenues souvent à travers des opérations mathématiques</a:t>
            </a:r>
          </a:p>
          <a:p>
            <a:pPr>
              <a:spcBef>
                <a:spcPts val="15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«ne commence pas et ne finit pas dans les statistiques. Celles-ci viennent plutôt au milieu de la recherche» (Fox:24): un processus qui requiert donc une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de l’esprit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idées viennent en amont: sujet/questions, hypothèses/variables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idées viennent en aval: interprétation des résultats statistiques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28596" y="6500834"/>
            <a:ext cx="2133600" cy="365125"/>
          </a:xfrm>
        </p:spPr>
        <p:txBody>
          <a:bodyPr/>
          <a:lstStyle/>
          <a:p>
            <a:fld id="{32970D54-9532-491C-A69B-916BDC890697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54296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fr-FR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recherche quantitative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Généralités</a:t>
            </a:r>
          </a:p>
        </p:txBody>
      </p:sp>
      <p:cxnSp>
        <p:nvCxnSpPr>
          <p:cNvPr id="20" name="Connecteur droit 19"/>
          <p:cNvCxnSpPr/>
          <p:nvPr>
            <p:custDataLst>
              <p:tags r:id="rId10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1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1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143000" y="1790700"/>
            <a:ext cx="7772400" cy="4518025"/>
          </a:xfrm>
          <a:prstGeom prst="rect">
            <a:avLst/>
          </a:prstGeom>
          <a:noFill/>
          <a:ln/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</a:pP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</a:pPr>
            <a:endParaRPr kumimoji="0" lang="fr-CA" sz="2600" dirty="0">
              <a:latin typeface="+mn-lt"/>
            </a:endParaRPr>
          </a:p>
        </p:txBody>
      </p:sp>
      <p:sp>
        <p:nvSpPr>
          <p:cNvPr id="16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8" y="1916832"/>
            <a:ext cx="878684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Construction de la problématique sous l’angle quantitatif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Maîtriser les méthodes quantitatives pour la recension des écrits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Formulation de l’hypothèse en des termes opérationnels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L’opérationnaliser dans un langage statistique: mesure des variables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Collecte des données numériques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Maîtriser les méthodes expérimentales et de sondage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statistique des données numériques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Maîtriser les méthodes, techniques et procédures statistiques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des résultats statistiques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«Faire parler» les statistiques, connaissant leurs avantages et limites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Recherches quantitative ≠ Recherche qualitative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28596" y="6500834"/>
            <a:ext cx="2133600" cy="365125"/>
          </a:xfrm>
        </p:spPr>
        <p:txBody>
          <a:bodyPr/>
          <a:lstStyle/>
          <a:p>
            <a:fld id="{32970D54-9532-491C-A69B-916BDC890697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8:15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54296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fr-FR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recherche quantitative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10545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étapes à suivre</a:t>
            </a:r>
          </a:p>
        </p:txBody>
      </p:sp>
      <p:cxnSp>
        <p:nvCxnSpPr>
          <p:cNvPr id="20" name="Connecteur droit 19"/>
          <p:cNvCxnSpPr/>
          <p:nvPr>
            <p:custDataLst>
              <p:tags r:id="rId10"/>
            </p:custDataLst>
          </p:nvPr>
        </p:nvCxnSpPr>
        <p:spPr>
          <a:xfrm>
            <a:off x="0" y="1221206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1"/>
            </p:custDataLst>
          </p:nvPr>
        </p:nvCxnSpPr>
        <p:spPr>
          <a:xfrm>
            <a:off x="0" y="128165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>
            <p:custDataLst>
              <p:tags r:id="rId12"/>
            </p:custDataLst>
          </p:nvPr>
        </p:nvCxnSpPr>
        <p:spPr>
          <a:xfrm>
            <a:off x="500034" y="6274692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3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22112</TotalTime>
  <Words>2573</Words>
  <Application>Microsoft Office PowerPoint</Application>
  <PresentationFormat>Affichage à l'écran (4:3)</PresentationFormat>
  <Paragraphs>508</Paragraphs>
  <Slides>29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</vt:lpstr>
      <vt:lpstr>Constantia</vt:lpstr>
      <vt:lpstr>Wingdings</vt:lpstr>
      <vt:lpstr>Wingdings 2</vt:lpstr>
      <vt:lpstr>Débit</vt:lpstr>
      <vt:lpstr>1_Débit</vt:lpstr>
      <vt:lpstr>2_Débit</vt:lpstr>
      <vt:lpstr>MIASS 231</vt:lpstr>
      <vt:lpstr>Présentation PowerPoint</vt:lpstr>
      <vt:lpstr>Présentation PowerPoint</vt:lpstr>
      <vt:lpstr>Présentation PowerPoint</vt:lpstr>
      <vt:lpstr>Présentation PowerPoint</vt:lpstr>
      <vt:lpstr>Leçon 1</vt:lpstr>
      <vt:lpstr>Présentation PowerPoint</vt:lpstr>
      <vt:lpstr>Présentation PowerPoint</vt:lpstr>
      <vt:lpstr>Présentation PowerPoint</vt:lpstr>
      <vt:lpstr>1. La construction de la problématique</vt:lpstr>
      <vt:lpstr>1. La construction de la problématique</vt:lpstr>
      <vt:lpstr>Présentation PowerPoint</vt:lpstr>
      <vt:lpstr>Présentation PowerPoint</vt:lpstr>
      <vt:lpstr>2. La formulation de l’hypothèse</vt:lpstr>
      <vt:lpstr>2. La formulation de l’hypothèse</vt:lpstr>
      <vt:lpstr>2. La formulation de l’hypothèse</vt:lpstr>
      <vt:lpstr>2. La formulation de l’hypothèse </vt:lpstr>
      <vt:lpstr>3. La collecte des données</vt:lpstr>
      <vt:lpstr>3. La collecte des données </vt:lpstr>
      <vt:lpstr>3. La collecte des données </vt:lpstr>
      <vt:lpstr>Présentation PowerPoint</vt:lpstr>
      <vt:lpstr>Présentation PowerPoint</vt:lpstr>
      <vt:lpstr>Présentation PowerPoint</vt:lpstr>
      <vt:lpstr>5. L’interprétation des résultats</vt:lpstr>
      <vt:lpstr>5. L’interprétation des résultats</vt:lpstr>
      <vt:lpstr>5. L’interprétation des résultats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3177</cp:revision>
  <cp:lastPrinted>2024-02-08T13:32:57Z</cp:lastPrinted>
  <dcterms:created xsi:type="dcterms:W3CDTF">2010-07-12T19:00:43Z</dcterms:created>
  <dcterms:modified xsi:type="dcterms:W3CDTF">2024-02-08T13:35:23Z</dcterms:modified>
</cp:coreProperties>
</file>