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34" r:id="rId3"/>
    <p:sldId id="43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3"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60" r:id="rId108"/>
    <p:sldId id="361" r:id="rId109"/>
    <p:sldId id="362" r:id="rId110"/>
    <p:sldId id="363" r:id="rId111"/>
    <p:sldId id="364" r:id="rId112"/>
    <p:sldId id="365" r:id="rId113"/>
    <p:sldId id="366" r:id="rId114"/>
    <p:sldId id="367" r:id="rId115"/>
    <p:sldId id="368" r:id="rId116"/>
    <p:sldId id="370" r:id="rId117"/>
    <p:sldId id="371" r:id="rId118"/>
    <p:sldId id="369" r:id="rId119"/>
    <p:sldId id="372" r:id="rId120"/>
    <p:sldId id="373" r:id="rId121"/>
    <p:sldId id="374" r:id="rId122"/>
    <p:sldId id="375" r:id="rId123"/>
    <p:sldId id="376" r:id="rId124"/>
    <p:sldId id="377" r:id="rId125"/>
    <p:sldId id="378"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399" r:id="rId147"/>
    <p:sldId id="400" r:id="rId148"/>
    <p:sldId id="401" r:id="rId149"/>
    <p:sldId id="402" r:id="rId150"/>
    <p:sldId id="403" r:id="rId151"/>
    <p:sldId id="404" r:id="rId152"/>
    <p:sldId id="405" r:id="rId153"/>
    <p:sldId id="406" r:id="rId154"/>
    <p:sldId id="407" r:id="rId155"/>
    <p:sldId id="408" r:id="rId156"/>
    <p:sldId id="409" r:id="rId157"/>
    <p:sldId id="410" r:id="rId158"/>
    <p:sldId id="411" r:id="rId159"/>
    <p:sldId id="412" r:id="rId160"/>
    <p:sldId id="413" r:id="rId161"/>
    <p:sldId id="414" r:id="rId162"/>
    <p:sldId id="415" r:id="rId163"/>
    <p:sldId id="416" r:id="rId164"/>
    <p:sldId id="417" r:id="rId165"/>
    <p:sldId id="418" r:id="rId166"/>
    <p:sldId id="419" r:id="rId167"/>
    <p:sldId id="420" r:id="rId168"/>
    <p:sldId id="421" r:id="rId169"/>
    <p:sldId id="422" r:id="rId170"/>
    <p:sldId id="423" r:id="rId171"/>
    <p:sldId id="424" r:id="rId172"/>
    <p:sldId id="425" r:id="rId173"/>
    <p:sldId id="426" r:id="rId174"/>
    <p:sldId id="427" r:id="rId175"/>
    <p:sldId id="428" r:id="rId176"/>
    <p:sldId id="429" r:id="rId177"/>
    <p:sldId id="430" r:id="rId178"/>
    <p:sldId id="431" r:id="rId179"/>
    <p:sldId id="432" r:id="rId180"/>
    <p:sldId id="433" r:id="rId181"/>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slide" Target="slides/slide179.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A482BB4-E158-470B-80DA-E5A806D44A87}"/>
              </a:ext>
            </a:extLst>
          </p:cNvPr>
          <p:cNvSpPr>
            <a:spLocks noGrp="1"/>
          </p:cNvSpPr>
          <p:nvPr>
            <p:ph type="dt" sz="half" idx="10"/>
          </p:nvPr>
        </p:nvSpPr>
        <p:spPr/>
        <p:txBody>
          <a:bodyPr/>
          <a:lstStyle>
            <a:lvl1pPr>
              <a:defRPr/>
            </a:lvl1pPr>
          </a:lstStyle>
          <a:p>
            <a:pPr>
              <a:defRPr/>
            </a:pPr>
            <a:fld id="{5BBC2822-B14A-437C-AAA3-5BFEDB9CAF4C}" type="datetimeFigureOut">
              <a:rPr lang="fr-FR"/>
              <a:pPr>
                <a:defRPr/>
              </a:pPr>
              <a:t>15/07/2021</a:t>
            </a:fld>
            <a:endParaRPr lang="fr-FR"/>
          </a:p>
        </p:txBody>
      </p:sp>
      <p:sp>
        <p:nvSpPr>
          <p:cNvPr id="5" name="Espace réservé du pied de page 4">
            <a:extLst>
              <a:ext uri="{FF2B5EF4-FFF2-40B4-BE49-F238E27FC236}">
                <a16:creationId xmlns:a16="http://schemas.microsoft.com/office/drawing/2014/main" id="{D43890B3-5205-4A40-B9C9-365EC4EAA74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759D625-C69B-4947-A228-C339AF349723}"/>
              </a:ext>
            </a:extLst>
          </p:cNvPr>
          <p:cNvSpPr>
            <a:spLocks noGrp="1"/>
          </p:cNvSpPr>
          <p:nvPr>
            <p:ph type="sldNum" sz="quarter" idx="12"/>
          </p:nvPr>
        </p:nvSpPr>
        <p:spPr/>
        <p:txBody>
          <a:bodyPr/>
          <a:lstStyle>
            <a:lvl1pPr>
              <a:defRPr/>
            </a:lvl1pPr>
          </a:lstStyle>
          <a:p>
            <a:pPr>
              <a:defRPr/>
            </a:pPr>
            <a:fld id="{165FBEE5-FD89-48A4-91F8-84067ADCA5C3}" type="slidenum">
              <a:rPr lang="fr-FR"/>
              <a:pPr>
                <a:defRPr/>
              </a:pPr>
              <a:t>‹N°›</a:t>
            </a:fld>
            <a:endParaRPr lang="fr-FR"/>
          </a:p>
        </p:txBody>
      </p:sp>
    </p:spTree>
    <p:extLst>
      <p:ext uri="{BB962C8B-B14F-4D97-AF65-F5344CB8AC3E}">
        <p14:creationId xmlns:p14="http://schemas.microsoft.com/office/powerpoint/2010/main" val="429288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71BCC04-015E-4123-9A93-10F47DCB8A90}"/>
              </a:ext>
            </a:extLst>
          </p:cNvPr>
          <p:cNvSpPr>
            <a:spLocks noGrp="1"/>
          </p:cNvSpPr>
          <p:nvPr>
            <p:ph type="dt" sz="half" idx="10"/>
          </p:nvPr>
        </p:nvSpPr>
        <p:spPr/>
        <p:txBody>
          <a:bodyPr/>
          <a:lstStyle>
            <a:lvl1pPr>
              <a:defRPr/>
            </a:lvl1pPr>
          </a:lstStyle>
          <a:p>
            <a:pPr>
              <a:defRPr/>
            </a:pPr>
            <a:fld id="{BC076623-B963-4E39-A37A-E7BA1E843B9D}" type="datetimeFigureOut">
              <a:rPr lang="fr-FR"/>
              <a:pPr>
                <a:defRPr/>
              </a:pPr>
              <a:t>15/07/2021</a:t>
            </a:fld>
            <a:endParaRPr lang="fr-FR"/>
          </a:p>
        </p:txBody>
      </p:sp>
      <p:sp>
        <p:nvSpPr>
          <p:cNvPr id="5" name="Espace réservé du pied de page 4">
            <a:extLst>
              <a:ext uri="{FF2B5EF4-FFF2-40B4-BE49-F238E27FC236}">
                <a16:creationId xmlns:a16="http://schemas.microsoft.com/office/drawing/2014/main" id="{615A5486-9AEB-4A5E-B534-4D021D459BD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D178130-E764-4DAE-A1AB-AF31BE697EF2}"/>
              </a:ext>
            </a:extLst>
          </p:cNvPr>
          <p:cNvSpPr>
            <a:spLocks noGrp="1"/>
          </p:cNvSpPr>
          <p:nvPr>
            <p:ph type="sldNum" sz="quarter" idx="12"/>
          </p:nvPr>
        </p:nvSpPr>
        <p:spPr/>
        <p:txBody>
          <a:bodyPr/>
          <a:lstStyle>
            <a:lvl1pPr>
              <a:defRPr/>
            </a:lvl1pPr>
          </a:lstStyle>
          <a:p>
            <a:pPr>
              <a:defRPr/>
            </a:pPr>
            <a:fld id="{1B88DF36-6F11-4933-96B2-CC240251B29E}" type="slidenum">
              <a:rPr lang="fr-FR"/>
              <a:pPr>
                <a:defRPr/>
              </a:pPr>
              <a:t>‹N°›</a:t>
            </a:fld>
            <a:endParaRPr lang="fr-FR"/>
          </a:p>
        </p:txBody>
      </p:sp>
    </p:spTree>
    <p:extLst>
      <p:ext uri="{BB962C8B-B14F-4D97-AF65-F5344CB8AC3E}">
        <p14:creationId xmlns:p14="http://schemas.microsoft.com/office/powerpoint/2010/main" val="877130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546713E-1967-4296-BF14-2F9E5239709B}"/>
              </a:ext>
            </a:extLst>
          </p:cNvPr>
          <p:cNvSpPr>
            <a:spLocks noGrp="1"/>
          </p:cNvSpPr>
          <p:nvPr>
            <p:ph type="dt" sz="half" idx="10"/>
          </p:nvPr>
        </p:nvSpPr>
        <p:spPr/>
        <p:txBody>
          <a:bodyPr/>
          <a:lstStyle>
            <a:lvl1pPr>
              <a:defRPr/>
            </a:lvl1pPr>
          </a:lstStyle>
          <a:p>
            <a:pPr>
              <a:defRPr/>
            </a:pPr>
            <a:fld id="{E85EF6BC-3408-4C4D-A338-4DFEC3EED32B}" type="datetimeFigureOut">
              <a:rPr lang="fr-FR"/>
              <a:pPr>
                <a:defRPr/>
              </a:pPr>
              <a:t>15/07/2021</a:t>
            </a:fld>
            <a:endParaRPr lang="fr-FR"/>
          </a:p>
        </p:txBody>
      </p:sp>
      <p:sp>
        <p:nvSpPr>
          <p:cNvPr id="5" name="Espace réservé du pied de page 4">
            <a:extLst>
              <a:ext uri="{FF2B5EF4-FFF2-40B4-BE49-F238E27FC236}">
                <a16:creationId xmlns:a16="http://schemas.microsoft.com/office/drawing/2014/main" id="{C03B28A3-0801-45AC-8A8D-02A122C75EB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12881323-8E1B-4E6C-A208-809F100FA510}"/>
              </a:ext>
            </a:extLst>
          </p:cNvPr>
          <p:cNvSpPr>
            <a:spLocks noGrp="1"/>
          </p:cNvSpPr>
          <p:nvPr>
            <p:ph type="sldNum" sz="quarter" idx="12"/>
          </p:nvPr>
        </p:nvSpPr>
        <p:spPr/>
        <p:txBody>
          <a:bodyPr/>
          <a:lstStyle>
            <a:lvl1pPr>
              <a:defRPr/>
            </a:lvl1pPr>
          </a:lstStyle>
          <a:p>
            <a:pPr>
              <a:defRPr/>
            </a:pPr>
            <a:fld id="{983C9FA2-7986-4830-9D4F-43B62ACF0C94}" type="slidenum">
              <a:rPr lang="fr-FR"/>
              <a:pPr>
                <a:defRPr/>
              </a:pPr>
              <a:t>‹N°›</a:t>
            </a:fld>
            <a:endParaRPr lang="fr-FR"/>
          </a:p>
        </p:txBody>
      </p:sp>
    </p:spTree>
    <p:extLst>
      <p:ext uri="{BB962C8B-B14F-4D97-AF65-F5344CB8AC3E}">
        <p14:creationId xmlns:p14="http://schemas.microsoft.com/office/powerpoint/2010/main" val="222010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F1B7BD-489C-4835-BD39-4F42C374E508}"/>
              </a:ext>
            </a:extLst>
          </p:cNvPr>
          <p:cNvSpPr>
            <a:spLocks noGrp="1"/>
          </p:cNvSpPr>
          <p:nvPr>
            <p:ph type="dt" sz="half" idx="10"/>
          </p:nvPr>
        </p:nvSpPr>
        <p:spPr/>
        <p:txBody>
          <a:bodyPr/>
          <a:lstStyle>
            <a:lvl1pPr>
              <a:defRPr/>
            </a:lvl1pPr>
          </a:lstStyle>
          <a:p>
            <a:pPr>
              <a:defRPr/>
            </a:pPr>
            <a:fld id="{BBFD248C-616A-462B-B56E-C39126ACE4BC}" type="datetimeFigureOut">
              <a:rPr lang="fr-FR"/>
              <a:pPr>
                <a:defRPr/>
              </a:pPr>
              <a:t>15/07/2021</a:t>
            </a:fld>
            <a:endParaRPr lang="fr-FR"/>
          </a:p>
        </p:txBody>
      </p:sp>
      <p:sp>
        <p:nvSpPr>
          <p:cNvPr id="5" name="Espace réservé du pied de page 4">
            <a:extLst>
              <a:ext uri="{FF2B5EF4-FFF2-40B4-BE49-F238E27FC236}">
                <a16:creationId xmlns:a16="http://schemas.microsoft.com/office/drawing/2014/main" id="{E55578F3-86E8-4EE5-9737-7CB6DEF7E6B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01E4199-F0C8-4186-8C4A-511510A24EE8}"/>
              </a:ext>
            </a:extLst>
          </p:cNvPr>
          <p:cNvSpPr>
            <a:spLocks noGrp="1"/>
          </p:cNvSpPr>
          <p:nvPr>
            <p:ph type="sldNum" sz="quarter" idx="12"/>
          </p:nvPr>
        </p:nvSpPr>
        <p:spPr/>
        <p:txBody>
          <a:bodyPr/>
          <a:lstStyle>
            <a:lvl1pPr>
              <a:defRPr/>
            </a:lvl1pPr>
          </a:lstStyle>
          <a:p>
            <a:pPr>
              <a:defRPr/>
            </a:pPr>
            <a:fld id="{C98E81B3-6752-48B6-A071-E71021655692}" type="slidenum">
              <a:rPr lang="fr-FR"/>
              <a:pPr>
                <a:defRPr/>
              </a:pPr>
              <a:t>‹N°›</a:t>
            </a:fld>
            <a:endParaRPr lang="fr-FR"/>
          </a:p>
        </p:txBody>
      </p:sp>
    </p:spTree>
    <p:extLst>
      <p:ext uri="{BB962C8B-B14F-4D97-AF65-F5344CB8AC3E}">
        <p14:creationId xmlns:p14="http://schemas.microsoft.com/office/powerpoint/2010/main" val="104309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5D6F009-C1B1-48B0-9EA8-52BD65A834D1}"/>
              </a:ext>
            </a:extLst>
          </p:cNvPr>
          <p:cNvSpPr>
            <a:spLocks noGrp="1"/>
          </p:cNvSpPr>
          <p:nvPr>
            <p:ph type="dt" sz="half" idx="10"/>
          </p:nvPr>
        </p:nvSpPr>
        <p:spPr/>
        <p:txBody>
          <a:bodyPr/>
          <a:lstStyle>
            <a:lvl1pPr>
              <a:defRPr/>
            </a:lvl1pPr>
          </a:lstStyle>
          <a:p>
            <a:pPr>
              <a:defRPr/>
            </a:pPr>
            <a:fld id="{8EA3DACD-B414-4891-AA70-F5CFB7E867E1}" type="datetimeFigureOut">
              <a:rPr lang="fr-FR"/>
              <a:pPr>
                <a:defRPr/>
              </a:pPr>
              <a:t>15/07/2021</a:t>
            </a:fld>
            <a:endParaRPr lang="fr-FR"/>
          </a:p>
        </p:txBody>
      </p:sp>
      <p:sp>
        <p:nvSpPr>
          <p:cNvPr id="5" name="Espace réservé du pied de page 4">
            <a:extLst>
              <a:ext uri="{FF2B5EF4-FFF2-40B4-BE49-F238E27FC236}">
                <a16:creationId xmlns:a16="http://schemas.microsoft.com/office/drawing/2014/main" id="{D03EF373-CE77-4AE6-936A-A0A00E9156C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E4748C42-D988-4B25-892A-FEC0BBA38114}"/>
              </a:ext>
            </a:extLst>
          </p:cNvPr>
          <p:cNvSpPr>
            <a:spLocks noGrp="1"/>
          </p:cNvSpPr>
          <p:nvPr>
            <p:ph type="sldNum" sz="quarter" idx="12"/>
          </p:nvPr>
        </p:nvSpPr>
        <p:spPr/>
        <p:txBody>
          <a:bodyPr/>
          <a:lstStyle>
            <a:lvl1pPr>
              <a:defRPr/>
            </a:lvl1pPr>
          </a:lstStyle>
          <a:p>
            <a:pPr>
              <a:defRPr/>
            </a:pPr>
            <a:fld id="{48F6E6FD-FDF4-4E5E-ABA7-7983278D0DEC}" type="slidenum">
              <a:rPr lang="fr-FR"/>
              <a:pPr>
                <a:defRPr/>
              </a:pPr>
              <a:t>‹N°›</a:t>
            </a:fld>
            <a:endParaRPr lang="fr-FR"/>
          </a:p>
        </p:txBody>
      </p:sp>
    </p:spTree>
    <p:extLst>
      <p:ext uri="{BB962C8B-B14F-4D97-AF65-F5344CB8AC3E}">
        <p14:creationId xmlns:p14="http://schemas.microsoft.com/office/powerpoint/2010/main" val="8310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F337B46-5F8D-4030-97D9-C3A3C08C486F}"/>
              </a:ext>
            </a:extLst>
          </p:cNvPr>
          <p:cNvSpPr>
            <a:spLocks noGrp="1"/>
          </p:cNvSpPr>
          <p:nvPr>
            <p:ph type="dt" sz="half" idx="10"/>
          </p:nvPr>
        </p:nvSpPr>
        <p:spPr/>
        <p:txBody>
          <a:bodyPr/>
          <a:lstStyle>
            <a:lvl1pPr>
              <a:defRPr/>
            </a:lvl1pPr>
          </a:lstStyle>
          <a:p>
            <a:pPr>
              <a:defRPr/>
            </a:pPr>
            <a:fld id="{039ED001-F6D0-4352-AE04-CF381DF89C38}" type="datetimeFigureOut">
              <a:rPr lang="fr-FR"/>
              <a:pPr>
                <a:defRPr/>
              </a:pPr>
              <a:t>15/07/2021</a:t>
            </a:fld>
            <a:endParaRPr lang="fr-FR"/>
          </a:p>
        </p:txBody>
      </p:sp>
      <p:sp>
        <p:nvSpPr>
          <p:cNvPr id="6" name="Espace réservé du pied de page 4">
            <a:extLst>
              <a:ext uri="{FF2B5EF4-FFF2-40B4-BE49-F238E27FC236}">
                <a16:creationId xmlns:a16="http://schemas.microsoft.com/office/drawing/2014/main" id="{1A530D9A-D1A4-4BF4-B088-7210B39D4858}"/>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0104A04B-BC37-414B-A9A8-E13A2A5184B7}"/>
              </a:ext>
            </a:extLst>
          </p:cNvPr>
          <p:cNvSpPr>
            <a:spLocks noGrp="1"/>
          </p:cNvSpPr>
          <p:nvPr>
            <p:ph type="sldNum" sz="quarter" idx="12"/>
          </p:nvPr>
        </p:nvSpPr>
        <p:spPr/>
        <p:txBody>
          <a:bodyPr/>
          <a:lstStyle>
            <a:lvl1pPr>
              <a:defRPr/>
            </a:lvl1pPr>
          </a:lstStyle>
          <a:p>
            <a:pPr>
              <a:defRPr/>
            </a:pPr>
            <a:fld id="{25FEE40E-07EF-4E85-9DE0-22A589037809}" type="slidenum">
              <a:rPr lang="fr-FR"/>
              <a:pPr>
                <a:defRPr/>
              </a:pPr>
              <a:t>‹N°›</a:t>
            </a:fld>
            <a:endParaRPr lang="fr-FR"/>
          </a:p>
        </p:txBody>
      </p:sp>
    </p:spTree>
    <p:extLst>
      <p:ext uri="{BB962C8B-B14F-4D97-AF65-F5344CB8AC3E}">
        <p14:creationId xmlns:p14="http://schemas.microsoft.com/office/powerpoint/2010/main" val="286950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26BF43D9-1D50-46EA-BA0A-B0ED583B7243}"/>
              </a:ext>
            </a:extLst>
          </p:cNvPr>
          <p:cNvSpPr>
            <a:spLocks noGrp="1"/>
          </p:cNvSpPr>
          <p:nvPr>
            <p:ph type="dt" sz="half" idx="10"/>
          </p:nvPr>
        </p:nvSpPr>
        <p:spPr/>
        <p:txBody>
          <a:bodyPr/>
          <a:lstStyle>
            <a:lvl1pPr>
              <a:defRPr/>
            </a:lvl1pPr>
          </a:lstStyle>
          <a:p>
            <a:pPr>
              <a:defRPr/>
            </a:pPr>
            <a:fld id="{1C3F358D-71CF-47A2-905A-50FA59C6987C}" type="datetimeFigureOut">
              <a:rPr lang="fr-FR"/>
              <a:pPr>
                <a:defRPr/>
              </a:pPr>
              <a:t>15/07/2021</a:t>
            </a:fld>
            <a:endParaRPr lang="fr-FR"/>
          </a:p>
        </p:txBody>
      </p:sp>
      <p:sp>
        <p:nvSpPr>
          <p:cNvPr id="8" name="Espace réservé du pied de page 4">
            <a:extLst>
              <a:ext uri="{FF2B5EF4-FFF2-40B4-BE49-F238E27FC236}">
                <a16:creationId xmlns:a16="http://schemas.microsoft.com/office/drawing/2014/main" id="{1707003F-2912-429C-83B4-CB428D874399}"/>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F055F32A-FC5B-4732-9D2F-53C41B641115}"/>
              </a:ext>
            </a:extLst>
          </p:cNvPr>
          <p:cNvSpPr>
            <a:spLocks noGrp="1"/>
          </p:cNvSpPr>
          <p:nvPr>
            <p:ph type="sldNum" sz="quarter" idx="12"/>
          </p:nvPr>
        </p:nvSpPr>
        <p:spPr/>
        <p:txBody>
          <a:bodyPr/>
          <a:lstStyle>
            <a:lvl1pPr>
              <a:defRPr/>
            </a:lvl1pPr>
          </a:lstStyle>
          <a:p>
            <a:pPr>
              <a:defRPr/>
            </a:pPr>
            <a:fld id="{DA994460-E243-4F44-ABB2-7E144A11EA2B}" type="slidenum">
              <a:rPr lang="fr-FR"/>
              <a:pPr>
                <a:defRPr/>
              </a:pPr>
              <a:t>‹N°›</a:t>
            </a:fld>
            <a:endParaRPr lang="fr-FR"/>
          </a:p>
        </p:txBody>
      </p:sp>
    </p:spTree>
    <p:extLst>
      <p:ext uri="{BB962C8B-B14F-4D97-AF65-F5344CB8AC3E}">
        <p14:creationId xmlns:p14="http://schemas.microsoft.com/office/powerpoint/2010/main" val="81075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933CC287-2448-4506-826E-446D4D2C59FD}"/>
              </a:ext>
            </a:extLst>
          </p:cNvPr>
          <p:cNvSpPr>
            <a:spLocks noGrp="1"/>
          </p:cNvSpPr>
          <p:nvPr>
            <p:ph type="dt" sz="half" idx="10"/>
          </p:nvPr>
        </p:nvSpPr>
        <p:spPr/>
        <p:txBody>
          <a:bodyPr/>
          <a:lstStyle>
            <a:lvl1pPr>
              <a:defRPr/>
            </a:lvl1pPr>
          </a:lstStyle>
          <a:p>
            <a:pPr>
              <a:defRPr/>
            </a:pPr>
            <a:fld id="{2D3510F8-61A7-4D1A-9A6F-576320DC5064}" type="datetimeFigureOut">
              <a:rPr lang="fr-FR"/>
              <a:pPr>
                <a:defRPr/>
              </a:pPr>
              <a:t>15/07/2021</a:t>
            </a:fld>
            <a:endParaRPr lang="fr-FR"/>
          </a:p>
        </p:txBody>
      </p:sp>
      <p:sp>
        <p:nvSpPr>
          <p:cNvPr id="4" name="Espace réservé du pied de page 4">
            <a:extLst>
              <a:ext uri="{FF2B5EF4-FFF2-40B4-BE49-F238E27FC236}">
                <a16:creationId xmlns:a16="http://schemas.microsoft.com/office/drawing/2014/main" id="{E1D185CC-F0B5-434C-8CDC-7CE05E2DA239}"/>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35B81051-3C24-4E57-B843-D91F7E466D67}"/>
              </a:ext>
            </a:extLst>
          </p:cNvPr>
          <p:cNvSpPr>
            <a:spLocks noGrp="1"/>
          </p:cNvSpPr>
          <p:nvPr>
            <p:ph type="sldNum" sz="quarter" idx="12"/>
          </p:nvPr>
        </p:nvSpPr>
        <p:spPr/>
        <p:txBody>
          <a:bodyPr/>
          <a:lstStyle>
            <a:lvl1pPr>
              <a:defRPr/>
            </a:lvl1pPr>
          </a:lstStyle>
          <a:p>
            <a:pPr>
              <a:defRPr/>
            </a:pPr>
            <a:fld id="{561646E1-03AC-455F-9D4D-33318C05E5D5}" type="slidenum">
              <a:rPr lang="fr-FR"/>
              <a:pPr>
                <a:defRPr/>
              </a:pPr>
              <a:t>‹N°›</a:t>
            </a:fld>
            <a:endParaRPr lang="fr-FR"/>
          </a:p>
        </p:txBody>
      </p:sp>
    </p:spTree>
    <p:extLst>
      <p:ext uri="{BB962C8B-B14F-4D97-AF65-F5344CB8AC3E}">
        <p14:creationId xmlns:p14="http://schemas.microsoft.com/office/powerpoint/2010/main" val="130820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34C91C20-59E6-4B83-8BED-FEEBBA9A3476}"/>
              </a:ext>
            </a:extLst>
          </p:cNvPr>
          <p:cNvSpPr>
            <a:spLocks noGrp="1"/>
          </p:cNvSpPr>
          <p:nvPr>
            <p:ph type="dt" sz="half" idx="10"/>
          </p:nvPr>
        </p:nvSpPr>
        <p:spPr/>
        <p:txBody>
          <a:bodyPr/>
          <a:lstStyle>
            <a:lvl1pPr>
              <a:defRPr/>
            </a:lvl1pPr>
          </a:lstStyle>
          <a:p>
            <a:pPr>
              <a:defRPr/>
            </a:pPr>
            <a:fld id="{007B2540-80B7-443E-BD53-B0A8E2E516B0}" type="datetimeFigureOut">
              <a:rPr lang="fr-FR"/>
              <a:pPr>
                <a:defRPr/>
              </a:pPr>
              <a:t>15/07/2021</a:t>
            </a:fld>
            <a:endParaRPr lang="fr-FR"/>
          </a:p>
        </p:txBody>
      </p:sp>
      <p:sp>
        <p:nvSpPr>
          <p:cNvPr id="3" name="Espace réservé du pied de page 4">
            <a:extLst>
              <a:ext uri="{FF2B5EF4-FFF2-40B4-BE49-F238E27FC236}">
                <a16:creationId xmlns:a16="http://schemas.microsoft.com/office/drawing/2014/main" id="{EABC6A46-942C-492A-B458-B91091C2DE7A}"/>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6FE49971-38E9-44DC-84D2-FA229DD9A330}"/>
              </a:ext>
            </a:extLst>
          </p:cNvPr>
          <p:cNvSpPr>
            <a:spLocks noGrp="1"/>
          </p:cNvSpPr>
          <p:nvPr>
            <p:ph type="sldNum" sz="quarter" idx="12"/>
          </p:nvPr>
        </p:nvSpPr>
        <p:spPr/>
        <p:txBody>
          <a:bodyPr/>
          <a:lstStyle>
            <a:lvl1pPr>
              <a:defRPr/>
            </a:lvl1pPr>
          </a:lstStyle>
          <a:p>
            <a:pPr>
              <a:defRPr/>
            </a:pPr>
            <a:fld id="{FF7D918B-3C78-477D-ABE0-F2A120DF58FE}" type="slidenum">
              <a:rPr lang="fr-FR"/>
              <a:pPr>
                <a:defRPr/>
              </a:pPr>
              <a:t>‹N°›</a:t>
            </a:fld>
            <a:endParaRPr lang="fr-FR"/>
          </a:p>
        </p:txBody>
      </p:sp>
    </p:spTree>
    <p:extLst>
      <p:ext uri="{BB962C8B-B14F-4D97-AF65-F5344CB8AC3E}">
        <p14:creationId xmlns:p14="http://schemas.microsoft.com/office/powerpoint/2010/main" val="930289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B01557AE-1E70-4384-840F-05FC467C2C9F}"/>
              </a:ext>
            </a:extLst>
          </p:cNvPr>
          <p:cNvSpPr>
            <a:spLocks noGrp="1"/>
          </p:cNvSpPr>
          <p:nvPr>
            <p:ph type="dt" sz="half" idx="10"/>
          </p:nvPr>
        </p:nvSpPr>
        <p:spPr/>
        <p:txBody>
          <a:bodyPr/>
          <a:lstStyle>
            <a:lvl1pPr>
              <a:defRPr/>
            </a:lvl1pPr>
          </a:lstStyle>
          <a:p>
            <a:pPr>
              <a:defRPr/>
            </a:pPr>
            <a:fld id="{CC7EED45-E91D-402E-B8C6-4E275AE3CD9B}" type="datetimeFigureOut">
              <a:rPr lang="fr-FR"/>
              <a:pPr>
                <a:defRPr/>
              </a:pPr>
              <a:t>15/07/2021</a:t>
            </a:fld>
            <a:endParaRPr lang="fr-FR"/>
          </a:p>
        </p:txBody>
      </p:sp>
      <p:sp>
        <p:nvSpPr>
          <p:cNvPr id="6" name="Espace réservé du pied de page 4">
            <a:extLst>
              <a:ext uri="{FF2B5EF4-FFF2-40B4-BE49-F238E27FC236}">
                <a16:creationId xmlns:a16="http://schemas.microsoft.com/office/drawing/2014/main" id="{2A7D80F3-1E72-469E-81ED-5CC15072ECC6}"/>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1B9FD1D8-C21F-45FA-8A17-673D706890A9}"/>
              </a:ext>
            </a:extLst>
          </p:cNvPr>
          <p:cNvSpPr>
            <a:spLocks noGrp="1"/>
          </p:cNvSpPr>
          <p:nvPr>
            <p:ph type="sldNum" sz="quarter" idx="12"/>
          </p:nvPr>
        </p:nvSpPr>
        <p:spPr/>
        <p:txBody>
          <a:bodyPr/>
          <a:lstStyle>
            <a:lvl1pPr>
              <a:defRPr/>
            </a:lvl1pPr>
          </a:lstStyle>
          <a:p>
            <a:pPr>
              <a:defRPr/>
            </a:pPr>
            <a:fld id="{13D68569-04F6-4E12-B8B6-A3926CA1B233}" type="slidenum">
              <a:rPr lang="fr-FR"/>
              <a:pPr>
                <a:defRPr/>
              </a:pPr>
              <a:t>‹N°›</a:t>
            </a:fld>
            <a:endParaRPr lang="fr-FR"/>
          </a:p>
        </p:txBody>
      </p:sp>
    </p:spTree>
    <p:extLst>
      <p:ext uri="{BB962C8B-B14F-4D97-AF65-F5344CB8AC3E}">
        <p14:creationId xmlns:p14="http://schemas.microsoft.com/office/powerpoint/2010/main" val="311286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CE104BC-2B44-4153-AA08-BA2E472E76E6}"/>
              </a:ext>
            </a:extLst>
          </p:cNvPr>
          <p:cNvSpPr>
            <a:spLocks noGrp="1"/>
          </p:cNvSpPr>
          <p:nvPr>
            <p:ph type="dt" sz="half" idx="10"/>
          </p:nvPr>
        </p:nvSpPr>
        <p:spPr/>
        <p:txBody>
          <a:bodyPr/>
          <a:lstStyle>
            <a:lvl1pPr>
              <a:defRPr/>
            </a:lvl1pPr>
          </a:lstStyle>
          <a:p>
            <a:pPr>
              <a:defRPr/>
            </a:pPr>
            <a:fld id="{0B04427E-297E-41E9-91B2-616C55F9A88B}" type="datetimeFigureOut">
              <a:rPr lang="fr-FR"/>
              <a:pPr>
                <a:defRPr/>
              </a:pPr>
              <a:t>15/07/2021</a:t>
            </a:fld>
            <a:endParaRPr lang="fr-FR"/>
          </a:p>
        </p:txBody>
      </p:sp>
      <p:sp>
        <p:nvSpPr>
          <p:cNvPr id="6" name="Espace réservé du pied de page 4">
            <a:extLst>
              <a:ext uri="{FF2B5EF4-FFF2-40B4-BE49-F238E27FC236}">
                <a16:creationId xmlns:a16="http://schemas.microsoft.com/office/drawing/2014/main" id="{32105F40-E5AC-4BC7-990C-4E0FE2629361}"/>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D5C01BA-760A-46E5-ADC9-1C9BC471FAAA}"/>
              </a:ext>
            </a:extLst>
          </p:cNvPr>
          <p:cNvSpPr>
            <a:spLocks noGrp="1"/>
          </p:cNvSpPr>
          <p:nvPr>
            <p:ph type="sldNum" sz="quarter" idx="12"/>
          </p:nvPr>
        </p:nvSpPr>
        <p:spPr/>
        <p:txBody>
          <a:bodyPr/>
          <a:lstStyle>
            <a:lvl1pPr>
              <a:defRPr/>
            </a:lvl1pPr>
          </a:lstStyle>
          <a:p>
            <a:pPr>
              <a:defRPr/>
            </a:pPr>
            <a:fld id="{30C63850-985C-4C08-94B8-757969A65101}" type="slidenum">
              <a:rPr lang="fr-FR"/>
              <a:pPr>
                <a:defRPr/>
              </a:pPr>
              <a:t>‹N°›</a:t>
            </a:fld>
            <a:endParaRPr lang="fr-FR"/>
          </a:p>
        </p:txBody>
      </p:sp>
    </p:spTree>
    <p:extLst>
      <p:ext uri="{BB962C8B-B14F-4D97-AF65-F5344CB8AC3E}">
        <p14:creationId xmlns:p14="http://schemas.microsoft.com/office/powerpoint/2010/main" val="152171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C92624F-75F3-4842-8304-F4F378620139}"/>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3A287BDD-5900-4690-A1DB-AFFAFC5C6F3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69BA0316-685F-4EFE-A5F5-51300489E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3EC1056-79B3-4D69-9859-72A8BEC96137}" type="datetimeFigureOut">
              <a:rPr lang="fr-FR"/>
              <a:pPr>
                <a:defRPr/>
              </a:pPr>
              <a:t>15/07/2021</a:t>
            </a:fld>
            <a:endParaRPr lang="fr-FR"/>
          </a:p>
        </p:txBody>
      </p:sp>
      <p:sp>
        <p:nvSpPr>
          <p:cNvPr id="5" name="Espace réservé du pied de page 4">
            <a:extLst>
              <a:ext uri="{FF2B5EF4-FFF2-40B4-BE49-F238E27FC236}">
                <a16:creationId xmlns:a16="http://schemas.microsoft.com/office/drawing/2014/main" id="{71AF12CB-3315-4784-9CDF-A7D59D399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D634FAD6-A344-4C6B-8B09-D3F9B5D42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F8CCCAA-FBFE-449C-9DA5-AD4D095A660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3B4616EE-26E4-4A78-B485-8640A79F656F}"/>
              </a:ext>
            </a:extLst>
          </p:cNvPr>
          <p:cNvSpPr>
            <a:spLocks noGrp="1"/>
          </p:cNvSpPr>
          <p:nvPr>
            <p:ph type="subTitle" idx="1"/>
          </p:nvPr>
        </p:nvSpPr>
        <p:spPr>
          <a:xfrm>
            <a:off x="1524000" y="277813"/>
            <a:ext cx="9144000" cy="6302375"/>
          </a:xfrm>
        </p:spPr>
        <p:txBody>
          <a:bodyPr rtlCol="0">
            <a:normAutofit fontScale="32500" lnSpcReduction="20000"/>
          </a:bodyPr>
          <a:lstStyle/>
          <a:p>
            <a:pPr fontAlgn="auto">
              <a:spcAft>
                <a:spcPts val="0"/>
              </a:spcAft>
              <a:defRPr/>
            </a:pPr>
            <a:endParaRPr lang="nl-NL" b="1" dirty="0"/>
          </a:p>
          <a:p>
            <a:pPr fontAlgn="auto">
              <a:spcAft>
                <a:spcPts val="0"/>
              </a:spcAft>
              <a:defRPr/>
            </a:pPr>
            <a:endParaRPr lang="nl-NL" b="1" dirty="0"/>
          </a:p>
          <a:p>
            <a:pPr fontAlgn="auto">
              <a:spcAft>
                <a:spcPts val="0"/>
              </a:spcAft>
              <a:defRPr/>
            </a:pPr>
            <a:r>
              <a:rPr lang="nl-NL" sz="9600" b="1" dirty="0">
                <a:solidFill>
                  <a:srgbClr val="FF0000"/>
                </a:solidFill>
              </a:rPr>
              <a:t>UNIVERSITE GASTON BERGER DE SAINT-LOUIS</a:t>
            </a:r>
            <a:endParaRPr lang="fr-FR" sz="9600" dirty="0">
              <a:solidFill>
                <a:srgbClr val="FF0000"/>
              </a:solidFill>
            </a:endParaRPr>
          </a:p>
          <a:p>
            <a:pPr fontAlgn="auto">
              <a:spcAft>
                <a:spcPts val="0"/>
              </a:spcAft>
              <a:defRPr/>
            </a:pPr>
            <a:r>
              <a:rPr lang="fr-FR" sz="8000" b="1" dirty="0">
                <a:solidFill>
                  <a:srgbClr val="FF0000"/>
                </a:solidFill>
              </a:rPr>
              <a:t> </a:t>
            </a:r>
            <a:endParaRPr lang="fr-FR" sz="8000" dirty="0">
              <a:solidFill>
                <a:srgbClr val="FF0000"/>
              </a:solidFill>
            </a:endParaRPr>
          </a:p>
          <a:p>
            <a:pPr fontAlgn="auto">
              <a:spcAft>
                <a:spcPts val="0"/>
              </a:spcAft>
              <a:defRPr/>
            </a:pPr>
            <a:r>
              <a:rPr lang="fr-FR" sz="9600" b="1" dirty="0">
                <a:solidFill>
                  <a:srgbClr val="FF0000"/>
                </a:solidFill>
              </a:rPr>
              <a:t>UFR DES LETTRES ET SCIENCES HUMAINES</a:t>
            </a:r>
            <a:endParaRPr lang="fr-FR" sz="9600" dirty="0">
              <a:solidFill>
                <a:srgbClr val="FF0000"/>
              </a:solidFill>
            </a:endParaRPr>
          </a:p>
          <a:p>
            <a:pPr fontAlgn="auto">
              <a:spcAft>
                <a:spcPts val="0"/>
              </a:spcAft>
              <a:defRPr/>
            </a:pPr>
            <a:r>
              <a:rPr lang="fr-FR" sz="9600" b="1" dirty="0">
                <a:solidFill>
                  <a:srgbClr val="FF0000"/>
                </a:solidFill>
              </a:rPr>
              <a:t> </a:t>
            </a:r>
            <a:endParaRPr lang="fr-FR" sz="9600" dirty="0">
              <a:solidFill>
                <a:srgbClr val="FF0000"/>
              </a:solidFill>
            </a:endParaRPr>
          </a:p>
          <a:p>
            <a:pPr fontAlgn="auto">
              <a:spcAft>
                <a:spcPts val="0"/>
              </a:spcAft>
              <a:defRPr/>
            </a:pPr>
            <a:r>
              <a:rPr lang="fr-FR" sz="9600" b="1" dirty="0">
                <a:solidFill>
                  <a:srgbClr val="00B050"/>
                </a:solidFill>
              </a:rPr>
              <a:t>SECTION DE FRANÇAIS </a:t>
            </a:r>
            <a:endParaRPr lang="fr-FR" sz="9600" dirty="0">
              <a:solidFill>
                <a:srgbClr val="00B050"/>
              </a:solidFill>
            </a:endParaRPr>
          </a:p>
          <a:p>
            <a:pPr fontAlgn="auto">
              <a:spcAft>
                <a:spcPts val="0"/>
              </a:spcAft>
              <a:defRPr/>
            </a:pPr>
            <a:r>
              <a:rPr lang="nl-NL" sz="9600" b="1" dirty="0">
                <a:solidFill>
                  <a:srgbClr val="00B050"/>
                </a:solidFill>
              </a:rPr>
              <a:t> </a:t>
            </a:r>
            <a:endParaRPr lang="fr-FR" sz="9600" dirty="0">
              <a:solidFill>
                <a:srgbClr val="00B050"/>
              </a:solidFill>
            </a:endParaRPr>
          </a:p>
          <a:p>
            <a:pPr fontAlgn="auto">
              <a:spcAft>
                <a:spcPts val="0"/>
              </a:spcAft>
              <a:defRPr/>
            </a:pPr>
            <a:r>
              <a:rPr lang="fr-FR" sz="9600" b="1" dirty="0">
                <a:solidFill>
                  <a:srgbClr val="FF0000"/>
                </a:solidFill>
              </a:rPr>
              <a:t>MASTER I</a:t>
            </a:r>
            <a:endParaRPr lang="fr-FR" sz="9600" dirty="0">
              <a:solidFill>
                <a:srgbClr val="FF0000"/>
              </a:solidFill>
            </a:endParaRPr>
          </a:p>
          <a:p>
            <a:pPr fontAlgn="auto">
              <a:spcAft>
                <a:spcPts val="0"/>
              </a:spcAft>
              <a:defRPr/>
            </a:pPr>
            <a:r>
              <a:rPr lang="fr-FR" sz="9600" b="1" dirty="0">
                <a:solidFill>
                  <a:srgbClr val="FF0000"/>
                </a:solidFill>
              </a:rPr>
              <a:t> </a:t>
            </a:r>
            <a:endParaRPr lang="fr-FR" sz="9600" dirty="0">
              <a:solidFill>
                <a:srgbClr val="FF0000"/>
              </a:solidFill>
            </a:endParaRPr>
          </a:p>
          <a:p>
            <a:pPr fontAlgn="auto">
              <a:spcAft>
                <a:spcPts val="0"/>
              </a:spcAft>
              <a:defRPr/>
            </a:pPr>
            <a:r>
              <a:rPr lang="fr-FR" sz="9600" b="1" dirty="0">
                <a:solidFill>
                  <a:srgbClr val="00B050"/>
                </a:solidFill>
              </a:rPr>
              <a:t>COURS DE GRAMMAIRE DE L’ANCIEN FRANÇAIS </a:t>
            </a:r>
          </a:p>
          <a:p>
            <a:pPr fontAlgn="auto">
              <a:spcAft>
                <a:spcPts val="0"/>
              </a:spcAft>
              <a:defRPr/>
            </a:pPr>
            <a:r>
              <a:rPr lang="fr-FR" sz="9600" b="1" dirty="0">
                <a:solidFill>
                  <a:srgbClr val="00B050"/>
                </a:solidFill>
              </a:rPr>
              <a:t>MORPHOLOGIE ET SYNTAXE </a:t>
            </a:r>
          </a:p>
          <a:p>
            <a:pPr fontAlgn="auto">
              <a:spcAft>
                <a:spcPts val="0"/>
              </a:spcAft>
              <a:defRPr/>
            </a:pPr>
            <a:r>
              <a:rPr lang="fr-FR" sz="9600" b="1" dirty="0">
                <a:solidFill>
                  <a:srgbClr val="00B050"/>
                </a:solidFill>
              </a:rPr>
              <a:t> </a:t>
            </a:r>
            <a:endParaRPr lang="fr-FR" sz="9600" dirty="0">
              <a:solidFill>
                <a:srgbClr val="00B050"/>
              </a:solidFill>
            </a:endParaRPr>
          </a:p>
          <a:p>
            <a:pPr fontAlgn="auto">
              <a:spcAft>
                <a:spcPts val="0"/>
              </a:spcAft>
              <a:defRPr/>
            </a:pPr>
            <a:r>
              <a:rPr lang="fr-FR" sz="9600" b="1" dirty="0"/>
              <a:t> 				 Pr Fidèle DIEDHIOU</a:t>
            </a:r>
            <a:endParaRPr lang="fr-FR" sz="9600" dirty="0"/>
          </a:p>
          <a:p>
            <a:pPr fontAlgn="auto">
              <a:spcAft>
                <a:spcPts val="0"/>
              </a:spcAft>
              <a:defRPr/>
            </a:pPr>
            <a:r>
              <a:rPr lang="fr-FR" sz="9600" b="1" dirty="0"/>
              <a:t> </a:t>
            </a:r>
            <a:endParaRPr lang="fr-FR" sz="9600" dirty="0"/>
          </a:p>
          <a:p>
            <a:pPr fontAlgn="auto">
              <a:spcAft>
                <a:spcPts val="0"/>
              </a:spcAft>
              <a:defRPr/>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0D36DE3-0FD1-4304-946A-67D45CD08F79}"/>
              </a:ext>
            </a:extLst>
          </p:cNvPr>
          <p:cNvSpPr>
            <a:spLocks noGrp="1"/>
          </p:cNvSpPr>
          <p:nvPr>
            <p:ph idx="1"/>
          </p:nvPr>
        </p:nvSpPr>
        <p:spPr>
          <a:xfrm>
            <a:off x="838200" y="401638"/>
            <a:ext cx="10515600" cy="5775325"/>
          </a:xfrm>
        </p:spPr>
        <p:txBody>
          <a:bodyPr rtlCol="0">
            <a:normAutofit/>
          </a:bodyPr>
          <a:lstStyle/>
          <a:p>
            <a:pPr fontAlgn="auto">
              <a:spcAft>
                <a:spcPts val="0"/>
              </a:spcAft>
              <a:defRPr/>
            </a:pPr>
            <a:r>
              <a:rPr lang="fr-FR" b="1" dirty="0">
                <a:solidFill>
                  <a:srgbClr val="FF0000"/>
                </a:solidFill>
              </a:rPr>
              <a:t>II.3.</a:t>
            </a:r>
            <a:r>
              <a:rPr lang="fr-FR" dirty="0">
                <a:solidFill>
                  <a:srgbClr val="FF0000"/>
                </a:solidFill>
              </a:rPr>
              <a:t>	</a:t>
            </a:r>
            <a:r>
              <a:rPr lang="fr-FR" b="1" dirty="0">
                <a:solidFill>
                  <a:srgbClr val="FF0000"/>
                </a:solidFill>
              </a:rPr>
              <a:t>3</a:t>
            </a:r>
            <a:r>
              <a:rPr lang="fr-FR" b="1" baseline="30000" dirty="0">
                <a:solidFill>
                  <a:srgbClr val="FF0000"/>
                </a:solidFill>
              </a:rPr>
              <a:t>e</a:t>
            </a:r>
            <a:r>
              <a:rPr lang="fr-FR" b="1" dirty="0">
                <a:solidFill>
                  <a:srgbClr val="FF0000"/>
                </a:solidFill>
              </a:rPr>
              <a:t> </a:t>
            </a:r>
            <a:r>
              <a:rPr lang="fr-FR" b="1" u="sng" dirty="0">
                <a:solidFill>
                  <a:srgbClr val="FF0000"/>
                </a:solidFill>
              </a:rPr>
              <a:t>DECLINAISON DES NOMS</a:t>
            </a:r>
          </a:p>
          <a:p>
            <a:pPr marL="0" indent="0" fontAlgn="auto">
              <a:spcAft>
                <a:spcPts val="0"/>
              </a:spcAft>
              <a:buFont typeface="Arial" panose="020B0604020202020204" pitchFamily="34" charset="0"/>
              <a:buNone/>
              <a:defRPr/>
            </a:pPr>
            <a:endParaRPr lang="fr-FR" dirty="0">
              <a:solidFill>
                <a:srgbClr val="FF0000"/>
              </a:solidFill>
            </a:endParaRPr>
          </a:p>
          <a:p>
            <a:pPr fontAlgn="auto">
              <a:spcAft>
                <a:spcPts val="0"/>
              </a:spcAft>
              <a:defRPr/>
            </a:pPr>
            <a:r>
              <a:rPr lang="fr-FR" b="1" dirty="0"/>
              <a:t> </a:t>
            </a:r>
            <a:r>
              <a:rPr lang="fr-FR" dirty="0">
                <a:solidFill>
                  <a:srgbClr val="00B050"/>
                </a:solidFill>
              </a:rPr>
              <a:t>GENITIF SINGULIER </a:t>
            </a:r>
            <a:r>
              <a:rPr lang="fr-FR" dirty="0"/>
              <a:t>: </a:t>
            </a:r>
            <a:r>
              <a:rPr lang="fr-FR" b="1" dirty="0">
                <a:solidFill>
                  <a:srgbClr val="FF0000"/>
                </a:solidFill>
              </a:rPr>
              <a:t>-IS</a:t>
            </a:r>
            <a:r>
              <a:rPr lang="fr-FR" b="1" dirty="0"/>
              <a:t> </a:t>
            </a:r>
            <a:endParaRPr lang="fr-FR" dirty="0"/>
          </a:p>
          <a:p>
            <a:pPr fontAlgn="auto">
              <a:spcAft>
                <a:spcPts val="0"/>
              </a:spcAft>
              <a:defRPr/>
            </a:pPr>
            <a:r>
              <a:rPr lang="fr-FR" dirty="0"/>
              <a:t>		</a:t>
            </a:r>
            <a:r>
              <a:rPr lang="fr-FR" b="1" dirty="0">
                <a:solidFill>
                  <a:srgbClr val="00B050"/>
                </a:solidFill>
              </a:rPr>
              <a:t>a. Les noms imparisyllabiques</a:t>
            </a:r>
            <a:endParaRPr lang="fr-FR" dirty="0">
              <a:solidFill>
                <a:srgbClr val="00B050"/>
              </a:solidFill>
            </a:endParaRPr>
          </a:p>
          <a:p>
            <a:pPr fontAlgn="auto">
              <a:spcAft>
                <a:spcPts val="0"/>
              </a:spcAft>
              <a:defRPr/>
            </a:pPr>
            <a:r>
              <a:rPr lang="fr-FR" dirty="0"/>
              <a:t>(Noms qui ont une syllabe de plus au génitif singulier qu'au nominatif</a:t>
            </a:r>
          </a:p>
          <a:p>
            <a:pPr marL="0" indent="0" fontAlgn="auto">
              <a:spcAft>
                <a:spcPts val="0"/>
              </a:spcAft>
              <a:buFont typeface="Arial" panose="020B0604020202020204" pitchFamily="34" charset="0"/>
              <a:buNone/>
              <a:defRPr/>
            </a:pPr>
            <a:r>
              <a:rPr lang="fr-FR" dirty="0"/>
              <a:t> singulier)</a:t>
            </a:r>
          </a:p>
          <a:p>
            <a:pPr fontAlgn="auto">
              <a:spcAft>
                <a:spcPts val="0"/>
              </a:spcAft>
              <a:defRPr/>
            </a:pPr>
            <a:r>
              <a:rPr lang="fr-FR" dirty="0"/>
              <a:t>types : </a:t>
            </a:r>
            <a:r>
              <a:rPr lang="fr-FR" dirty="0">
                <a:solidFill>
                  <a:srgbClr val="00B050"/>
                </a:solidFill>
              </a:rPr>
              <a:t>MASCULINS ET FEMININS </a:t>
            </a:r>
            <a:r>
              <a:rPr lang="fr-FR" dirty="0"/>
              <a:t>   /           </a:t>
            </a:r>
            <a:r>
              <a:rPr lang="fr-FR" dirty="0">
                <a:solidFill>
                  <a:srgbClr val="00B050"/>
                </a:solidFill>
              </a:rPr>
              <a:t>NEUTRES</a:t>
            </a:r>
          </a:p>
          <a:p>
            <a:pPr marL="0" indent="0" fontAlgn="auto">
              <a:spcAft>
                <a:spcPts val="0"/>
              </a:spcAft>
              <a:buFont typeface="Arial" panose="020B0604020202020204" pitchFamily="34" charset="0"/>
              <a:buNone/>
              <a:defRPr/>
            </a:pPr>
            <a:r>
              <a:rPr lang="fr-FR" dirty="0"/>
              <a:t>           consul, </a:t>
            </a:r>
            <a:r>
              <a:rPr lang="fr-FR" dirty="0" err="1"/>
              <a:t>cónsulis</a:t>
            </a:r>
            <a:r>
              <a:rPr lang="fr-FR" dirty="0"/>
              <a:t>, m. : </a:t>
            </a:r>
            <a:r>
              <a:rPr lang="fr-FR" i="1" dirty="0"/>
              <a:t>consul</a:t>
            </a:r>
            <a:r>
              <a:rPr lang="fr-FR" dirty="0"/>
              <a:t>          </a:t>
            </a:r>
            <a:r>
              <a:rPr lang="fr-FR" dirty="0" err="1"/>
              <a:t>fulgur</a:t>
            </a:r>
            <a:r>
              <a:rPr lang="fr-FR" dirty="0"/>
              <a:t>, </a:t>
            </a:r>
            <a:r>
              <a:rPr lang="fr-FR" dirty="0" err="1"/>
              <a:t>fúlguris</a:t>
            </a:r>
            <a:r>
              <a:rPr lang="fr-FR" dirty="0"/>
              <a:t>, n. : </a:t>
            </a:r>
            <a:r>
              <a:rPr lang="fr-FR" i="1" dirty="0"/>
              <a:t>éclair, foudre</a:t>
            </a:r>
            <a:r>
              <a:rPr lang="fr-FR" dirty="0"/>
              <a:t>  </a:t>
            </a:r>
          </a:p>
          <a:p>
            <a:pPr fontAlgn="auto">
              <a:spcAft>
                <a:spcPts val="0"/>
              </a:spcAft>
              <a:defRPr/>
            </a:pPr>
            <a:endParaRPr lang="fr-F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06AF90F-C538-4DA6-A2EE-77FB51BADF84}"/>
              </a:ext>
            </a:extLst>
          </p:cNvPr>
          <p:cNvSpPr>
            <a:spLocks noGrp="1"/>
          </p:cNvSpPr>
          <p:nvPr>
            <p:ph idx="1"/>
          </p:nvPr>
        </p:nvSpPr>
        <p:spPr>
          <a:xfrm>
            <a:off x="838200" y="138546"/>
            <a:ext cx="10515600" cy="6941128"/>
          </a:xfrm>
        </p:spPr>
        <p:txBody>
          <a:bodyPr/>
          <a:lstStyle/>
          <a:p>
            <a:r>
              <a:rPr lang="fr-FR" dirty="0"/>
              <a:t>L’article est en général supprimé devant les noms abstraits dans les proverbes et les sentences. Cet usage s’est également maintenu dans la syntaxe moderne.  </a:t>
            </a:r>
          </a:p>
          <a:p>
            <a:r>
              <a:rPr lang="fr-FR" dirty="0"/>
              <a:t>Ex. </a:t>
            </a:r>
            <a:r>
              <a:rPr lang="fr-FR" i="1" dirty="0" err="1"/>
              <a:t>Coroz</a:t>
            </a:r>
            <a:r>
              <a:rPr lang="fr-FR" i="1" dirty="0"/>
              <a:t> de rei n’est pas </a:t>
            </a:r>
            <a:r>
              <a:rPr lang="fr-FR" i="1" dirty="0" err="1"/>
              <a:t>gieus</a:t>
            </a:r>
            <a:r>
              <a:rPr lang="fr-FR" i="1" dirty="0"/>
              <a:t> de petit enfant</a:t>
            </a:r>
            <a:r>
              <a:rPr lang="fr-FR" dirty="0"/>
              <a:t>. (Vie de S. Thomas, 1625)</a:t>
            </a:r>
          </a:p>
          <a:p>
            <a:pPr marL="0" indent="0">
              <a:buNone/>
            </a:pPr>
            <a:r>
              <a:rPr lang="fr-FR" dirty="0"/>
              <a:t>	       Courroux de roi n’est pas jeu d’enfant. </a:t>
            </a:r>
          </a:p>
          <a:p>
            <a:pPr marL="0" indent="0">
              <a:buNone/>
            </a:pPr>
            <a:r>
              <a:rPr lang="fr-FR" dirty="0"/>
              <a:t>	</a:t>
            </a:r>
            <a:r>
              <a:rPr lang="fr-FR" i="1" dirty="0"/>
              <a:t>       Patience et longueur de temps</a:t>
            </a:r>
            <a:endParaRPr lang="fr-FR" dirty="0"/>
          </a:p>
          <a:p>
            <a:pPr marL="0" indent="0">
              <a:buNone/>
            </a:pPr>
            <a:r>
              <a:rPr lang="fr-FR" dirty="0"/>
              <a:t>	      </a:t>
            </a:r>
            <a:r>
              <a:rPr lang="fr-FR" i="1" dirty="0"/>
              <a:t>Font plus que force ni que rage.</a:t>
            </a:r>
            <a:r>
              <a:rPr lang="fr-FR" dirty="0"/>
              <a:t> 		(La Fontaine)</a:t>
            </a:r>
          </a:p>
          <a:p>
            <a:pPr marL="0" indent="0">
              <a:buNone/>
            </a:pPr>
            <a:r>
              <a:rPr lang="fr-FR" dirty="0"/>
              <a:t> 	      </a:t>
            </a:r>
            <a:r>
              <a:rPr lang="fr-FR" i="1" dirty="0"/>
              <a:t>Pauvreté n’est pas vice</a:t>
            </a:r>
            <a:r>
              <a:rPr lang="fr-FR" dirty="0"/>
              <a:t>. </a:t>
            </a:r>
          </a:p>
          <a:p>
            <a:pPr algn="just"/>
            <a:r>
              <a:rPr lang="fr-FR" dirty="0"/>
              <a:t>- Après certaines prépositions surtout après </a:t>
            </a:r>
            <a:r>
              <a:rPr lang="fr-FR" i="1" dirty="0"/>
              <a:t>à, en, contre, par</a:t>
            </a:r>
            <a:r>
              <a:rPr lang="fr-FR" dirty="0"/>
              <a:t>, l’article est ordinairement omis. On disait : </a:t>
            </a:r>
            <a:r>
              <a:rPr lang="fr-FR" i="1" dirty="0">
                <a:solidFill>
                  <a:srgbClr val="00B050"/>
                </a:solidFill>
              </a:rPr>
              <a:t>en champ ; en maison ; contre mont ; a val ; a mont ; en ciel ; </a:t>
            </a:r>
            <a:r>
              <a:rPr lang="fr-FR" i="1" dirty="0" err="1">
                <a:solidFill>
                  <a:srgbClr val="00B050"/>
                </a:solidFill>
              </a:rPr>
              <a:t>estre</a:t>
            </a:r>
            <a:r>
              <a:rPr lang="fr-FR" i="1" dirty="0">
                <a:solidFill>
                  <a:srgbClr val="00B050"/>
                </a:solidFill>
              </a:rPr>
              <a:t> a </a:t>
            </a:r>
            <a:r>
              <a:rPr lang="fr-FR" i="1" dirty="0" err="1">
                <a:solidFill>
                  <a:srgbClr val="00B050"/>
                </a:solidFill>
              </a:rPr>
              <a:t>cort</a:t>
            </a:r>
            <a:r>
              <a:rPr lang="fr-FR" i="1" dirty="0">
                <a:solidFill>
                  <a:srgbClr val="00B050"/>
                </a:solidFill>
              </a:rPr>
              <a:t> (</a:t>
            </a:r>
            <a:r>
              <a:rPr lang="fr-FR" dirty="0">
                <a:solidFill>
                  <a:srgbClr val="00B050"/>
                </a:solidFill>
              </a:rPr>
              <a:t>= être à la cour) ; </a:t>
            </a:r>
            <a:r>
              <a:rPr lang="fr-FR" i="1" dirty="0">
                <a:solidFill>
                  <a:srgbClr val="00B050"/>
                </a:solidFill>
              </a:rPr>
              <a:t>aller par terre et par mer</a:t>
            </a:r>
            <a:r>
              <a:rPr lang="fr-FR" dirty="0">
                <a:solidFill>
                  <a:srgbClr val="00B050"/>
                </a:solidFill>
              </a:rPr>
              <a:t>, etc</a:t>
            </a:r>
            <a:r>
              <a:rPr lang="fr-FR" dirty="0"/>
              <a:t>. Il est resté des traces de cet usage dans la langue moderne : </a:t>
            </a:r>
            <a:r>
              <a:rPr lang="fr-FR" i="1" dirty="0">
                <a:solidFill>
                  <a:srgbClr val="00B050"/>
                </a:solidFill>
              </a:rPr>
              <a:t>être bien en cour, par terre et par mer, en temps et lieu, être sur pieds, en chambre de conseil</a:t>
            </a:r>
            <a:r>
              <a:rPr lang="fr-FR" dirty="0">
                <a:solidFill>
                  <a:srgbClr val="00B050"/>
                </a:solidFill>
              </a:rPr>
              <a:t> </a:t>
            </a:r>
            <a:r>
              <a:rPr lang="fr-FR" dirty="0"/>
              <a:t>; au XVIe siècle on disait : </a:t>
            </a:r>
            <a:r>
              <a:rPr lang="fr-FR" i="1" dirty="0"/>
              <a:t>en parlement</a:t>
            </a:r>
            <a:r>
              <a:rPr lang="fr-FR" dirty="0"/>
              <a:t>.</a:t>
            </a:r>
          </a:p>
          <a:p>
            <a:endParaRPr lang="fr-FR" dirty="0"/>
          </a:p>
        </p:txBody>
      </p:sp>
    </p:spTree>
    <p:extLst>
      <p:ext uri="{BB962C8B-B14F-4D97-AF65-F5344CB8AC3E}">
        <p14:creationId xmlns:p14="http://schemas.microsoft.com/office/powerpoint/2010/main" val="291447586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05DA71D-3FD5-4A44-8C1B-876004DE065B}"/>
              </a:ext>
            </a:extLst>
          </p:cNvPr>
          <p:cNvSpPr>
            <a:spLocks noGrp="1"/>
          </p:cNvSpPr>
          <p:nvPr>
            <p:ph idx="1"/>
          </p:nvPr>
        </p:nvSpPr>
        <p:spPr>
          <a:xfrm>
            <a:off x="838200" y="484908"/>
            <a:ext cx="10515600" cy="6165273"/>
          </a:xfrm>
        </p:spPr>
        <p:txBody>
          <a:bodyPr/>
          <a:lstStyle/>
          <a:p>
            <a:pPr algn="just"/>
            <a:r>
              <a:rPr lang="fr-FR" dirty="0"/>
              <a:t>L’article est généralement omis devant les noms de pays.</a:t>
            </a:r>
          </a:p>
          <a:p>
            <a:pPr marL="0" indent="0" algn="just">
              <a:buNone/>
            </a:pPr>
            <a:r>
              <a:rPr lang="fr-FR" dirty="0"/>
              <a:t>  Ex.     </a:t>
            </a:r>
            <a:r>
              <a:rPr lang="fr-FR" i="1" dirty="0"/>
              <a:t>A remembrer li </a:t>
            </a:r>
            <a:r>
              <a:rPr lang="fr-FR" i="1" dirty="0" err="1"/>
              <a:t>prist</a:t>
            </a:r>
            <a:r>
              <a:rPr lang="fr-FR" i="1" dirty="0"/>
              <a:t>…</a:t>
            </a:r>
            <a:endParaRPr lang="fr-FR" dirty="0"/>
          </a:p>
          <a:p>
            <a:pPr marL="0" indent="0" algn="just">
              <a:buNone/>
            </a:pPr>
            <a:r>
              <a:rPr lang="fr-FR" i="1" dirty="0"/>
              <a:t>          De douce </a:t>
            </a:r>
            <a:r>
              <a:rPr lang="fr-FR" i="1" dirty="0">
                <a:solidFill>
                  <a:srgbClr val="00B050"/>
                </a:solidFill>
              </a:rPr>
              <a:t>France</a:t>
            </a:r>
            <a:r>
              <a:rPr lang="fr-FR" dirty="0"/>
              <a:t>. </a:t>
            </a:r>
            <a:r>
              <a:rPr lang="fr-FR" i="1" dirty="0"/>
              <a:t>(</a:t>
            </a:r>
            <a:r>
              <a:rPr lang="fr-FR" i="1" dirty="0" err="1"/>
              <a:t>Rol</a:t>
            </a:r>
            <a:r>
              <a:rPr lang="fr-FR" i="1" dirty="0"/>
              <a:t>. 2377-79.)</a:t>
            </a:r>
            <a:endParaRPr lang="fr-FR" dirty="0"/>
          </a:p>
          <a:p>
            <a:pPr marL="0" indent="0" algn="just">
              <a:buNone/>
            </a:pPr>
            <a:r>
              <a:rPr lang="fr-FR" dirty="0"/>
              <a:t>	Il se mit à se souvenir de la France.</a:t>
            </a:r>
          </a:p>
          <a:p>
            <a:pPr marL="0" indent="0" algn="just">
              <a:buNone/>
            </a:pPr>
            <a:r>
              <a:rPr lang="fr-FR" dirty="0"/>
              <a:t>	</a:t>
            </a:r>
            <a:r>
              <a:rPr lang="fr-FR" i="1" dirty="0"/>
              <a:t>Envers </a:t>
            </a:r>
            <a:r>
              <a:rPr lang="fr-FR" i="1" dirty="0" err="1">
                <a:solidFill>
                  <a:srgbClr val="00B050"/>
                </a:solidFill>
              </a:rPr>
              <a:t>Espaigne</a:t>
            </a:r>
            <a:r>
              <a:rPr lang="fr-FR" i="1" dirty="0"/>
              <a:t> en at </a:t>
            </a:r>
            <a:r>
              <a:rPr lang="fr-FR" i="1" dirty="0" err="1"/>
              <a:t>tornét</a:t>
            </a:r>
            <a:r>
              <a:rPr lang="fr-FR" i="1" dirty="0"/>
              <a:t> son vis. (</a:t>
            </a:r>
            <a:r>
              <a:rPr lang="fr-FR" i="1" dirty="0" err="1"/>
              <a:t>Rol</a:t>
            </a:r>
            <a:r>
              <a:rPr lang="fr-FR" i="1" dirty="0"/>
              <a:t>., 2376)</a:t>
            </a:r>
            <a:endParaRPr lang="fr-FR" dirty="0"/>
          </a:p>
          <a:p>
            <a:pPr marL="0" indent="0" algn="just">
              <a:buNone/>
            </a:pPr>
            <a:r>
              <a:rPr lang="fr-FR" dirty="0"/>
              <a:t>	Du côté de l’Espagnol il a tourné son visage. </a:t>
            </a:r>
          </a:p>
          <a:p>
            <a:pPr marL="0" indent="0" algn="just">
              <a:buNone/>
            </a:pPr>
            <a:r>
              <a:rPr lang="fr-FR" dirty="0"/>
              <a:t> </a:t>
            </a:r>
          </a:p>
          <a:p>
            <a:pPr algn="just"/>
            <a:r>
              <a:rPr lang="fr-FR" dirty="0"/>
              <a:t>- Devant les noms de peuples, ainsi que devant </a:t>
            </a:r>
            <a:r>
              <a:rPr lang="fr-FR" i="1" dirty="0" err="1"/>
              <a:t>paien</a:t>
            </a:r>
            <a:r>
              <a:rPr lang="fr-FR" i="1" dirty="0"/>
              <a:t>, </a:t>
            </a:r>
            <a:r>
              <a:rPr lang="fr-FR" i="1" dirty="0" err="1"/>
              <a:t>crestien</a:t>
            </a:r>
            <a:r>
              <a:rPr lang="fr-FR" dirty="0"/>
              <a:t> (au pluriel), l’article est omis dans les plus anciens textes. </a:t>
            </a:r>
          </a:p>
          <a:p>
            <a:pPr marL="0" indent="0" algn="just">
              <a:buNone/>
            </a:pPr>
            <a:r>
              <a:rPr lang="fr-FR" dirty="0"/>
              <a:t> 	Ex. </a:t>
            </a:r>
            <a:r>
              <a:rPr lang="fr-FR" i="1" dirty="0" err="1">
                <a:solidFill>
                  <a:srgbClr val="00B050"/>
                </a:solidFill>
              </a:rPr>
              <a:t>Paien</a:t>
            </a:r>
            <a:r>
              <a:rPr lang="fr-FR" dirty="0"/>
              <a:t> </a:t>
            </a:r>
            <a:r>
              <a:rPr lang="fr-FR" i="1" dirty="0"/>
              <a:t>s’enfuient</a:t>
            </a:r>
            <a:r>
              <a:rPr lang="fr-FR" dirty="0"/>
              <a:t> ; les Païens s’enfuient. </a:t>
            </a:r>
          </a:p>
          <a:p>
            <a:pPr marL="0" indent="0" algn="just">
              <a:buNone/>
            </a:pPr>
            <a:r>
              <a:rPr lang="fr-FR" dirty="0"/>
              <a:t>	      </a:t>
            </a:r>
            <a:r>
              <a:rPr lang="fr-FR" i="1" dirty="0" err="1">
                <a:solidFill>
                  <a:srgbClr val="00B050"/>
                </a:solidFill>
              </a:rPr>
              <a:t>Paien</a:t>
            </a:r>
            <a:r>
              <a:rPr lang="fr-FR" i="1" dirty="0"/>
              <a:t> s’</a:t>
            </a:r>
            <a:r>
              <a:rPr lang="fr-FR" i="1" dirty="0" err="1"/>
              <a:t>adobent</a:t>
            </a:r>
            <a:r>
              <a:rPr lang="fr-FR" i="1" dirty="0"/>
              <a:t> d’</a:t>
            </a:r>
            <a:r>
              <a:rPr lang="fr-FR" i="1" dirty="0" err="1"/>
              <a:t>osbers</a:t>
            </a:r>
            <a:r>
              <a:rPr lang="fr-FR" i="1" dirty="0"/>
              <a:t> </a:t>
            </a:r>
            <a:r>
              <a:rPr lang="fr-FR" i="1" dirty="0" err="1"/>
              <a:t>sarrazineis</a:t>
            </a:r>
            <a:r>
              <a:rPr lang="fr-FR" i="1" dirty="0"/>
              <a:t> (</a:t>
            </a:r>
            <a:r>
              <a:rPr lang="fr-FR" i="1" dirty="0" err="1"/>
              <a:t>Rol</a:t>
            </a:r>
            <a:r>
              <a:rPr lang="fr-FR" i="1" dirty="0"/>
              <a:t>., 994.)</a:t>
            </a:r>
            <a:endParaRPr lang="fr-FR" dirty="0"/>
          </a:p>
          <a:p>
            <a:pPr marL="0" indent="0" algn="just">
              <a:buNone/>
            </a:pPr>
            <a:r>
              <a:rPr lang="fr-FR" dirty="0"/>
              <a:t>	      Les Païens se revêtent de hauberts sarrasins.</a:t>
            </a:r>
          </a:p>
          <a:p>
            <a:endParaRPr lang="fr-FR" dirty="0"/>
          </a:p>
          <a:p>
            <a:endParaRPr lang="fr-FR" dirty="0"/>
          </a:p>
        </p:txBody>
      </p:sp>
    </p:spTree>
    <p:extLst>
      <p:ext uri="{BB962C8B-B14F-4D97-AF65-F5344CB8AC3E}">
        <p14:creationId xmlns:p14="http://schemas.microsoft.com/office/powerpoint/2010/main" val="39046872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98DDD32-4380-435C-BC91-7C0B22EE0B69}"/>
              </a:ext>
            </a:extLst>
          </p:cNvPr>
          <p:cNvSpPr>
            <a:spLocks noGrp="1"/>
          </p:cNvSpPr>
          <p:nvPr>
            <p:ph idx="1"/>
          </p:nvPr>
        </p:nvSpPr>
        <p:spPr>
          <a:xfrm>
            <a:off x="838200" y="581891"/>
            <a:ext cx="10515600" cy="5595072"/>
          </a:xfrm>
        </p:spPr>
        <p:txBody>
          <a:bodyPr/>
          <a:lstStyle/>
          <a:p>
            <a:pPr algn="just">
              <a:lnSpc>
                <a:spcPct val="100000"/>
              </a:lnSpc>
            </a:pPr>
            <a:r>
              <a:rPr lang="fr-FR" dirty="0"/>
              <a:t>Les mots comme </a:t>
            </a:r>
            <a:r>
              <a:rPr lang="fr-FR" i="1" dirty="0">
                <a:solidFill>
                  <a:srgbClr val="00B050"/>
                </a:solidFill>
              </a:rPr>
              <a:t>ciel, terre, paradis, enfer, diable, nature, fortune, nuit, jour, di</a:t>
            </a:r>
            <a:r>
              <a:rPr lang="fr-FR" dirty="0">
                <a:solidFill>
                  <a:srgbClr val="00B050"/>
                </a:solidFill>
              </a:rPr>
              <a:t> (jour)</a:t>
            </a:r>
            <a:r>
              <a:rPr lang="fr-FR" dirty="0"/>
              <a:t>, ne prennent pas ordinairement l’article. Ils sont traités comme des noms propres. </a:t>
            </a:r>
          </a:p>
          <a:p>
            <a:pPr marL="0" indent="0">
              <a:buNone/>
            </a:pPr>
            <a:r>
              <a:rPr lang="fr-FR" dirty="0"/>
              <a:t>	Ex. </a:t>
            </a:r>
            <a:r>
              <a:rPr lang="fr-FR" i="1" dirty="0"/>
              <a:t>De Paradis li </a:t>
            </a:r>
            <a:r>
              <a:rPr lang="fr-FR" i="1" dirty="0" err="1"/>
              <a:t>seit</a:t>
            </a:r>
            <a:r>
              <a:rPr lang="fr-FR" i="1" dirty="0"/>
              <a:t> la porte </a:t>
            </a:r>
            <a:r>
              <a:rPr lang="fr-FR" i="1" dirty="0" err="1"/>
              <a:t>overte</a:t>
            </a:r>
            <a:r>
              <a:rPr lang="fr-FR" i="1" dirty="0"/>
              <a:t>, (</a:t>
            </a:r>
            <a:r>
              <a:rPr lang="fr-FR" i="1" dirty="0" err="1"/>
              <a:t>Rol</a:t>
            </a:r>
            <a:r>
              <a:rPr lang="fr-FR" i="1" dirty="0"/>
              <a:t>. 2258).	</a:t>
            </a:r>
            <a:endParaRPr lang="fr-FR" dirty="0"/>
          </a:p>
          <a:p>
            <a:pPr marL="0" indent="0">
              <a:buNone/>
            </a:pPr>
            <a:r>
              <a:rPr lang="fr-FR" dirty="0"/>
              <a:t>	       Du paradis lui soit la porte ouverte.</a:t>
            </a:r>
          </a:p>
          <a:p>
            <a:pPr marL="0" indent="0">
              <a:buNone/>
            </a:pPr>
            <a:r>
              <a:rPr lang="fr-FR" dirty="0"/>
              <a:t>	       </a:t>
            </a:r>
            <a:r>
              <a:rPr lang="fr-FR" i="1" dirty="0"/>
              <a:t>Elle </a:t>
            </a:r>
            <a:r>
              <a:rPr lang="fr-FR" i="1" dirty="0" err="1"/>
              <a:t>vouloit</a:t>
            </a:r>
            <a:r>
              <a:rPr lang="fr-FR" i="1" dirty="0"/>
              <a:t> </a:t>
            </a:r>
            <a:r>
              <a:rPr lang="fr-FR" i="1" dirty="0" err="1"/>
              <a:t>dou</a:t>
            </a:r>
            <a:r>
              <a:rPr lang="fr-FR" i="1" dirty="0"/>
              <a:t> feu </a:t>
            </a:r>
            <a:r>
              <a:rPr lang="fr-FR" i="1" dirty="0" err="1"/>
              <a:t>ardoir</a:t>
            </a:r>
            <a:r>
              <a:rPr lang="fr-FR" i="1" dirty="0"/>
              <a:t> Paradis et de l’</a:t>
            </a:r>
            <a:r>
              <a:rPr lang="fr-FR" i="1" dirty="0" err="1"/>
              <a:t>yaue</a:t>
            </a:r>
            <a:r>
              <a:rPr lang="fr-FR" i="1" dirty="0"/>
              <a:t> </a:t>
            </a:r>
            <a:r>
              <a:rPr lang="fr-FR" i="1" dirty="0" err="1"/>
              <a:t>esteindre</a:t>
            </a:r>
            <a:r>
              <a:rPr lang="fr-FR" i="1" dirty="0"/>
              <a:t> 		       Enfer. (</a:t>
            </a:r>
            <a:r>
              <a:rPr lang="fr-FR" dirty="0"/>
              <a:t>Joinville, 445 e.)	</a:t>
            </a:r>
          </a:p>
          <a:p>
            <a:r>
              <a:rPr lang="fr-FR" dirty="0"/>
              <a:t>	       On disait </a:t>
            </a:r>
            <a:r>
              <a:rPr lang="fr-FR" i="1" dirty="0"/>
              <a:t>en</a:t>
            </a:r>
            <a:r>
              <a:rPr lang="fr-FR" dirty="0"/>
              <a:t> </a:t>
            </a:r>
            <a:r>
              <a:rPr lang="fr-FR" i="1" dirty="0"/>
              <a:t>Paradis</a:t>
            </a:r>
            <a:r>
              <a:rPr lang="fr-FR" dirty="0"/>
              <a:t>, comme </a:t>
            </a:r>
            <a:r>
              <a:rPr lang="fr-FR" i="1" dirty="0"/>
              <a:t>en</a:t>
            </a:r>
            <a:r>
              <a:rPr lang="fr-FR" dirty="0"/>
              <a:t> </a:t>
            </a:r>
            <a:r>
              <a:rPr lang="fr-FR" i="1" dirty="0"/>
              <a:t>enfer</a:t>
            </a:r>
            <a:r>
              <a:rPr lang="fr-FR" dirty="0"/>
              <a:t>. </a:t>
            </a:r>
          </a:p>
          <a:p>
            <a:pPr algn="just">
              <a:lnSpc>
                <a:spcPct val="100000"/>
              </a:lnSpc>
            </a:pPr>
            <a:r>
              <a:rPr lang="fr-FR" dirty="0"/>
              <a:t>- Comme dans la syntaxe moderne l’article est ordinairement omis dans les énumérations. Mais il peut aussi être exprimé, ou n’être exprimé que devant le premier nom.</a:t>
            </a:r>
          </a:p>
          <a:p>
            <a:endParaRPr lang="fr-FR" dirty="0"/>
          </a:p>
        </p:txBody>
      </p:sp>
    </p:spTree>
    <p:extLst>
      <p:ext uri="{BB962C8B-B14F-4D97-AF65-F5344CB8AC3E}">
        <p14:creationId xmlns:p14="http://schemas.microsoft.com/office/powerpoint/2010/main" val="9010263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1B97FE-6BB1-480E-A706-C205903AD682}"/>
              </a:ext>
            </a:extLst>
          </p:cNvPr>
          <p:cNvSpPr>
            <a:spLocks noGrp="1"/>
          </p:cNvSpPr>
          <p:nvPr>
            <p:ph idx="1"/>
          </p:nvPr>
        </p:nvSpPr>
        <p:spPr>
          <a:xfrm>
            <a:off x="838200" y="526473"/>
            <a:ext cx="10515600" cy="5650490"/>
          </a:xfrm>
        </p:spPr>
        <p:txBody>
          <a:bodyPr/>
          <a:lstStyle/>
          <a:p>
            <a:pPr marL="0" indent="0">
              <a:buNone/>
            </a:pPr>
            <a:r>
              <a:rPr lang="fr-FR" dirty="0"/>
              <a:t>Ex. </a:t>
            </a:r>
            <a:r>
              <a:rPr lang="fr-FR" i="1" dirty="0"/>
              <a:t>Ad or fin sont les tables </a:t>
            </a:r>
            <a:r>
              <a:rPr lang="fr-FR" i="1" dirty="0">
                <a:solidFill>
                  <a:srgbClr val="00B050"/>
                </a:solidFill>
              </a:rPr>
              <a:t>et</a:t>
            </a:r>
            <a:r>
              <a:rPr lang="fr-FR" i="1" dirty="0"/>
              <a:t> </a:t>
            </a:r>
            <a:r>
              <a:rPr lang="fr-FR" i="1" dirty="0" err="1"/>
              <a:t>chaièdres</a:t>
            </a:r>
            <a:r>
              <a:rPr lang="fr-FR" i="1" dirty="0"/>
              <a:t> </a:t>
            </a:r>
            <a:r>
              <a:rPr lang="fr-FR" i="1" dirty="0">
                <a:solidFill>
                  <a:srgbClr val="00B050"/>
                </a:solidFill>
              </a:rPr>
              <a:t>et</a:t>
            </a:r>
            <a:r>
              <a:rPr lang="fr-FR" i="1" dirty="0"/>
              <a:t> banc. (Pèlerinage, 344.)  </a:t>
            </a:r>
            <a:endParaRPr lang="fr-FR" dirty="0"/>
          </a:p>
          <a:p>
            <a:pPr marL="0" indent="0">
              <a:buNone/>
            </a:pPr>
            <a:r>
              <a:rPr lang="fr-FR" i="1" dirty="0"/>
              <a:t>	</a:t>
            </a:r>
            <a:r>
              <a:rPr lang="fr-FR" dirty="0"/>
              <a:t>       Les tables, chaises et bancs sont d’or fin.</a:t>
            </a:r>
          </a:p>
          <a:p>
            <a:pPr marL="0" indent="0">
              <a:buNone/>
            </a:pPr>
            <a:endParaRPr lang="fr-FR" dirty="0"/>
          </a:p>
          <a:p>
            <a:pPr algn="just">
              <a:lnSpc>
                <a:spcPct val="150000"/>
              </a:lnSpc>
            </a:pPr>
            <a:r>
              <a:rPr lang="fr-FR" dirty="0"/>
              <a:t>- Enfin l’article défini est ordinairement supprimé après l’adjectif indéfini </a:t>
            </a:r>
            <a:r>
              <a:rPr lang="fr-FR" i="1" dirty="0"/>
              <a:t>tout</a:t>
            </a:r>
            <a:r>
              <a:rPr lang="fr-FR" dirty="0"/>
              <a:t>, surtout employé au féminin ou au masculin pluriel. On disait : </a:t>
            </a:r>
            <a:r>
              <a:rPr lang="fr-FR" i="1" dirty="0" err="1"/>
              <a:t>tote</a:t>
            </a:r>
            <a:r>
              <a:rPr lang="fr-FR" dirty="0"/>
              <a:t> </a:t>
            </a:r>
            <a:r>
              <a:rPr lang="fr-FR" i="1" dirty="0"/>
              <a:t>gent</a:t>
            </a:r>
            <a:r>
              <a:rPr lang="fr-FR" dirty="0"/>
              <a:t> (tout le monde), </a:t>
            </a:r>
            <a:r>
              <a:rPr lang="fr-FR" i="1" dirty="0" err="1"/>
              <a:t>totes</a:t>
            </a:r>
            <a:r>
              <a:rPr lang="fr-FR" dirty="0"/>
              <a:t> </a:t>
            </a:r>
            <a:r>
              <a:rPr lang="fr-FR" i="1" dirty="0"/>
              <a:t>terres</a:t>
            </a:r>
            <a:r>
              <a:rPr lang="fr-FR" dirty="0"/>
              <a:t> (toutes les terres), </a:t>
            </a:r>
            <a:r>
              <a:rPr lang="fr-FR" i="1" dirty="0" err="1"/>
              <a:t>tote</a:t>
            </a:r>
            <a:r>
              <a:rPr lang="fr-FR" dirty="0"/>
              <a:t> </a:t>
            </a:r>
            <a:r>
              <a:rPr lang="fr-FR" i="1" dirty="0"/>
              <a:t>nuit</a:t>
            </a:r>
            <a:r>
              <a:rPr lang="fr-FR" dirty="0"/>
              <a:t> (toute la nuit), etc. </a:t>
            </a:r>
          </a:p>
          <a:p>
            <a:pPr algn="just">
              <a:lnSpc>
                <a:spcPct val="150000"/>
              </a:lnSpc>
            </a:pPr>
            <a:r>
              <a:rPr lang="fr-FR" dirty="0"/>
              <a:t>- Parmi les emplois de l’article propres à la langue du Moyen Age, il faut citer le suivant. </a:t>
            </a:r>
          </a:p>
        </p:txBody>
      </p:sp>
    </p:spTree>
    <p:extLst>
      <p:ext uri="{BB962C8B-B14F-4D97-AF65-F5344CB8AC3E}">
        <p14:creationId xmlns:p14="http://schemas.microsoft.com/office/powerpoint/2010/main" val="9977441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BAC4B37-92D9-4736-8595-DB31AC35CADF}"/>
              </a:ext>
            </a:extLst>
          </p:cNvPr>
          <p:cNvSpPr>
            <a:spLocks noGrp="1"/>
          </p:cNvSpPr>
          <p:nvPr>
            <p:ph idx="1"/>
          </p:nvPr>
        </p:nvSpPr>
        <p:spPr>
          <a:xfrm>
            <a:off x="838200" y="595745"/>
            <a:ext cx="10515600" cy="6040582"/>
          </a:xfrm>
        </p:spPr>
        <p:txBody>
          <a:bodyPr/>
          <a:lstStyle/>
          <a:p>
            <a:r>
              <a:rPr lang="fr-FR" dirty="0"/>
              <a:t>L’article défini peut remplacer un pronom démonstratif devant un substantif qui lui sert de complément.</a:t>
            </a:r>
          </a:p>
          <a:p>
            <a:pPr marL="0" indent="0">
              <a:buNone/>
            </a:pPr>
            <a:r>
              <a:rPr lang="fr-FR" dirty="0"/>
              <a:t> 	Ex. </a:t>
            </a:r>
            <a:r>
              <a:rPr lang="fr-FR" i="1" dirty="0">
                <a:solidFill>
                  <a:srgbClr val="00B050"/>
                </a:solidFill>
              </a:rPr>
              <a:t>Al </a:t>
            </a:r>
            <a:r>
              <a:rPr lang="fr-FR" i="1" dirty="0"/>
              <a:t>tems </a:t>
            </a:r>
            <a:r>
              <a:rPr lang="fr-FR" i="1" dirty="0" err="1"/>
              <a:t>Noe</a:t>
            </a:r>
            <a:r>
              <a:rPr lang="fr-FR" i="1" dirty="0"/>
              <a:t> et </a:t>
            </a:r>
            <a:r>
              <a:rPr lang="fr-FR" i="1" dirty="0">
                <a:solidFill>
                  <a:srgbClr val="00B050"/>
                </a:solidFill>
              </a:rPr>
              <a:t>al</a:t>
            </a:r>
            <a:r>
              <a:rPr lang="fr-FR" i="1" dirty="0"/>
              <a:t> tems </a:t>
            </a:r>
            <a:r>
              <a:rPr lang="fr-FR" i="1" dirty="0" err="1"/>
              <a:t>Abraam</a:t>
            </a:r>
            <a:endParaRPr lang="fr-FR" dirty="0"/>
          </a:p>
          <a:p>
            <a:pPr marL="0" indent="0">
              <a:buNone/>
            </a:pPr>
            <a:r>
              <a:rPr lang="fr-FR" i="1" dirty="0"/>
              <a:t>	       Et </a:t>
            </a:r>
            <a:r>
              <a:rPr lang="fr-FR" i="1" dirty="0">
                <a:solidFill>
                  <a:srgbClr val="00B050"/>
                </a:solidFill>
              </a:rPr>
              <a:t>al</a:t>
            </a:r>
            <a:r>
              <a:rPr lang="fr-FR" i="1" dirty="0"/>
              <a:t> David. (Alexis, 5.) </a:t>
            </a:r>
            <a:endParaRPr lang="fr-FR" dirty="0"/>
          </a:p>
          <a:p>
            <a:pPr marL="0" indent="0">
              <a:buNone/>
            </a:pPr>
            <a:r>
              <a:rPr lang="fr-FR" i="1" dirty="0"/>
              <a:t>	      </a:t>
            </a:r>
            <a:r>
              <a:rPr lang="fr-FR" dirty="0"/>
              <a:t> A l’époque de Noé, à celle </a:t>
            </a:r>
            <a:r>
              <a:rPr lang="fr-FR" dirty="0" err="1"/>
              <a:t>dAbraam</a:t>
            </a:r>
            <a:r>
              <a:rPr lang="fr-FR" dirty="0"/>
              <a:t> et à celle de David.</a:t>
            </a:r>
          </a:p>
          <a:p>
            <a:pPr marL="0" indent="0">
              <a:buNone/>
            </a:pPr>
            <a:r>
              <a:rPr lang="fr-FR" dirty="0"/>
              <a:t>	       </a:t>
            </a:r>
            <a:r>
              <a:rPr lang="fr-FR" i="1" dirty="0" err="1"/>
              <a:t>Por</a:t>
            </a:r>
            <a:r>
              <a:rPr lang="fr-FR" i="1" dirty="0"/>
              <a:t> </a:t>
            </a:r>
            <a:r>
              <a:rPr lang="fr-FR" i="1" dirty="0">
                <a:solidFill>
                  <a:srgbClr val="00B050"/>
                </a:solidFill>
              </a:rPr>
              <a:t>LA</a:t>
            </a:r>
            <a:r>
              <a:rPr lang="fr-FR" i="1" dirty="0"/>
              <a:t> Charlon dont il </a:t>
            </a:r>
            <a:r>
              <a:rPr lang="fr-FR" i="1" dirty="0" err="1"/>
              <a:t>odit</a:t>
            </a:r>
            <a:r>
              <a:rPr lang="fr-FR" i="1" dirty="0"/>
              <a:t> parler,</a:t>
            </a:r>
            <a:endParaRPr lang="fr-FR" dirty="0"/>
          </a:p>
          <a:p>
            <a:pPr marL="0" indent="0">
              <a:buNone/>
            </a:pPr>
            <a:r>
              <a:rPr lang="fr-FR" i="1" dirty="0"/>
              <a:t>	       </a:t>
            </a:r>
            <a:r>
              <a:rPr lang="fr-FR" i="1" dirty="0">
                <a:solidFill>
                  <a:srgbClr val="00B050"/>
                </a:solidFill>
              </a:rPr>
              <a:t>La</a:t>
            </a:r>
            <a:r>
              <a:rPr lang="fr-FR" i="1" dirty="0"/>
              <a:t> </a:t>
            </a:r>
            <a:r>
              <a:rPr lang="fr-FR" i="1" dirty="0" err="1"/>
              <a:t>soe</a:t>
            </a:r>
            <a:r>
              <a:rPr lang="fr-FR" i="1" dirty="0"/>
              <a:t> </a:t>
            </a:r>
            <a:r>
              <a:rPr lang="fr-FR" i="1" dirty="0" err="1"/>
              <a:t>fist</a:t>
            </a:r>
            <a:r>
              <a:rPr lang="fr-FR" i="1" dirty="0"/>
              <a:t> </a:t>
            </a:r>
            <a:r>
              <a:rPr lang="fr-FR" i="1" dirty="0" err="1"/>
              <a:t>Preciose</a:t>
            </a:r>
            <a:r>
              <a:rPr lang="fr-FR" i="1" dirty="0"/>
              <a:t> </a:t>
            </a:r>
            <a:r>
              <a:rPr lang="fr-FR" i="1" dirty="0" err="1"/>
              <a:t>apeler</a:t>
            </a:r>
            <a:r>
              <a:rPr lang="fr-FR" i="1" dirty="0"/>
              <a:t>. (</a:t>
            </a:r>
            <a:r>
              <a:rPr lang="fr-FR" i="1" dirty="0" err="1"/>
              <a:t>Rol</a:t>
            </a:r>
            <a:r>
              <a:rPr lang="fr-FR" dirty="0"/>
              <a:t>., 3145)</a:t>
            </a:r>
          </a:p>
          <a:p>
            <a:r>
              <a:rPr lang="fr-FR" dirty="0"/>
              <a:t>C’est-à-dire : «pour celle (l’épée) de Charles dont il avait entendu     parler, il fit appeler la sienne Précieuse. » </a:t>
            </a:r>
          </a:p>
          <a:p>
            <a:pPr marL="0" indent="0">
              <a:buNone/>
            </a:pPr>
            <a:r>
              <a:rPr lang="fr-FR" dirty="0"/>
              <a:t>	       </a:t>
            </a:r>
            <a:r>
              <a:rPr lang="fr-FR" i="1" dirty="0"/>
              <a:t>N’i </a:t>
            </a:r>
            <a:r>
              <a:rPr lang="fr-FR" i="1" dirty="0" err="1"/>
              <a:t>troverent</a:t>
            </a:r>
            <a:r>
              <a:rPr lang="fr-FR" i="1" dirty="0"/>
              <a:t> </a:t>
            </a:r>
            <a:r>
              <a:rPr lang="fr-FR" i="1" dirty="0" err="1"/>
              <a:t>défension</a:t>
            </a:r>
            <a:r>
              <a:rPr lang="fr-FR" i="1" dirty="0"/>
              <a:t> fors sol </a:t>
            </a:r>
            <a:r>
              <a:rPr lang="fr-FR" i="1" dirty="0">
                <a:solidFill>
                  <a:srgbClr val="00B050"/>
                </a:solidFill>
              </a:rPr>
              <a:t>LA</a:t>
            </a:r>
            <a:r>
              <a:rPr lang="fr-FR" i="1" dirty="0"/>
              <a:t> </a:t>
            </a:r>
            <a:r>
              <a:rPr lang="fr-FR" i="1" dirty="0" err="1"/>
              <a:t>Deu</a:t>
            </a:r>
            <a:r>
              <a:rPr lang="fr-FR" i="1" dirty="0"/>
              <a:t>. (Livres des Rois.)	 	       </a:t>
            </a:r>
            <a:r>
              <a:rPr lang="fr-FR" dirty="0"/>
              <a:t>Ils n’y trouvèrent d’autre défense que </a:t>
            </a:r>
            <a:r>
              <a:rPr lang="fr-FR" i="1" dirty="0"/>
              <a:t>celle</a:t>
            </a:r>
            <a:r>
              <a:rPr lang="fr-FR" dirty="0"/>
              <a:t> de Dieu. </a:t>
            </a:r>
          </a:p>
          <a:p>
            <a:pPr marL="0" indent="0">
              <a:buNone/>
            </a:pPr>
            <a:r>
              <a:rPr lang="en-US" dirty="0"/>
              <a:t> Sous - </a:t>
            </a:r>
            <a:r>
              <a:rPr lang="en-US" dirty="0" err="1"/>
              <a:t>entendu</a:t>
            </a:r>
            <a:r>
              <a:rPr lang="en-US" dirty="0"/>
              <a:t>: </a:t>
            </a:r>
            <a:r>
              <a:rPr lang="en-US" dirty="0" err="1"/>
              <a:t>espede</a:t>
            </a:r>
            <a:r>
              <a:rPr lang="en-US" dirty="0"/>
              <a:t> (épée).    </a:t>
            </a:r>
            <a:endParaRPr lang="fr-FR" dirty="0"/>
          </a:p>
          <a:p>
            <a:endParaRPr lang="fr-FR" dirty="0"/>
          </a:p>
        </p:txBody>
      </p:sp>
    </p:spTree>
    <p:extLst>
      <p:ext uri="{BB962C8B-B14F-4D97-AF65-F5344CB8AC3E}">
        <p14:creationId xmlns:p14="http://schemas.microsoft.com/office/powerpoint/2010/main" val="56440918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585831C-6C06-446D-9849-7E24788FFE99}"/>
              </a:ext>
            </a:extLst>
          </p:cNvPr>
          <p:cNvSpPr>
            <a:spLocks noGrp="1"/>
          </p:cNvSpPr>
          <p:nvPr>
            <p:ph idx="1"/>
          </p:nvPr>
        </p:nvSpPr>
        <p:spPr>
          <a:xfrm>
            <a:off x="838200" y="540326"/>
            <a:ext cx="10515600" cy="6054437"/>
          </a:xfrm>
        </p:spPr>
        <p:txBody>
          <a:bodyPr/>
          <a:lstStyle/>
          <a:p>
            <a:pPr lvl="0" algn="just">
              <a:lnSpc>
                <a:spcPct val="150000"/>
              </a:lnSpc>
            </a:pPr>
            <a:r>
              <a:rPr lang="fr-FR" dirty="0"/>
              <a:t>Quand le superlatif formé avec </a:t>
            </a:r>
            <a:r>
              <a:rPr lang="fr-FR" i="1" dirty="0">
                <a:solidFill>
                  <a:srgbClr val="00B050"/>
                </a:solidFill>
              </a:rPr>
              <a:t>plus, moins, mieux </a:t>
            </a:r>
            <a:r>
              <a:rPr lang="fr-FR" dirty="0"/>
              <a:t>se trouve après le substantif (ou un pronom), l’article est généralement omis. Il en est de même pour les superlatifs des adverbes. </a:t>
            </a:r>
          </a:p>
          <a:p>
            <a:pPr marL="0" indent="0" algn="just">
              <a:lnSpc>
                <a:spcPct val="150000"/>
              </a:lnSpc>
              <a:buNone/>
            </a:pPr>
            <a:r>
              <a:rPr lang="fr-FR" dirty="0"/>
              <a:t>	Ex. </a:t>
            </a:r>
            <a:r>
              <a:rPr lang="fr-FR" i="1" dirty="0"/>
              <a:t>Ad un des </a:t>
            </a:r>
            <a:r>
              <a:rPr lang="fr-FR" i="1" dirty="0" err="1"/>
              <a:t>porz</a:t>
            </a:r>
            <a:r>
              <a:rPr lang="fr-FR" i="1" dirty="0"/>
              <a:t> qui </a:t>
            </a:r>
            <a:r>
              <a:rPr lang="fr-FR" i="1" dirty="0">
                <a:solidFill>
                  <a:srgbClr val="00B050"/>
                </a:solidFill>
              </a:rPr>
              <a:t>plus</a:t>
            </a:r>
            <a:r>
              <a:rPr lang="fr-FR" i="1" dirty="0"/>
              <a:t> est près de Rome. (Alexis, 196.) </a:t>
            </a:r>
            <a:endParaRPr lang="fr-FR" dirty="0"/>
          </a:p>
          <a:p>
            <a:pPr marL="0" indent="0" algn="just">
              <a:lnSpc>
                <a:spcPct val="150000"/>
              </a:lnSpc>
              <a:buNone/>
            </a:pPr>
            <a:r>
              <a:rPr lang="fr-FR" i="1" dirty="0"/>
              <a:t>	      </a:t>
            </a:r>
            <a:r>
              <a:rPr lang="fr-FR" dirty="0"/>
              <a:t>A un des ports qui sont le plus près de Rome.</a:t>
            </a:r>
          </a:p>
          <a:p>
            <a:pPr marL="0" indent="0" algn="just">
              <a:lnSpc>
                <a:spcPct val="150000"/>
              </a:lnSpc>
              <a:buNone/>
            </a:pPr>
            <a:r>
              <a:rPr lang="fr-FR" dirty="0"/>
              <a:t>	       </a:t>
            </a:r>
            <a:r>
              <a:rPr lang="fr-FR" i="1" dirty="0"/>
              <a:t>Par les </a:t>
            </a:r>
            <a:r>
              <a:rPr lang="fr-FR" i="1" dirty="0" err="1"/>
              <a:t>sainz</a:t>
            </a:r>
            <a:r>
              <a:rPr lang="fr-FR" i="1" dirty="0"/>
              <a:t> que Dieu a </a:t>
            </a:r>
            <a:r>
              <a:rPr lang="fr-FR" i="1" dirty="0">
                <a:solidFill>
                  <a:srgbClr val="00B050"/>
                </a:solidFill>
              </a:rPr>
              <a:t>plus</a:t>
            </a:r>
            <a:r>
              <a:rPr lang="fr-FR" i="1" dirty="0"/>
              <a:t> </a:t>
            </a:r>
            <a:r>
              <a:rPr lang="fr-FR" i="1" dirty="0" err="1"/>
              <a:t>amez</a:t>
            </a:r>
            <a:r>
              <a:rPr lang="fr-FR" i="1" dirty="0"/>
              <a:t>.  (Aimeri de Narbonne)</a:t>
            </a:r>
            <a:endParaRPr lang="fr-FR" dirty="0"/>
          </a:p>
          <a:p>
            <a:pPr marL="0" indent="0" algn="just">
              <a:lnSpc>
                <a:spcPct val="150000"/>
              </a:lnSpc>
              <a:buNone/>
            </a:pPr>
            <a:r>
              <a:rPr lang="fr-FR" i="1" dirty="0"/>
              <a:t>	</a:t>
            </a:r>
            <a:r>
              <a:rPr lang="fr-FR" dirty="0"/>
              <a:t>       Par les saints que Dieu a le plus aimés.</a:t>
            </a:r>
          </a:p>
          <a:p>
            <a:pPr algn="just">
              <a:lnSpc>
                <a:spcPct val="150000"/>
              </a:lnSpc>
            </a:pPr>
            <a:r>
              <a:rPr lang="fr-FR" dirty="0"/>
              <a:t>On disait de même : </a:t>
            </a:r>
            <a:r>
              <a:rPr lang="fr-FR" i="1" dirty="0">
                <a:solidFill>
                  <a:srgbClr val="00B050"/>
                </a:solidFill>
              </a:rPr>
              <a:t>plus</a:t>
            </a:r>
            <a:r>
              <a:rPr lang="fr-FR" i="1" dirty="0"/>
              <a:t> </a:t>
            </a:r>
            <a:r>
              <a:rPr lang="fr-FR" i="1" dirty="0" err="1"/>
              <a:t>tost</a:t>
            </a:r>
            <a:r>
              <a:rPr lang="fr-FR" i="1" dirty="0"/>
              <a:t> qu’il pot</a:t>
            </a:r>
            <a:r>
              <a:rPr lang="fr-FR" dirty="0"/>
              <a:t> =  le plus tôt qu’il put.</a:t>
            </a:r>
          </a:p>
          <a:p>
            <a:pPr algn="just">
              <a:lnSpc>
                <a:spcPct val="150000"/>
              </a:lnSpc>
            </a:pPr>
            <a:endParaRPr lang="fr-FR" dirty="0"/>
          </a:p>
          <a:p>
            <a:endParaRPr lang="fr-FR" dirty="0"/>
          </a:p>
        </p:txBody>
      </p:sp>
    </p:spTree>
    <p:extLst>
      <p:ext uri="{BB962C8B-B14F-4D97-AF65-F5344CB8AC3E}">
        <p14:creationId xmlns:p14="http://schemas.microsoft.com/office/powerpoint/2010/main" val="36547944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660FE12-80A6-4E37-8589-BB67C4E112FD}"/>
              </a:ext>
            </a:extLst>
          </p:cNvPr>
          <p:cNvSpPr>
            <a:spLocks noGrp="1"/>
          </p:cNvSpPr>
          <p:nvPr>
            <p:ph idx="1"/>
          </p:nvPr>
        </p:nvSpPr>
        <p:spPr>
          <a:xfrm>
            <a:off x="838200" y="637308"/>
            <a:ext cx="10515600" cy="6220691"/>
          </a:xfrm>
        </p:spPr>
        <p:txBody>
          <a:bodyPr/>
          <a:lstStyle/>
          <a:p>
            <a:pPr algn="just"/>
            <a:r>
              <a:rPr lang="fr-FR" dirty="0"/>
              <a:t>Au XVIe siècle on hésite entre l’emploi de l’article devant les superlatifs de ce genre et leur omission. Du Bellay dira indifféremment : </a:t>
            </a:r>
          </a:p>
          <a:p>
            <a:pPr marL="0" indent="0" algn="just">
              <a:buNone/>
            </a:pPr>
            <a:r>
              <a:rPr lang="fr-FR" dirty="0"/>
              <a:t>	</a:t>
            </a:r>
            <a:r>
              <a:rPr lang="fr-FR" i="1" dirty="0"/>
              <a:t>L’enfant cruel de sa main </a:t>
            </a:r>
            <a:r>
              <a:rPr lang="fr-FR" i="1" dirty="0">
                <a:solidFill>
                  <a:srgbClr val="00B050"/>
                </a:solidFill>
              </a:rPr>
              <a:t>la plus </a:t>
            </a:r>
            <a:r>
              <a:rPr lang="fr-FR" i="1" dirty="0"/>
              <a:t>forte. (I, 115.)</a:t>
            </a:r>
            <a:endParaRPr lang="fr-FR" dirty="0"/>
          </a:p>
          <a:p>
            <a:pPr marL="0" indent="0" algn="just">
              <a:buNone/>
            </a:pPr>
            <a:r>
              <a:rPr lang="fr-FR" i="1" dirty="0"/>
              <a:t>	Car le vers </a:t>
            </a:r>
            <a:r>
              <a:rPr lang="fr-FR" i="1" dirty="0">
                <a:solidFill>
                  <a:srgbClr val="00B050"/>
                </a:solidFill>
              </a:rPr>
              <a:t>plus</a:t>
            </a:r>
            <a:r>
              <a:rPr lang="fr-FR" i="1" dirty="0"/>
              <a:t> coulant est coulant est le vers </a:t>
            </a:r>
            <a:r>
              <a:rPr lang="fr-FR" i="1" dirty="0">
                <a:solidFill>
                  <a:srgbClr val="00B050"/>
                </a:solidFill>
              </a:rPr>
              <a:t>plus</a:t>
            </a:r>
            <a:r>
              <a:rPr lang="fr-FR" i="1" dirty="0"/>
              <a:t> parfait. (II, 69.)</a:t>
            </a:r>
            <a:endParaRPr lang="fr-FR" dirty="0"/>
          </a:p>
          <a:p>
            <a:pPr marL="0" indent="0" algn="just">
              <a:buNone/>
            </a:pPr>
            <a:r>
              <a:rPr lang="fr-FR" dirty="0"/>
              <a:t>	</a:t>
            </a:r>
            <a:r>
              <a:rPr lang="fr-FR" i="1" dirty="0"/>
              <a:t>C’est la </a:t>
            </a:r>
            <a:r>
              <a:rPr lang="fr-FR" i="1" dirty="0" err="1"/>
              <a:t>beste</a:t>
            </a:r>
            <a:r>
              <a:rPr lang="fr-FR" i="1" dirty="0"/>
              <a:t> du monde </a:t>
            </a:r>
            <a:r>
              <a:rPr lang="fr-FR" i="1" dirty="0">
                <a:solidFill>
                  <a:srgbClr val="00B050"/>
                </a:solidFill>
              </a:rPr>
              <a:t>plus</a:t>
            </a:r>
            <a:r>
              <a:rPr lang="fr-FR" i="1" dirty="0"/>
              <a:t> philosophe. (Rabelais, I, Prol.)</a:t>
            </a:r>
          </a:p>
          <a:p>
            <a:pPr algn="just"/>
            <a:r>
              <a:rPr lang="fr-FR" i="1" dirty="0"/>
              <a:t> </a:t>
            </a:r>
            <a:r>
              <a:rPr lang="fr-FR" dirty="0"/>
              <a:t>Au XVIIe siècle les exemples de cette construction sont encore abondants. </a:t>
            </a:r>
          </a:p>
          <a:p>
            <a:pPr marL="0" indent="0" algn="just">
              <a:buNone/>
            </a:pPr>
            <a:r>
              <a:rPr lang="fr-FR" dirty="0"/>
              <a:t>	Ex. </a:t>
            </a:r>
            <a:r>
              <a:rPr lang="fr-FR" i="1" dirty="0"/>
              <a:t>Mais je vais employer mes efforts </a:t>
            </a:r>
            <a:r>
              <a:rPr lang="fr-FR" i="1" dirty="0">
                <a:solidFill>
                  <a:srgbClr val="00B050"/>
                </a:solidFill>
              </a:rPr>
              <a:t>plus</a:t>
            </a:r>
            <a:r>
              <a:rPr lang="fr-FR" i="1" dirty="0"/>
              <a:t> </a:t>
            </a:r>
            <a:r>
              <a:rPr lang="fr-FR" i="1" dirty="0" err="1"/>
              <a:t>puissans</a:t>
            </a:r>
            <a:r>
              <a:rPr lang="fr-FR" dirty="0"/>
              <a:t>. (Molière, 	</a:t>
            </a:r>
            <a:r>
              <a:rPr lang="fr-FR" i="1" dirty="0"/>
              <a:t>Etourdi</a:t>
            </a:r>
            <a:r>
              <a:rPr lang="fr-FR" dirty="0"/>
              <a:t>, V, 7, 1889)</a:t>
            </a:r>
          </a:p>
          <a:p>
            <a:pPr marL="0" indent="0" algn="just">
              <a:buNone/>
            </a:pPr>
            <a:r>
              <a:rPr lang="fr-FR" i="1" dirty="0"/>
              <a:t>	Le remède </a:t>
            </a:r>
            <a:r>
              <a:rPr lang="fr-FR" i="1" dirty="0">
                <a:solidFill>
                  <a:srgbClr val="00B050"/>
                </a:solidFill>
              </a:rPr>
              <a:t>plus</a:t>
            </a:r>
            <a:r>
              <a:rPr lang="fr-FR" i="1" dirty="0"/>
              <a:t> prompt où j’ai su recourir</a:t>
            </a:r>
            <a:r>
              <a:rPr lang="fr-FR" dirty="0"/>
              <a:t>, (Molière, </a:t>
            </a:r>
            <a:r>
              <a:rPr lang="fr-FR" i="1" dirty="0"/>
              <a:t>Dépit 	amoureux</a:t>
            </a:r>
            <a:r>
              <a:rPr lang="fr-FR" dirty="0"/>
              <a:t>, III, 1780)</a:t>
            </a:r>
          </a:p>
          <a:p>
            <a:pPr algn="just"/>
            <a:r>
              <a:rPr lang="fr-FR" dirty="0"/>
              <a:t>Apres 1650, sous l’influence de Vaugelas, l’emploi de l’article est de règle. </a:t>
            </a:r>
          </a:p>
          <a:p>
            <a:r>
              <a:rPr lang="fr-FR" dirty="0"/>
              <a:t> </a:t>
            </a:r>
          </a:p>
          <a:p>
            <a:endParaRPr lang="fr-FR" dirty="0"/>
          </a:p>
        </p:txBody>
      </p:sp>
    </p:spTree>
    <p:extLst>
      <p:ext uri="{BB962C8B-B14F-4D97-AF65-F5344CB8AC3E}">
        <p14:creationId xmlns:p14="http://schemas.microsoft.com/office/powerpoint/2010/main" val="249529426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DCA83CF-53EF-446E-BF4F-EAE1CBDEEB75}"/>
              </a:ext>
            </a:extLst>
          </p:cNvPr>
          <p:cNvSpPr>
            <a:spLocks noGrp="1"/>
          </p:cNvSpPr>
          <p:nvPr>
            <p:ph idx="1"/>
          </p:nvPr>
        </p:nvSpPr>
        <p:spPr>
          <a:xfrm>
            <a:off x="838200" y="540327"/>
            <a:ext cx="10515600" cy="5636636"/>
          </a:xfrm>
        </p:spPr>
        <p:txBody>
          <a:bodyPr/>
          <a:lstStyle/>
          <a:p>
            <a:r>
              <a:rPr lang="fr-FR" b="1" dirty="0">
                <a:solidFill>
                  <a:srgbClr val="FF0000"/>
                </a:solidFill>
              </a:rPr>
              <a:t>II.2.2. L’ ARTICLE INDEFINI</a:t>
            </a:r>
            <a:r>
              <a:rPr lang="fr-FR" b="1" dirty="0"/>
              <a:t> </a:t>
            </a:r>
            <a:endParaRPr lang="fr-FR" dirty="0"/>
          </a:p>
          <a:p>
            <a:pPr marL="0" indent="0">
              <a:buNone/>
            </a:pPr>
            <a:r>
              <a:rPr lang="fr-FR" i="1" dirty="0"/>
              <a:t>			Singulier					Pluriel</a:t>
            </a:r>
            <a:endParaRPr lang="fr-FR" dirty="0"/>
          </a:p>
          <a:p>
            <a:pPr marL="0" indent="0">
              <a:buNone/>
            </a:pPr>
            <a:r>
              <a:rPr lang="fr-FR" i="1" dirty="0"/>
              <a:t>		masculin	féminin			masculin       féminin</a:t>
            </a:r>
            <a:endParaRPr lang="fr-FR" dirty="0"/>
          </a:p>
          <a:p>
            <a:pPr marL="0" indent="0">
              <a:buNone/>
            </a:pPr>
            <a:r>
              <a:rPr lang="fr-FR" dirty="0" err="1"/>
              <a:t>cs</a:t>
            </a:r>
            <a:r>
              <a:rPr lang="fr-FR" dirty="0"/>
              <a:t>		      uns    }       				      un	     }	</a:t>
            </a:r>
          </a:p>
          <a:p>
            <a:pPr marL="0" indent="0">
              <a:buNone/>
            </a:pPr>
            <a:r>
              <a:rPr lang="fr-FR" dirty="0" err="1"/>
              <a:t>cr</a:t>
            </a:r>
            <a:r>
              <a:rPr lang="fr-FR" dirty="0"/>
              <a:t>		      un      }        une				   uns    } 	 unes</a:t>
            </a:r>
          </a:p>
          <a:p>
            <a:pPr marL="0" indent="0">
              <a:buNone/>
            </a:pPr>
            <a:r>
              <a:rPr lang="fr-FR" dirty="0"/>
              <a:t> </a:t>
            </a:r>
          </a:p>
          <a:p>
            <a:pPr marL="0" indent="0" algn="just">
              <a:lnSpc>
                <a:spcPct val="150000"/>
              </a:lnSpc>
              <a:buNone/>
            </a:pPr>
            <a:r>
              <a:rPr lang="fr-FR" dirty="0"/>
              <a:t> L’-e final de </a:t>
            </a:r>
            <a:r>
              <a:rPr lang="fr-FR" i="1" dirty="0">
                <a:solidFill>
                  <a:srgbClr val="00B050"/>
                </a:solidFill>
              </a:rPr>
              <a:t>une</a:t>
            </a:r>
            <a:r>
              <a:rPr lang="fr-FR" dirty="0"/>
              <a:t> s’élide devant voyelle, mais la graphie n’en est pas modifiée.</a:t>
            </a:r>
          </a:p>
          <a:p>
            <a:pPr marL="0" indent="0" algn="just">
              <a:lnSpc>
                <a:spcPct val="150000"/>
              </a:lnSpc>
              <a:buNone/>
            </a:pPr>
            <a:r>
              <a:rPr lang="fr-FR" dirty="0"/>
              <a:t>L’article indéfini </a:t>
            </a:r>
            <a:r>
              <a:rPr lang="fr-FR" i="1" dirty="0">
                <a:solidFill>
                  <a:srgbClr val="00B050"/>
                </a:solidFill>
              </a:rPr>
              <a:t>un</a:t>
            </a:r>
            <a:r>
              <a:rPr lang="fr-FR" dirty="0"/>
              <a:t> se rencontre quelquefois dans les plus anciens textes, surtout devant les noms concrets, mais en général il est omis, </a:t>
            </a:r>
          </a:p>
        </p:txBody>
      </p:sp>
    </p:spTree>
    <p:extLst>
      <p:ext uri="{BB962C8B-B14F-4D97-AF65-F5344CB8AC3E}">
        <p14:creationId xmlns:p14="http://schemas.microsoft.com/office/powerpoint/2010/main" val="376518630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A8C5184-E5B1-49B1-8899-69EA5F43DB35}"/>
              </a:ext>
            </a:extLst>
          </p:cNvPr>
          <p:cNvSpPr>
            <a:spLocks noGrp="1"/>
          </p:cNvSpPr>
          <p:nvPr>
            <p:ph idx="1"/>
          </p:nvPr>
        </p:nvSpPr>
        <p:spPr>
          <a:xfrm>
            <a:off x="838200" y="581891"/>
            <a:ext cx="10515600" cy="5595072"/>
          </a:xfrm>
        </p:spPr>
        <p:txBody>
          <a:bodyPr/>
          <a:lstStyle/>
          <a:p>
            <a:pPr algn="just">
              <a:lnSpc>
                <a:spcPct val="150000"/>
              </a:lnSpc>
            </a:pPr>
            <a:r>
              <a:rPr lang="fr-FR" dirty="0"/>
              <a:t>principalement dans les cas suivants : après les verbes </a:t>
            </a:r>
            <a:r>
              <a:rPr lang="fr-FR" i="1" dirty="0" err="1">
                <a:solidFill>
                  <a:srgbClr val="00B050"/>
                </a:solidFill>
              </a:rPr>
              <a:t>estre</a:t>
            </a:r>
            <a:r>
              <a:rPr lang="fr-FR" dirty="0">
                <a:solidFill>
                  <a:srgbClr val="00B050"/>
                </a:solidFill>
              </a:rPr>
              <a:t>, </a:t>
            </a:r>
            <a:r>
              <a:rPr lang="fr-FR" i="1" dirty="0" err="1">
                <a:solidFill>
                  <a:srgbClr val="00B050"/>
                </a:solidFill>
              </a:rPr>
              <a:t>paraistre</a:t>
            </a:r>
            <a:r>
              <a:rPr lang="fr-FR" dirty="0">
                <a:solidFill>
                  <a:srgbClr val="00B050"/>
                </a:solidFill>
              </a:rPr>
              <a:t>, </a:t>
            </a:r>
            <a:r>
              <a:rPr lang="fr-FR" i="1" dirty="0">
                <a:solidFill>
                  <a:srgbClr val="00B050"/>
                </a:solidFill>
              </a:rPr>
              <a:t>devenir</a:t>
            </a:r>
            <a:r>
              <a:rPr lang="fr-FR" dirty="0">
                <a:solidFill>
                  <a:srgbClr val="00B050"/>
                </a:solidFill>
              </a:rPr>
              <a:t> : </a:t>
            </a:r>
            <a:r>
              <a:rPr lang="fr-FR" i="1" dirty="0"/>
              <a:t>riches </a:t>
            </a:r>
            <a:r>
              <a:rPr lang="fr-FR" i="1" dirty="0">
                <a:solidFill>
                  <a:srgbClr val="00B050"/>
                </a:solidFill>
              </a:rPr>
              <a:t>hom</a:t>
            </a:r>
            <a:r>
              <a:rPr lang="fr-FR" i="1" dirty="0"/>
              <a:t> </a:t>
            </a:r>
            <a:r>
              <a:rPr lang="fr-FR" i="1" dirty="0">
                <a:solidFill>
                  <a:srgbClr val="00B050"/>
                </a:solidFill>
              </a:rPr>
              <a:t>fu</a:t>
            </a:r>
            <a:r>
              <a:rPr lang="fr-FR" dirty="0">
                <a:solidFill>
                  <a:srgbClr val="00B050"/>
                </a:solidFill>
              </a:rPr>
              <a:t> </a:t>
            </a:r>
            <a:r>
              <a:rPr lang="fr-FR" dirty="0"/>
              <a:t>(</a:t>
            </a:r>
            <a:r>
              <a:rPr lang="fr-FR" i="1" dirty="0"/>
              <a:t>Alexis</a:t>
            </a:r>
            <a:r>
              <a:rPr lang="fr-FR" dirty="0"/>
              <a:t>, 14) ; après des termes de comparaison : </a:t>
            </a:r>
            <a:r>
              <a:rPr lang="fr-FR" i="1" dirty="0"/>
              <a:t>si fait droite sa </a:t>
            </a:r>
            <a:r>
              <a:rPr lang="fr-FR" i="1" dirty="0" err="1"/>
              <a:t>reie</a:t>
            </a:r>
            <a:r>
              <a:rPr lang="fr-FR" i="1" dirty="0"/>
              <a:t> </a:t>
            </a:r>
            <a:r>
              <a:rPr lang="fr-FR" i="1" dirty="0">
                <a:solidFill>
                  <a:srgbClr val="00B050"/>
                </a:solidFill>
              </a:rPr>
              <a:t>come ligne </a:t>
            </a:r>
            <a:r>
              <a:rPr lang="fr-FR" i="1" dirty="0"/>
              <a:t>qui </a:t>
            </a:r>
            <a:r>
              <a:rPr lang="fr-FR" i="1" dirty="0" err="1"/>
              <a:t>tent</a:t>
            </a:r>
            <a:r>
              <a:rPr lang="fr-FR" i="1" dirty="0"/>
              <a:t> (Pèlerinage, 297)  </a:t>
            </a:r>
            <a:r>
              <a:rPr lang="fr-FR" dirty="0"/>
              <a:t>(= il fait son sillon droit comme </a:t>
            </a:r>
            <a:r>
              <a:rPr lang="fr-FR" i="1" dirty="0"/>
              <a:t>une</a:t>
            </a:r>
            <a:r>
              <a:rPr lang="fr-FR" dirty="0"/>
              <a:t> ligne qui se tend) ; après une proposition négative et surtout après des adverbes négatifs comme </a:t>
            </a:r>
            <a:r>
              <a:rPr lang="fr-FR" i="1" dirty="0">
                <a:solidFill>
                  <a:srgbClr val="00B050"/>
                </a:solidFill>
              </a:rPr>
              <a:t>onques</a:t>
            </a:r>
            <a:r>
              <a:rPr lang="fr-FR" dirty="0">
                <a:solidFill>
                  <a:srgbClr val="00B050"/>
                </a:solidFill>
              </a:rPr>
              <a:t> </a:t>
            </a:r>
            <a:r>
              <a:rPr lang="fr-FR" i="1" dirty="0">
                <a:solidFill>
                  <a:srgbClr val="00B050"/>
                </a:solidFill>
              </a:rPr>
              <a:t>jamais</a:t>
            </a:r>
            <a:r>
              <a:rPr lang="fr-FR" dirty="0">
                <a:solidFill>
                  <a:srgbClr val="00B050"/>
                </a:solidFill>
              </a:rPr>
              <a:t> </a:t>
            </a:r>
            <a:r>
              <a:rPr lang="fr-FR" dirty="0"/>
              <a:t>(c’est encore la règle aujourd’hui) </a:t>
            </a:r>
          </a:p>
          <a:p>
            <a:pPr marL="0" indent="0" algn="just">
              <a:lnSpc>
                <a:spcPct val="150000"/>
              </a:lnSpc>
              <a:buNone/>
            </a:pPr>
            <a:r>
              <a:rPr lang="fr-FR" dirty="0"/>
              <a:t>	Ex. </a:t>
            </a:r>
            <a:r>
              <a:rPr lang="fr-FR" i="1" dirty="0"/>
              <a:t>tenez mon </a:t>
            </a:r>
            <a:r>
              <a:rPr lang="fr-FR" i="1" dirty="0" err="1"/>
              <a:t>helme</a:t>
            </a:r>
            <a:r>
              <a:rPr lang="fr-FR" i="1" dirty="0"/>
              <a:t>, </a:t>
            </a:r>
            <a:r>
              <a:rPr lang="fr-FR" i="1" dirty="0">
                <a:solidFill>
                  <a:srgbClr val="00B050"/>
                </a:solidFill>
              </a:rPr>
              <a:t>oncques </a:t>
            </a:r>
            <a:r>
              <a:rPr lang="fr-FR" i="1" dirty="0" err="1">
                <a:solidFill>
                  <a:srgbClr val="00B050"/>
                </a:solidFill>
              </a:rPr>
              <a:t>meillor</a:t>
            </a:r>
            <a:r>
              <a:rPr lang="fr-FR" i="1" dirty="0">
                <a:solidFill>
                  <a:srgbClr val="00B050"/>
                </a:solidFill>
              </a:rPr>
              <a:t> </a:t>
            </a:r>
            <a:r>
              <a:rPr lang="fr-FR" i="1" dirty="0"/>
              <a:t>no vi (</a:t>
            </a:r>
            <a:r>
              <a:rPr lang="fr-FR" i="1" dirty="0" err="1"/>
              <a:t>Rol</a:t>
            </a:r>
            <a:r>
              <a:rPr lang="fr-FR" dirty="0"/>
              <a:t>., 629). </a:t>
            </a:r>
          </a:p>
          <a:p>
            <a:pPr marL="0" indent="0" algn="just">
              <a:lnSpc>
                <a:spcPct val="150000"/>
              </a:lnSpc>
              <a:buNone/>
            </a:pPr>
            <a:r>
              <a:rPr lang="fr-FR" dirty="0"/>
              <a:t>	Tenez mon heaume, je n’en vis jamais de meilleur.</a:t>
            </a:r>
          </a:p>
          <a:p>
            <a:endParaRPr lang="fr-FR" dirty="0"/>
          </a:p>
        </p:txBody>
      </p:sp>
    </p:spTree>
    <p:extLst>
      <p:ext uri="{BB962C8B-B14F-4D97-AF65-F5344CB8AC3E}">
        <p14:creationId xmlns:p14="http://schemas.microsoft.com/office/powerpoint/2010/main" val="53396023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1D72191-1CD2-436D-8EC6-DACFA81E69FB}"/>
              </a:ext>
            </a:extLst>
          </p:cNvPr>
          <p:cNvSpPr>
            <a:spLocks noGrp="1"/>
          </p:cNvSpPr>
          <p:nvPr>
            <p:ph idx="1"/>
          </p:nvPr>
        </p:nvSpPr>
        <p:spPr>
          <a:xfrm>
            <a:off x="838200" y="512618"/>
            <a:ext cx="10515600" cy="6470073"/>
          </a:xfrm>
        </p:spPr>
        <p:txBody>
          <a:bodyPr/>
          <a:lstStyle/>
          <a:p>
            <a:pPr algn="just"/>
            <a:r>
              <a:rPr lang="fr-FR" dirty="0"/>
              <a:t>Même en dehors de ces cas particuliers l’omission de l’article indéfini est la règle, surtout </a:t>
            </a:r>
            <a:r>
              <a:rPr lang="fr-FR" dirty="0">
                <a:solidFill>
                  <a:srgbClr val="00B050"/>
                </a:solidFill>
              </a:rPr>
              <a:t>au</a:t>
            </a:r>
            <a:r>
              <a:rPr lang="fr-FR" dirty="0"/>
              <a:t> </a:t>
            </a:r>
            <a:r>
              <a:rPr lang="fr-FR" dirty="0">
                <a:solidFill>
                  <a:srgbClr val="00B050"/>
                </a:solidFill>
              </a:rPr>
              <a:t>pluriel</a:t>
            </a:r>
            <a:r>
              <a:rPr lang="fr-FR" dirty="0"/>
              <a:t> et devant </a:t>
            </a:r>
            <a:r>
              <a:rPr lang="fr-FR" dirty="0">
                <a:solidFill>
                  <a:srgbClr val="00B050"/>
                </a:solidFill>
              </a:rPr>
              <a:t>des noms abstraits</a:t>
            </a:r>
            <a:r>
              <a:rPr lang="fr-FR" dirty="0"/>
              <a:t>. </a:t>
            </a:r>
          </a:p>
          <a:p>
            <a:pPr marL="0" indent="0" algn="just">
              <a:buNone/>
            </a:pPr>
            <a:r>
              <a:rPr lang="fr-FR" dirty="0"/>
              <a:t>	Ex. </a:t>
            </a:r>
            <a:r>
              <a:rPr lang="fr-FR" i="1" dirty="0"/>
              <a:t>Sur </a:t>
            </a:r>
            <a:r>
              <a:rPr lang="fr-FR" i="1" dirty="0">
                <a:solidFill>
                  <a:srgbClr val="00B050"/>
                </a:solidFill>
              </a:rPr>
              <a:t>palies blancs </a:t>
            </a:r>
            <a:r>
              <a:rPr lang="fr-FR" i="1" dirty="0" err="1"/>
              <a:t>sièdent</a:t>
            </a:r>
            <a:r>
              <a:rPr lang="fr-FR" i="1" dirty="0"/>
              <a:t> cil chevalier, (</a:t>
            </a:r>
            <a:r>
              <a:rPr lang="fr-FR" i="1" dirty="0" err="1"/>
              <a:t>Rol</a:t>
            </a:r>
            <a:r>
              <a:rPr lang="fr-FR" dirty="0"/>
              <a:t>., 110.)   </a:t>
            </a:r>
            <a:r>
              <a:rPr lang="fr-FR" i="1" dirty="0"/>
              <a:t> </a:t>
            </a:r>
            <a:endParaRPr lang="fr-FR" dirty="0"/>
          </a:p>
          <a:p>
            <a:pPr marL="0" indent="0" algn="just">
              <a:buNone/>
            </a:pPr>
            <a:r>
              <a:rPr lang="fr-FR" dirty="0"/>
              <a:t>	       Les chevaliers sont assis sur des tapis blancs. </a:t>
            </a:r>
          </a:p>
          <a:p>
            <a:pPr marL="0" indent="0" algn="just">
              <a:buNone/>
            </a:pPr>
            <a:r>
              <a:rPr lang="fr-FR" dirty="0"/>
              <a:t>	       </a:t>
            </a:r>
            <a:r>
              <a:rPr lang="fr-FR" i="1" dirty="0" err="1"/>
              <a:t>Enz</a:t>
            </a:r>
            <a:r>
              <a:rPr lang="fr-FR" i="1" dirty="0"/>
              <a:t> en </a:t>
            </a:r>
            <a:r>
              <a:rPr lang="fr-FR" i="1" dirty="0" err="1"/>
              <a:t>lor</a:t>
            </a:r>
            <a:r>
              <a:rPr lang="fr-FR" i="1" dirty="0"/>
              <a:t> mains portent </a:t>
            </a:r>
            <a:r>
              <a:rPr lang="fr-FR" i="1" dirty="0">
                <a:solidFill>
                  <a:srgbClr val="00B050"/>
                </a:solidFill>
              </a:rPr>
              <a:t>branches d’olive. </a:t>
            </a:r>
            <a:r>
              <a:rPr lang="fr-FR" i="1" dirty="0"/>
              <a:t>(</a:t>
            </a:r>
            <a:r>
              <a:rPr lang="fr-FR" i="1" dirty="0" err="1"/>
              <a:t>Rol</a:t>
            </a:r>
            <a:r>
              <a:rPr lang="fr-FR" i="1" dirty="0"/>
              <a:t>.</a:t>
            </a:r>
            <a:r>
              <a:rPr lang="fr-FR" dirty="0"/>
              <a:t>, 93.)</a:t>
            </a:r>
          </a:p>
          <a:p>
            <a:pPr marL="0" indent="0" algn="just">
              <a:buNone/>
            </a:pPr>
            <a:r>
              <a:rPr lang="fr-FR" dirty="0"/>
              <a:t>	      Entre leurs mains ils portent des branches d’olivier.  	</a:t>
            </a:r>
          </a:p>
          <a:p>
            <a:pPr algn="just"/>
            <a:r>
              <a:rPr lang="fr-FR" dirty="0"/>
              <a:t>Omission devant un nom abstrait. </a:t>
            </a:r>
          </a:p>
          <a:p>
            <a:pPr marL="0" indent="0" algn="just">
              <a:buNone/>
            </a:pPr>
            <a:r>
              <a:rPr lang="fr-FR" dirty="0"/>
              <a:t>	Ex. </a:t>
            </a:r>
            <a:r>
              <a:rPr lang="fr-FR" i="1" dirty="0"/>
              <a:t>Ensemble </a:t>
            </a:r>
            <a:r>
              <a:rPr lang="fr-FR" i="1" dirty="0" err="1"/>
              <a:t>ot</a:t>
            </a:r>
            <a:r>
              <a:rPr lang="fr-FR" i="1" dirty="0"/>
              <a:t> lui </a:t>
            </a:r>
            <a:r>
              <a:rPr lang="fr-FR" i="1" dirty="0" err="1">
                <a:solidFill>
                  <a:srgbClr val="00B050"/>
                </a:solidFill>
              </a:rPr>
              <a:t>grant</a:t>
            </a:r>
            <a:r>
              <a:rPr lang="fr-FR" i="1" dirty="0">
                <a:solidFill>
                  <a:srgbClr val="00B050"/>
                </a:solidFill>
              </a:rPr>
              <a:t> masse </a:t>
            </a:r>
            <a:r>
              <a:rPr lang="fr-FR" i="1" dirty="0"/>
              <a:t>de ses homes</a:t>
            </a:r>
            <a:r>
              <a:rPr lang="fr-FR" dirty="0"/>
              <a:t>. (</a:t>
            </a:r>
            <a:r>
              <a:rPr lang="fr-FR" i="1" dirty="0"/>
              <a:t>Alexis</a:t>
            </a:r>
            <a:r>
              <a:rPr lang="fr-FR" dirty="0"/>
              <a:t>, 214.)</a:t>
            </a:r>
          </a:p>
          <a:p>
            <a:pPr marL="0" indent="0" algn="just">
              <a:buNone/>
            </a:pPr>
            <a:r>
              <a:rPr lang="fr-FR" dirty="0"/>
              <a:t>	Avec lui une grande masse de ses hommes.</a:t>
            </a:r>
          </a:p>
          <a:p>
            <a:pPr marL="0" indent="0" algn="just">
              <a:buNone/>
            </a:pPr>
            <a:r>
              <a:rPr lang="fr-FR" dirty="0"/>
              <a:t>	</a:t>
            </a:r>
            <a:r>
              <a:rPr lang="fr-FR" i="1" dirty="0"/>
              <a:t>Dame, </a:t>
            </a:r>
            <a:r>
              <a:rPr lang="fr-FR" i="1" dirty="0" err="1"/>
              <a:t>dist-ele</a:t>
            </a:r>
            <a:r>
              <a:rPr lang="fr-FR" i="1" dirty="0"/>
              <a:t>, </a:t>
            </a:r>
            <a:r>
              <a:rPr lang="fr-FR" i="1" dirty="0" err="1"/>
              <a:t>jo</a:t>
            </a:r>
            <a:r>
              <a:rPr lang="fr-FR" i="1" dirty="0"/>
              <a:t> ai fait si </a:t>
            </a:r>
            <a:r>
              <a:rPr lang="fr-FR" i="1" dirty="0" err="1">
                <a:solidFill>
                  <a:srgbClr val="00B050"/>
                </a:solidFill>
              </a:rPr>
              <a:t>grant</a:t>
            </a:r>
            <a:r>
              <a:rPr lang="fr-FR" i="1" dirty="0">
                <a:solidFill>
                  <a:srgbClr val="00B050"/>
                </a:solidFill>
              </a:rPr>
              <a:t> perte</a:t>
            </a:r>
            <a:r>
              <a:rPr lang="fr-FR" i="1" dirty="0"/>
              <a:t>. (Alexis,</a:t>
            </a:r>
            <a:r>
              <a:rPr lang="fr-FR" dirty="0"/>
              <a:t> 148)</a:t>
            </a:r>
          </a:p>
          <a:p>
            <a:pPr marL="0" indent="0" algn="just">
              <a:buNone/>
            </a:pPr>
            <a:r>
              <a:rPr lang="fr-FR" dirty="0"/>
              <a:t>	Dame, dit-elle, j’ai fait </a:t>
            </a:r>
            <a:r>
              <a:rPr lang="fr-FR" i="1" dirty="0"/>
              <a:t>une</a:t>
            </a:r>
            <a:r>
              <a:rPr lang="fr-FR" dirty="0"/>
              <a:t> si grande perte. </a:t>
            </a:r>
          </a:p>
          <a:p>
            <a:pPr marL="0" indent="0" algn="just">
              <a:buNone/>
            </a:pPr>
            <a:r>
              <a:rPr lang="fr-FR" dirty="0"/>
              <a:t>	</a:t>
            </a:r>
            <a:r>
              <a:rPr lang="fr-FR" i="1" dirty="0" err="1"/>
              <a:t>Sor</a:t>
            </a:r>
            <a:r>
              <a:rPr lang="fr-FR" i="1" dirty="0"/>
              <a:t> </a:t>
            </a:r>
            <a:r>
              <a:rPr lang="fr-FR" i="1" dirty="0" err="1"/>
              <a:t>piez</a:t>
            </a:r>
            <a:r>
              <a:rPr lang="fr-FR" i="1" dirty="0"/>
              <a:t> se </a:t>
            </a:r>
            <a:r>
              <a:rPr lang="fr-FR" i="1" dirty="0" err="1"/>
              <a:t>drecet</a:t>
            </a:r>
            <a:r>
              <a:rPr lang="fr-FR" i="1" dirty="0"/>
              <a:t>, mais il at </a:t>
            </a:r>
            <a:r>
              <a:rPr lang="fr-FR" i="1" dirty="0" err="1">
                <a:solidFill>
                  <a:srgbClr val="00B050"/>
                </a:solidFill>
              </a:rPr>
              <a:t>grant</a:t>
            </a:r>
            <a:r>
              <a:rPr lang="fr-FR" i="1" dirty="0">
                <a:solidFill>
                  <a:srgbClr val="00B050"/>
                </a:solidFill>
              </a:rPr>
              <a:t> </a:t>
            </a:r>
            <a:r>
              <a:rPr lang="fr-FR" i="1" dirty="0" err="1">
                <a:solidFill>
                  <a:srgbClr val="00B050"/>
                </a:solidFill>
              </a:rPr>
              <a:t>dolor</a:t>
            </a:r>
            <a:r>
              <a:rPr lang="fr-FR" i="1" dirty="0"/>
              <a:t>. (</a:t>
            </a:r>
            <a:r>
              <a:rPr lang="fr-FR" i="1" dirty="0" err="1"/>
              <a:t>Rol</a:t>
            </a:r>
            <a:r>
              <a:rPr lang="fr-FR" dirty="0"/>
              <a:t>., 2234)   		</a:t>
            </a:r>
          </a:p>
          <a:p>
            <a:pPr marL="0" indent="0" algn="just">
              <a:buNone/>
            </a:pPr>
            <a:r>
              <a:rPr lang="fr-FR" b="1" dirty="0"/>
              <a:t> </a:t>
            </a:r>
            <a:r>
              <a:rPr lang="fr-FR" dirty="0"/>
              <a:t>     	Il se dresse sur pieds, mais il a une grande douleur.</a:t>
            </a:r>
          </a:p>
          <a:p>
            <a:endParaRPr lang="fr-FR" dirty="0"/>
          </a:p>
        </p:txBody>
      </p:sp>
    </p:spTree>
    <p:extLst>
      <p:ext uri="{BB962C8B-B14F-4D97-AF65-F5344CB8AC3E}">
        <p14:creationId xmlns:p14="http://schemas.microsoft.com/office/powerpoint/2010/main" val="43787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B1A55D76-6C68-4CD6-A14C-1DD7F9BDED32}"/>
              </a:ext>
            </a:extLst>
          </p:cNvPr>
          <p:cNvGraphicFramePr>
            <a:graphicFrameLocks noGrp="1"/>
          </p:cNvGraphicFramePr>
          <p:nvPr>
            <p:ph idx="1"/>
          </p:nvPr>
        </p:nvGraphicFramePr>
        <p:xfrm>
          <a:off x="838200" y="650875"/>
          <a:ext cx="10515600" cy="5819775"/>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5819775">
                <a:tc>
                  <a:txBody>
                    <a:bodyPr/>
                    <a:lstStyle/>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SG. NOMINATIF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VOCATIF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ACCUSATIF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GENITIF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DATIF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ABLATIF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PL. NOMINATIF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VOCATIF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ACCUSATIF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GENITIF       </a:t>
                      </a: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DATIF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ABLATIF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consul      - } </a:t>
                      </a: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ou</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consul       -} –s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cónsulem</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em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cónsulis</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400" dirty="0" err="1">
                          <a:effectLst/>
                          <a:latin typeface="Cambria" panose="02040503050406030204" pitchFamily="18" charset="0"/>
                          <a:ea typeface="Times New Roman" panose="02020603050405020304" pitchFamily="18" charset="0"/>
                          <a:cs typeface="Times New Roman" panose="02020603050405020304" pitchFamily="18" charset="0"/>
                        </a:rPr>
                        <a:t>cónsuli</a:t>
                      </a:r>
                      <a:r>
                        <a:rPr lang="en-US"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en-US" sz="2400" dirty="0" err="1">
                          <a:effectLst/>
                          <a:latin typeface="Cambria" panose="02040503050406030204" pitchFamily="18" charset="0"/>
                          <a:ea typeface="Times New Roman" panose="02020603050405020304" pitchFamily="18" charset="0"/>
                          <a:cs typeface="Times New Roman" panose="02020603050405020304" pitchFamily="18" charset="0"/>
                        </a:rPr>
                        <a:t>i</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cónsule</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fr-FR" sz="2400" b="1" dirty="0">
                          <a:effectLst/>
                          <a:latin typeface="Cambria" panose="02040503050406030204" pitchFamily="18" charset="0"/>
                          <a:ea typeface="Times New Roman" panose="02020603050405020304" pitchFamily="18" charset="0"/>
                          <a:cs typeface="Times New Roman" panose="02020603050405020304" pitchFamily="18" charset="0"/>
                        </a:rPr>
                        <a:t>E</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cónsules</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 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cónsules</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 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cónsules</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 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cónsulum</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fr-FR" sz="2400" b="1" dirty="0">
                          <a:effectLst/>
                          <a:latin typeface="Cambria" panose="02040503050406030204" pitchFamily="18" charset="0"/>
                          <a:ea typeface="Times New Roman" panose="02020603050405020304" pitchFamily="18" charset="0"/>
                          <a:cs typeface="Times New Roman" panose="02020603050405020304" pitchFamily="18" charset="0"/>
                        </a:rPr>
                        <a:t>UM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cónsulibus</a:t>
                      </a:r>
                      <a:r>
                        <a:rPr lang="fr-FR"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fr-FR" sz="24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err="1">
                          <a:effectLst/>
                          <a:latin typeface="Cambria" panose="02040503050406030204" pitchFamily="18" charset="0"/>
                          <a:ea typeface="Times New Roman" panose="02020603050405020304" pitchFamily="18" charset="0"/>
                          <a:cs typeface="Times New Roman" panose="02020603050405020304" pitchFamily="18" charset="0"/>
                        </a:rPr>
                        <a:t>cónsulibus</a:t>
                      </a: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de-DE" sz="24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SG. NOMINATIF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VOCATIF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ACCUSATIF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GENITIF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DATIF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ABLATIF</a:t>
                      </a:r>
                    </a:p>
                    <a:p>
                      <a:pPr algn="just">
                        <a:spcAft>
                          <a:spcPts val="0"/>
                        </a:spcAft>
                      </a:pPr>
                      <a:endParaRPr lang="de-DE" sz="2400" dirty="0">
                        <a:effectLst/>
                        <a:latin typeface="Cambria" panose="020405030504060302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PL.   NOMINATIF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VOCATIF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ACCUSATIF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GENITIF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DATIF</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400" dirty="0">
                          <a:effectLst/>
                          <a:latin typeface="Cambria" panose="02040503050406030204" pitchFamily="18" charset="0"/>
                          <a:ea typeface="Times New Roman" panose="02020603050405020304" pitchFamily="18" charset="0"/>
                          <a:cs typeface="Times New Roman" panose="02020603050405020304" pitchFamily="18" charset="0"/>
                        </a:rPr>
                        <a:t>                ABLATIF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fulgur</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fulgur</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a:t>
                      </a: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fulgur</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fúlguris</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fúlguri</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i</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fúlgure</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fúlgura</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fúlgura</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fúlgura</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fúlgurum</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UM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fulgúribus</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fulgúribus</a:t>
                      </a:r>
                      <a:r>
                        <a:rPr lang="en-GB" sz="24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4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18F0090-A184-42D6-93F7-23E34EC26762}"/>
              </a:ext>
            </a:extLst>
          </p:cNvPr>
          <p:cNvSpPr>
            <a:spLocks noGrp="1"/>
          </p:cNvSpPr>
          <p:nvPr>
            <p:ph idx="1"/>
          </p:nvPr>
        </p:nvSpPr>
        <p:spPr>
          <a:xfrm>
            <a:off x="838200" y="526473"/>
            <a:ext cx="10515600" cy="6705600"/>
          </a:xfrm>
        </p:spPr>
        <p:txBody>
          <a:bodyPr/>
          <a:lstStyle/>
          <a:p>
            <a:r>
              <a:rPr lang="fr-FR" b="1" dirty="0">
                <a:solidFill>
                  <a:srgbClr val="FF0000"/>
                </a:solidFill>
              </a:rPr>
              <a:t>II.2.3. L’ARTICLE PARTITIF</a:t>
            </a:r>
            <a:endParaRPr lang="fr-FR" dirty="0">
              <a:solidFill>
                <a:srgbClr val="FF0000"/>
              </a:solidFill>
            </a:endParaRPr>
          </a:p>
          <a:p>
            <a:pPr marL="0" indent="0" algn="just">
              <a:lnSpc>
                <a:spcPct val="150000"/>
              </a:lnSpc>
              <a:buNone/>
            </a:pPr>
            <a:r>
              <a:rPr lang="fr-FR" dirty="0"/>
              <a:t>L’article partitif est très rare dans l’ancienne langue (on n’en trouve pas d’exemple au XIe siècle) et </a:t>
            </a:r>
            <a:r>
              <a:rPr lang="fr-FR" dirty="0">
                <a:solidFill>
                  <a:srgbClr val="00B050"/>
                </a:solidFill>
              </a:rPr>
              <a:t>il ne commence à être fréquent qu’au XVe siècle. </a:t>
            </a:r>
            <a:r>
              <a:rPr lang="fr-FR" dirty="0"/>
              <a:t>On l’employa d’abord avec des </a:t>
            </a:r>
            <a:r>
              <a:rPr lang="fr-FR" dirty="0">
                <a:solidFill>
                  <a:srgbClr val="00B050"/>
                </a:solidFill>
              </a:rPr>
              <a:t>substantifs compléments</a:t>
            </a:r>
            <a:r>
              <a:rPr lang="fr-FR" dirty="0"/>
              <a:t>. On disait au XIe siècle : </a:t>
            </a:r>
            <a:r>
              <a:rPr lang="fr-FR" i="1" dirty="0">
                <a:solidFill>
                  <a:srgbClr val="00B050"/>
                </a:solidFill>
              </a:rPr>
              <a:t>manger pain, manger viande, boire vin ; ne faire mal ; avoir dommage,</a:t>
            </a:r>
            <a:r>
              <a:rPr lang="fr-FR" dirty="0">
                <a:solidFill>
                  <a:srgbClr val="00B050"/>
                </a:solidFill>
              </a:rPr>
              <a:t> etc. </a:t>
            </a:r>
          </a:p>
          <a:p>
            <a:pPr algn="just">
              <a:lnSpc>
                <a:spcPct val="150000"/>
              </a:lnSpc>
            </a:pPr>
            <a:r>
              <a:rPr lang="fr-FR" dirty="0"/>
              <a:t>Au XVIe siècle l’omission de l’article partitif est encore fréquente.   </a:t>
            </a:r>
          </a:p>
          <a:p>
            <a:pPr marL="0" indent="0" algn="just">
              <a:lnSpc>
                <a:spcPct val="150000"/>
              </a:lnSpc>
              <a:buNone/>
            </a:pPr>
            <a:r>
              <a:rPr lang="fr-FR" dirty="0"/>
              <a:t>	</a:t>
            </a:r>
            <a:r>
              <a:rPr lang="fr-FR" i="1" dirty="0"/>
              <a:t>Ils leur disent </a:t>
            </a:r>
            <a:r>
              <a:rPr lang="fr-FR" i="1" dirty="0">
                <a:solidFill>
                  <a:srgbClr val="00B050"/>
                </a:solidFill>
              </a:rPr>
              <a:t>injures</a:t>
            </a:r>
            <a:r>
              <a:rPr lang="fr-FR" dirty="0"/>
              <a:t>. (Ronsard, Elégies, XXX.)</a:t>
            </a:r>
          </a:p>
          <a:p>
            <a:pPr marL="0" indent="0" algn="just">
              <a:lnSpc>
                <a:spcPct val="150000"/>
              </a:lnSpc>
              <a:buNone/>
            </a:pPr>
            <a:r>
              <a:rPr lang="fr-FR" i="1" dirty="0"/>
              <a:t>On sème contre icelle </a:t>
            </a:r>
            <a:r>
              <a:rPr lang="fr-FR" i="1" dirty="0">
                <a:solidFill>
                  <a:srgbClr val="00B050"/>
                </a:solidFill>
              </a:rPr>
              <a:t>horribles</a:t>
            </a:r>
            <a:r>
              <a:rPr lang="fr-FR" i="1" dirty="0"/>
              <a:t> rapports</a:t>
            </a:r>
            <a:r>
              <a:rPr lang="fr-FR" dirty="0"/>
              <a:t>. (Calvin, </a:t>
            </a:r>
            <a:r>
              <a:rPr lang="fr-FR" i="1" dirty="0" err="1"/>
              <a:t>Inst</a:t>
            </a:r>
            <a:r>
              <a:rPr lang="fr-FR" i="1" dirty="0"/>
              <a:t>. </a:t>
            </a:r>
            <a:r>
              <a:rPr lang="fr-FR" i="1" dirty="0" err="1"/>
              <a:t>Chrét</a:t>
            </a:r>
            <a:r>
              <a:rPr lang="fr-FR" dirty="0"/>
              <a:t>., </a:t>
            </a:r>
            <a:r>
              <a:rPr lang="fr-FR" dirty="0" err="1"/>
              <a:t>Préf</a:t>
            </a:r>
            <a:r>
              <a:rPr lang="fr-FR" dirty="0"/>
              <a:t>.)</a:t>
            </a:r>
          </a:p>
          <a:p>
            <a:endParaRPr lang="fr-FR" dirty="0"/>
          </a:p>
        </p:txBody>
      </p:sp>
    </p:spTree>
    <p:extLst>
      <p:ext uri="{BB962C8B-B14F-4D97-AF65-F5344CB8AC3E}">
        <p14:creationId xmlns:p14="http://schemas.microsoft.com/office/powerpoint/2010/main" val="231855329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4900BB0-2486-4053-A9BA-C7B83CF803F9}"/>
              </a:ext>
            </a:extLst>
          </p:cNvPr>
          <p:cNvSpPr>
            <a:spLocks noGrp="1"/>
          </p:cNvSpPr>
          <p:nvPr>
            <p:ph idx="1"/>
          </p:nvPr>
        </p:nvSpPr>
        <p:spPr>
          <a:xfrm>
            <a:off x="838200" y="554182"/>
            <a:ext cx="10515600" cy="5622781"/>
          </a:xfrm>
        </p:spPr>
        <p:txBody>
          <a:bodyPr/>
          <a:lstStyle/>
          <a:p>
            <a:pPr algn="just">
              <a:lnSpc>
                <a:spcPct val="150000"/>
              </a:lnSpc>
            </a:pPr>
            <a:r>
              <a:rPr lang="fr-FR" dirty="0"/>
              <a:t>Le nouvel usage s’établit </a:t>
            </a:r>
            <a:r>
              <a:rPr lang="fr-FR" dirty="0">
                <a:solidFill>
                  <a:srgbClr val="00B050"/>
                </a:solidFill>
              </a:rPr>
              <a:t>au XVIIe siècle</a:t>
            </a:r>
            <a:r>
              <a:rPr lang="fr-FR" dirty="0"/>
              <a:t> ; mais les exemples d’omission ne sont pas rares, du moins au début du siècle.</a:t>
            </a:r>
          </a:p>
          <a:p>
            <a:pPr marL="0" indent="0" algn="just">
              <a:lnSpc>
                <a:spcPct val="150000"/>
              </a:lnSpc>
              <a:buNone/>
            </a:pPr>
            <a:r>
              <a:rPr lang="fr-FR" dirty="0"/>
              <a:t>	Ex. </a:t>
            </a:r>
            <a:r>
              <a:rPr lang="fr-FR" i="1" dirty="0"/>
              <a:t>Je voulais </a:t>
            </a:r>
            <a:r>
              <a:rPr lang="fr-FR" i="1" dirty="0">
                <a:solidFill>
                  <a:srgbClr val="00B050"/>
                </a:solidFill>
              </a:rPr>
              <a:t>gagner temps </a:t>
            </a:r>
            <a:r>
              <a:rPr lang="fr-FR" i="1" dirty="0"/>
              <a:t>pour ménager ta vie.</a:t>
            </a:r>
            <a:r>
              <a:rPr lang="fr-FR" dirty="0"/>
              <a:t> (Corneille, 	</a:t>
            </a:r>
            <a:r>
              <a:rPr lang="fr-FR" i="1" dirty="0"/>
              <a:t>Polyeucte</a:t>
            </a:r>
            <a:r>
              <a:rPr lang="fr-FR" dirty="0"/>
              <a:t>, V, 2, 1875.)</a:t>
            </a:r>
          </a:p>
          <a:p>
            <a:pPr marL="0" indent="0" algn="just">
              <a:lnSpc>
                <a:spcPct val="150000"/>
              </a:lnSpc>
              <a:buNone/>
            </a:pPr>
            <a:r>
              <a:rPr lang="fr-FR" i="1" dirty="0"/>
              <a:t>      Il avait vu </a:t>
            </a:r>
            <a:r>
              <a:rPr lang="fr-FR" i="1" dirty="0">
                <a:solidFill>
                  <a:srgbClr val="00B050"/>
                </a:solidFill>
              </a:rPr>
              <a:t>sortir gibier </a:t>
            </a:r>
            <a:r>
              <a:rPr lang="fr-FR" i="1" dirty="0"/>
              <a:t>de toute sorte</a:t>
            </a:r>
            <a:r>
              <a:rPr lang="fr-FR" dirty="0"/>
              <a:t>. (La Fontaine, IV, 16.)  </a:t>
            </a:r>
          </a:p>
          <a:p>
            <a:pPr marL="0" indent="0" algn="just">
              <a:buNone/>
            </a:pPr>
            <a:r>
              <a:rPr lang="fr-FR" dirty="0"/>
              <a:t>	</a:t>
            </a:r>
            <a:r>
              <a:rPr lang="fr-FR" i="1" dirty="0"/>
              <a:t> </a:t>
            </a:r>
            <a:endParaRPr lang="fr-FR" dirty="0"/>
          </a:p>
          <a:p>
            <a:endParaRPr lang="fr-FR" dirty="0"/>
          </a:p>
        </p:txBody>
      </p:sp>
    </p:spTree>
    <p:extLst>
      <p:ext uri="{BB962C8B-B14F-4D97-AF65-F5344CB8AC3E}">
        <p14:creationId xmlns:p14="http://schemas.microsoft.com/office/powerpoint/2010/main" val="381540839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CCFFB7-428C-4F07-8CCE-6ED85942F130}"/>
              </a:ext>
            </a:extLst>
          </p:cNvPr>
          <p:cNvSpPr>
            <a:spLocks noGrp="1"/>
          </p:cNvSpPr>
          <p:nvPr>
            <p:ph idx="1"/>
          </p:nvPr>
        </p:nvSpPr>
        <p:spPr>
          <a:xfrm>
            <a:off x="838200" y="595744"/>
            <a:ext cx="10515600" cy="6012873"/>
          </a:xfrm>
        </p:spPr>
        <p:txBody>
          <a:bodyPr/>
          <a:lstStyle/>
          <a:p>
            <a:pPr algn="ctr"/>
            <a:r>
              <a:rPr lang="fr-FR" b="1" dirty="0">
                <a:solidFill>
                  <a:srgbClr val="FF0000"/>
                </a:solidFill>
              </a:rPr>
              <a:t>II.3. </a:t>
            </a:r>
            <a:r>
              <a:rPr lang="fr-FR" b="1" u="sng" dirty="0">
                <a:solidFill>
                  <a:srgbClr val="FF0000"/>
                </a:solidFill>
              </a:rPr>
              <a:t>LES SUBSTANTIFS</a:t>
            </a:r>
          </a:p>
          <a:p>
            <a:pPr marL="0" indent="0">
              <a:buNone/>
            </a:pPr>
            <a:endParaRPr lang="fr-FR" dirty="0"/>
          </a:p>
          <a:p>
            <a:pPr marL="0" indent="0" algn="just">
              <a:buNone/>
            </a:pPr>
            <a:r>
              <a:rPr lang="fr-FR" dirty="0"/>
              <a:t>Les substantifs se répartissent, dans la catégorie du genre, en masculins et féminins. Ils sont fléchis en nombre : singulier et pluriel, et en cas : cas sujet et cas régime.    </a:t>
            </a:r>
          </a:p>
          <a:p>
            <a:pPr algn="just"/>
            <a:r>
              <a:rPr lang="fr-FR" dirty="0"/>
              <a:t>	</a:t>
            </a:r>
            <a:r>
              <a:rPr lang="fr-FR" dirty="0">
                <a:solidFill>
                  <a:srgbClr val="00B050"/>
                </a:solidFill>
              </a:rPr>
              <a:t>Le </a:t>
            </a:r>
            <a:r>
              <a:rPr lang="fr-FR" i="1" dirty="0">
                <a:solidFill>
                  <a:srgbClr val="00B050"/>
                </a:solidFill>
              </a:rPr>
              <a:t>cas sujet</a:t>
            </a:r>
            <a:r>
              <a:rPr lang="fr-FR" dirty="0">
                <a:solidFill>
                  <a:srgbClr val="00B050"/>
                </a:solidFill>
              </a:rPr>
              <a:t> </a:t>
            </a:r>
            <a:r>
              <a:rPr lang="fr-FR" dirty="0"/>
              <a:t>s’emploie non seulement en fonction de sujet, mais aussi d’attribut, avec les verbes à forme ou à sens attributifs : </a:t>
            </a:r>
            <a:r>
              <a:rPr lang="fr-FR" i="1" dirty="0">
                <a:solidFill>
                  <a:srgbClr val="00B050"/>
                </a:solidFill>
              </a:rPr>
              <a:t>être, devenir, </a:t>
            </a:r>
            <a:r>
              <a:rPr lang="fr-FR" i="1" dirty="0" err="1">
                <a:solidFill>
                  <a:srgbClr val="00B050"/>
                </a:solidFill>
              </a:rPr>
              <a:t>paraistre</a:t>
            </a:r>
            <a:r>
              <a:rPr lang="fr-FR" i="1" dirty="0">
                <a:solidFill>
                  <a:srgbClr val="00B050"/>
                </a:solidFill>
              </a:rPr>
              <a:t>, s’appeler, avoir nom, se faire, </a:t>
            </a:r>
            <a:r>
              <a:rPr lang="fr-FR" dirty="0">
                <a:solidFill>
                  <a:srgbClr val="00B050"/>
                </a:solidFill>
              </a:rPr>
              <a:t>etc. </a:t>
            </a:r>
          </a:p>
          <a:p>
            <a:pPr marL="0" indent="0" algn="just">
              <a:buNone/>
            </a:pPr>
            <a:r>
              <a:rPr lang="fr-FR" dirty="0"/>
              <a:t>	Ex.      </a:t>
            </a:r>
            <a:r>
              <a:rPr lang="fr-FR" i="1" dirty="0"/>
              <a:t>Jo </a:t>
            </a:r>
            <a:r>
              <a:rPr lang="fr-FR" i="1" dirty="0">
                <a:solidFill>
                  <a:srgbClr val="00B050"/>
                </a:solidFill>
              </a:rPr>
              <a:t>ai nom </a:t>
            </a:r>
            <a:r>
              <a:rPr lang="fr-FR" i="1" dirty="0"/>
              <a:t>Charlemagnes</a:t>
            </a:r>
            <a:r>
              <a:rPr lang="fr-FR" dirty="0"/>
              <a:t>. (</a:t>
            </a:r>
            <a:r>
              <a:rPr lang="fr-FR" i="1" dirty="0"/>
              <a:t>Pèlerinage</a:t>
            </a:r>
            <a:r>
              <a:rPr lang="fr-FR" dirty="0"/>
              <a:t>, 307.) </a:t>
            </a:r>
          </a:p>
          <a:p>
            <a:pPr marL="0" indent="0" algn="just">
              <a:buNone/>
            </a:pPr>
            <a:r>
              <a:rPr lang="fr-FR" dirty="0"/>
              <a:t>	           </a:t>
            </a:r>
            <a:r>
              <a:rPr lang="fr-FR" i="1" dirty="0"/>
              <a:t>Quand </a:t>
            </a:r>
            <a:r>
              <a:rPr lang="fr-FR" i="1" dirty="0" err="1"/>
              <a:t>Rollanz</a:t>
            </a:r>
            <a:r>
              <a:rPr lang="fr-FR" i="1" dirty="0"/>
              <a:t> </a:t>
            </a:r>
            <a:r>
              <a:rPr lang="fr-FR" i="1" dirty="0" err="1"/>
              <a:t>veit</a:t>
            </a:r>
            <a:r>
              <a:rPr lang="fr-FR" i="1" dirty="0"/>
              <a:t> que bataille sera</a:t>
            </a:r>
            <a:endParaRPr lang="fr-FR" dirty="0"/>
          </a:p>
          <a:p>
            <a:pPr marL="0" indent="0" algn="just">
              <a:buNone/>
            </a:pPr>
            <a:r>
              <a:rPr lang="fr-FR" i="1" dirty="0"/>
              <a:t>	           Plus </a:t>
            </a:r>
            <a:r>
              <a:rPr lang="fr-FR" i="1" dirty="0">
                <a:solidFill>
                  <a:srgbClr val="00B050"/>
                </a:solidFill>
              </a:rPr>
              <a:t>se fait </a:t>
            </a:r>
            <a:r>
              <a:rPr lang="fr-FR" i="1" dirty="0"/>
              <a:t>fiers que </a:t>
            </a:r>
            <a:r>
              <a:rPr lang="fr-FR" i="1" dirty="0" err="1"/>
              <a:t>leon</a:t>
            </a:r>
            <a:r>
              <a:rPr lang="fr-FR" i="1" dirty="0"/>
              <a:t> ne </a:t>
            </a:r>
            <a:r>
              <a:rPr lang="fr-FR" i="1" dirty="0" err="1"/>
              <a:t>leupart</a:t>
            </a:r>
            <a:r>
              <a:rPr lang="fr-FR" i="1" dirty="0"/>
              <a:t>. (</a:t>
            </a:r>
            <a:r>
              <a:rPr lang="fr-FR" i="1" dirty="0" err="1"/>
              <a:t>Rol</a:t>
            </a:r>
            <a:r>
              <a:rPr lang="fr-FR" dirty="0"/>
              <a:t>., 1110.)</a:t>
            </a:r>
          </a:p>
          <a:p>
            <a:pPr marL="0" indent="0" algn="just">
              <a:buNone/>
            </a:pPr>
            <a:r>
              <a:rPr lang="fr-FR" dirty="0"/>
              <a:t>Quand Roland voit qu’il y aura bataille, il se fait plus fier que lion ni léopard. </a:t>
            </a:r>
          </a:p>
          <a:p>
            <a:endParaRPr lang="fr-FR" dirty="0"/>
          </a:p>
        </p:txBody>
      </p:sp>
    </p:spTree>
    <p:extLst>
      <p:ext uri="{BB962C8B-B14F-4D97-AF65-F5344CB8AC3E}">
        <p14:creationId xmlns:p14="http://schemas.microsoft.com/office/powerpoint/2010/main" val="428573386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D74C85-4A61-4ECA-9E60-D207D79D65FA}"/>
              </a:ext>
            </a:extLst>
          </p:cNvPr>
          <p:cNvSpPr>
            <a:spLocks noGrp="1"/>
          </p:cNvSpPr>
          <p:nvPr>
            <p:ph idx="1"/>
          </p:nvPr>
        </p:nvSpPr>
        <p:spPr>
          <a:xfrm>
            <a:off x="838200" y="651164"/>
            <a:ext cx="10515600" cy="5525799"/>
          </a:xfrm>
        </p:spPr>
        <p:txBody>
          <a:bodyPr/>
          <a:lstStyle/>
          <a:p>
            <a:pPr marL="0" indent="0">
              <a:buNone/>
            </a:pPr>
            <a:r>
              <a:rPr lang="fr-FR" i="1" dirty="0"/>
              <a:t>		Li </a:t>
            </a:r>
            <a:r>
              <a:rPr lang="fr-FR" i="1" dirty="0" err="1"/>
              <a:t>Empereres</a:t>
            </a:r>
            <a:r>
              <a:rPr lang="fr-FR" i="1" dirty="0"/>
              <a:t> </a:t>
            </a:r>
            <a:r>
              <a:rPr lang="fr-FR" i="1" dirty="0">
                <a:solidFill>
                  <a:srgbClr val="00B050"/>
                </a:solidFill>
              </a:rPr>
              <a:t>se fait </a:t>
            </a:r>
            <a:r>
              <a:rPr lang="fr-FR" i="1" dirty="0"/>
              <a:t>e </a:t>
            </a:r>
            <a:r>
              <a:rPr lang="fr-FR" i="1" dirty="0" err="1"/>
              <a:t>balz</a:t>
            </a:r>
            <a:r>
              <a:rPr lang="fr-FR" i="1" dirty="0"/>
              <a:t> e liez. (</a:t>
            </a:r>
            <a:r>
              <a:rPr lang="fr-FR" i="1" dirty="0" err="1"/>
              <a:t>Rol</a:t>
            </a:r>
            <a:r>
              <a:rPr lang="fr-FR" dirty="0"/>
              <a:t>., 96.) </a:t>
            </a:r>
          </a:p>
          <a:p>
            <a:pPr marL="0" indent="0">
              <a:buNone/>
            </a:pPr>
            <a:r>
              <a:rPr lang="fr-FR" dirty="0"/>
              <a:t>		L’empereur se fait joyeux et content.</a:t>
            </a:r>
          </a:p>
          <a:p>
            <a:pPr marL="0" indent="0">
              <a:buNone/>
            </a:pPr>
            <a:r>
              <a:rPr lang="fr-FR" dirty="0"/>
              <a:t>		</a:t>
            </a:r>
            <a:r>
              <a:rPr lang="fr-FR" i="1" dirty="0"/>
              <a:t>La </a:t>
            </a:r>
            <a:r>
              <a:rPr lang="fr-FR" i="1" dirty="0" err="1"/>
              <a:t>voldrat</a:t>
            </a:r>
            <a:r>
              <a:rPr lang="fr-FR" i="1" dirty="0"/>
              <a:t> il </a:t>
            </a:r>
            <a:r>
              <a:rPr lang="fr-FR" i="1" dirty="0" err="1">
                <a:solidFill>
                  <a:srgbClr val="00B050"/>
                </a:solidFill>
              </a:rPr>
              <a:t>crestiens</a:t>
            </a:r>
            <a:r>
              <a:rPr lang="fr-FR" i="1" dirty="0">
                <a:solidFill>
                  <a:srgbClr val="00B050"/>
                </a:solidFill>
              </a:rPr>
              <a:t> devenir</a:t>
            </a:r>
            <a:r>
              <a:rPr lang="fr-FR" i="1" dirty="0"/>
              <a:t>. (</a:t>
            </a:r>
            <a:r>
              <a:rPr lang="fr-FR" i="1" dirty="0" err="1"/>
              <a:t>Rol</a:t>
            </a:r>
            <a:r>
              <a:rPr lang="fr-FR" dirty="0"/>
              <a:t>., 155)</a:t>
            </a:r>
          </a:p>
          <a:p>
            <a:pPr marL="0" indent="0">
              <a:buNone/>
            </a:pPr>
            <a:r>
              <a:rPr lang="fr-FR" dirty="0"/>
              <a:t>		Là il voudra devenir chrétien. </a:t>
            </a:r>
          </a:p>
          <a:p>
            <a:r>
              <a:rPr lang="fr-FR" dirty="0"/>
              <a:t>Voici l’attribut au cas régime : </a:t>
            </a:r>
          </a:p>
          <a:p>
            <a:pPr marL="0" indent="0">
              <a:buNone/>
            </a:pPr>
            <a:r>
              <a:rPr lang="fr-FR" dirty="0"/>
              <a:t>	</a:t>
            </a:r>
            <a:r>
              <a:rPr lang="fr-FR" i="1" dirty="0"/>
              <a:t>Uns Sarrazins…</a:t>
            </a:r>
            <a:r>
              <a:rPr lang="fr-FR" i="1" dirty="0">
                <a:solidFill>
                  <a:srgbClr val="00B050"/>
                </a:solidFill>
              </a:rPr>
              <a:t>se </a:t>
            </a:r>
            <a:r>
              <a:rPr lang="fr-FR" i="1" dirty="0" err="1">
                <a:solidFill>
                  <a:srgbClr val="00B050"/>
                </a:solidFill>
              </a:rPr>
              <a:t>feinst</a:t>
            </a:r>
            <a:r>
              <a:rPr lang="fr-FR" i="1" dirty="0">
                <a:solidFill>
                  <a:srgbClr val="00B050"/>
                </a:solidFill>
              </a:rPr>
              <a:t> mort</a:t>
            </a:r>
            <a:r>
              <a:rPr lang="fr-FR" i="1" dirty="0"/>
              <a:t>. (</a:t>
            </a:r>
            <a:r>
              <a:rPr lang="fr-FR" i="1" dirty="0" err="1"/>
              <a:t>Rol</a:t>
            </a:r>
            <a:r>
              <a:rPr lang="fr-FR" dirty="0"/>
              <a:t>., 2275)</a:t>
            </a:r>
          </a:p>
          <a:p>
            <a:pPr marL="0" indent="0">
              <a:buNone/>
            </a:pPr>
            <a:r>
              <a:rPr lang="fr-FR" dirty="0"/>
              <a:t>	Un Sarrasin…se feignit mort, fit semblant d’être mort.</a:t>
            </a:r>
          </a:p>
          <a:p>
            <a:pPr marL="0" indent="0">
              <a:buNone/>
            </a:pPr>
            <a:r>
              <a:rPr lang="fr-FR" dirty="0"/>
              <a:t>	 (latin : </a:t>
            </a:r>
            <a:r>
              <a:rPr lang="fr-FR" i="1" dirty="0" err="1"/>
              <a:t>Unus</a:t>
            </a:r>
            <a:r>
              <a:rPr lang="fr-FR" i="1" dirty="0"/>
              <a:t>…</a:t>
            </a:r>
            <a:r>
              <a:rPr lang="fr-FR" i="1" dirty="0">
                <a:solidFill>
                  <a:srgbClr val="00B050"/>
                </a:solidFill>
              </a:rPr>
              <a:t>se </a:t>
            </a:r>
            <a:r>
              <a:rPr lang="fr-FR" i="1" dirty="0" err="1">
                <a:solidFill>
                  <a:srgbClr val="00B050"/>
                </a:solidFill>
              </a:rPr>
              <a:t>finxit</a:t>
            </a:r>
            <a:r>
              <a:rPr lang="fr-FR" i="1" dirty="0">
                <a:solidFill>
                  <a:srgbClr val="00B050"/>
                </a:solidFill>
              </a:rPr>
              <a:t> </a:t>
            </a:r>
            <a:r>
              <a:rPr lang="fr-FR" i="1" dirty="0" err="1">
                <a:solidFill>
                  <a:srgbClr val="00B050"/>
                </a:solidFill>
              </a:rPr>
              <a:t>mortuum</a:t>
            </a:r>
            <a:r>
              <a:rPr lang="fr-FR" i="1" dirty="0"/>
              <a:t>.</a:t>
            </a:r>
            <a:r>
              <a:rPr lang="fr-FR" dirty="0"/>
              <a:t>) </a:t>
            </a:r>
          </a:p>
          <a:p>
            <a:pPr>
              <a:lnSpc>
                <a:spcPct val="100000"/>
              </a:lnSpc>
            </a:pPr>
            <a:r>
              <a:rPr lang="fr-FR" dirty="0">
                <a:solidFill>
                  <a:srgbClr val="00B050"/>
                </a:solidFill>
              </a:rPr>
              <a:t>C’est l’existence du </a:t>
            </a:r>
            <a:r>
              <a:rPr lang="fr-FR" i="1" dirty="0">
                <a:solidFill>
                  <a:srgbClr val="00B050"/>
                </a:solidFill>
              </a:rPr>
              <a:t>cas sujet</a:t>
            </a:r>
            <a:r>
              <a:rPr lang="fr-FR" dirty="0">
                <a:solidFill>
                  <a:srgbClr val="00B050"/>
                </a:solidFill>
              </a:rPr>
              <a:t> et du </a:t>
            </a:r>
            <a:r>
              <a:rPr lang="fr-FR" i="1" dirty="0">
                <a:solidFill>
                  <a:srgbClr val="00B050"/>
                </a:solidFill>
              </a:rPr>
              <a:t>cas régime</a:t>
            </a:r>
            <a:r>
              <a:rPr lang="fr-FR" dirty="0">
                <a:solidFill>
                  <a:srgbClr val="00B050"/>
                </a:solidFill>
              </a:rPr>
              <a:t> qui permet à l’ancienne langue une très grande liberté dans l’ordre des mots. </a:t>
            </a:r>
          </a:p>
          <a:p>
            <a:pPr marL="0" indent="0">
              <a:lnSpc>
                <a:spcPct val="100000"/>
              </a:lnSpc>
              <a:buNone/>
            </a:pPr>
            <a:r>
              <a:rPr lang="fr-FR" dirty="0">
                <a:solidFill>
                  <a:srgbClr val="00B050"/>
                </a:solidFill>
              </a:rPr>
              <a:t> </a:t>
            </a:r>
          </a:p>
          <a:p>
            <a:endParaRPr lang="fr-FR" dirty="0"/>
          </a:p>
        </p:txBody>
      </p:sp>
    </p:spTree>
    <p:extLst>
      <p:ext uri="{BB962C8B-B14F-4D97-AF65-F5344CB8AC3E}">
        <p14:creationId xmlns:p14="http://schemas.microsoft.com/office/powerpoint/2010/main" val="37496235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9CB886B-8C48-40E6-ADBA-8AA2C6CB7F73}"/>
              </a:ext>
            </a:extLst>
          </p:cNvPr>
          <p:cNvSpPr>
            <a:spLocks noGrp="1"/>
          </p:cNvSpPr>
          <p:nvPr>
            <p:ph idx="1"/>
          </p:nvPr>
        </p:nvSpPr>
        <p:spPr>
          <a:xfrm>
            <a:off x="838200" y="512618"/>
            <a:ext cx="10515600" cy="5664345"/>
          </a:xfrm>
        </p:spPr>
        <p:txBody>
          <a:bodyPr/>
          <a:lstStyle/>
          <a:p>
            <a:pPr algn="just">
              <a:lnSpc>
                <a:spcPct val="100000"/>
              </a:lnSpc>
            </a:pPr>
            <a:r>
              <a:rPr lang="fr-FR" i="1" dirty="0">
                <a:solidFill>
                  <a:srgbClr val="00B050"/>
                </a:solidFill>
              </a:rPr>
              <a:t>Substantifs attributs</a:t>
            </a:r>
            <a:r>
              <a:rPr lang="fr-FR" dirty="0"/>
              <a:t>. Dans l’expression </a:t>
            </a:r>
            <a:r>
              <a:rPr lang="fr-FR" i="1" dirty="0">
                <a:solidFill>
                  <a:srgbClr val="00B0F0"/>
                </a:solidFill>
              </a:rPr>
              <a:t>c’est une bonne chose que la paix,</a:t>
            </a:r>
            <a:r>
              <a:rPr lang="fr-FR" i="1" dirty="0"/>
              <a:t> la paix</a:t>
            </a:r>
            <a:r>
              <a:rPr lang="fr-FR" dirty="0"/>
              <a:t> forme le sujet réel, comme on le voit dans la tournure suivante, qui a le même sens : </a:t>
            </a:r>
            <a:r>
              <a:rPr lang="fr-FR" i="1" dirty="0">
                <a:solidFill>
                  <a:srgbClr val="00B0F0"/>
                </a:solidFill>
              </a:rPr>
              <a:t>la paix est une bonne chose</a:t>
            </a:r>
            <a:r>
              <a:rPr lang="fr-FR" i="1" dirty="0"/>
              <a:t>. </a:t>
            </a:r>
            <a:endParaRPr lang="fr-FR" dirty="0"/>
          </a:p>
          <a:p>
            <a:pPr algn="just">
              <a:lnSpc>
                <a:spcPct val="100000"/>
              </a:lnSpc>
            </a:pPr>
            <a:r>
              <a:rPr lang="fr-FR" dirty="0"/>
              <a:t>L’ancien français disait ordinairement, dans ce cas : </a:t>
            </a:r>
            <a:r>
              <a:rPr lang="fr-FR" i="1" dirty="0">
                <a:solidFill>
                  <a:srgbClr val="00B0F0"/>
                </a:solidFill>
              </a:rPr>
              <a:t>bonne chose est de la pais, </a:t>
            </a:r>
            <a:r>
              <a:rPr lang="fr-FR" dirty="0"/>
              <a:t>le </a:t>
            </a:r>
            <a:r>
              <a:rPr lang="fr-FR" i="1" dirty="0">
                <a:solidFill>
                  <a:srgbClr val="00B0F0"/>
                </a:solidFill>
              </a:rPr>
              <a:t>de</a:t>
            </a:r>
            <a:r>
              <a:rPr lang="fr-FR" dirty="0"/>
              <a:t> marquant l’origine, le point de départ. De là les tournures modernes avec un infinitif : </a:t>
            </a:r>
            <a:r>
              <a:rPr lang="fr-FR" dirty="0">
                <a:solidFill>
                  <a:srgbClr val="00B0F0"/>
                </a:solidFill>
              </a:rPr>
              <a:t>c’est une honte de mentir, c’est une joie de…, c’est un jeu de…,</a:t>
            </a:r>
            <a:r>
              <a:rPr lang="fr-FR" dirty="0"/>
              <a:t> etc. </a:t>
            </a:r>
          </a:p>
          <a:p>
            <a:pPr algn="just">
              <a:lnSpc>
                <a:spcPct val="100000"/>
              </a:lnSpc>
            </a:pPr>
            <a:r>
              <a:rPr lang="fr-FR" dirty="0"/>
              <a:t>Autres exemples : </a:t>
            </a:r>
            <a:r>
              <a:rPr lang="fr-FR" i="1" dirty="0" err="1"/>
              <a:t>granz</a:t>
            </a:r>
            <a:r>
              <a:rPr lang="fr-FR" i="1" dirty="0"/>
              <a:t> </a:t>
            </a:r>
            <a:r>
              <a:rPr lang="fr-FR" i="1" dirty="0" err="1"/>
              <a:t>tresors</a:t>
            </a:r>
            <a:r>
              <a:rPr lang="fr-FR" i="1" dirty="0"/>
              <a:t> </a:t>
            </a:r>
            <a:r>
              <a:rPr lang="fr-FR" i="1" dirty="0">
                <a:solidFill>
                  <a:srgbClr val="00B0F0"/>
                </a:solidFill>
              </a:rPr>
              <a:t>est de la santé </a:t>
            </a:r>
            <a:r>
              <a:rPr lang="fr-FR" i="1" dirty="0"/>
              <a:t>; noble </a:t>
            </a:r>
            <a:r>
              <a:rPr lang="fr-FR" i="1" dirty="0" err="1"/>
              <a:t>ordene</a:t>
            </a:r>
            <a:r>
              <a:rPr lang="fr-FR" i="1" dirty="0"/>
              <a:t> </a:t>
            </a:r>
            <a:r>
              <a:rPr lang="fr-FR" i="1" dirty="0">
                <a:solidFill>
                  <a:srgbClr val="00B0F0"/>
                </a:solidFill>
              </a:rPr>
              <a:t>est de chevalerie</a:t>
            </a:r>
            <a:r>
              <a:rPr lang="fr-FR" i="1" dirty="0"/>
              <a:t> ; moult </a:t>
            </a:r>
            <a:r>
              <a:rPr lang="fr-FR" i="1" dirty="0">
                <a:solidFill>
                  <a:srgbClr val="00B0F0"/>
                </a:solidFill>
              </a:rPr>
              <a:t>est male chose d’envie</a:t>
            </a:r>
            <a:r>
              <a:rPr lang="fr-FR" i="1" dirty="0"/>
              <a:t> ; </a:t>
            </a:r>
            <a:r>
              <a:rPr lang="fr-FR" i="1" dirty="0">
                <a:solidFill>
                  <a:srgbClr val="00B0F0"/>
                </a:solidFill>
              </a:rPr>
              <a:t>de </a:t>
            </a:r>
            <a:r>
              <a:rPr lang="fr-FR" i="1" dirty="0" err="1">
                <a:solidFill>
                  <a:srgbClr val="00B0F0"/>
                </a:solidFill>
              </a:rPr>
              <a:t>vostre</a:t>
            </a:r>
            <a:r>
              <a:rPr lang="fr-FR" i="1" dirty="0">
                <a:solidFill>
                  <a:srgbClr val="00B0F0"/>
                </a:solidFill>
              </a:rPr>
              <a:t> mort </a:t>
            </a:r>
            <a:r>
              <a:rPr lang="fr-FR" i="1" dirty="0" err="1">
                <a:solidFill>
                  <a:srgbClr val="00B0F0"/>
                </a:solidFill>
              </a:rPr>
              <a:t>fust</a:t>
            </a:r>
            <a:r>
              <a:rPr lang="fr-FR" i="1" dirty="0">
                <a:solidFill>
                  <a:srgbClr val="00B0F0"/>
                </a:solidFill>
              </a:rPr>
              <a:t> </a:t>
            </a:r>
            <a:r>
              <a:rPr lang="fr-FR" i="1" dirty="0" err="1"/>
              <a:t>granz</a:t>
            </a:r>
            <a:r>
              <a:rPr lang="fr-FR" i="1" dirty="0"/>
              <a:t> damages</a:t>
            </a:r>
            <a:r>
              <a:rPr lang="fr-FR" dirty="0"/>
              <a:t>, etc. </a:t>
            </a:r>
          </a:p>
          <a:p>
            <a:pPr algn="just">
              <a:lnSpc>
                <a:spcPct val="100000"/>
              </a:lnSpc>
            </a:pPr>
            <a:r>
              <a:rPr lang="fr-FR" dirty="0"/>
              <a:t> </a:t>
            </a:r>
          </a:p>
          <a:p>
            <a:endParaRPr lang="fr-FR" dirty="0"/>
          </a:p>
        </p:txBody>
      </p:sp>
    </p:spTree>
    <p:extLst>
      <p:ext uri="{BB962C8B-B14F-4D97-AF65-F5344CB8AC3E}">
        <p14:creationId xmlns:p14="http://schemas.microsoft.com/office/powerpoint/2010/main" val="40245422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2A529B2-031C-4A02-B856-4FB4C86484E9}"/>
              </a:ext>
            </a:extLst>
          </p:cNvPr>
          <p:cNvSpPr>
            <a:spLocks noGrp="1"/>
          </p:cNvSpPr>
          <p:nvPr>
            <p:ph idx="1"/>
          </p:nvPr>
        </p:nvSpPr>
        <p:spPr>
          <a:xfrm>
            <a:off x="838200" y="498763"/>
            <a:ext cx="10515600" cy="7412181"/>
          </a:xfrm>
        </p:spPr>
        <p:txBody>
          <a:bodyPr/>
          <a:lstStyle/>
          <a:p>
            <a:pPr algn="just"/>
            <a:r>
              <a:rPr lang="fr-FR" dirty="0"/>
              <a:t>Même emploi au XVIIe siècle.</a:t>
            </a:r>
          </a:p>
          <a:p>
            <a:pPr marL="0" indent="0" algn="just">
              <a:buNone/>
            </a:pPr>
            <a:r>
              <a:rPr lang="fr-FR" dirty="0"/>
              <a:t>	</a:t>
            </a:r>
            <a:r>
              <a:rPr lang="fr-FR" i="1" dirty="0"/>
              <a:t>Un homme qui ne </a:t>
            </a:r>
            <a:r>
              <a:rPr lang="fr-FR" i="1" dirty="0" err="1"/>
              <a:t>sçait</a:t>
            </a:r>
            <a:r>
              <a:rPr lang="fr-FR" i="1" dirty="0"/>
              <a:t> que </a:t>
            </a:r>
            <a:r>
              <a:rPr lang="fr-FR" i="1" dirty="0">
                <a:solidFill>
                  <a:srgbClr val="00B0F0"/>
                </a:solidFill>
              </a:rPr>
              <a:t>c’est</a:t>
            </a:r>
            <a:r>
              <a:rPr lang="fr-FR" i="1" dirty="0"/>
              <a:t> </a:t>
            </a:r>
            <a:r>
              <a:rPr lang="fr-FR" i="1" dirty="0">
                <a:solidFill>
                  <a:srgbClr val="00B0F0"/>
                </a:solidFill>
              </a:rPr>
              <a:t>de science</a:t>
            </a:r>
            <a:r>
              <a:rPr lang="fr-FR" dirty="0"/>
              <a:t>. (Malherbe, II, 355)</a:t>
            </a:r>
          </a:p>
          <a:p>
            <a:pPr marL="0" indent="0" algn="just">
              <a:buNone/>
            </a:pPr>
            <a:r>
              <a:rPr lang="fr-FR" dirty="0"/>
              <a:t>	</a:t>
            </a:r>
            <a:r>
              <a:rPr lang="fr-FR" i="1" dirty="0"/>
              <a:t>Je sais ce que </a:t>
            </a:r>
            <a:r>
              <a:rPr lang="fr-FR" i="1" dirty="0">
                <a:solidFill>
                  <a:srgbClr val="00B0F0"/>
                </a:solidFill>
              </a:rPr>
              <a:t>c’est d’amour </a:t>
            </a:r>
            <a:r>
              <a:rPr lang="fr-FR" i="1" dirty="0"/>
              <a:t>et le dois savoir</a:t>
            </a:r>
            <a:r>
              <a:rPr lang="fr-FR" dirty="0"/>
              <a:t>. (La Fontaine, Psyché.)</a:t>
            </a:r>
          </a:p>
          <a:p>
            <a:pPr marL="0" indent="0" algn="just">
              <a:buNone/>
            </a:pPr>
            <a:r>
              <a:rPr lang="fr-FR" dirty="0"/>
              <a:t>	</a:t>
            </a:r>
            <a:r>
              <a:rPr lang="fr-FR" i="1" dirty="0">
                <a:solidFill>
                  <a:srgbClr val="00B0F0"/>
                </a:solidFill>
              </a:rPr>
              <a:t>Qu’est-ce de la vie</a:t>
            </a:r>
            <a:r>
              <a:rPr lang="fr-FR" i="1" dirty="0"/>
              <a:t> ? </a:t>
            </a:r>
            <a:r>
              <a:rPr lang="fr-FR" i="1" dirty="0">
                <a:solidFill>
                  <a:srgbClr val="00B0F0"/>
                </a:solidFill>
              </a:rPr>
              <a:t>Qu’est-ce que de nous</a:t>
            </a:r>
            <a:r>
              <a:rPr lang="fr-FR" i="1" dirty="0"/>
              <a:t> ?</a:t>
            </a:r>
            <a:r>
              <a:rPr lang="fr-FR" dirty="0"/>
              <a:t> (Bossuet.)</a:t>
            </a:r>
          </a:p>
          <a:p>
            <a:pPr algn="just"/>
            <a:r>
              <a:rPr lang="fr-FR" dirty="0"/>
              <a:t>Le substantif attribut est souvent précédé de la préposition </a:t>
            </a:r>
            <a:r>
              <a:rPr lang="fr-FR" i="1" dirty="0">
                <a:solidFill>
                  <a:srgbClr val="00B050"/>
                </a:solidFill>
              </a:rPr>
              <a:t>a </a:t>
            </a:r>
            <a:r>
              <a:rPr lang="fr-FR" dirty="0"/>
              <a:t>(</a:t>
            </a:r>
            <a:r>
              <a:rPr lang="fr-FR" dirty="0" err="1"/>
              <a:t>fr.</a:t>
            </a:r>
            <a:r>
              <a:rPr lang="fr-FR" dirty="0"/>
              <a:t> moderne </a:t>
            </a:r>
            <a:r>
              <a:rPr lang="fr-FR" i="1" dirty="0">
                <a:solidFill>
                  <a:srgbClr val="00B050"/>
                </a:solidFill>
              </a:rPr>
              <a:t>pour</a:t>
            </a:r>
            <a:r>
              <a:rPr lang="fr-FR" i="1" dirty="0"/>
              <a:t>) ; </a:t>
            </a:r>
            <a:r>
              <a:rPr lang="fr-FR" dirty="0"/>
              <a:t>cet emploi a duré jusqu’au XVIIe siècle. </a:t>
            </a:r>
          </a:p>
          <a:p>
            <a:pPr algn="just"/>
            <a:r>
              <a:rPr lang="fr-FR" i="1" dirty="0"/>
              <a:t>Avoir </a:t>
            </a:r>
            <a:r>
              <a:rPr lang="fr-FR" i="1" dirty="0">
                <a:solidFill>
                  <a:srgbClr val="00B0F0"/>
                </a:solidFill>
              </a:rPr>
              <a:t>a </a:t>
            </a:r>
            <a:r>
              <a:rPr lang="fr-FR" i="1" dirty="0" err="1">
                <a:solidFill>
                  <a:srgbClr val="00B0F0"/>
                </a:solidFill>
              </a:rPr>
              <a:t>feme</a:t>
            </a:r>
            <a:r>
              <a:rPr lang="fr-FR" i="1" dirty="0"/>
              <a:t> ; </a:t>
            </a:r>
            <a:r>
              <a:rPr lang="fr-FR" i="1" dirty="0" err="1"/>
              <a:t>eslire</a:t>
            </a:r>
            <a:r>
              <a:rPr lang="fr-FR" i="1" dirty="0"/>
              <a:t> </a:t>
            </a:r>
            <a:r>
              <a:rPr lang="fr-FR" i="1" dirty="0">
                <a:solidFill>
                  <a:srgbClr val="00B0F0"/>
                </a:solidFill>
              </a:rPr>
              <a:t>a </a:t>
            </a:r>
            <a:r>
              <a:rPr lang="fr-FR" i="1" dirty="0" err="1">
                <a:solidFill>
                  <a:srgbClr val="00B0F0"/>
                </a:solidFill>
              </a:rPr>
              <a:t>empereor</a:t>
            </a:r>
            <a:r>
              <a:rPr lang="fr-FR" i="1" dirty="0"/>
              <a:t> ; coroner </a:t>
            </a:r>
            <a:r>
              <a:rPr lang="fr-FR" i="1" dirty="0">
                <a:solidFill>
                  <a:srgbClr val="00B0F0"/>
                </a:solidFill>
              </a:rPr>
              <a:t>a </a:t>
            </a:r>
            <a:r>
              <a:rPr lang="fr-FR" i="1" dirty="0" err="1">
                <a:solidFill>
                  <a:srgbClr val="00B0F0"/>
                </a:solidFill>
              </a:rPr>
              <a:t>empereor</a:t>
            </a:r>
            <a:r>
              <a:rPr lang="fr-FR" i="1" dirty="0"/>
              <a:t> ; recevoir </a:t>
            </a:r>
            <a:r>
              <a:rPr lang="fr-FR" i="1" dirty="0">
                <a:solidFill>
                  <a:srgbClr val="00B0F0"/>
                </a:solidFill>
              </a:rPr>
              <a:t>a   </a:t>
            </a:r>
            <a:r>
              <a:rPr lang="fr-FR" i="1" dirty="0" err="1">
                <a:solidFill>
                  <a:srgbClr val="00B0F0"/>
                </a:solidFill>
              </a:rPr>
              <a:t>seignor</a:t>
            </a:r>
            <a:r>
              <a:rPr lang="fr-FR" i="1" dirty="0"/>
              <a:t> ; se tenir </a:t>
            </a:r>
            <a:r>
              <a:rPr lang="fr-FR" i="1" dirty="0">
                <a:solidFill>
                  <a:srgbClr val="00B0F0"/>
                </a:solidFill>
              </a:rPr>
              <a:t>a </a:t>
            </a:r>
            <a:r>
              <a:rPr lang="fr-FR" i="1" dirty="0" err="1">
                <a:solidFill>
                  <a:srgbClr val="00B0F0"/>
                </a:solidFill>
              </a:rPr>
              <a:t>honi</a:t>
            </a:r>
            <a:r>
              <a:rPr lang="fr-FR" i="1" dirty="0"/>
              <a:t> ; retenir </a:t>
            </a:r>
            <a:r>
              <a:rPr lang="fr-FR" i="1" dirty="0">
                <a:solidFill>
                  <a:srgbClr val="00B0F0"/>
                </a:solidFill>
              </a:rPr>
              <a:t>a ami</a:t>
            </a:r>
            <a:r>
              <a:rPr lang="fr-FR" i="1" dirty="0"/>
              <a:t> ; prendre </a:t>
            </a:r>
            <a:r>
              <a:rPr lang="fr-FR" i="1" dirty="0">
                <a:solidFill>
                  <a:srgbClr val="00B0F0"/>
                </a:solidFill>
              </a:rPr>
              <a:t>a </a:t>
            </a:r>
            <a:r>
              <a:rPr lang="fr-FR" i="1" dirty="0" err="1">
                <a:solidFill>
                  <a:srgbClr val="00B0F0"/>
                </a:solidFill>
              </a:rPr>
              <a:t>feme</a:t>
            </a:r>
            <a:r>
              <a:rPr lang="fr-FR" dirty="0"/>
              <a:t> ; etc.</a:t>
            </a:r>
          </a:p>
          <a:p>
            <a:pPr marL="0" indent="0" algn="just">
              <a:buNone/>
            </a:pPr>
            <a:r>
              <a:rPr lang="fr-FR" i="1" dirty="0"/>
              <a:t>	</a:t>
            </a:r>
            <a:r>
              <a:rPr lang="fr-FR" i="1" dirty="0" err="1"/>
              <a:t>Ancui</a:t>
            </a:r>
            <a:r>
              <a:rPr lang="fr-FR" i="1" dirty="0"/>
              <a:t> sera </a:t>
            </a:r>
            <a:r>
              <a:rPr lang="fr-FR" i="1" dirty="0" err="1"/>
              <a:t>coronez</a:t>
            </a:r>
            <a:r>
              <a:rPr lang="fr-FR" i="1" dirty="0"/>
              <a:t> </a:t>
            </a:r>
            <a:r>
              <a:rPr lang="fr-FR" i="1" dirty="0">
                <a:solidFill>
                  <a:srgbClr val="00B0F0"/>
                </a:solidFill>
              </a:rPr>
              <a:t>al moutier</a:t>
            </a:r>
            <a:endParaRPr lang="fr-FR" dirty="0">
              <a:solidFill>
                <a:srgbClr val="00B0F0"/>
              </a:solidFill>
            </a:endParaRPr>
          </a:p>
          <a:p>
            <a:pPr marL="0" indent="0" algn="just">
              <a:buNone/>
            </a:pPr>
            <a:r>
              <a:rPr lang="fr-FR" i="1" dirty="0"/>
              <a:t>	Ses </a:t>
            </a:r>
            <a:r>
              <a:rPr lang="fr-FR" i="1" dirty="0" err="1"/>
              <a:t>filz</a:t>
            </a:r>
            <a:r>
              <a:rPr lang="fr-FR" i="1" dirty="0"/>
              <a:t> </a:t>
            </a:r>
            <a:r>
              <a:rPr lang="fr-FR" i="1" dirty="0">
                <a:solidFill>
                  <a:srgbClr val="00B0F0"/>
                </a:solidFill>
              </a:rPr>
              <a:t>a rei</a:t>
            </a:r>
            <a:r>
              <a:rPr lang="fr-FR" i="1" dirty="0"/>
              <a:t>. (Cour. de Louis, </a:t>
            </a:r>
            <a:r>
              <a:rPr lang="fr-FR" dirty="0"/>
              <a:t>1532)</a:t>
            </a:r>
          </a:p>
          <a:p>
            <a:pPr marL="0" indent="0" algn="just">
              <a:buNone/>
            </a:pPr>
            <a:r>
              <a:rPr lang="fr-FR" dirty="0"/>
              <a:t>	Aujourd’hui, au moutier, son fils sera couronné roi. </a:t>
            </a:r>
          </a:p>
          <a:p>
            <a:pPr marL="0" indent="0" algn="just">
              <a:buNone/>
            </a:pPr>
            <a:r>
              <a:rPr lang="fr-FR" i="1" dirty="0"/>
              <a:t>	Les plus grands y tiendront votre amour à bonheur.</a:t>
            </a:r>
            <a:r>
              <a:rPr lang="fr-FR" dirty="0"/>
              <a:t> </a:t>
            </a:r>
          </a:p>
          <a:p>
            <a:pPr marL="0" indent="0" algn="just">
              <a:buNone/>
            </a:pPr>
            <a:r>
              <a:rPr lang="fr-FR" dirty="0"/>
              <a:t>	(Corneille, </a:t>
            </a:r>
            <a:r>
              <a:rPr lang="fr-FR" i="1" dirty="0"/>
              <a:t>Polyeucte</a:t>
            </a:r>
            <a:r>
              <a:rPr lang="fr-FR" dirty="0"/>
              <a:t>, II, 1.)   </a:t>
            </a:r>
          </a:p>
          <a:p>
            <a:pPr algn="just"/>
            <a:r>
              <a:rPr lang="fr-FR" dirty="0"/>
              <a:t>Aujourd’hui nous avons l’expression : </a:t>
            </a:r>
            <a:r>
              <a:rPr lang="fr-FR" i="1" dirty="0">
                <a:solidFill>
                  <a:srgbClr val="00B0F0"/>
                </a:solidFill>
              </a:rPr>
              <a:t>prendre à témoin.   </a:t>
            </a:r>
            <a:endParaRPr lang="fr-FR" dirty="0">
              <a:solidFill>
                <a:srgbClr val="00B0F0"/>
              </a:solidFill>
            </a:endParaRPr>
          </a:p>
          <a:p>
            <a:endParaRPr lang="fr-FR" dirty="0"/>
          </a:p>
        </p:txBody>
      </p:sp>
    </p:spTree>
    <p:extLst>
      <p:ext uri="{BB962C8B-B14F-4D97-AF65-F5344CB8AC3E}">
        <p14:creationId xmlns:p14="http://schemas.microsoft.com/office/powerpoint/2010/main" val="256759358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53811E-B9C0-4CA6-9985-8AAD6F2C42DF}"/>
              </a:ext>
            </a:extLst>
          </p:cNvPr>
          <p:cNvSpPr>
            <a:spLocks noGrp="1"/>
          </p:cNvSpPr>
          <p:nvPr>
            <p:ph idx="1"/>
          </p:nvPr>
        </p:nvSpPr>
        <p:spPr>
          <a:xfrm>
            <a:off x="838200" y="498764"/>
            <a:ext cx="10515600" cy="5678199"/>
          </a:xfrm>
        </p:spPr>
        <p:txBody>
          <a:bodyPr/>
          <a:lstStyle/>
          <a:p>
            <a:pPr algn="just">
              <a:lnSpc>
                <a:spcPct val="150000"/>
              </a:lnSpc>
            </a:pPr>
            <a:r>
              <a:rPr lang="fr-FR" i="1" dirty="0">
                <a:solidFill>
                  <a:srgbClr val="00B050"/>
                </a:solidFill>
              </a:rPr>
              <a:t>Compléments</a:t>
            </a:r>
            <a:r>
              <a:rPr lang="fr-FR" dirty="0">
                <a:solidFill>
                  <a:srgbClr val="00B050"/>
                </a:solidFill>
              </a:rPr>
              <a:t> </a:t>
            </a:r>
            <a:r>
              <a:rPr lang="fr-FR" i="1" dirty="0">
                <a:solidFill>
                  <a:srgbClr val="00B050"/>
                </a:solidFill>
              </a:rPr>
              <a:t>déterminatifs</a:t>
            </a:r>
            <a:r>
              <a:rPr lang="fr-FR" dirty="0">
                <a:solidFill>
                  <a:srgbClr val="00B050"/>
                </a:solidFill>
              </a:rPr>
              <a:t> </a:t>
            </a:r>
            <a:r>
              <a:rPr lang="fr-FR" i="1" dirty="0">
                <a:solidFill>
                  <a:srgbClr val="00B050"/>
                </a:solidFill>
              </a:rPr>
              <a:t>sans</a:t>
            </a:r>
            <a:r>
              <a:rPr lang="fr-FR" dirty="0">
                <a:solidFill>
                  <a:srgbClr val="00B050"/>
                </a:solidFill>
              </a:rPr>
              <a:t> </a:t>
            </a:r>
            <a:r>
              <a:rPr lang="fr-FR" i="1" dirty="0">
                <a:solidFill>
                  <a:srgbClr val="00B050"/>
                </a:solidFill>
              </a:rPr>
              <a:t>préposition</a:t>
            </a:r>
            <a:r>
              <a:rPr lang="fr-FR" dirty="0"/>
              <a:t>. Le substantif désignant une personne ou une chose personnifiée, complément déterminatif d’un nom (joint aujourd’hui au nom précèdent par la préposition </a:t>
            </a:r>
            <a:r>
              <a:rPr lang="fr-FR" i="1" dirty="0">
                <a:solidFill>
                  <a:srgbClr val="00B050"/>
                </a:solidFill>
              </a:rPr>
              <a:t>de</a:t>
            </a:r>
            <a:r>
              <a:rPr lang="fr-FR" dirty="0"/>
              <a:t> et quelquefois </a:t>
            </a:r>
            <a:r>
              <a:rPr lang="fr-FR" i="1" dirty="0">
                <a:solidFill>
                  <a:srgbClr val="00B050"/>
                </a:solidFill>
              </a:rPr>
              <a:t>à</a:t>
            </a:r>
            <a:r>
              <a:rPr lang="fr-FR" dirty="0"/>
              <a:t>) se met ordinairement </a:t>
            </a:r>
            <a:r>
              <a:rPr lang="fr-FR" i="1" dirty="0">
                <a:solidFill>
                  <a:srgbClr val="00B050"/>
                </a:solidFill>
              </a:rPr>
              <a:t>au cas régime sans préposition </a:t>
            </a:r>
            <a:r>
              <a:rPr lang="fr-FR" i="1" dirty="0"/>
              <a:t>;</a:t>
            </a:r>
            <a:r>
              <a:rPr lang="fr-FR" dirty="0"/>
              <a:t> il peut précéder le nom déterminant, mais ordinairement il le suit. Cette construction qui rappelle </a:t>
            </a:r>
            <a:r>
              <a:rPr lang="fr-FR" dirty="0">
                <a:solidFill>
                  <a:srgbClr val="00B050"/>
                </a:solidFill>
              </a:rPr>
              <a:t>le génitif latin </a:t>
            </a:r>
            <a:r>
              <a:rPr lang="fr-FR" dirty="0"/>
              <a:t>(</a:t>
            </a:r>
            <a:r>
              <a:rPr lang="fr-FR" i="1" dirty="0">
                <a:solidFill>
                  <a:srgbClr val="00B0F0"/>
                </a:solidFill>
              </a:rPr>
              <a:t>le peuple Dieu : </a:t>
            </a:r>
            <a:r>
              <a:rPr lang="fr-FR" i="1" dirty="0" err="1">
                <a:solidFill>
                  <a:srgbClr val="00B0F0"/>
                </a:solidFill>
              </a:rPr>
              <a:t>populus</a:t>
            </a:r>
            <a:r>
              <a:rPr lang="fr-FR" i="1" dirty="0">
                <a:solidFill>
                  <a:srgbClr val="00B0F0"/>
                </a:solidFill>
              </a:rPr>
              <a:t> Dei</a:t>
            </a:r>
            <a:r>
              <a:rPr lang="fr-FR" dirty="0"/>
              <a:t>) est un des traits les plus caractéristiques de l’ancienne langue.</a:t>
            </a:r>
          </a:p>
          <a:p>
            <a:endParaRPr lang="fr-FR" dirty="0"/>
          </a:p>
        </p:txBody>
      </p:sp>
    </p:spTree>
    <p:extLst>
      <p:ext uri="{BB962C8B-B14F-4D97-AF65-F5344CB8AC3E}">
        <p14:creationId xmlns:p14="http://schemas.microsoft.com/office/powerpoint/2010/main" val="48437335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560B1FC-3F01-414C-8F44-E87D0571A0C9}"/>
              </a:ext>
            </a:extLst>
          </p:cNvPr>
          <p:cNvSpPr>
            <a:spLocks noGrp="1"/>
          </p:cNvSpPr>
          <p:nvPr>
            <p:ph idx="1"/>
          </p:nvPr>
        </p:nvSpPr>
        <p:spPr>
          <a:xfrm>
            <a:off x="838200" y="526473"/>
            <a:ext cx="10515600" cy="5650490"/>
          </a:xfrm>
        </p:spPr>
        <p:txBody>
          <a:bodyPr/>
          <a:lstStyle/>
          <a:p>
            <a:r>
              <a:rPr lang="fr-FR" dirty="0"/>
              <a:t>Ex.	</a:t>
            </a:r>
            <a:r>
              <a:rPr lang="fr-FR" i="1" dirty="0"/>
              <a:t>Li </a:t>
            </a:r>
            <a:r>
              <a:rPr lang="fr-FR" i="1" dirty="0" err="1"/>
              <a:t>doi</a:t>
            </a:r>
            <a:r>
              <a:rPr lang="fr-FR" i="1" dirty="0"/>
              <a:t> </a:t>
            </a:r>
            <a:r>
              <a:rPr lang="fr-FR" i="1" dirty="0" err="1"/>
              <a:t>serjant</a:t>
            </a:r>
            <a:r>
              <a:rPr lang="fr-FR" i="1" dirty="0"/>
              <a:t> </a:t>
            </a:r>
            <a:r>
              <a:rPr lang="fr-FR" i="1" dirty="0">
                <a:solidFill>
                  <a:srgbClr val="00B0F0"/>
                </a:solidFill>
              </a:rPr>
              <a:t>son </a:t>
            </a:r>
            <a:r>
              <a:rPr lang="fr-FR" i="1" dirty="0" err="1">
                <a:solidFill>
                  <a:srgbClr val="00B0F0"/>
                </a:solidFill>
              </a:rPr>
              <a:t>pedre</a:t>
            </a:r>
            <a:r>
              <a:rPr lang="fr-FR" i="1" dirty="0">
                <a:solidFill>
                  <a:srgbClr val="00B0F0"/>
                </a:solidFill>
              </a:rPr>
              <a:t>. </a:t>
            </a:r>
            <a:r>
              <a:rPr lang="fr-FR" i="1" dirty="0"/>
              <a:t>(Alexis</a:t>
            </a:r>
            <a:r>
              <a:rPr lang="fr-FR" dirty="0"/>
              <a:t>, 117.)</a:t>
            </a:r>
            <a:r>
              <a:rPr lang="fr-FR" i="1" dirty="0"/>
              <a:t>   </a:t>
            </a:r>
            <a:endParaRPr lang="fr-FR" dirty="0"/>
          </a:p>
          <a:p>
            <a:pPr marL="0" indent="0">
              <a:buNone/>
            </a:pPr>
            <a:r>
              <a:rPr lang="fr-FR" dirty="0"/>
              <a:t>	Les deux serviteurs de son père.</a:t>
            </a:r>
          </a:p>
          <a:p>
            <a:pPr marL="0" indent="0">
              <a:buNone/>
            </a:pPr>
            <a:r>
              <a:rPr lang="fr-FR" dirty="0"/>
              <a:t>	</a:t>
            </a:r>
            <a:r>
              <a:rPr lang="fr-FR" i="1" dirty="0"/>
              <a:t>Ne </a:t>
            </a:r>
            <a:r>
              <a:rPr lang="fr-FR" i="1" dirty="0" err="1"/>
              <a:t>creit</a:t>
            </a:r>
            <a:r>
              <a:rPr lang="fr-FR" i="1" dirty="0"/>
              <a:t> en </a:t>
            </a:r>
            <a:r>
              <a:rPr lang="fr-FR" i="1" dirty="0" err="1"/>
              <a:t>Deu</a:t>
            </a:r>
            <a:r>
              <a:rPr lang="fr-FR" i="1" dirty="0"/>
              <a:t> </a:t>
            </a:r>
            <a:r>
              <a:rPr lang="fr-FR" i="1" dirty="0">
                <a:solidFill>
                  <a:srgbClr val="00B0F0"/>
                </a:solidFill>
              </a:rPr>
              <a:t>le fil Sainte Marie</a:t>
            </a:r>
            <a:r>
              <a:rPr lang="fr-FR" i="1" dirty="0"/>
              <a:t>. (</a:t>
            </a:r>
            <a:r>
              <a:rPr lang="fr-FR" i="1" dirty="0" err="1"/>
              <a:t>Rol</a:t>
            </a:r>
            <a:r>
              <a:rPr lang="fr-FR" dirty="0"/>
              <a:t>., 1634.)</a:t>
            </a:r>
          </a:p>
          <a:p>
            <a:pPr marL="0" indent="0">
              <a:buNone/>
            </a:pPr>
            <a:r>
              <a:rPr lang="fr-FR" dirty="0"/>
              <a:t>	Il ne croit pas en Dieu, le fils </a:t>
            </a:r>
            <a:r>
              <a:rPr lang="fr-FR" i="1" dirty="0"/>
              <a:t>de</a:t>
            </a:r>
            <a:r>
              <a:rPr lang="fr-FR" dirty="0"/>
              <a:t> Sainte Marie.</a:t>
            </a:r>
          </a:p>
          <a:p>
            <a:pPr marL="0" indent="0">
              <a:buNone/>
            </a:pPr>
            <a:r>
              <a:rPr lang="fr-FR" dirty="0"/>
              <a:t>	</a:t>
            </a:r>
            <a:r>
              <a:rPr lang="fr-FR" i="1" dirty="0"/>
              <a:t>Ma </a:t>
            </a:r>
            <a:r>
              <a:rPr lang="fr-FR" i="1" dirty="0" err="1"/>
              <a:t>mere</a:t>
            </a:r>
            <a:r>
              <a:rPr lang="fr-FR" i="1" dirty="0"/>
              <a:t> </a:t>
            </a:r>
            <a:r>
              <a:rPr lang="fr-FR" i="1" dirty="0" err="1"/>
              <a:t>arsistes</a:t>
            </a:r>
            <a:r>
              <a:rPr lang="fr-FR" i="1" dirty="0"/>
              <a:t> en </a:t>
            </a:r>
            <a:r>
              <a:rPr lang="fr-FR" i="1" dirty="0" err="1">
                <a:solidFill>
                  <a:srgbClr val="00B0F0"/>
                </a:solidFill>
              </a:rPr>
              <a:t>Origni</a:t>
            </a:r>
            <a:r>
              <a:rPr lang="fr-FR" i="1" dirty="0">
                <a:solidFill>
                  <a:srgbClr val="00B0F0"/>
                </a:solidFill>
              </a:rPr>
              <a:t> </a:t>
            </a:r>
            <a:r>
              <a:rPr lang="fr-FR" i="1" dirty="0" err="1">
                <a:solidFill>
                  <a:srgbClr val="00B0F0"/>
                </a:solidFill>
              </a:rPr>
              <a:t>mostier</a:t>
            </a:r>
            <a:r>
              <a:rPr lang="fr-FR" i="1" dirty="0">
                <a:solidFill>
                  <a:srgbClr val="00B0F0"/>
                </a:solidFill>
              </a:rPr>
              <a:t> </a:t>
            </a:r>
            <a:r>
              <a:rPr lang="fr-FR" i="1" dirty="0"/>
              <a:t>(Raoul de Cambrai</a:t>
            </a:r>
            <a:r>
              <a:rPr lang="fr-FR" dirty="0"/>
              <a:t>, 2271.)</a:t>
            </a:r>
          </a:p>
          <a:p>
            <a:pPr marL="0" indent="0">
              <a:buNone/>
            </a:pPr>
            <a:r>
              <a:rPr lang="fr-FR" dirty="0"/>
              <a:t>Vous brûlâtes ma mère au </a:t>
            </a:r>
            <a:r>
              <a:rPr lang="fr-FR" dirty="0" err="1"/>
              <a:t>moûtier</a:t>
            </a:r>
            <a:r>
              <a:rPr lang="fr-FR" dirty="0"/>
              <a:t> d’Origny (nom propre traité comme un nom de personne.)</a:t>
            </a:r>
          </a:p>
          <a:p>
            <a:pPr algn="just">
              <a:lnSpc>
                <a:spcPct val="100000"/>
              </a:lnSpc>
            </a:pPr>
            <a:r>
              <a:rPr lang="fr-FR" dirty="0"/>
              <a:t>On disait de même : </a:t>
            </a:r>
            <a:r>
              <a:rPr lang="fr-FR" i="1" dirty="0">
                <a:solidFill>
                  <a:srgbClr val="00B0F0"/>
                </a:solidFill>
              </a:rPr>
              <a:t>le gonfanon le roi</a:t>
            </a:r>
            <a:r>
              <a:rPr lang="fr-FR" dirty="0">
                <a:solidFill>
                  <a:srgbClr val="00B0F0"/>
                </a:solidFill>
              </a:rPr>
              <a:t> </a:t>
            </a:r>
            <a:r>
              <a:rPr lang="fr-FR" dirty="0"/>
              <a:t>= le gonfanon </a:t>
            </a:r>
            <a:r>
              <a:rPr lang="fr-FR" i="1" dirty="0"/>
              <a:t>du</a:t>
            </a:r>
            <a:r>
              <a:rPr lang="fr-FR" dirty="0"/>
              <a:t> roi ; </a:t>
            </a:r>
            <a:r>
              <a:rPr lang="fr-FR" i="1" dirty="0">
                <a:solidFill>
                  <a:srgbClr val="00B0F0"/>
                </a:solidFill>
              </a:rPr>
              <a:t>un dent Saint Pierre</a:t>
            </a:r>
            <a:r>
              <a:rPr lang="fr-FR" dirty="0">
                <a:solidFill>
                  <a:srgbClr val="00B0F0"/>
                </a:solidFill>
              </a:rPr>
              <a:t> </a:t>
            </a:r>
            <a:r>
              <a:rPr lang="fr-FR" dirty="0"/>
              <a:t>= une dent </a:t>
            </a:r>
            <a:r>
              <a:rPr lang="fr-FR" i="1" dirty="0"/>
              <a:t>de</a:t>
            </a:r>
            <a:r>
              <a:rPr lang="fr-FR" dirty="0"/>
              <a:t> Saint Pierre ; </a:t>
            </a:r>
            <a:r>
              <a:rPr lang="fr-FR" i="1" dirty="0">
                <a:solidFill>
                  <a:srgbClr val="00B0F0"/>
                </a:solidFill>
              </a:rPr>
              <a:t>la mort Roland</a:t>
            </a:r>
            <a:r>
              <a:rPr lang="fr-FR" dirty="0">
                <a:solidFill>
                  <a:srgbClr val="00B0F0"/>
                </a:solidFill>
              </a:rPr>
              <a:t> </a:t>
            </a:r>
            <a:r>
              <a:rPr lang="fr-FR" dirty="0"/>
              <a:t>= la mort </a:t>
            </a:r>
            <a:r>
              <a:rPr lang="fr-FR" i="1" dirty="0"/>
              <a:t>de</a:t>
            </a:r>
            <a:r>
              <a:rPr lang="fr-FR" dirty="0"/>
              <a:t> Roland ; </a:t>
            </a:r>
            <a:r>
              <a:rPr lang="fr-FR" i="1" dirty="0">
                <a:solidFill>
                  <a:srgbClr val="00B0F0"/>
                </a:solidFill>
              </a:rPr>
              <a:t>li </a:t>
            </a:r>
            <a:r>
              <a:rPr lang="fr-FR" i="1" dirty="0" err="1">
                <a:solidFill>
                  <a:srgbClr val="00B0F0"/>
                </a:solidFill>
              </a:rPr>
              <a:t>angeles</a:t>
            </a:r>
            <a:r>
              <a:rPr lang="fr-FR" i="1" dirty="0">
                <a:solidFill>
                  <a:srgbClr val="00B0F0"/>
                </a:solidFill>
              </a:rPr>
              <a:t> </a:t>
            </a:r>
            <a:r>
              <a:rPr lang="fr-FR" i="1" dirty="0" err="1">
                <a:solidFill>
                  <a:srgbClr val="00B0F0"/>
                </a:solidFill>
              </a:rPr>
              <a:t>Deu</a:t>
            </a:r>
            <a:r>
              <a:rPr lang="fr-FR" dirty="0">
                <a:solidFill>
                  <a:srgbClr val="00B0F0"/>
                </a:solidFill>
              </a:rPr>
              <a:t> </a:t>
            </a:r>
            <a:r>
              <a:rPr lang="fr-FR" dirty="0"/>
              <a:t>= l’ange </a:t>
            </a:r>
            <a:r>
              <a:rPr lang="fr-FR" i="1" dirty="0"/>
              <a:t>de</a:t>
            </a:r>
            <a:r>
              <a:rPr lang="fr-FR" dirty="0"/>
              <a:t> Dieu ; </a:t>
            </a:r>
            <a:r>
              <a:rPr lang="fr-FR" i="1" dirty="0">
                <a:solidFill>
                  <a:srgbClr val="00B0F0"/>
                </a:solidFill>
              </a:rPr>
              <a:t>la volonté le roi</a:t>
            </a:r>
            <a:r>
              <a:rPr lang="fr-FR" dirty="0">
                <a:solidFill>
                  <a:srgbClr val="00B0F0"/>
                </a:solidFill>
              </a:rPr>
              <a:t> </a:t>
            </a:r>
            <a:r>
              <a:rPr lang="fr-FR" dirty="0"/>
              <a:t>= la volonté </a:t>
            </a:r>
            <a:r>
              <a:rPr lang="fr-FR" i="1" dirty="0"/>
              <a:t>du</a:t>
            </a:r>
            <a:r>
              <a:rPr lang="fr-FR" dirty="0"/>
              <a:t> roi ; </a:t>
            </a:r>
            <a:r>
              <a:rPr lang="fr-FR" i="1" dirty="0">
                <a:solidFill>
                  <a:srgbClr val="00B0F0"/>
                </a:solidFill>
              </a:rPr>
              <a:t>l’</a:t>
            </a:r>
            <a:r>
              <a:rPr lang="fr-FR" i="1" dirty="0" err="1">
                <a:solidFill>
                  <a:srgbClr val="00B0F0"/>
                </a:solidFill>
              </a:rPr>
              <a:t>hostel</a:t>
            </a:r>
            <a:r>
              <a:rPr lang="fr-FR" i="1" dirty="0">
                <a:solidFill>
                  <a:srgbClr val="00B0F0"/>
                </a:solidFill>
              </a:rPr>
              <a:t> le duc</a:t>
            </a:r>
            <a:r>
              <a:rPr lang="fr-FR" dirty="0">
                <a:solidFill>
                  <a:srgbClr val="00B0F0"/>
                </a:solidFill>
              </a:rPr>
              <a:t> </a:t>
            </a:r>
            <a:r>
              <a:rPr lang="fr-FR" dirty="0"/>
              <a:t>= l’hôtel </a:t>
            </a:r>
            <a:r>
              <a:rPr lang="fr-FR" i="1" dirty="0"/>
              <a:t>du</a:t>
            </a:r>
            <a:r>
              <a:rPr lang="fr-FR" dirty="0"/>
              <a:t> duc, etc., etc. </a:t>
            </a:r>
          </a:p>
          <a:p>
            <a:endParaRPr lang="fr-FR" dirty="0"/>
          </a:p>
        </p:txBody>
      </p:sp>
    </p:spTree>
    <p:extLst>
      <p:ext uri="{BB962C8B-B14F-4D97-AF65-F5344CB8AC3E}">
        <p14:creationId xmlns:p14="http://schemas.microsoft.com/office/powerpoint/2010/main" val="399304088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FE1EA0-E445-4059-821B-0E0B1E95CCD8}"/>
              </a:ext>
            </a:extLst>
          </p:cNvPr>
          <p:cNvSpPr>
            <a:spLocks noGrp="1"/>
          </p:cNvSpPr>
          <p:nvPr>
            <p:ph idx="1"/>
          </p:nvPr>
        </p:nvSpPr>
        <p:spPr>
          <a:xfrm>
            <a:off x="838200" y="498764"/>
            <a:ext cx="10515600" cy="6206836"/>
          </a:xfrm>
        </p:spPr>
        <p:txBody>
          <a:bodyPr/>
          <a:lstStyle/>
          <a:p>
            <a:pPr algn="just">
              <a:lnSpc>
                <a:spcPct val="100000"/>
              </a:lnSpc>
            </a:pPr>
            <a:r>
              <a:rPr lang="fr-FR" dirty="0"/>
              <a:t>Cette tournure, si fréquente en ancien français, </a:t>
            </a:r>
            <a:r>
              <a:rPr lang="fr-FR" dirty="0">
                <a:solidFill>
                  <a:srgbClr val="00B0F0"/>
                </a:solidFill>
              </a:rPr>
              <a:t>disparaît au XIVe siècle</a:t>
            </a:r>
            <a:r>
              <a:rPr lang="fr-FR" dirty="0"/>
              <a:t>. La langue moderne en a cependant conservé des traces, dans des expressions comme : </a:t>
            </a:r>
            <a:r>
              <a:rPr lang="fr-FR" i="1" dirty="0">
                <a:solidFill>
                  <a:srgbClr val="00B0F0"/>
                </a:solidFill>
              </a:rPr>
              <a:t>Hôtel-Dieu</a:t>
            </a:r>
            <a:r>
              <a:rPr lang="fr-FR" i="1" dirty="0"/>
              <a:t>, </a:t>
            </a:r>
            <a:r>
              <a:rPr lang="fr-FR" i="1" dirty="0">
                <a:solidFill>
                  <a:srgbClr val="00B0F0"/>
                </a:solidFill>
              </a:rPr>
              <a:t>Fête-Dieu</a:t>
            </a:r>
            <a:r>
              <a:rPr lang="fr-FR" i="1" dirty="0"/>
              <a:t>, </a:t>
            </a:r>
            <a:r>
              <a:rPr lang="fr-FR" i="1" dirty="0">
                <a:solidFill>
                  <a:srgbClr val="00B0F0"/>
                </a:solidFill>
              </a:rPr>
              <a:t>bain-marie</a:t>
            </a:r>
            <a:r>
              <a:rPr lang="fr-FR" i="1" dirty="0"/>
              <a:t>, </a:t>
            </a:r>
            <a:r>
              <a:rPr lang="fr-FR" i="1" dirty="0">
                <a:solidFill>
                  <a:srgbClr val="00B0F0"/>
                </a:solidFill>
              </a:rPr>
              <a:t>Bois-le-Comte</a:t>
            </a:r>
            <a:r>
              <a:rPr lang="fr-FR" dirty="0">
                <a:solidFill>
                  <a:srgbClr val="00B0F0"/>
                </a:solidFill>
              </a:rPr>
              <a:t> </a:t>
            </a:r>
            <a:r>
              <a:rPr lang="fr-FR" dirty="0"/>
              <a:t>(et autres formations semblables), </a:t>
            </a:r>
            <a:r>
              <a:rPr lang="fr-FR" i="1" dirty="0">
                <a:solidFill>
                  <a:srgbClr val="00B0F0"/>
                </a:solidFill>
              </a:rPr>
              <a:t>Choisy-le-Roi,</a:t>
            </a:r>
            <a:r>
              <a:rPr lang="fr-FR" i="1" dirty="0"/>
              <a:t> </a:t>
            </a:r>
            <a:r>
              <a:rPr lang="fr-FR" i="1" dirty="0">
                <a:solidFill>
                  <a:srgbClr val="00B0F0"/>
                </a:solidFill>
              </a:rPr>
              <a:t>morbleu</a:t>
            </a:r>
            <a:r>
              <a:rPr lang="fr-FR" dirty="0"/>
              <a:t> (= </a:t>
            </a:r>
            <a:r>
              <a:rPr lang="fr-FR" i="1" dirty="0"/>
              <a:t>mort</a:t>
            </a:r>
            <a:r>
              <a:rPr lang="fr-FR" dirty="0"/>
              <a:t> </a:t>
            </a:r>
            <a:r>
              <a:rPr lang="fr-FR" i="1" dirty="0"/>
              <a:t>Dieu</a:t>
            </a:r>
            <a:r>
              <a:rPr lang="fr-FR" dirty="0"/>
              <a:t>), etc.</a:t>
            </a:r>
          </a:p>
          <a:p>
            <a:pPr algn="just">
              <a:lnSpc>
                <a:spcPct val="100000"/>
              </a:lnSpc>
            </a:pPr>
            <a:r>
              <a:rPr lang="fr-FR" dirty="0"/>
              <a:t>La relation de parenté peut être marquée, entre deux substantifs par </a:t>
            </a:r>
            <a:r>
              <a:rPr lang="fr-FR" i="1" dirty="0">
                <a:solidFill>
                  <a:srgbClr val="00B0F0"/>
                </a:solidFill>
              </a:rPr>
              <a:t>a</a:t>
            </a:r>
            <a:r>
              <a:rPr lang="fr-FR" i="1" dirty="0"/>
              <a:t>.</a:t>
            </a:r>
            <a:r>
              <a:rPr lang="fr-FR" dirty="0"/>
              <a:t>  </a:t>
            </a:r>
          </a:p>
          <a:p>
            <a:pPr marL="0" indent="0" algn="just">
              <a:lnSpc>
                <a:spcPct val="100000"/>
              </a:lnSpc>
              <a:buNone/>
            </a:pPr>
            <a:r>
              <a:rPr lang="fr-FR" dirty="0"/>
              <a:t>	Ex.	</a:t>
            </a:r>
            <a:r>
              <a:rPr lang="fr-FR" i="1" dirty="0"/>
              <a:t>Fille </a:t>
            </a:r>
            <a:r>
              <a:rPr lang="fr-FR" i="1" dirty="0">
                <a:solidFill>
                  <a:srgbClr val="00B0F0"/>
                </a:solidFill>
              </a:rPr>
              <a:t>ad</a:t>
            </a:r>
            <a:r>
              <a:rPr lang="fr-FR" i="1" dirty="0"/>
              <a:t> un conte (Alexis</a:t>
            </a:r>
            <a:r>
              <a:rPr lang="fr-FR" dirty="0"/>
              <a:t>, 42) ; fille </a:t>
            </a:r>
            <a:r>
              <a:rPr lang="fr-FR" i="1" dirty="0"/>
              <a:t>d</a:t>
            </a:r>
            <a:r>
              <a:rPr lang="fr-FR" dirty="0"/>
              <a:t>’un comte.</a:t>
            </a:r>
          </a:p>
          <a:p>
            <a:pPr algn="just">
              <a:lnSpc>
                <a:spcPct val="100000"/>
              </a:lnSpc>
            </a:pPr>
            <a:r>
              <a:rPr lang="fr-FR" dirty="0"/>
              <a:t>- Un substantif complément indirect est joint souvent à un verbe sans préposition.</a:t>
            </a:r>
          </a:p>
          <a:p>
            <a:pPr marL="0" indent="0" algn="just">
              <a:lnSpc>
                <a:spcPct val="100000"/>
              </a:lnSpc>
              <a:buNone/>
            </a:pPr>
            <a:r>
              <a:rPr lang="fr-FR" dirty="0"/>
              <a:t> 	Ex.	</a:t>
            </a:r>
            <a:r>
              <a:rPr lang="fr-FR" i="1" dirty="0"/>
              <a:t>Li </a:t>
            </a:r>
            <a:r>
              <a:rPr lang="fr-FR" i="1" dirty="0" err="1"/>
              <a:t>nons</a:t>
            </a:r>
            <a:r>
              <a:rPr lang="fr-FR" i="1" dirty="0"/>
              <a:t> </a:t>
            </a:r>
            <a:r>
              <a:rPr lang="fr-FR" i="1" dirty="0" err="1"/>
              <a:t>Joiose</a:t>
            </a:r>
            <a:r>
              <a:rPr lang="fr-FR" i="1" dirty="0"/>
              <a:t> </a:t>
            </a:r>
            <a:r>
              <a:rPr lang="fr-FR" i="1" dirty="0">
                <a:solidFill>
                  <a:srgbClr val="00B0F0"/>
                </a:solidFill>
              </a:rPr>
              <a:t>l’</a:t>
            </a:r>
            <a:r>
              <a:rPr lang="fr-FR" i="1" dirty="0" err="1">
                <a:solidFill>
                  <a:srgbClr val="00B0F0"/>
                </a:solidFill>
              </a:rPr>
              <a:t>espede</a:t>
            </a:r>
            <a:r>
              <a:rPr lang="fr-FR" i="1" dirty="0">
                <a:solidFill>
                  <a:srgbClr val="00B0F0"/>
                </a:solidFill>
              </a:rPr>
              <a:t> fu </a:t>
            </a:r>
            <a:r>
              <a:rPr lang="fr-FR" i="1" dirty="0" err="1">
                <a:solidFill>
                  <a:srgbClr val="00B0F0"/>
                </a:solidFill>
              </a:rPr>
              <a:t>donez</a:t>
            </a:r>
            <a:r>
              <a:rPr lang="fr-FR" i="1" dirty="0">
                <a:solidFill>
                  <a:srgbClr val="00B0F0"/>
                </a:solidFill>
              </a:rPr>
              <a:t>. </a:t>
            </a:r>
            <a:r>
              <a:rPr lang="fr-FR" i="1" dirty="0"/>
              <a:t>(</a:t>
            </a:r>
            <a:r>
              <a:rPr lang="fr-FR" i="1" dirty="0" err="1"/>
              <a:t>Rol</a:t>
            </a:r>
            <a:r>
              <a:rPr lang="fr-FR" i="1" dirty="0"/>
              <a:t>.</a:t>
            </a:r>
            <a:r>
              <a:rPr lang="fr-FR" dirty="0"/>
              <a:t>, 2508.)</a:t>
            </a:r>
          </a:p>
          <a:p>
            <a:pPr marL="0" indent="0" algn="just">
              <a:lnSpc>
                <a:spcPct val="100000"/>
              </a:lnSpc>
              <a:buNone/>
            </a:pPr>
            <a:r>
              <a:rPr lang="fr-FR" dirty="0"/>
              <a:t>	Le nom de Joyeuse fut donné à l’épée.</a:t>
            </a:r>
          </a:p>
          <a:p>
            <a:endParaRPr lang="fr-FR" dirty="0"/>
          </a:p>
        </p:txBody>
      </p:sp>
    </p:spTree>
    <p:extLst>
      <p:ext uri="{BB962C8B-B14F-4D97-AF65-F5344CB8AC3E}">
        <p14:creationId xmlns:p14="http://schemas.microsoft.com/office/powerpoint/2010/main" val="220929443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7E1C42-7B30-4C30-9CAE-1C5291076FF1}"/>
              </a:ext>
            </a:extLst>
          </p:cNvPr>
          <p:cNvSpPr>
            <a:spLocks noGrp="1"/>
          </p:cNvSpPr>
          <p:nvPr>
            <p:ph idx="1"/>
          </p:nvPr>
        </p:nvSpPr>
        <p:spPr>
          <a:xfrm>
            <a:off x="838200" y="540327"/>
            <a:ext cx="10515600" cy="5636636"/>
          </a:xfrm>
        </p:spPr>
        <p:txBody>
          <a:bodyPr/>
          <a:lstStyle/>
          <a:p>
            <a:pPr marL="0" indent="0">
              <a:buNone/>
            </a:pPr>
            <a:r>
              <a:rPr lang="fr-FR" i="1" dirty="0"/>
              <a:t>	Ne bien ne mal ne </a:t>
            </a:r>
            <a:r>
              <a:rPr lang="fr-FR" i="1" dirty="0" err="1">
                <a:solidFill>
                  <a:srgbClr val="00B0F0"/>
                </a:solidFill>
              </a:rPr>
              <a:t>respont</a:t>
            </a:r>
            <a:r>
              <a:rPr lang="fr-FR" i="1" dirty="0">
                <a:solidFill>
                  <a:srgbClr val="00B0F0"/>
                </a:solidFill>
              </a:rPr>
              <a:t> son </a:t>
            </a:r>
            <a:r>
              <a:rPr lang="fr-FR" i="1" dirty="0" err="1">
                <a:solidFill>
                  <a:srgbClr val="00B0F0"/>
                </a:solidFill>
              </a:rPr>
              <a:t>nevout</a:t>
            </a:r>
            <a:r>
              <a:rPr lang="fr-FR" i="1" dirty="0"/>
              <a:t>. (</a:t>
            </a:r>
            <a:r>
              <a:rPr lang="fr-FR" i="1" dirty="0" err="1"/>
              <a:t>Rol</a:t>
            </a:r>
            <a:r>
              <a:rPr lang="fr-FR" dirty="0"/>
              <a:t>., 216.) </a:t>
            </a:r>
          </a:p>
          <a:p>
            <a:pPr marL="0" indent="0">
              <a:buNone/>
            </a:pPr>
            <a:r>
              <a:rPr lang="fr-FR" dirty="0"/>
              <a:t>	Ni bien ni mal il ne répond à son neveu. </a:t>
            </a:r>
          </a:p>
          <a:p>
            <a:pPr marL="0" indent="0">
              <a:buNone/>
            </a:pPr>
            <a:r>
              <a:rPr lang="fr-FR" i="1" dirty="0"/>
              <a:t>	</a:t>
            </a:r>
            <a:r>
              <a:rPr lang="fr-FR" i="1" dirty="0" err="1"/>
              <a:t>Cest</a:t>
            </a:r>
            <a:r>
              <a:rPr lang="fr-FR" i="1" dirty="0"/>
              <a:t> mien </a:t>
            </a:r>
            <a:r>
              <a:rPr lang="fr-FR" i="1" dirty="0" err="1"/>
              <a:t>seignor</a:t>
            </a:r>
            <a:r>
              <a:rPr lang="fr-FR" i="1" dirty="0"/>
              <a:t> </a:t>
            </a:r>
            <a:r>
              <a:rPr lang="fr-FR" i="1" dirty="0">
                <a:solidFill>
                  <a:srgbClr val="00B0F0"/>
                </a:solidFill>
              </a:rPr>
              <a:t>en bataille faillirent</a:t>
            </a:r>
            <a:r>
              <a:rPr lang="fr-FR" i="1" dirty="0"/>
              <a:t>. (</a:t>
            </a:r>
            <a:r>
              <a:rPr lang="fr-FR" i="1" dirty="0" err="1"/>
              <a:t>Rol</a:t>
            </a:r>
            <a:r>
              <a:rPr lang="fr-FR" dirty="0"/>
              <a:t>., 2718.) </a:t>
            </a:r>
          </a:p>
          <a:p>
            <a:pPr marL="0" indent="0">
              <a:buNone/>
            </a:pPr>
            <a:r>
              <a:rPr lang="fr-FR" dirty="0"/>
              <a:t>	Ils faillirent à mon seigneur en la bataille. </a:t>
            </a:r>
          </a:p>
          <a:p>
            <a:pPr marL="0" indent="0">
              <a:buNone/>
            </a:pPr>
            <a:r>
              <a:rPr lang="fr-FR" i="1" dirty="0"/>
              <a:t>	</a:t>
            </a:r>
            <a:r>
              <a:rPr lang="fr-FR" i="1" dirty="0">
                <a:solidFill>
                  <a:srgbClr val="00B0F0"/>
                </a:solidFill>
              </a:rPr>
              <a:t>Mon </a:t>
            </a:r>
            <a:r>
              <a:rPr lang="fr-FR" i="1" dirty="0" err="1">
                <a:solidFill>
                  <a:srgbClr val="00B0F0"/>
                </a:solidFill>
              </a:rPr>
              <a:t>seignor</a:t>
            </a:r>
            <a:r>
              <a:rPr lang="fr-FR" i="1" dirty="0">
                <a:solidFill>
                  <a:srgbClr val="00B0F0"/>
                </a:solidFill>
              </a:rPr>
              <a:t> dites </a:t>
            </a:r>
            <a:r>
              <a:rPr lang="fr-FR" i="1" dirty="0"/>
              <a:t>qu’il me </a:t>
            </a:r>
            <a:r>
              <a:rPr lang="fr-FR" i="1" dirty="0" err="1"/>
              <a:t>vienge</a:t>
            </a:r>
            <a:r>
              <a:rPr lang="fr-FR" i="1" dirty="0"/>
              <a:t> </a:t>
            </a:r>
            <a:r>
              <a:rPr lang="fr-FR" i="1" dirty="0" err="1"/>
              <a:t>veoir</a:t>
            </a:r>
            <a:r>
              <a:rPr lang="fr-FR" i="1" dirty="0"/>
              <a:t>. (</a:t>
            </a:r>
            <a:r>
              <a:rPr lang="fr-FR" i="1" dirty="0" err="1"/>
              <a:t>Rol</a:t>
            </a:r>
            <a:r>
              <a:rPr lang="fr-FR" dirty="0"/>
              <a:t>., 2718.)</a:t>
            </a:r>
          </a:p>
          <a:p>
            <a:pPr marL="0" indent="0">
              <a:buNone/>
            </a:pPr>
            <a:r>
              <a:rPr lang="fr-FR" dirty="0"/>
              <a:t>	Dites à mon seigneur qu’il vienne me voir.</a:t>
            </a:r>
          </a:p>
          <a:p>
            <a:endParaRPr lang="fr-FR" dirty="0"/>
          </a:p>
          <a:p>
            <a:pPr algn="just">
              <a:lnSpc>
                <a:spcPct val="100000"/>
              </a:lnSpc>
            </a:pPr>
            <a:r>
              <a:rPr lang="fr-FR" dirty="0"/>
              <a:t>Cet emploi, fréquent au début de la langue, devient plus rare </a:t>
            </a:r>
            <a:r>
              <a:rPr lang="fr-FR" dirty="0">
                <a:solidFill>
                  <a:srgbClr val="00B0F0"/>
                </a:solidFill>
              </a:rPr>
              <a:t>après le XIe siècle et disparaît après XIVe</a:t>
            </a:r>
            <a:r>
              <a:rPr lang="fr-FR" dirty="0"/>
              <a:t>. Il s’est maintenu avec les pronoms personnels placés immédiatement devant le verbe : </a:t>
            </a:r>
            <a:r>
              <a:rPr lang="fr-FR" i="1" dirty="0">
                <a:solidFill>
                  <a:srgbClr val="00B0F0"/>
                </a:solidFill>
              </a:rPr>
              <a:t>il me dit, je lui enlève, il se parle.         </a:t>
            </a:r>
            <a:endParaRPr lang="fr-FR" dirty="0">
              <a:solidFill>
                <a:srgbClr val="00B0F0"/>
              </a:solidFill>
            </a:endParaRPr>
          </a:p>
          <a:p>
            <a:endParaRPr lang="fr-FR" dirty="0"/>
          </a:p>
        </p:txBody>
      </p:sp>
    </p:spTree>
    <p:extLst>
      <p:ext uri="{BB962C8B-B14F-4D97-AF65-F5344CB8AC3E}">
        <p14:creationId xmlns:p14="http://schemas.microsoft.com/office/powerpoint/2010/main" val="376209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123DA23-2F33-4A82-8720-74C0230A25DB}"/>
              </a:ext>
            </a:extLst>
          </p:cNvPr>
          <p:cNvSpPr>
            <a:spLocks noGrp="1"/>
          </p:cNvSpPr>
          <p:nvPr>
            <p:ph idx="1"/>
          </p:nvPr>
        </p:nvSpPr>
        <p:spPr>
          <a:xfrm>
            <a:off x="838200" y="457200"/>
            <a:ext cx="10515600" cy="5719763"/>
          </a:xfrm>
        </p:spPr>
        <p:txBody>
          <a:bodyPr rtlCol="0">
            <a:normAutofit/>
          </a:bodyPr>
          <a:lstStyle/>
          <a:p>
            <a:pPr fontAlgn="auto">
              <a:spcAft>
                <a:spcPts val="0"/>
              </a:spcAft>
              <a:defRPr/>
            </a:pPr>
            <a:r>
              <a:rPr lang="en-GB" b="1" dirty="0">
                <a:solidFill>
                  <a:srgbClr val="FF0000"/>
                </a:solidFill>
              </a:rPr>
              <a:t>b. Les </a:t>
            </a:r>
            <a:r>
              <a:rPr lang="en-GB" b="1" dirty="0" err="1">
                <a:solidFill>
                  <a:srgbClr val="FF0000"/>
                </a:solidFill>
              </a:rPr>
              <a:t>noms</a:t>
            </a:r>
            <a:r>
              <a:rPr lang="en-GB" b="1" dirty="0">
                <a:solidFill>
                  <a:srgbClr val="FF0000"/>
                </a:solidFill>
              </a:rPr>
              <a:t> </a:t>
            </a:r>
            <a:r>
              <a:rPr lang="en-GB" b="1" dirty="0" err="1">
                <a:solidFill>
                  <a:srgbClr val="FF0000"/>
                </a:solidFill>
              </a:rPr>
              <a:t>parisyllabiques</a:t>
            </a:r>
            <a:r>
              <a:rPr lang="en-GB" dirty="0">
                <a:solidFill>
                  <a:srgbClr val="FF0000"/>
                </a:solidFill>
              </a:rPr>
              <a:t> </a:t>
            </a:r>
            <a:endParaRPr lang="fr-FR" dirty="0">
              <a:solidFill>
                <a:srgbClr val="FF0000"/>
              </a:solidFill>
            </a:endParaRPr>
          </a:p>
          <a:p>
            <a:pPr fontAlgn="auto">
              <a:spcAft>
                <a:spcPts val="0"/>
              </a:spcAft>
              <a:defRPr/>
            </a:pPr>
            <a:r>
              <a:rPr lang="fr-FR" sz="2400" dirty="0"/>
              <a:t>(noms qui ont le même nombre de syllabes au génitif et au nominatif)</a:t>
            </a:r>
          </a:p>
          <a:p>
            <a:pPr fontAlgn="auto">
              <a:spcAft>
                <a:spcPts val="0"/>
              </a:spcAft>
              <a:defRPr/>
            </a:pPr>
            <a:r>
              <a:rPr lang="fr-FR" sz="2400" dirty="0"/>
              <a:t>types :  MASCULINS ET FEMININS           /            NEUTRES </a:t>
            </a:r>
          </a:p>
          <a:p>
            <a:pPr fontAlgn="auto">
              <a:spcAft>
                <a:spcPts val="0"/>
              </a:spcAft>
              <a:defRPr/>
            </a:pPr>
            <a:r>
              <a:rPr lang="fr-FR" sz="2400" dirty="0"/>
              <a:t>          </a:t>
            </a:r>
            <a:r>
              <a:rPr lang="fr-FR" sz="2400" b="1" dirty="0" err="1">
                <a:solidFill>
                  <a:srgbClr val="00B050"/>
                </a:solidFill>
              </a:rPr>
              <a:t>civis</a:t>
            </a:r>
            <a:r>
              <a:rPr lang="fr-FR" sz="2400" b="1" dirty="0">
                <a:solidFill>
                  <a:srgbClr val="00B050"/>
                </a:solidFill>
              </a:rPr>
              <a:t>, </a:t>
            </a:r>
            <a:r>
              <a:rPr lang="fr-FR" sz="2400" b="1" dirty="0" err="1">
                <a:solidFill>
                  <a:srgbClr val="00B050"/>
                </a:solidFill>
              </a:rPr>
              <a:t>civis</a:t>
            </a:r>
            <a:r>
              <a:rPr lang="fr-FR" sz="2400" dirty="0">
                <a:solidFill>
                  <a:srgbClr val="00B050"/>
                </a:solidFill>
              </a:rPr>
              <a:t>, m</a:t>
            </a:r>
            <a:r>
              <a:rPr lang="fr-FR" sz="2400" dirty="0"/>
              <a:t>. : </a:t>
            </a:r>
            <a:r>
              <a:rPr lang="fr-FR" sz="2400" i="1" dirty="0"/>
              <a:t>citoyen, concitoyen </a:t>
            </a:r>
            <a:r>
              <a:rPr lang="fr-FR" sz="2400" dirty="0"/>
              <a:t>     /      </a:t>
            </a:r>
            <a:r>
              <a:rPr lang="fr-FR" sz="2400" b="1" dirty="0">
                <a:solidFill>
                  <a:srgbClr val="00B050"/>
                </a:solidFill>
              </a:rPr>
              <a:t>mare, maris</a:t>
            </a:r>
            <a:r>
              <a:rPr lang="fr-FR" sz="2400" dirty="0"/>
              <a:t>, n. : </a:t>
            </a:r>
            <a:r>
              <a:rPr lang="fr-FR" sz="2400" i="1" dirty="0"/>
              <a:t>mer</a:t>
            </a:r>
            <a:endParaRPr lang="fr-FR" sz="2400" dirty="0"/>
          </a:p>
          <a:p>
            <a:pPr marL="0" indent="0" fontAlgn="auto">
              <a:spcAft>
                <a:spcPts val="0"/>
              </a:spcAft>
              <a:buFont typeface="Arial" panose="020B0604020202020204" pitchFamily="34" charset="0"/>
              <a:buNone/>
              <a:defRPr/>
            </a:pPr>
            <a:r>
              <a:rPr lang="fr-FR" dirty="0"/>
              <a:t> </a:t>
            </a:r>
          </a:p>
          <a:p>
            <a:pPr fontAlgn="auto">
              <a:spcAft>
                <a:spcPts val="0"/>
              </a:spcAft>
              <a:defRPr/>
            </a:pPr>
            <a:endParaRPr lang="fr-FR" dirty="0"/>
          </a:p>
        </p:txBody>
      </p:sp>
      <p:graphicFrame>
        <p:nvGraphicFramePr>
          <p:cNvPr id="4" name="Tableau 4">
            <a:extLst>
              <a:ext uri="{FF2B5EF4-FFF2-40B4-BE49-F238E27FC236}">
                <a16:creationId xmlns:a16="http://schemas.microsoft.com/office/drawing/2014/main" id="{B51090EB-E9F1-49EA-A9E8-C676294C6F53}"/>
              </a:ext>
            </a:extLst>
          </p:cNvPr>
          <p:cNvGraphicFramePr>
            <a:graphicFrameLocks noGrp="1"/>
          </p:cNvGraphicFramePr>
          <p:nvPr/>
        </p:nvGraphicFramePr>
        <p:xfrm>
          <a:off x="2032000" y="2605088"/>
          <a:ext cx="8128000" cy="4267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990108">
                <a:tc>
                  <a:txBody>
                    <a:bodyPr/>
                    <a:lstStyle/>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SG.  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V.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AC.</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G.</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D.</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AB.</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PL.   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V.</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AC.</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G.</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D.</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AB.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civis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civis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civem</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em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civis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civi</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cive</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cives         - 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cives         - 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cives         - 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err="1">
                          <a:effectLst/>
                          <a:latin typeface="Cambria" panose="02040503050406030204" pitchFamily="18" charset="0"/>
                          <a:ea typeface="Times New Roman" panose="02020603050405020304" pitchFamily="18" charset="0"/>
                          <a:cs typeface="Times New Roman" panose="02020603050405020304" pitchFamily="18" charset="0"/>
                        </a:rPr>
                        <a:t>cívium</a:t>
                      </a: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 IUM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err="1">
                          <a:effectLst/>
                          <a:latin typeface="Cambria" panose="02040503050406030204" pitchFamily="18" charset="0"/>
                          <a:ea typeface="Times New Roman" panose="02020603050405020304" pitchFamily="18" charset="0"/>
                          <a:cs typeface="Times New Roman" panose="02020603050405020304" pitchFamily="18" charset="0"/>
                        </a:rPr>
                        <a:t>cívibus</a:t>
                      </a: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US" sz="20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err="1">
                          <a:effectLst/>
                          <a:latin typeface="Cambria" panose="02040503050406030204" pitchFamily="18" charset="0"/>
                          <a:ea typeface="Times New Roman" panose="02020603050405020304" pitchFamily="18" charset="0"/>
                          <a:cs typeface="Times New Roman" panose="02020603050405020304" pitchFamily="18" charset="0"/>
                        </a:rPr>
                        <a:t>cívibus</a:t>
                      </a: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US" sz="20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SG.  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V.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AC.</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G.</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D.</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AB.</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PL.   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V.</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AC.</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G.</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D.</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AB.</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de-DE" sz="2000" dirty="0" err="1">
                          <a:effectLst/>
                          <a:latin typeface="Cambria" panose="02040503050406030204" pitchFamily="18" charset="0"/>
                          <a:ea typeface="Times New Roman" panose="02020603050405020304" pitchFamily="18" charset="0"/>
                          <a:cs typeface="Times New Roman" panose="02020603050405020304" pitchFamily="18" charset="0"/>
                        </a:rPr>
                        <a:t>mare</a:t>
                      </a: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 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err="1">
                          <a:effectLst/>
                          <a:latin typeface="Cambria" panose="02040503050406030204" pitchFamily="18" charset="0"/>
                          <a:ea typeface="Times New Roman" panose="02020603050405020304" pitchFamily="18" charset="0"/>
                          <a:cs typeface="Times New Roman" panose="02020603050405020304" pitchFamily="18" charset="0"/>
                        </a:rPr>
                        <a:t>mare</a:t>
                      </a: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 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de-DE" sz="2000" dirty="0" err="1">
                          <a:effectLst/>
                          <a:latin typeface="Cambria" panose="02040503050406030204" pitchFamily="18" charset="0"/>
                          <a:ea typeface="Times New Roman" panose="02020603050405020304" pitchFamily="18" charset="0"/>
                          <a:cs typeface="Times New Roman" panose="02020603050405020304" pitchFamily="18" charset="0"/>
                        </a:rPr>
                        <a:t>mare</a:t>
                      </a:r>
                      <a:r>
                        <a:rPr lang="de-DE" sz="2000" dirty="0">
                          <a:effectLst/>
                          <a:latin typeface="Cambria" panose="02040503050406030204" pitchFamily="18" charset="0"/>
                          <a:ea typeface="Times New Roman" panose="02020603050405020304" pitchFamily="18" charset="0"/>
                          <a:cs typeface="Times New Roman" panose="02020603050405020304" pitchFamily="18" charset="0"/>
                        </a:rPr>
                        <a:t>  - 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maris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mari</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mari</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mária</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mária</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mária</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márium</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IUM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máribus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ibus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máribus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ibus</a:t>
                      </a: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AF47867-BAE3-4D72-9F00-B5D14432299F}"/>
              </a:ext>
            </a:extLst>
          </p:cNvPr>
          <p:cNvSpPr>
            <a:spLocks noGrp="1"/>
          </p:cNvSpPr>
          <p:nvPr>
            <p:ph idx="1"/>
          </p:nvPr>
        </p:nvSpPr>
        <p:spPr>
          <a:xfrm>
            <a:off x="838200" y="498764"/>
            <a:ext cx="10515600" cy="5678199"/>
          </a:xfrm>
        </p:spPr>
        <p:txBody>
          <a:bodyPr/>
          <a:lstStyle/>
          <a:p>
            <a:pPr algn="just"/>
            <a:r>
              <a:rPr lang="fr-FR" i="1" dirty="0">
                <a:solidFill>
                  <a:srgbClr val="00B050"/>
                </a:solidFill>
              </a:rPr>
              <a:t>Substantif complément d’un verbe de mouvement</a:t>
            </a:r>
            <a:r>
              <a:rPr lang="fr-FR" i="1" dirty="0"/>
              <a:t>. </a:t>
            </a:r>
            <a:r>
              <a:rPr lang="fr-FR" dirty="0"/>
              <a:t>Un substantif peut être employé comme complément circonstanciel sans préposition avec </a:t>
            </a:r>
            <a:r>
              <a:rPr lang="fr-FR" dirty="0">
                <a:solidFill>
                  <a:srgbClr val="00B050"/>
                </a:solidFill>
              </a:rPr>
              <a:t>des verbes de mouvement (verbes neutres). </a:t>
            </a:r>
          </a:p>
          <a:p>
            <a:pPr marL="0" indent="0" algn="just">
              <a:buNone/>
            </a:pPr>
            <a:r>
              <a:rPr lang="fr-FR" dirty="0"/>
              <a:t>	Ex.	</a:t>
            </a:r>
            <a:r>
              <a:rPr lang="fr-FR" i="1" dirty="0"/>
              <a:t>Tant </a:t>
            </a:r>
            <a:r>
              <a:rPr lang="fr-FR" i="1" dirty="0" err="1"/>
              <a:t>chevalchierent</a:t>
            </a:r>
            <a:r>
              <a:rPr lang="fr-FR" i="1" dirty="0"/>
              <a:t> </a:t>
            </a:r>
            <a:r>
              <a:rPr lang="fr-FR" i="1" dirty="0">
                <a:solidFill>
                  <a:srgbClr val="00B0F0"/>
                </a:solidFill>
              </a:rPr>
              <a:t>et </a:t>
            </a:r>
            <a:r>
              <a:rPr lang="fr-FR" i="1" dirty="0" err="1">
                <a:solidFill>
                  <a:srgbClr val="00B0F0"/>
                </a:solidFill>
              </a:rPr>
              <a:t>veies</a:t>
            </a:r>
            <a:r>
              <a:rPr lang="fr-FR" i="1" dirty="0">
                <a:solidFill>
                  <a:srgbClr val="00B0F0"/>
                </a:solidFill>
              </a:rPr>
              <a:t> et chemins</a:t>
            </a:r>
            <a:r>
              <a:rPr lang="fr-FR" i="1" dirty="0"/>
              <a:t>. (</a:t>
            </a:r>
            <a:r>
              <a:rPr lang="fr-FR" i="1" dirty="0" err="1"/>
              <a:t>Rol</a:t>
            </a:r>
            <a:r>
              <a:rPr lang="fr-FR" dirty="0"/>
              <a:t>., 405)</a:t>
            </a:r>
          </a:p>
          <a:p>
            <a:pPr marL="0" indent="0" algn="just">
              <a:buNone/>
            </a:pPr>
            <a:r>
              <a:rPr lang="fr-FR" dirty="0"/>
              <a:t>	Ils chevauchèrent tant par voies et par chemins.</a:t>
            </a:r>
          </a:p>
          <a:p>
            <a:pPr marL="0" indent="0" algn="just">
              <a:buNone/>
            </a:pPr>
            <a:r>
              <a:rPr lang="fr-FR" dirty="0"/>
              <a:t>	</a:t>
            </a:r>
            <a:r>
              <a:rPr lang="fr-FR" i="1" dirty="0"/>
              <a:t>D’</a:t>
            </a:r>
            <a:r>
              <a:rPr lang="fr-FR" i="1" dirty="0" err="1"/>
              <a:t>enz</a:t>
            </a:r>
            <a:r>
              <a:rPr lang="fr-FR" i="1" dirty="0"/>
              <a:t> de la sale uns </a:t>
            </a:r>
            <a:r>
              <a:rPr lang="fr-FR" i="1" dirty="0" err="1"/>
              <a:t>veltres</a:t>
            </a:r>
            <a:r>
              <a:rPr lang="fr-FR" i="1" dirty="0"/>
              <a:t> </a:t>
            </a:r>
            <a:r>
              <a:rPr lang="fr-FR" i="1" dirty="0" err="1"/>
              <a:t>avalat</a:t>
            </a:r>
            <a:endParaRPr lang="fr-FR" dirty="0"/>
          </a:p>
          <a:p>
            <a:pPr marL="0" indent="0" algn="just">
              <a:buNone/>
            </a:pPr>
            <a:r>
              <a:rPr lang="fr-FR" i="1" dirty="0"/>
              <a:t>	Qui vint a </a:t>
            </a:r>
            <a:r>
              <a:rPr lang="fr-FR" i="1" dirty="0" err="1"/>
              <a:t>Charle</a:t>
            </a:r>
            <a:r>
              <a:rPr lang="fr-FR" i="1" dirty="0"/>
              <a:t> </a:t>
            </a:r>
            <a:r>
              <a:rPr lang="fr-FR" i="1" dirty="0">
                <a:solidFill>
                  <a:srgbClr val="00B0F0"/>
                </a:solidFill>
              </a:rPr>
              <a:t>les </a:t>
            </a:r>
            <a:r>
              <a:rPr lang="fr-FR" i="1" dirty="0" err="1">
                <a:solidFill>
                  <a:srgbClr val="00B0F0"/>
                </a:solidFill>
              </a:rPr>
              <a:t>galos</a:t>
            </a:r>
            <a:r>
              <a:rPr lang="fr-FR" i="1" dirty="0">
                <a:solidFill>
                  <a:srgbClr val="00B0F0"/>
                </a:solidFill>
              </a:rPr>
              <a:t> et les </a:t>
            </a:r>
            <a:r>
              <a:rPr lang="fr-FR" i="1" dirty="0" err="1">
                <a:solidFill>
                  <a:srgbClr val="00B0F0"/>
                </a:solidFill>
              </a:rPr>
              <a:t>salz</a:t>
            </a:r>
            <a:r>
              <a:rPr lang="fr-FR" i="1" dirty="0">
                <a:solidFill>
                  <a:srgbClr val="00B0F0"/>
                </a:solidFill>
              </a:rPr>
              <a:t>. (</a:t>
            </a:r>
            <a:r>
              <a:rPr lang="fr-FR" i="1" dirty="0" err="1"/>
              <a:t>Rol</a:t>
            </a:r>
            <a:r>
              <a:rPr lang="fr-FR" dirty="0"/>
              <a:t>., 731)</a:t>
            </a:r>
          </a:p>
          <a:p>
            <a:pPr marL="0" indent="0" algn="just">
              <a:buNone/>
            </a:pPr>
            <a:r>
              <a:rPr lang="fr-FR" dirty="0"/>
              <a:t>De dans la salle un chien de chasse descendit, qui vint vers Charles en galopant et en sautant (</a:t>
            </a:r>
            <a:r>
              <a:rPr lang="fr-FR" i="1" dirty="0"/>
              <a:t>mot à mot</a:t>
            </a:r>
            <a:r>
              <a:rPr lang="fr-FR" dirty="0"/>
              <a:t> : les galops et les sauts) </a:t>
            </a:r>
          </a:p>
          <a:p>
            <a:pPr algn="just"/>
            <a:r>
              <a:rPr lang="fr-FR" dirty="0"/>
              <a:t>On disait : </a:t>
            </a:r>
            <a:r>
              <a:rPr lang="fr-FR" i="1" dirty="0" err="1">
                <a:solidFill>
                  <a:srgbClr val="00B0F0"/>
                </a:solidFill>
              </a:rPr>
              <a:t>aler</a:t>
            </a:r>
            <a:r>
              <a:rPr lang="fr-FR" i="1" dirty="0">
                <a:solidFill>
                  <a:srgbClr val="00B0F0"/>
                </a:solidFill>
              </a:rPr>
              <a:t> le petit pas, grand pas</a:t>
            </a:r>
            <a:r>
              <a:rPr lang="fr-FR" i="1" dirty="0"/>
              <a:t> ; </a:t>
            </a:r>
            <a:r>
              <a:rPr lang="fr-FR" i="1" dirty="0" err="1">
                <a:solidFill>
                  <a:srgbClr val="00B0F0"/>
                </a:solidFill>
              </a:rPr>
              <a:t>aler</a:t>
            </a:r>
            <a:r>
              <a:rPr lang="fr-FR" i="1" dirty="0">
                <a:solidFill>
                  <a:srgbClr val="00B0F0"/>
                </a:solidFill>
              </a:rPr>
              <a:t> son chemin</a:t>
            </a:r>
            <a:r>
              <a:rPr lang="fr-FR" dirty="0"/>
              <a:t>, expression qui s’est maintenue (</a:t>
            </a:r>
            <a:r>
              <a:rPr lang="fr-FR" i="1" dirty="0"/>
              <a:t>passer son chemin</a:t>
            </a:r>
            <a:r>
              <a:rPr lang="fr-FR" dirty="0"/>
              <a:t>) ; </a:t>
            </a:r>
            <a:r>
              <a:rPr lang="fr-FR" i="1" dirty="0">
                <a:solidFill>
                  <a:srgbClr val="00B0F0"/>
                </a:solidFill>
              </a:rPr>
              <a:t>venir </a:t>
            </a:r>
            <a:r>
              <a:rPr lang="fr-FR" i="1" dirty="0" err="1">
                <a:solidFill>
                  <a:srgbClr val="00B0F0"/>
                </a:solidFill>
              </a:rPr>
              <a:t>grant</a:t>
            </a:r>
            <a:r>
              <a:rPr lang="fr-FR" i="1" dirty="0">
                <a:solidFill>
                  <a:srgbClr val="00B0F0"/>
                </a:solidFill>
              </a:rPr>
              <a:t> </a:t>
            </a:r>
            <a:r>
              <a:rPr lang="fr-FR" i="1" dirty="0" err="1">
                <a:solidFill>
                  <a:srgbClr val="00B0F0"/>
                </a:solidFill>
              </a:rPr>
              <a:t>alure</a:t>
            </a:r>
            <a:r>
              <a:rPr lang="fr-FR" dirty="0">
                <a:solidFill>
                  <a:srgbClr val="00B0F0"/>
                </a:solidFill>
              </a:rPr>
              <a:t> </a:t>
            </a:r>
            <a:r>
              <a:rPr lang="fr-FR" dirty="0"/>
              <a:t>(</a:t>
            </a:r>
            <a:r>
              <a:rPr lang="fr-FR" i="1" dirty="0">
                <a:solidFill>
                  <a:srgbClr val="00B0F0"/>
                </a:solidFill>
              </a:rPr>
              <a:t>marcher grand train</a:t>
            </a:r>
            <a:r>
              <a:rPr lang="fr-FR" dirty="0">
                <a:solidFill>
                  <a:srgbClr val="00B0F0"/>
                </a:solidFill>
              </a:rPr>
              <a:t>),</a:t>
            </a:r>
            <a:r>
              <a:rPr lang="fr-FR" dirty="0"/>
              <a:t> etc. </a:t>
            </a:r>
          </a:p>
          <a:p>
            <a:r>
              <a:rPr lang="fr-FR" dirty="0"/>
              <a:t> </a:t>
            </a:r>
          </a:p>
          <a:p>
            <a:endParaRPr lang="fr-FR" dirty="0"/>
          </a:p>
        </p:txBody>
      </p:sp>
    </p:spTree>
    <p:extLst>
      <p:ext uri="{BB962C8B-B14F-4D97-AF65-F5344CB8AC3E}">
        <p14:creationId xmlns:p14="http://schemas.microsoft.com/office/powerpoint/2010/main" val="26545182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25D25DF-7793-4E9D-841A-ACCC41FD131C}"/>
              </a:ext>
            </a:extLst>
          </p:cNvPr>
          <p:cNvSpPr>
            <a:spLocks noGrp="1"/>
          </p:cNvSpPr>
          <p:nvPr>
            <p:ph idx="1"/>
          </p:nvPr>
        </p:nvSpPr>
        <p:spPr>
          <a:xfrm>
            <a:off x="838200" y="554182"/>
            <a:ext cx="10515600" cy="5622781"/>
          </a:xfrm>
        </p:spPr>
        <p:txBody>
          <a:bodyPr/>
          <a:lstStyle/>
          <a:p>
            <a:pPr algn="ctr"/>
            <a:r>
              <a:rPr lang="fr-FR" b="1" dirty="0">
                <a:solidFill>
                  <a:srgbClr val="FF0000"/>
                </a:solidFill>
              </a:rPr>
              <a:t>II.4.  </a:t>
            </a:r>
            <a:r>
              <a:rPr lang="fr-FR" b="1" u="sng" dirty="0">
                <a:solidFill>
                  <a:srgbClr val="FF0000"/>
                </a:solidFill>
              </a:rPr>
              <a:t>LES ADJECTIFS</a:t>
            </a:r>
            <a:endParaRPr lang="fr-FR" dirty="0">
              <a:solidFill>
                <a:srgbClr val="FF0000"/>
              </a:solidFill>
            </a:endParaRPr>
          </a:p>
          <a:p>
            <a:pPr marL="0" indent="0">
              <a:buNone/>
            </a:pPr>
            <a:r>
              <a:rPr lang="fr-FR" dirty="0">
                <a:solidFill>
                  <a:srgbClr val="FF0000"/>
                </a:solidFill>
              </a:rPr>
              <a:t> </a:t>
            </a:r>
          </a:p>
          <a:p>
            <a:r>
              <a:rPr lang="fr-FR" b="1" dirty="0">
                <a:solidFill>
                  <a:srgbClr val="FF0000"/>
                </a:solidFill>
              </a:rPr>
              <a:t>II.4.1. EMPLOI DU NEUTRE</a:t>
            </a:r>
            <a:endParaRPr lang="fr-FR" dirty="0">
              <a:solidFill>
                <a:srgbClr val="FF0000"/>
              </a:solidFill>
            </a:endParaRPr>
          </a:p>
          <a:p>
            <a:pPr algn="just">
              <a:lnSpc>
                <a:spcPct val="150000"/>
              </a:lnSpc>
            </a:pPr>
            <a:r>
              <a:rPr lang="fr-FR" dirty="0"/>
              <a:t>La langue moderne emploie des adjectifs au neutre en fonction d’adverbes : </a:t>
            </a:r>
            <a:r>
              <a:rPr lang="fr-FR" i="1" dirty="0">
                <a:solidFill>
                  <a:srgbClr val="00B0F0"/>
                </a:solidFill>
              </a:rPr>
              <a:t>sentir bon, voir clair, porter beau</a:t>
            </a:r>
            <a:r>
              <a:rPr lang="fr-FR" dirty="0">
                <a:solidFill>
                  <a:srgbClr val="00B0F0"/>
                </a:solidFill>
              </a:rPr>
              <a:t>. </a:t>
            </a:r>
            <a:r>
              <a:rPr lang="fr-FR" dirty="0"/>
              <a:t>La langue du Moyen Age connaît aussi cet emploi, qui y est beaucoup plus fréquent.</a:t>
            </a:r>
          </a:p>
          <a:p>
            <a:pPr marL="0" indent="0" algn="just">
              <a:lnSpc>
                <a:spcPct val="150000"/>
              </a:lnSpc>
              <a:buNone/>
            </a:pPr>
            <a:r>
              <a:rPr lang="fr-FR" dirty="0"/>
              <a:t>	Ex. 	</a:t>
            </a:r>
            <a:r>
              <a:rPr lang="fr-FR" i="1" dirty="0" err="1"/>
              <a:t>Sempres</a:t>
            </a:r>
            <a:r>
              <a:rPr lang="fr-FR" i="1" dirty="0"/>
              <a:t> </a:t>
            </a:r>
            <a:r>
              <a:rPr lang="fr-FR" i="1" dirty="0" err="1"/>
              <a:t>morrai</a:t>
            </a:r>
            <a:r>
              <a:rPr lang="fr-FR" i="1" dirty="0"/>
              <a:t>, mais </a:t>
            </a:r>
            <a:r>
              <a:rPr lang="fr-FR" i="1" dirty="0">
                <a:solidFill>
                  <a:srgbClr val="00B0F0"/>
                </a:solidFill>
              </a:rPr>
              <a:t>chier me sui </a:t>
            </a:r>
            <a:r>
              <a:rPr lang="fr-FR" i="1" dirty="0" err="1">
                <a:solidFill>
                  <a:srgbClr val="00B0F0"/>
                </a:solidFill>
              </a:rPr>
              <a:t>venduz</a:t>
            </a:r>
            <a:r>
              <a:rPr lang="fr-FR" dirty="0"/>
              <a:t>. (</a:t>
            </a:r>
            <a:r>
              <a:rPr lang="fr-FR" dirty="0" err="1"/>
              <a:t>Rol</a:t>
            </a:r>
            <a:r>
              <a:rPr lang="fr-FR" dirty="0"/>
              <a:t>., 2053) </a:t>
            </a:r>
          </a:p>
          <a:p>
            <a:pPr marL="0" indent="0" algn="just">
              <a:lnSpc>
                <a:spcPct val="150000"/>
              </a:lnSpc>
              <a:buNone/>
            </a:pPr>
            <a:r>
              <a:rPr lang="fr-FR" dirty="0"/>
              <a:t>	Je mourrai bientôt, mais je me suis vendu chèrement.</a:t>
            </a:r>
          </a:p>
          <a:p>
            <a:endParaRPr lang="fr-FR" dirty="0"/>
          </a:p>
        </p:txBody>
      </p:sp>
    </p:spTree>
    <p:extLst>
      <p:ext uri="{BB962C8B-B14F-4D97-AF65-F5344CB8AC3E}">
        <p14:creationId xmlns:p14="http://schemas.microsoft.com/office/powerpoint/2010/main" val="11642981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4F14F23-00B8-4CE0-9F2C-5C6E517B83C5}"/>
              </a:ext>
            </a:extLst>
          </p:cNvPr>
          <p:cNvSpPr>
            <a:spLocks noGrp="1"/>
          </p:cNvSpPr>
          <p:nvPr>
            <p:ph idx="1"/>
          </p:nvPr>
        </p:nvSpPr>
        <p:spPr>
          <a:xfrm>
            <a:off x="838200" y="720436"/>
            <a:ext cx="10515600" cy="5456527"/>
          </a:xfrm>
        </p:spPr>
        <p:txBody>
          <a:bodyPr/>
          <a:lstStyle/>
          <a:p>
            <a:pPr algn="just">
              <a:lnSpc>
                <a:spcPct val="100000"/>
              </a:lnSpc>
            </a:pPr>
            <a:r>
              <a:rPr lang="fr-FR" dirty="0"/>
              <a:t>A la différence de la langue moderne l’adjectif pouvait aussi s’accorder en genre et en nombre avec le sujet.</a:t>
            </a:r>
          </a:p>
          <a:p>
            <a:pPr marL="0" indent="0" algn="just">
              <a:lnSpc>
                <a:spcPct val="100000"/>
              </a:lnSpc>
              <a:buNone/>
            </a:pPr>
            <a:r>
              <a:rPr lang="fr-FR" dirty="0"/>
              <a:t>	Ex.	</a:t>
            </a:r>
            <a:r>
              <a:rPr lang="fr-FR" i="1" dirty="0"/>
              <a:t>Sa </a:t>
            </a:r>
            <a:r>
              <a:rPr lang="fr-FR" i="1" dirty="0" err="1"/>
              <a:t>prouece</a:t>
            </a:r>
            <a:r>
              <a:rPr lang="fr-FR" i="1" dirty="0"/>
              <a:t> li </a:t>
            </a:r>
            <a:r>
              <a:rPr lang="fr-FR" i="1" dirty="0" err="1"/>
              <a:t>ert</a:t>
            </a:r>
            <a:r>
              <a:rPr lang="fr-FR" i="1" dirty="0"/>
              <a:t> </a:t>
            </a:r>
            <a:r>
              <a:rPr lang="fr-FR" i="1" dirty="0" err="1"/>
              <a:t>ja</a:t>
            </a:r>
            <a:r>
              <a:rPr lang="fr-FR" i="1" dirty="0"/>
              <a:t> vendue trop </a:t>
            </a:r>
            <a:r>
              <a:rPr lang="fr-FR" i="1" dirty="0" err="1">
                <a:solidFill>
                  <a:srgbClr val="00B0F0"/>
                </a:solidFill>
              </a:rPr>
              <a:t>chiere</a:t>
            </a:r>
            <a:r>
              <a:rPr lang="fr-FR" i="1" dirty="0"/>
              <a:t> ; vaillance est </a:t>
            </a:r>
            <a:r>
              <a:rPr lang="fr-FR" i="1" dirty="0" err="1">
                <a:solidFill>
                  <a:srgbClr val="00B0F0"/>
                </a:solidFill>
              </a:rPr>
              <a:t>chiere</a:t>
            </a:r>
            <a:r>
              <a:rPr lang="fr-FR" i="1" dirty="0"/>
              <a:t> 	achetée ; </a:t>
            </a:r>
            <a:r>
              <a:rPr lang="fr-FR" i="1" dirty="0" err="1"/>
              <a:t>perdris</a:t>
            </a:r>
            <a:r>
              <a:rPr lang="fr-FR" i="1" dirty="0"/>
              <a:t> </a:t>
            </a:r>
            <a:r>
              <a:rPr lang="fr-FR" i="1" dirty="0" err="1">
                <a:solidFill>
                  <a:srgbClr val="00B0F0"/>
                </a:solidFill>
              </a:rPr>
              <a:t>fresches</a:t>
            </a:r>
            <a:r>
              <a:rPr lang="fr-FR" i="1" dirty="0"/>
              <a:t> tuées ; or sui je li plus </a:t>
            </a:r>
            <a:r>
              <a:rPr lang="fr-FR" i="1" dirty="0">
                <a:solidFill>
                  <a:srgbClr val="00B0F0"/>
                </a:solidFill>
              </a:rPr>
              <a:t>durs</a:t>
            </a:r>
            <a:r>
              <a:rPr lang="fr-FR" dirty="0"/>
              <a:t> (= 	durement) </a:t>
            </a:r>
            <a:r>
              <a:rPr lang="fr-FR" i="1" dirty="0" err="1"/>
              <a:t>ferus</a:t>
            </a:r>
            <a:r>
              <a:rPr lang="fr-FR" dirty="0"/>
              <a:t>. (</a:t>
            </a:r>
            <a:r>
              <a:rPr lang="fr-FR" dirty="0" err="1"/>
              <a:t>Rol</a:t>
            </a:r>
            <a:r>
              <a:rPr lang="fr-FR" dirty="0"/>
              <a:t>., 2064)</a:t>
            </a:r>
          </a:p>
          <a:p>
            <a:pPr marL="0" indent="0" algn="just">
              <a:lnSpc>
                <a:spcPct val="100000"/>
              </a:lnSpc>
              <a:buNone/>
            </a:pPr>
            <a:r>
              <a:rPr lang="fr-FR" dirty="0"/>
              <a:t>	Sa prouesse lui était déjà vendue trop cher ; la vaillance est 	achetée cher ; les perdrix fraîchement tuées ; or je suis le plus 	durement blessé.</a:t>
            </a:r>
          </a:p>
          <a:p>
            <a:pPr algn="just">
              <a:lnSpc>
                <a:spcPct val="100000"/>
              </a:lnSpc>
            </a:pPr>
            <a:r>
              <a:rPr lang="fr-FR" dirty="0"/>
              <a:t>Ce qui caractérisait la forme neutre de l’adjectif et du participe passé, c’est qu’elle ne prenait pas </a:t>
            </a:r>
            <a:r>
              <a:rPr lang="fr-FR" i="1" dirty="0">
                <a:solidFill>
                  <a:srgbClr val="00B0F0"/>
                </a:solidFill>
              </a:rPr>
              <a:t>s</a:t>
            </a:r>
            <a:r>
              <a:rPr lang="fr-FR" dirty="0">
                <a:solidFill>
                  <a:srgbClr val="00B0F0"/>
                </a:solidFill>
              </a:rPr>
              <a:t> </a:t>
            </a:r>
            <a:r>
              <a:rPr lang="fr-FR" dirty="0"/>
              <a:t>flexionnelle au cas- sujet singulier. On disait : </a:t>
            </a:r>
            <a:r>
              <a:rPr lang="fr-FR" dirty="0">
                <a:solidFill>
                  <a:srgbClr val="00B0F0"/>
                </a:solidFill>
              </a:rPr>
              <a:t>il est bels</a:t>
            </a:r>
            <a:r>
              <a:rPr lang="fr-FR" dirty="0"/>
              <a:t> (masc.), mais </a:t>
            </a:r>
            <a:r>
              <a:rPr lang="fr-FR" dirty="0" err="1">
                <a:solidFill>
                  <a:srgbClr val="00B0F0"/>
                </a:solidFill>
              </a:rPr>
              <a:t>ço</a:t>
            </a:r>
            <a:r>
              <a:rPr lang="fr-FR" dirty="0">
                <a:solidFill>
                  <a:srgbClr val="00B0F0"/>
                </a:solidFill>
              </a:rPr>
              <a:t> est bel </a:t>
            </a:r>
            <a:r>
              <a:rPr lang="fr-FR" dirty="0"/>
              <a:t>(neutre). </a:t>
            </a:r>
          </a:p>
          <a:p>
            <a:endParaRPr lang="fr-FR" dirty="0"/>
          </a:p>
        </p:txBody>
      </p:sp>
    </p:spTree>
    <p:extLst>
      <p:ext uri="{BB962C8B-B14F-4D97-AF65-F5344CB8AC3E}">
        <p14:creationId xmlns:p14="http://schemas.microsoft.com/office/powerpoint/2010/main" val="324518174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B97A23D-2A01-49D3-B4A3-302E29A09DE0}"/>
              </a:ext>
            </a:extLst>
          </p:cNvPr>
          <p:cNvSpPr>
            <a:spLocks noGrp="1"/>
          </p:cNvSpPr>
          <p:nvPr>
            <p:ph idx="1"/>
          </p:nvPr>
        </p:nvSpPr>
        <p:spPr>
          <a:xfrm>
            <a:off x="838200" y="374073"/>
            <a:ext cx="10515600" cy="5802890"/>
          </a:xfrm>
        </p:spPr>
        <p:txBody>
          <a:bodyPr/>
          <a:lstStyle/>
          <a:p>
            <a:pPr algn="just">
              <a:lnSpc>
                <a:spcPct val="100000"/>
              </a:lnSpc>
            </a:pPr>
            <a:r>
              <a:rPr lang="fr-FR" dirty="0"/>
              <a:t>Ex.	</a:t>
            </a:r>
            <a:r>
              <a:rPr lang="fr-FR" i="1" dirty="0"/>
              <a:t>Quant li </a:t>
            </a:r>
            <a:r>
              <a:rPr lang="fr-FR" i="1" dirty="0" err="1"/>
              <a:t>jorz</a:t>
            </a:r>
            <a:r>
              <a:rPr lang="fr-FR" i="1" dirty="0"/>
              <a:t> passet et il est </a:t>
            </a:r>
            <a:r>
              <a:rPr lang="fr-FR" i="1" dirty="0" err="1">
                <a:solidFill>
                  <a:srgbClr val="00B0F0"/>
                </a:solidFill>
              </a:rPr>
              <a:t>anoitet</a:t>
            </a:r>
            <a:r>
              <a:rPr lang="fr-FR" i="1" dirty="0"/>
              <a:t>. (Alexis</a:t>
            </a:r>
            <a:r>
              <a:rPr lang="fr-FR" dirty="0"/>
              <a:t>, 11a.)</a:t>
            </a:r>
          </a:p>
          <a:p>
            <a:pPr marL="0" indent="0" algn="just">
              <a:lnSpc>
                <a:spcPct val="100000"/>
              </a:lnSpc>
              <a:buNone/>
            </a:pPr>
            <a:r>
              <a:rPr lang="fr-FR" dirty="0"/>
              <a:t>    	Quand le jour passe et qu’il fut « anuité », qu’il fut nuit.</a:t>
            </a:r>
          </a:p>
          <a:p>
            <a:pPr marL="0" indent="0" algn="just">
              <a:lnSpc>
                <a:spcPct val="100000"/>
              </a:lnSpc>
              <a:buNone/>
            </a:pPr>
            <a:r>
              <a:rPr lang="fr-FR" dirty="0"/>
              <a:t>	</a:t>
            </a:r>
            <a:r>
              <a:rPr lang="fr-FR" i="1" dirty="0" err="1"/>
              <a:t>Sonent</a:t>
            </a:r>
            <a:r>
              <a:rPr lang="fr-FR" i="1" dirty="0"/>
              <a:t> mil </a:t>
            </a:r>
            <a:r>
              <a:rPr lang="fr-FR" i="1" dirty="0" err="1"/>
              <a:t>graisle</a:t>
            </a:r>
            <a:r>
              <a:rPr lang="fr-FR" i="1" dirty="0"/>
              <a:t>, </a:t>
            </a:r>
            <a:r>
              <a:rPr lang="fr-FR" i="1" dirty="0" err="1"/>
              <a:t>por</a:t>
            </a:r>
            <a:r>
              <a:rPr lang="fr-FR" i="1" dirty="0"/>
              <a:t> </a:t>
            </a:r>
            <a:r>
              <a:rPr lang="fr-FR" i="1" dirty="0" err="1"/>
              <a:t>ço</a:t>
            </a:r>
            <a:r>
              <a:rPr lang="fr-FR" i="1" dirty="0"/>
              <a:t> que plus </a:t>
            </a:r>
            <a:r>
              <a:rPr lang="fr-FR" i="1" dirty="0">
                <a:solidFill>
                  <a:srgbClr val="00B0F0"/>
                </a:solidFill>
              </a:rPr>
              <a:t>bel</a:t>
            </a:r>
            <a:r>
              <a:rPr lang="fr-FR" i="1" dirty="0"/>
              <a:t> </a:t>
            </a:r>
            <a:r>
              <a:rPr lang="fr-FR" i="1" dirty="0" err="1"/>
              <a:t>seit</a:t>
            </a:r>
            <a:r>
              <a:rPr lang="fr-FR" i="1" dirty="0"/>
              <a:t>. (</a:t>
            </a:r>
            <a:r>
              <a:rPr lang="fr-FR" i="1" dirty="0" err="1"/>
              <a:t>Rol</a:t>
            </a:r>
            <a:r>
              <a:rPr lang="fr-FR" i="1" dirty="0"/>
              <a:t>.</a:t>
            </a:r>
            <a:r>
              <a:rPr lang="fr-FR" dirty="0"/>
              <a:t>, 1004.)</a:t>
            </a:r>
          </a:p>
          <a:p>
            <a:pPr marL="0" indent="0" algn="just">
              <a:lnSpc>
                <a:spcPct val="100000"/>
              </a:lnSpc>
              <a:buNone/>
            </a:pPr>
            <a:r>
              <a:rPr lang="fr-FR" dirty="0"/>
              <a:t>	Mille trompettes sonnent, pour que ce soit plus beau.</a:t>
            </a:r>
          </a:p>
          <a:p>
            <a:pPr marL="0" indent="0" algn="just">
              <a:lnSpc>
                <a:spcPct val="100000"/>
              </a:lnSpc>
              <a:buNone/>
            </a:pPr>
            <a:r>
              <a:rPr lang="fr-FR" dirty="0"/>
              <a:t>	</a:t>
            </a:r>
            <a:r>
              <a:rPr lang="fr-FR" i="1" dirty="0"/>
              <a:t>Il est </a:t>
            </a:r>
            <a:r>
              <a:rPr lang="fr-FR" i="1" dirty="0" err="1">
                <a:solidFill>
                  <a:srgbClr val="00B0F0"/>
                </a:solidFill>
              </a:rPr>
              <a:t>jugiet</a:t>
            </a:r>
            <a:r>
              <a:rPr lang="fr-FR" i="1" dirty="0"/>
              <a:t> que nos les </a:t>
            </a:r>
            <a:r>
              <a:rPr lang="fr-FR" i="1" dirty="0" err="1"/>
              <a:t>ocidrons</a:t>
            </a:r>
            <a:r>
              <a:rPr lang="fr-FR" i="1" dirty="0"/>
              <a:t>. (</a:t>
            </a:r>
            <a:r>
              <a:rPr lang="fr-FR" i="1" dirty="0" err="1"/>
              <a:t>Rol</a:t>
            </a:r>
            <a:r>
              <a:rPr lang="fr-FR" i="1" dirty="0"/>
              <a:t>.</a:t>
            </a:r>
            <a:r>
              <a:rPr lang="fr-FR" dirty="0"/>
              <a:t>, 884.)</a:t>
            </a:r>
          </a:p>
          <a:p>
            <a:pPr marL="0" indent="0" algn="just">
              <a:lnSpc>
                <a:spcPct val="100000"/>
              </a:lnSpc>
              <a:buNone/>
            </a:pPr>
            <a:r>
              <a:rPr lang="fr-FR" dirty="0"/>
              <a:t>	Il est décidé que nous les tuerons.</a:t>
            </a:r>
          </a:p>
          <a:p>
            <a:pPr marL="0" indent="0" algn="just">
              <a:lnSpc>
                <a:spcPct val="100000"/>
              </a:lnSpc>
              <a:buNone/>
            </a:pPr>
            <a:r>
              <a:rPr lang="fr-FR" dirty="0"/>
              <a:t> </a:t>
            </a:r>
          </a:p>
          <a:p>
            <a:pPr algn="just">
              <a:lnSpc>
                <a:spcPct val="100000"/>
              </a:lnSpc>
            </a:pPr>
            <a:r>
              <a:rPr lang="fr-FR" dirty="0"/>
              <a:t>Les adjectifs neutres substantivés </a:t>
            </a:r>
            <a:r>
              <a:rPr lang="fr-FR" i="1" dirty="0">
                <a:solidFill>
                  <a:srgbClr val="00B0F0"/>
                </a:solidFill>
              </a:rPr>
              <a:t>le beau, l’utile, l’agréable</a:t>
            </a:r>
            <a:r>
              <a:rPr lang="fr-FR" dirty="0">
                <a:solidFill>
                  <a:srgbClr val="00B0F0"/>
                </a:solidFill>
              </a:rPr>
              <a:t> </a:t>
            </a:r>
            <a:r>
              <a:rPr lang="fr-FR" dirty="0"/>
              <a:t>sont d’un emploi très rare dans l’ancienne langue. L’adjectif neutre s’emploie principalement comme attribut. </a:t>
            </a:r>
          </a:p>
          <a:p>
            <a:pPr marL="0" indent="0" algn="just">
              <a:lnSpc>
                <a:spcPct val="100000"/>
              </a:lnSpc>
              <a:buNone/>
            </a:pPr>
            <a:r>
              <a:rPr lang="fr-FR" dirty="0"/>
              <a:t> </a:t>
            </a:r>
          </a:p>
          <a:p>
            <a:endParaRPr lang="fr-FR" dirty="0"/>
          </a:p>
        </p:txBody>
      </p:sp>
    </p:spTree>
    <p:extLst>
      <p:ext uri="{BB962C8B-B14F-4D97-AF65-F5344CB8AC3E}">
        <p14:creationId xmlns:p14="http://schemas.microsoft.com/office/powerpoint/2010/main" val="163003372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A9220B-B487-427B-B975-0E226B01E5CC}"/>
              </a:ext>
            </a:extLst>
          </p:cNvPr>
          <p:cNvSpPr>
            <a:spLocks noGrp="1"/>
          </p:cNvSpPr>
          <p:nvPr>
            <p:ph idx="1"/>
          </p:nvPr>
        </p:nvSpPr>
        <p:spPr>
          <a:xfrm>
            <a:off x="838200" y="484909"/>
            <a:ext cx="10515600" cy="6248400"/>
          </a:xfrm>
        </p:spPr>
        <p:txBody>
          <a:bodyPr/>
          <a:lstStyle/>
          <a:p>
            <a:r>
              <a:rPr lang="fr-FR" b="1" dirty="0">
                <a:solidFill>
                  <a:srgbClr val="FF0000"/>
                </a:solidFill>
              </a:rPr>
              <a:t>II.4.2. ACCORD DES ADJECTIFS</a:t>
            </a:r>
            <a:endParaRPr lang="fr-FR" dirty="0">
              <a:solidFill>
                <a:srgbClr val="FF0000"/>
              </a:solidFill>
            </a:endParaRPr>
          </a:p>
          <a:p>
            <a:pPr marL="0" indent="0">
              <a:buNone/>
            </a:pPr>
            <a:endParaRPr lang="fr-FR" dirty="0">
              <a:solidFill>
                <a:srgbClr val="FF0000"/>
              </a:solidFill>
            </a:endParaRPr>
          </a:p>
          <a:p>
            <a:pPr algn="just">
              <a:lnSpc>
                <a:spcPct val="100000"/>
              </a:lnSpc>
            </a:pPr>
            <a:r>
              <a:rPr lang="fr-FR" dirty="0"/>
              <a:t>L’ancienne langue usait </a:t>
            </a:r>
            <a:r>
              <a:rPr lang="fr-FR" i="1" dirty="0"/>
              <a:t>d’une très grande liberté </a:t>
            </a:r>
            <a:r>
              <a:rPr lang="fr-FR" dirty="0"/>
              <a:t>dans l’accord de l’adjectif se rapportant à plusieurs substantifs. Ordinairement l’accord se faisait </a:t>
            </a:r>
            <a:r>
              <a:rPr lang="fr-FR" i="1" dirty="0">
                <a:solidFill>
                  <a:srgbClr val="00B0F0"/>
                </a:solidFill>
              </a:rPr>
              <a:t>avec le substantif le plus rapproché</a:t>
            </a:r>
            <a:r>
              <a:rPr lang="fr-FR" dirty="0"/>
              <a:t>, quels que fussent le genre et le nombre des autres. </a:t>
            </a:r>
          </a:p>
          <a:p>
            <a:pPr algn="just">
              <a:lnSpc>
                <a:spcPct val="100000"/>
              </a:lnSpc>
            </a:pPr>
            <a:r>
              <a:rPr lang="fr-FR" dirty="0"/>
              <a:t>Ex.	</a:t>
            </a:r>
            <a:r>
              <a:rPr lang="fr-FR" i="1" dirty="0">
                <a:solidFill>
                  <a:srgbClr val="00B0F0"/>
                </a:solidFill>
              </a:rPr>
              <a:t>Li palais </a:t>
            </a:r>
            <a:r>
              <a:rPr lang="fr-FR" i="1" dirty="0"/>
              <a:t>et la sale de </a:t>
            </a:r>
            <a:r>
              <a:rPr lang="fr-FR" i="1" dirty="0" err="1"/>
              <a:t>pailes</a:t>
            </a:r>
            <a:r>
              <a:rPr lang="fr-FR" i="1" dirty="0"/>
              <a:t> </a:t>
            </a:r>
            <a:r>
              <a:rPr lang="fr-FR" i="1" dirty="0" err="1">
                <a:solidFill>
                  <a:srgbClr val="00B0F0"/>
                </a:solidFill>
              </a:rPr>
              <a:t>portendude</a:t>
            </a:r>
            <a:r>
              <a:rPr lang="fr-FR" dirty="0"/>
              <a:t>. (Pèlerinage, 332.)</a:t>
            </a:r>
          </a:p>
          <a:p>
            <a:pPr marL="0" indent="0" algn="just">
              <a:lnSpc>
                <a:spcPct val="100000"/>
              </a:lnSpc>
              <a:buNone/>
            </a:pPr>
            <a:r>
              <a:rPr lang="fr-FR" dirty="0"/>
              <a:t>	Le palais et la salle tendus de soieries. </a:t>
            </a:r>
          </a:p>
          <a:p>
            <a:pPr marL="0" indent="0" algn="just">
              <a:lnSpc>
                <a:spcPct val="100000"/>
              </a:lnSpc>
              <a:buNone/>
            </a:pPr>
            <a:r>
              <a:rPr lang="fr-FR" dirty="0"/>
              <a:t>	</a:t>
            </a:r>
            <a:r>
              <a:rPr lang="fr-FR" i="1" dirty="0" err="1">
                <a:solidFill>
                  <a:srgbClr val="00B0F0"/>
                </a:solidFill>
              </a:rPr>
              <a:t>Covert</a:t>
            </a:r>
            <a:r>
              <a:rPr lang="fr-FR" i="1" dirty="0"/>
              <a:t> en sont </a:t>
            </a:r>
            <a:r>
              <a:rPr lang="fr-FR" i="1" dirty="0">
                <a:solidFill>
                  <a:srgbClr val="00B0F0"/>
                </a:solidFill>
              </a:rPr>
              <a:t>li val </a:t>
            </a:r>
            <a:r>
              <a:rPr lang="fr-FR" i="1" dirty="0"/>
              <a:t>et les </a:t>
            </a:r>
            <a:r>
              <a:rPr lang="fr-FR" i="1" dirty="0" err="1"/>
              <a:t>montaignes</a:t>
            </a:r>
            <a:endParaRPr lang="fr-FR" dirty="0"/>
          </a:p>
          <a:p>
            <a:pPr marL="0" indent="0" algn="just">
              <a:lnSpc>
                <a:spcPct val="100000"/>
              </a:lnSpc>
              <a:buNone/>
            </a:pPr>
            <a:r>
              <a:rPr lang="fr-FR" i="1" dirty="0"/>
              <a:t>	Et li </a:t>
            </a:r>
            <a:r>
              <a:rPr lang="fr-FR" i="1" dirty="0" err="1"/>
              <a:t>laris</a:t>
            </a:r>
            <a:r>
              <a:rPr lang="fr-FR" i="1" dirty="0"/>
              <a:t> et </a:t>
            </a:r>
            <a:r>
              <a:rPr lang="fr-FR" i="1" dirty="0" err="1"/>
              <a:t>trestotes</a:t>
            </a:r>
            <a:r>
              <a:rPr lang="fr-FR" i="1" dirty="0"/>
              <a:t> les plaignes. (</a:t>
            </a:r>
            <a:r>
              <a:rPr lang="fr-FR" i="1" dirty="0" err="1"/>
              <a:t>Rol</a:t>
            </a:r>
            <a:r>
              <a:rPr lang="fr-FR" dirty="0"/>
              <a:t>., 1084.) </a:t>
            </a:r>
          </a:p>
          <a:p>
            <a:pPr marL="0" indent="0" algn="just">
              <a:lnSpc>
                <a:spcPct val="100000"/>
              </a:lnSpc>
              <a:buNone/>
            </a:pPr>
            <a:r>
              <a:rPr lang="fr-FR" dirty="0"/>
              <a:t>Couvertes en sont les vallées et les montagnes et les landes et toutes les plaines. </a:t>
            </a:r>
          </a:p>
          <a:p>
            <a:pPr marL="0" indent="0">
              <a:buNone/>
            </a:pPr>
            <a:r>
              <a:rPr lang="fr-FR" dirty="0"/>
              <a:t> </a:t>
            </a:r>
          </a:p>
          <a:p>
            <a:endParaRPr lang="fr-FR" dirty="0"/>
          </a:p>
        </p:txBody>
      </p:sp>
    </p:spTree>
    <p:extLst>
      <p:ext uri="{BB962C8B-B14F-4D97-AF65-F5344CB8AC3E}">
        <p14:creationId xmlns:p14="http://schemas.microsoft.com/office/powerpoint/2010/main" val="298094708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14DD64-F485-4D92-8000-EA3CFEB397AA}"/>
              </a:ext>
            </a:extLst>
          </p:cNvPr>
          <p:cNvSpPr>
            <a:spLocks noGrp="1"/>
          </p:cNvSpPr>
          <p:nvPr>
            <p:ph idx="1"/>
          </p:nvPr>
        </p:nvSpPr>
        <p:spPr>
          <a:xfrm>
            <a:off x="838200" y="623455"/>
            <a:ext cx="10515600" cy="5553508"/>
          </a:xfrm>
        </p:spPr>
        <p:txBody>
          <a:bodyPr/>
          <a:lstStyle/>
          <a:p>
            <a:pPr algn="just">
              <a:lnSpc>
                <a:spcPct val="100000"/>
              </a:lnSpc>
            </a:pPr>
            <a:r>
              <a:rPr lang="fr-FR" b="1" dirty="0">
                <a:solidFill>
                  <a:srgbClr val="00B050"/>
                </a:solidFill>
              </a:rPr>
              <a:t>Accord des adjectifs</a:t>
            </a:r>
            <a:r>
              <a:rPr lang="fr-FR" dirty="0">
                <a:solidFill>
                  <a:srgbClr val="00B050"/>
                </a:solidFill>
              </a:rPr>
              <a:t> </a:t>
            </a:r>
            <a:r>
              <a:rPr lang="fr-FR" i="1" dirty="0">
                <a:solidFill>
                  <a:srgbClr val="00B0F0"/>
                </a:solidFill>
              </a:rPr>
              <a:t>Demi, Mi</a:t>
            </a:r>
            <a:r>
              <a:rPr lang="fr-FR" dirty="0">
                <a:solidFill>
                  <a:srgbClr val="00B0F0"/>
                </a:solidFill>
              </a:rPr>
              <a:t> </a:t>
            </a:r>
            <a:r>
              <a:rPr lang="fr-FR" dirty="0"/>
              <a:t>etc. </a:t>
            </a:r>
            <a:r>
              <a:rPr lang="fr-FR" i="1" dirty="0">
                <a:solidFill>
                  <a:srgbClr val="00B0F0"/>
                </a:solidFill>
              </a:rPr>
              <a:t>Demi</a:t>
            </a:r>
            <a:r>
              <a:rPr lang="fr-FR" dirty="0"/>
              <a:t>, devant un nom féminin, peut s’accorder ou rester invariable.  </a:t>
            </a:r>
          </a:p>
          <a:p>
            <a:pPr algn="just">
              <a:lnSpc>
                <a:spcPct val="100000"/>
              </a:lnSpc>
            </a:pPr>
            <a:r>
              <a:rPr lang="fr-FR" dirty="0"/>
              <a:t>Ex.	</a:t>
            </a:r>
            <a:r>
              <a:rPr lang="fr-FR" i="1" dirty="0">
                <a:solidFill>
                  <a:srgbClr val="00B0F0"/>
                </a:solidFill>
              </a:rPr>
              <a:t>Demi</a:t>
            </a:r>
            <a:r>
              <a:rPr lang="fr-FR" i="1" dirty="0"/>
              <a:t> mon ost vos </a:t>
            </a:r>
            <a:r>
              <a:rPr lang="fr-FR" i="1" dirty="0" err="1"/>
              <a:t>lerrai</a:t>
            </a:r>
            <a:r>
              <a:rPr lang="fr-FR" i="1" dirty="0"/>
              <a:t> en </a:t>
            </a:r>
            <a:r>
              <a:rPr lang="fr-FR" i="1" dirty="0" err="1"/>
              <a:t>present</a:t>
            </a:r>
            <a:r>
              <a:rPr lang="fr-FR" i="1" dirty="0"/>
              <a:t> (</a:t>
            </a:r>
            <a:r>
              <a:rPr lang="fr-FR" i="1" dirty="0" err="1"/>
              <a:t>Rol</a:t>
            </a:r>
            <a:r>
              <a:rPr lang="fr-FR" i="1" dirty="0"/>
              <a:t>. 785.) :</a:t>
            </a:r>
            <a:r>
              <a:rPr lang="fr-FR" dirty="0"/>
              <a:t> je vous laisserai en présent la moitié de mon armée. Mais on trouve aussi le féminin : </a:t>
            </a:r>
            <a:r>
              <a:rPr lang="fr-FR" i="1" dirty="0">
                <a:solidFill>
                  <a:srgbClr val="00B0F0"/>
                </a:solidFill>
              </a:rPr>
              <a:t>demie lieue</a:t>
            </a:r>
            <a:r>
              <a:rPr lang="fr-FR" dirty="0">
                <a:solidFill>
                  <a:srgbClr val="00B0F0"/>
                </a:solidFill>
              </a:rPr>
              <a:t>.</a:t>
            </a:r>
          </a:p>
          <a:p>
            <a:pPr marL="0" indent="0" algn="just">
              <a:lnSpc>
                <a:spcPct val="100000"/>
              </a:lnSpc>
              <a:buNone/>
            </a:pPr>
            <a:r>
              <a:rPr lang="fr-FR" dirty="0"/>
              <a:t> On trouve </a:t>
            </a:r>
            <a:r>
              <a:rPr lang="fr-FR" i="1" dirty="0"/>
              <a:t>demie morte</a:t>
            </a:r>
            <a:r>
              <a:rPr lang="fr-FR" dirty="0"/>
              <a:t> plutôt que </a:t>
            </a:r>
            <a:r>
              <a:rPr lang="fr-FR" i="1" dirty="0"/>
              <a:t>demi-morte</a:t>
            </a:r>
            <a:r>
              <a:rPr lang="fr-FR" dirty="0"/>
              <a:t> ; la syntaxe moderne emploie dans ce cas-là </a:t>
            </a:r>
            <a:r>
              <a:rPr lang="fr-FR" i="1" dirty="0">
                <a:solidFill>
                  <a:srgbClr val="00B0F0"/>
                </a:solidFill>
              </a:rPr>
              <a:t>demi</a:t>
            </a:r>
            <a:r>
              <a:rPr lang="fr-FR" i="1" dirty="0"/>
              <a:t> </a:t>
            </a:r>
            <a:r>
              <a:rPr lang="fr-FR" dirty="0"/>
              <a:t>au neutre ; l’ancienne syntaxe fait ordinairement l’accord : ex. </a:t>
            </a:r>
            <a:r>
              <a:rPr lang="fr-FR" i="1" dirty="0">
                <a:solidFill>
                  <a:srgbClr val="00B0F0"/>
                </a:solidFill>
              </a:rPr>
              <a:t>demie perdue ; l’</a:t>
            </a:r>
            <a:r>
              <a:rPr lang="fr-FR" i="1" dirty="0" err="1">
                <a:solidFill>
                  <a:srgbClr val="00B0F0"/>
                </a:solidFill>
              </a:rPr>
              <a:t>espée</a:t>
            </a:r>
            <a:r>
              <a:rPr lang="fr-FR" i="1" dirty="0">
                <a:solidFill>
                  <a:srgbClr val="00B0F0"/>
                </a:solidFill>
              </a:rPr>
              <a:t> demie traite</a:t>
            </a:r>
            <a:r>
              <a:rPr lang="fr-FR" i="1" dirty="0"/>
              <a:t>.</a:t>
            </a:r>
            <a:r>
              <a:rPr lang="fr-FR" dirty="0"/>
              <a:t> </a:t>
            </a:r>
            <a:r>
              <a:rPr lang="fr-FR" i="1" dirty="0"/>
              <a:t>Mi</a:t>
            </a:r>
            <a:r>
              <a:rPr lang="fr-FR" dirty="0"/>
              <a:t> gardait son rôle d’adjectif dans des expressions comme : </a:t>
            </a:r>
            <a:r>
              <a:rPr lang="fr-FR" i="1" dirty="0">
                <a:solidFill>
                  <a:srgbClr val="00B0F0"/>
                </a:solidFill>
              </a:rPr>
              <a:t>en mie nuit</a:t>
            </a:r>
            <a:r>
              <a:rPr lang="fr-FR" dirty="0">
                <a:solidFill>
                  <a:srgbClr val="00B0F0"/>
                </a:solidFill>
              </a:rPr>
              <a:t>. </a:t>
            </a:r>
          </a:p>
          <a:p>
            <a:endParaRPr lang="fr-FR" dirty="0"/>
          </a:p>
        </p:txBody>
      </p:sp>
    </p:spTree>
    <p:extLst>
      <p:ext uri="{BB962C8B-B14F-4D97-AF65-F5344CB8AC3E}">
        <p14:creationId xmlns:p14="http://schemas.microsoft.com/office/powerpoint/2010/main" val="168782537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4F22DD1-84F0-4276-AEEC-796A0CC01C28}"/>
              </a:ext>
            </a:extLst>
          </p:cNvPr>
          <p:cNvSpPr>
            <a:spLocks noGrp="1"/>
          </p:cNvSpPr>
          <p:nvPr>
            <p:ph idx="1"/>
          </p:nvPr>
        </p:nvSpPr>
        <p:spPr>
          <a:xfrm>
            <a:off x="838200" y="540326"/>
            <a:ext cx="10515600" cy="6317673"/>
          </a:xfrm>
        </p:spPr>
        <p:txBody>
          <a:bodyPr/>
          <a:lstStyle/>
          <a:p>
            <a:pPr algn="just"/>
            <a:r>
              <a:rPr lang="fr-FR" i="1" dirty="0">
                <a:solidFill>
                  <a:srgbClr val="00B0F0"/>
                </a:solidFill>
              </a:rPr>
              <a:t>Nu</a:t>
            </a:r>
            <a:r>
              <a:rPr lang="fr-FR" dirty="0"/>
              <a:t> et </a:t>
            </a:r>
            <a:r>
              <a:rPr lang="fr-FR" i="1" dirty="0">
                <a:solidFill>
                  <a:srgbClr val="00B0F0"/>
                </a:solidFill>
              </a:rPr>
              <a:t>plein</a:t>
            </a:r>
            <a:r>
              <a:rPr lang="fr-FR" dirty="0"/>
              <a:t> s’accordent avec le substantif, qu’ils soient placés avant ou après.</a:t>
            </a:r>
          </a:p>
          <a:p>
            <a:pPr algn="just"/>
            <a:r>
              <a:rPr lang="fr-FR" b="1" dirty="0">
                <a:solidFill>
                  <a:srgbClr val="00B050"/>
                </a:solidFill>
              </a:rPr>
              <a:t>Adjectif construit avec </a:t>
            </a:r>
            <a:r>
              <a:rPr lang="fr-FR" b="1" i="1" dirty="0">
                <a:solidFill>
                  <a:srgbClr val="00B050"/>
                </a:solidFill>
              </a:rPr>
              <a:t>De</a:t>
            </a:r>
            <a:r>
              <a:rPr lang="fr-FR" b="1" dirty="0">
                <a:solidFill>
                  <a:srgbClr val="00B050"/>
                </a:solidFill>
              </a:rPr>
              <a:t>. </a:t>
            </a:r>
            <a:r>
              <a:rPr lang="fr-FR" dirty="0"/>
              <a:t>On pouvait dire- et on disait ordinairement- </a:t>
            </a:r>
            <a:r>
              <a:rPr lang="fr-FR" i="1" dirty="0">
                <a:solidFill>
                  <a:srgbClr val="00B0F0"/>
                </a:solidFill>
              </a:rPr>
              <a:t>ta lasse mère</a:t>
            </a:r>
            <a:r>
              <a:rPr lang="fr-FR" i="1" dirty="0"/>
              <a:t> ;</a:t>
            </a:r>
            <a:r>
              <a:rPr lang="fr-FR" dirty="0"/>
              <a:t> mais on pouvait dire aussi : </a:t>
            </a:r>
            <a:r>
              <a:rPr lang="fr-FR" i="1" dirty="0">
                <a:solidFill>
                  <a:srgbClr val="00B0F0"/>
                </a:solidFill>
              </a:rPr>
              <a:t>ta lasse de mère</a:t>
            </a:r>
            <a:r>
              <a:rPr lang="fr-FR" dirty="0">
                <a:solidFill>
                  <a:srgbClr val="00B0F0"/>
                </a:solidFill>
              </a:rPr>
              <a:t>, </a:t>
            </a:r>
            <a:r>
              <a:rPr lang="fr-FR" i="1" dirty="0">
                <a:solidFill>
                  <a:srgbClr val="00B0F0"/>
                </a:solidFill>
              </a:rPr>
              <a:t>ma lasse d’âme,</a:t>
            </a:r>
            <a:r>
              <a:rPr lang="fr-FR" dirty="0">
                <a:solidFill>
                  <a:srgbClr val="00B0F0"/>
                </a:solidFill>
              </a:rPr>
              <a:t> </a:t>
            </a:r>
            <a:r>
              <a:rPr lang="fr-FR" i="1" dirty="0">
                <a:solidFill>
                  <a:srgbClr val="00B0F0"/>
                </a:solidFill>
              </a:rPr>
              <a:t>mon las de cors</a:t>
            </a:r>
            <a:r>
              <a:rPr lang="fr-FR" dirty="0">
                <a:solidFill>
                  <a:srgbClr val="00B0F0"/>
                </a:solidFill>
              </a:rPr>
              <a:t> </a:t>
            </a:r>
            <a:r>
              <a:rPr lang="fr-FR" dirty="0"/>
              <a:t>(= cœur, au cas sujet), </a:t>
            </a:r>
            <a:r>
              <a:rPr lang="fr-FR" i="1" dirty="0">
                <a:solidFill>
                  <a:srgbClr val="00B0F0"/>
                </a:solidFill>
              </a:rPr>
              <a:t>la vieille de mère</a:t>
            </a:r>
            <a:r>
              <a:rPr lang="fr-FR" dirty="0"/>
              <a:t>, etc. </a:t>
            </a:r>
          </a:p>
          <a:p>
            <a:pPr marL="0" indent="0" algn="just">
              <a:buNone/>
            </a:pPr>
            <a:r>
              <a:rPr lang="fr-FR" i="1" dirty="0"/>
              <a:t>Que diras-tu, </a:t>
            </a:r>
            <a:r>
              <a:rPr lang="fr-FR" i="1" dirty="0">
                <a:solidFill>
                  <a:srgbClr val="00B0F0"/>
                </a:solidFill>
              </a:rPr>
              <a:t>chétive d’âme</a:t>
            </a:r>
            <a:r>
              <a:rPr lang="fr-FR" i="1" dirty="0"/>
              <a:t>,</a:t>
            </a:r>
            <a:endParaRPr lang="fr-FR" dirty="0"/>
          </a:p>
          <a:p>
            <a:pPr marL="0" indent="0" algn="just">
              <a:buNone/>
            </a:pPr>
            <a:r>
              <a:rPr lang="fr-FR" i="1" dirty="0"/>
              <a:t>Quand tu verras </a:t>
            </a:r>
            <a:r>
              <a:rPr lang="fr-FR" i="1" dirty="0">
                <a:solidFill>
                  <a:srgbClr val="00B0F0"/>
                </a:solidFill>
              </a:rPr>
              <a:t>ta douce dame</a:t>
            </a:r>
            <a:r>
              <a:rPr lang="fr-FR" dirty="0"/>
              <a:t> ? </a:t>
            </a:r>
          </a:p>
          <a:p>
            <a:pPr marL="0" indent="0" algn="just">
              <a:buNone/>
            </a:pPr>
            <a:r>
              <a:rPr lang="fr-FR" dirty="0">
                <a:solidFill>
                  <a:srgbClr val="00B0F0"/>
                </a:solidFill>
              </a:rPr>
              <a:t> </a:t>
            </a:r>
            <a:r>
              <a:rPr lang="fr-FR" i="1" dirty="0">
                <a:solidFill>
                  <a:srgbClr val="00B0F0"/>
                </a:solidFill>
              </a:rPr>
              <a:t>Li </a:t>
            </a:r>
            <a:r>
              <a:rPr lang="fr-FR" i="1" dirty="0" err="1">
                <a:solidFill>
                  <a:srgbClr val="00B0F0"/>
                </a:solidFill>
              </a:rPr>
              <a:t>fel</a:t>
            </a:r>
            <a:r>
              <a:rPr lang="fr-FR" i="1" dirty="0">
                <a:solidFill>
                  <a:srgbClr val="00B0F0"/>
                </a:solidFill>
              </a:rPr>
              <a:t> d’</a:t>
            </a:r>
            <a:r>
              <a:rPr lang="fr-FR" i="1" dirty="0" err="1">
                <a:solidFill>
                  <a:srgbClr val="00B0F0"/>
                </a:solidFill>
              </a:rPr>
              <a:t>anemis</a:t>
            </a:r>
            <a:r>
              <a:rPr lang="fr-FR" dirty="0">
                <a:solidFill>
                  <a:srgbClr val="00B0F0"/>
                </a:solidFill>
              </a:rPr>
              <a:t> </a:t>
            </a:r>
            <a:r>
              <a:rPr lang="fr-FR" dirty="0"/>
              <a:t>(cas sujet singulier ; </a:t>
            </a:r>
            <a:r>
              <a:rPr lang="fr-FR" i="1" dirty="0">
                <a:solidFill>
                  <a:srgbClr val="00B0F0"/>
                </a:solidFill>
              </a:rPr>
              <a:t>li </a:t>
            </a:r>
            <a:r>
              <a:rPr lang="fr-FR" i="1" dirty="0" err="1">
                <a:solidFill>
                  <a:srgbClr val="00B0F0"/>
                </a:solidFill>
              </a:rPr>
              <a:t>felon</a:t>
            </a:r>
            <a:r>
              <a:rPr lang="fr-FR" i="1" dirty="0">
                <a:solidFill>
                  <a:srgbClr val="00B0F0"/>
                </a:solidFill>
              </a:rPr>
              <a:t> d’</a:t>
            </a:r>
            <a:r>
              <a:rPr lang="fr-FR" i="1" dirty="0" err="1">
                <a:solidFill>
                  <a:srgbClr val="00B0F0"/>
                </a:solidFill>
              </a:rPr>
              <a:t>anemi</a:t>
            </a:r>
            <a:r>
              <a:rPr lang="fr-FR" dirty="0"/>
              <a:t>, cas sujet pluriel (aujourd’hui : </a:t>
            </a:r>
            <a:r>
              <a:rPr lang="fr-FR" i="1" dirty="0">
                <a:solidFill>
                  <a:srgbClr val="00B0F0"/>
                </a:solidFill>
              </a:rPr>
              <a:t>ce</a:t>
            </a:r>
            <a:r>
              <a:rPr lang="fr-FR" dirty="0">
                <a:solidFill>
                  <a:srgbClr val="00B0F0"/>
                </a:solidFill>
              </a:rPr>
              <a:t> </a:t>
            </a:r>
            <a:r>
              <a:rPr lang="fr-FR" i="1" dirty="0" err="1">
                <a:solidFill>
                  <a:srgbClr val="00B0F0"/>
                </a:solidFill>
              </a:rPr>
              <a:t>felon</a:t>
            </a:r>
            <a:r>
              <a:rPr lang="fr-FR" i="1" dirty="0">
                <a:solidFill>
                  <a:srgbClr val="00B0F0"/>
                </a:solidFill>
              </a:rPr>
              <a:t> de valet</a:t>
            </a:r>
            <a:r>
              <a:rPr lang="fr-FR" dirty="0"/>
              <a:t>). </a:t>
            </a:r>
          </a:p>
          <a:p>
            <a:pPr marL="0" indent="0" algn="just">
              <a:buNone/>
            </a:pPr>
            <a:r>
              <a:rPr lang="fr-FR" dirty="0"/>
              <a:t> </a:t>
            </a:r>
            <a:r>
              <a:rPr lang="fr-FR" b="1" dirty="0">
                <a:solidFill>
                  <a:srgbClr val="00B050"/>
                </a:solidFill>
              </a:rPr>
              <a:t>Construction du comparatif</a:t>
            </a:r>
            <a:endParaRPr lang="fr-FR" dirty="0">
              <a:solidFill>
                <a:srgbClr val="00B050"/>
              </a:solidFill>
            </a:endParaRPr>
          </a:p>
          <a:p>
            <a:pPr algn="just"/>
            <a:r>
              <a:rPr lang="fr-FR" dirty="0"/>
              <a:t>L’ancien français construit le comparatif avec </a:t>
            </a:r>
            <a:r>
              <a:rPr lang="fr-FR" i="1" dirty="0">
                <a:solidFill>
                  <a:srgbClr val="00B0F0"/>
                </a:solidFill>
              </a:rPr>
              <a:t>que</a:t>
            </a:r>
            <a:r>
              <a:rPr lang="fr-FR" dirty="0"/>
              <a:t>, comme le français moderne.</a:t>
            </a:r>
          </a:p>
          <a:p>
            <a:endParaRPr lang="fr-FR" dirty="0"/>
          </a:p>
        </p:txBody>
      </p:sp>
    </p:spTree>
    <p:extLst>
      <p:ext uri="{BB962C8B-B14F-4D97-AF65-F5344CB8AC3E}">
        <p14:creationId xmlns:p14="http://schemas.microsoft.com/office/powerpoint/2010/main" val="235863652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4CDF659-2315-446D-B4FC-D65242BD0710}"/>
              </a:ext>
            </a:extLst>
          </p:cNvPr>
          <p:cNvSpPr>
            <a:spLocks noGrp="1"/>
          </p:cNvSpPr>
          <p:nvPr>
            <p:ph idx="1"/>
          </p:nvPr>
        </p:nvSpPr>
        <p:spPr>
          <a:xfrm>
            <a:off x="838200" y="595745"/>
            <a:ext cx="10515600" cy="5581218"/>
          </a:xfrm>
        </p:spPr>
        <p:txBody>
          <a:bodyPr/>
          <a:lstStyle/>
          <a:p>
            <a:pPr algn="just"/>
            <a:r>
              <a:rPr lang="fr-FR" dirty="0"/>
              <a:t>Ex.	</a:t>
            </a:r>
            <a:r>
              <a:rPr lang="fr-FR" i="1" dirty="0">
                <a:solidFill>
                  <a:srgbClr val="00B0F0"/>
                </a:solidFill>
              </a:rPr>
              <a:t>Plus</a:t>
            </a:r>
            <a:r>
              <a:rPr lang="fr-FR" i="1" dirty="0"/>
              <a:t> se fait fiers </a:t>
            </a:r>
            <a:r>
              <a:rPr lang="fr-FR" i="1" dirty="0">
                <a:solidFill>
                  <a:srgbClr val="00B0F0"/>
                </a:solidFill>
              </a:rPr>
              <a:t>que</a:t>
            </a:r>
            <a:r>
              <a:rPr lang="fr-FR" i="1" dirty="0"/>
              <a:t> lion ne </a:t>
            </a:r>
            <a:r>
              <a:rPr lang="fr-FR" i="1" dirty="0" err="1"/>
              <a:t>liépart</a:t>
            </a:r>
            <a:r>
              <a:rPr lang="fr-FR" dirty="0"/>
              <a:t> (</a:t>
            </a:r>
            <a:r>
              <a:rPr lang="fr-FR" dirty="0" err="1"/>
              <a:t>Rol</a:t>
            </a:r>
            <a:r>
              <a:rPr lang="fr-FR" dirty="0"/>
              <a:t>., 1111.)  </a:t>
            </a:r>
            <a:r>
              <a:rPr lang="fr-FR" i="1" dirty="0"/>
              <a:t>   </a:t>
            </a:r>
            <a:r>
              <a:rPr lang="fr-FR" dirty="0"/>
              <a:t>       </a:t>
            </a:r>
          </a:p>
          <a:p>
            <a:pPr marL="0" indent="0" algn="just">
              <a:buNone/>
            </a:pPr>
            <a:r>
              <a:rPr lang="fr-FR" dirty="0"/>
              <a:t>	Il se fait plus fier que lion ni léopard. </a:t>
            </a:r>
          </a:p>
          <a:p>
            <a:pPr marL="0" indent="0" algn="just">
              <a:buNone/>
            </a:pPr>
            <a:r>
              <a:rPr lang="fr-FR" dirty="0"/>
              <a:t>	</a:t>
            </a:r>
            <a:r>
              <a:rPr lang="fr-FR" i="1" dirty="0">
                <a:solidFill>
                  <a:srgbClr val="00B0F0"/>
                </a:solidFill>
              </a:rPr>
              <a:t>Plus</a:t>
            </a:r>
            <a:r>
              <a:rPr lang="fr-FR" i="1" dirty="0"/>
              <a:t> </a:t>
            </a:r>
            <a:r>
              <a:rPr lang="fr-FR" i="1" dirty="0" err="1"/>
              <a:t>aimet</a:t>
            </a:r>
            <a:r>
              <a:rPr lang="fr-FR" i="1" dirty="0"/>
              <a:t> Dieu </a:t>
            </a:r>
            <a:r>
              <a:rPr lang="fr-FR" i="1" dirty="0">
                <a:solidFill>
                  <a:srgbClr val="00B0F0"/>
                </a:solidFill>
              </a:rPr>
              <a:t>que</a:t>
            </a:r>
            <a:r>
              <a:rPr lang="fr-FR" i="1" dirty="0"/>
              <a:t> </a:t>
            </a:r>
            <a:r>
              <a:rPr lang="fr-FR" i="1" dirty="0" err="1"/>
              <a:t>trestot</a:t>
            </a:r>
            <a:r>
              <a:rPr lang="fr-FR" i="1" dirty="0"/>
              <a:t> son lignage. (Alexis,</a:t>
            </a:r>
            <a:r>
              <a:rPr lang="fr-FR" dirty="0"/>
              <a:t> 250)</a:t>
            </a:r>
          </a:p>
          <a:p>
            <a:pPr marL="0" indent="0" algn="just">
              <a:buNone/>
            </a:pPr>
            <a:r>
              <a:rPr lang="fr-FR" dirty="0"/>
              <a:t>	Il aime Dieu plus que tout son lignage.</a:t>
            </a:r>
          </a:p>
          <a:p>
            <a:pPr marL="0" indent="0" algn="just">
              <a:buNone/>
            </a:pPr>
            <a:r>
              <a:rPr lang="fr-FR" dirty="0"/>
              <a:t> </a:t>
            </a:r>
          </a:p>
          <a:p>
            <a:pPr algn="just"/>
            <a:r>
              <a:rPr lang="fr-FR" dirty="0"/>
              <a:t>Mais l’ancien français peut construire aussi le comparatif avec </a:t>
            </a:r>
            <a:r>
              <a:rPr lang="fr-FR" i="1" dirty="0">
                <a:solidFill>
                  <a:srgbClr val="00B0F0"/>
                </a:solidFill>
              </a:rPr>
              <a:t>de</a:t>
            </a:r>
            <a:r>
              <a:rPr lang="fr-FR" dirty="0"/>
              <a:t>, devant des substantifs, des pronoms, et – comme aujourd’hui- devant des noms de nombre. </a:t>
            </a:r>
          </a:p>
          <a:p>
            <a:pPr algn="just"/>
            <a:r>
              <a:rPr lang="fr-FR" dirty="0"/>
              <a:t>Ex.	</a:t>
            </a:r>
            <a:r>
              <a:rPr lang="fr-FR" i="1" dirty="0"/>
              <a:t>N’avez baron qui </a:t>
            </a:r>
            <a:r>
              <a:rPr lang="fr-FR" i="1" dirty="0" err="1">
                <a:solidFill>
                  <a:srgbClr val="00B0F0"/>
                </a:solidFill>
              </a:rPr>
              <a:t>mielz</a:t>
            </a:r>
            <a:r>
              <a:rPr lang="fr-FR" i="1" dirty="0"/>
              <a:t> </a:t>
            </a:r>
            <a:r>
              <a:rPr lang="fr-FR" i="1" dirty="0">
                <a:solidFill>
                  <a:srgbClr val="00B0F0"/>
                </a:solidFill>
              </a:rPr>
              <a:t>de</a:t>
            </a:r>
            <a:r>
              <a:rPr lang="fr-FR" i="1" dirty="0"/>
              <a:t> lui la </a:t>
            </a:r>
            <a:r>
              <a:rPr lang="fr-FR" i="1" dirty="0" err="1"/>
              <a:t>facet</a:t>
            </a:r>
            <a:r>
              <a:rPr lang="fr-FR" i="1" dirty="0"/>
              <a:t>. (</a:t>
            </a:r>
            <a:r>
              <a:rPr lang="fr-FR" i="1" dirty="0" err="1"/>
              <a:t>Rol</a:t>
            </a:r>
            <a:r>
              <a:rPr lang="fr-FR" dirty="0"/>
              <a:t>., 750) </a:t>
            </a:r>
          </a:p>
          <a:p>
            <a:pPr marL="0" indent="0" algn="just">
              <a:buNone/>
            </a:pPr>
            <a:r>
              <a:rPr lang="fr-FR" dirty="0"/>
              <a:t>Vous n’avez pas de baron qui forme mieux l’avant-garde que lui (</a:t>
            </a:r>
            <a:r>
              <a:rPr lang="fr-FR" dirty="0" err="1"/>
              <a:t>Ogier</a:t>
            </a:r>
            <a:r>
              <a:rPr lang="fr-FR" dirty="0"/>
              <a:t> de Danemark). </a:t>
            </a:r>
          </a:p>
          <a:p>
            <a:endParaRPr lang="fr-FR" dirty="0"/>
          </a:p>
        </p:txBody>
      </p:sp>
    </p:spTree>
    <p:extLst>
      <p:ext uri="{BB962C8B-B14F-4D97-AF65-F5344CB8AC3E}">
        <p14:creationId xmlns:p14="http://schemas.microsoft.com/office/powerpoint/2010/main" val="31126712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314522C-1992-4CC3-B4B5-209BC3D3F432}"/>
              </a:ext>
            </a:extLst>
          </p:cNvPr>
          <p:cNvSpPr>
            <a:spLocks noGrp="1"/>
          </p:cNvSpPr>
          <p:nvPr>
            <p:ph idx="1"/>
          </p:nvPr>
        </p:nvSpPr>
        <p:spPr>
          <a:xfrm>
            <a:off x="838200" y="595744"/>
            <a:ext cx="10515600" cy="6650183"/>
          </a:xfrm>
        </p:spPr>
        <p:txBody>
          <a:bodyPr/>
          <a:lstStyle/>
          <a:p>
            <a:pPr marL="0" indent="0" algn="just">
              <a:buNone/>
            </a:pPr>
            <a:r>
              <a:rPr lang="fr-FR" i="1" dirty="0"/>
              <a:t>	</a:t>
            </a:r>
            <a:r>
              <a:rPr lang="fr-FR" i="1" dirty="0" err="1">
                <a:solidFill>
                  <a:srgbClr val="00B0F0"/>
                </a:solidFill>
              </a:rPr>
              <a:t>Meillors</a:t>
            </a:r>
            <a:r>
              <a:rPr lang="fr-FR" i="1" dirty="0"/>
              <a:t> </a:t>
            </a:r>
            <a:r>
              <a:rPr lang="fr-FR" i="1" dirty="0" err="1"/>
              <a:t>vassals</a:t>
            </a:r>
            <a:r>
              <a:rPr lang="fr-FR" i="1" dirty="0"/>
              <a:t> </a:t>
            </a:r>
            <a:r>
              <a:rPr lang="fr-FR" i="1" dirty="0">
                <a:solidFill>
                  <a:srgbClr val="00B0F0"/>
                </a:solidFill>
              </a:rPr>
              <a:t>de</a:t>
            </a:r>
            <a:r>
              <a:rPr lang="fr-FR" i="1" dirty="0"/>
              <a:t> vos onques ne vi. (</a:t>
            </a:r>
            <a:r>
              <a:rPr lang="fr-FR" i="1" dirty="0" err="1"/>
              <a:t>Rol</a:t>
            </a:r>
            <a:r>
              <a:rPr lang="fr-FR" dirty="0"/>
              <a:t>., 1857)</a:t>
            </a:r>
          </a:p>
          <a:p>
            <a:pPr marL="0" indent="0" algn="just">
              <a:buNone/>
            </a:pPr>
            <a:r>
              <a:rPr lang="fr-FR" dirty="0"/>
              <a:t>	Jamais je ne vis de meilleurs vassaux que vous.</a:t>
            </a:r>
          </a:p>
          <a:p>
            <a:pPr marL="0" indent="0" algn="just">
              <a:buNone/>
            </a:pPr>
            <a:r>
              <a:rPr lang="fr-FR" dirty="0"/>
              <a:t>	</a:t>
            </a:r>
            <a:r>
              <a:rPr lang="fr-FR" i="1" dirty="0" err="1">
                <a:solidFill>
                  <a:srgbClr val="00B0F0"/>
                </a:solidFill>
              </a:rPr>
              <a:t>Meillor</a:t>
            </a:r>
            <a:r>
              <a:rPr lang="fr-FR" i="1" dirty="0"/>
              <a:t> vassal </a:t>
            </a:r>
            <a:r>
              <a:rPr lang="fr-FR" i="1" dirty="0">
                <a:solidFill>
                  <a:srgbClr val="00B0F0"/>
                </a:solidFill>
              </a:rPr>
              <a:t>de</a:t>
            </a:r>
            <a:r>
              <a:rPr lang="fr-FR" i="1" dirty="0"/>
              <a:t> lui </a:t>
            </a:r>
            <a:r>
              <a:rPr lang="fr-FR" i="1" dirty="0" err="1"/>
              <a:t>ja</a:t>
            </a:r>
            <a:r>
              <a:rPr lang="fr-FR" i="1" dirty="0"/>
              <a:t> ne </a:t>
            </a:r>
            <a:r>
              <a:rPr lang="fr-FR" i="1" dirty="0" err="1"/>
              <a:t>demant</a:t>
            </a:r>
            <a:r>
              <a:rPr lang="fr-FR" i="1" dirty="0"/>
              <a:t>. (</a:t>
            </a:r>
            <a:r>
              <a:rPr lang="fr-FR" i="1" dirty="0" err="1"/>
              <a:t>Rol</a:t>
            </a:r>
            <a:r>
              <a:rPr lang="fr-FR" i="1" dirty="0"/>
              <a:t>.,</a:t>
            </a:r>
            <a:r>
              <a:rPr lang="fr-FR" dirty="0"/>
              <a:t> 3377.)</a:t>
            </a:r>
          </a:p>
          <a:p>
            <a:pPr marL="0" indent="0" algn="just">
              <a:buNone/>
            </a:pPr>
            <a:r>
              <a:rPr lang="fr-FR" dirty="0"/>
              <a:t>	Jamais je ne chercherai, je ne demanderai de meilleur vassal que 	lui. </a:t>
            </a:r>
          </a:p>
          <a:p>
            <a:pPr marL="0" indent="0" algn="just">
              <a:buNone/>
            </a:pPr>
            <a:r>
              <a:rPr lang="fr-FR" dirty="0"/>
              <a:t> Le comparatif d’égalité se construit avec </a:t>
            </a:r>
            <a:r>
              <a:rPr lang="fr-FR" i="1" dirty="0">
                <a:solidFill>
                  <a:srgbClr val="00B0F0"/>
                </a:solidFill>
              </a:rPr>
              <a:t>come</a:t>
            </a:r>
            <a:r>
              <a:rPr lang="fr-FR" dirty="0"/>
              <a:t>, qui est par excellence, pendant tout le Moyen Age, la conjonction de la comparaison. </a:t>
            </a:r>
          </a:p>
          <a:p>
            <a:pPr marL="0" indent="0" algn="just">
              <a:buNone/>
            </a:pPr>
            <a:r>
              <a:rPr lang="fr-FR" dirty="0"/>
              <a:t>	Ex.	</a:t>
            </a:r>
            <a:r>
              <a:rPr lang="fr-FR" i="1" dirty="0" err="1"/>
              <a:t>Fist</a:t>
            </a:r>
            <a:r>
              <a:rPr lang="fr-FR" i="1" dirty="0"/>
              <a:t> une corde </a:t>
            </a:r>
            <a:r>
              <a:rPr lang="fr-FR" i="1" dirty="0">
                <a:solidFill>
                  <a:srgbClr val="00B0F0"/>
                </a:solidFill>
              </a:rPr>
              <a:t>si</a:t>
            </a:r>
            <a:r>
              <a:rPr lang="fr-FR" i="1" dirty="0"/>
              <a:t> longe </a:t>
            </a:r>
            <a:r>
              <a:rPr lang="fr-FR" i="1" dirty="0">
                <a:solidFill>
                  <a:srgbClr val="00B0F0"/>
                </a:solidFill>
              </a:rPr>
              <a:t>come</a:t>
            </a:r>
            <a:r>
              <a:rPr lang="fr-FR" i="1" dirty="0"/>
              <a:t> </a:t>
            </a:r>
            <a:r>
              <a:rPr lang="fr-FR" i="1" dirty="0" err="1"/>
              <a:t>ele</a:t>
            </a:r>
            <a:r>
              <a:rPr lang="fr-FR" i="1" dirty="0"/>
              <a:t> pot. (</a:t>
            </a:r>
            <a:r>
              <a:rPr lang="fr-FR" i="1" dirty="0" err="1"/>
              <a:t>Aucassin</a:t>
            </a:r>
            <a:r>
              <a:rPr lang="fr-FR" i="1" dirty="0"/>
              <a:t> et </a:t>
            </a:r>
            <a:r>
              <a:rPr lang="fr-FR" i="1" dirty="0" err="1"/>
              <a:t>Nicolette</a:t>
            </a:r>
            <a:r>
              <a:rPr lang="fr-FR" dirty="0"/>
              <a:t>, 	12, 14.) </a:t>
            </a:r>
          </a:p>
          <a:p>
            <a:pPr marL="0" indent="0" algn="just">
              <a:buNone/>
            </a:pPr>
            <a:r>
              <a:rPr lang="fr-FR" dirty="0"/>
              <a:t>	Elle fit une corde aussi longue qu’elle put.</a:t>
            </a:r>
          </a:p>
          <a:p>
            <a:r>
              <a:rPr lang="fr-FR" dirty="0"/>
              <a:t> Après le comparatif, il arrive souvent que la proposition subordonnée contienne la négation, sans que ce soit une règle absolue.</a:t>
            </a:r>
          </a:p>
          <a:p>
            <a:pPr marL="0" indent="0">
              <a:buNone/>
            </a:pPr>
            <a:r>
              <a:rPr lang="fr-FR" dirty="0"/>
              <a:t>	  Ex.	</a:t>
            </a:r>
            <a:r>
              <a:rPr lang="fr-FR" i="1" dirty="0"/>
              <a:t>Plus est </a:t>
            </a:r>
            <a:r>
              <a:rPr lang="fr-FR" i="1" dirty="0" err="1"/>
              <a:t>isnels</a:t>
            </a:r>
            <a:r>
              <a:rPr lang="fr-FR" i="1" dirty="0"/>
              <a:t> </a:t>
            </a:r>
            <a:r>
              <a:rPr lang="fr-FR" i="1" dirty="0">
                <a:solidFill>
                  <a:srgbClr val="00B0F0"/>
                </a:solidFill>
              </a:rPr>
              <a:t>que</a:t>
            </a:r>
            <a:r>
              <a:rPr lang="fr-FR" i="1" dirty="0"/>
              <a:t> </a:t>
            </a:r>
            <a:r>
              <a:rPr lang="fr-FR" i="1" dirty="0">
                <a:solidFill>
                  <a:srgbClr val="00B0F0"/>
                </a:solidFill>
              </a:rPr>
              <a:t>n’est </a:t>
            </a:r>
            <a:r>
              <a:rPr lang="fr-FR" i="1" dirty="0"/>
              <a:t>oisels qui volet. (</a:t>
            </a:r>
            <a:r>
              <a:rPr lang="fr-FR" i="1" dirty="0" err="1"/>
              <a:t>Rol</a:t>
            </a:r>
            <a:r>
              <a:rPr lang="fr-FR" dirty="0"/>
              <a:t>., 1573)</a:t>
            </a:r>
          </a:p>
          <a:p>
            <a:pPr marL="0" indent="0">
              <a:buNone/>
            </a:pPr>
            <a:r>
              <a:rPr lang="fr-FR" dirty="0"/>
              <a:t>	Il est plus rapide que n’est un oiseau qui vole. </a:t>
            </a:r>
          </a:p>
          <a:p>
            <a:pPr marL="0" indent="0">
              <a:buNone/>
            </a:pPr>
            <a:r>
              <a:rPr lang="fr-FR" dirty="0"/>
              <a:t> </a:t>
            </a:r>
          </a:p>
          <a:p>
            <a:pPr marL="0" indent="0" algn="just">
              <a:buNone/>
            </a:pPr>
            <a:endParaRPr lang="fr-FR" dirty="0"/>
          </a:p>
          <a:p>
            <a:endParaRPr lang="fr-FR" dirty="0"/>
          </a:p>
        </p:txBody>
      </p:sp>
    </p:spTree>
    <p:extLst>
      <p:ext uri="{BB962C8B-B14F-4D97-AF65-F5344CB8AC3E}">
        <p14:creationId xmlns:p14="http://schemas.microsoft.com/office/powerpoint/2010/main" val="305449210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005541-7915-41D6-ABB3-E57B7EA10083}"/>
              </a:ext>
            </a:extLst>
          </p:cNvPr>
          <p:cNvSpPr>
            <a:spLocks noGrp="1"/>
          </p:cNvSpPr>
          <p:nvPr>
            <p:ph idx="1"/>
          </p:nvPr>
        </p:nvSpPr>
        <p:spPr>
          <a:xfrm>
            <a:off x="838200" y="581891"/>
            <a:ext cx="10515600" cy="5595072"/>
          </a:xfrm>
        </p:spPr>
        <p:txBody>
          <a:bodyPr/>
          <a:lstStyle/>
          <a:p>
            <a:r>
              <a:rPr lang="fr-FR" b="1" dirty="0"/>
              <a:t> </a:t>
            </a:r>
            <a:r>
              <a:rPr lang="fr-FR" b="1" dirty="0">
                <a:solidFill>
                  <a:srgbClr val="FF0000"/>
                </a:solidFill>
              </a:rPr>
              <a:t>II.5. </a:t>
            </a:r>
            <a:r>
              <a:rPr lang="fr-FR" b="1" u="sng" dirty="0">
                <a:solidFill>
                  <a:srgbClr val="FF0000"/>
                </a:solidFill>
              </a:rPr>
              <a:t>LES PRONOMS</a:t>
            </a:r>
            <a:r>
              <a:rPr lang="fr-FR" dirty="0">
                <a:solidFill>
                  <a:srgbClr val="FF0000"/>
                </a:solidFill>
              </a:rPr>
              <a:t> </a:t>
            </a:r>
          </a:p>
          <a:p>
            <a:r>
              <a:rPr lang="fr-FR" b="1" dirty="0">
                <a:solidFill>
                  <a:srgbClr val="FF0000"/>
                </a:solidFill>
              </a:rPr>
              <a:t>II.5.1. PRONOMS PERSONNELS</a:t>
            </a:r>
            <a:endParaRPr lang="fr-FR" dirty="0">
              <a:solidFill>
                <a:srgbClr val="FF0000"/>
              </a:solidFill>
            </a:endParaRPr>
          </a:p>
          <a:p>
            <a:pPr marL="0" indent="0">
              <a:buNone/>
            </a:pPr>
            <a:r>
              <a:rPr lang="fr-FR" b="1" dirty="0">
                <a:solidFill>
                  <a:srgbClr val="FF0000"/>
                </a:solidFill>
              </a:rPr>
              <a:t> II.5.1.1. Emploi des pronoms personnels sujets.</a:t>
            </a:r>
            <a:endParaRPr lang="fr-FR" dirty="0">
              <a:solidFill>
                <a:srgbClr val="FF0000"/>
              </a:solidFill>
            </a:endParaRPr>
          </a:p>
          <a:p>
            <a:pPr marL="0" indent="0" algn="just">
              <a:lnSpc>
                <a:spcPct val="100000"/>
              </a:lnSpc>
              <a:buNone/>
            </a:pPr>
            <a:r>
              <a:rPr lang="fr-FR" dirty="0"/>
              <a:t>Conformément à l’usage latin le pronom personnel sujet est généralement omis.</a:t>
            </a:r>
          </a:p>
          <a:p>
            <a:pPr marL="0" indent="0" algn="just">
              <a:lnSpc>
                <a:spcPct val="100000"/>
              </a:lnSpc>
              <a:buNone/>
            </a:pPr>
            <a:r>
              <a:rPr lang="fr-FR" dirty="0"/>
              <a:t>On ne l’exprime que lorsqu’on veut insister ou marquer un contraste, une opposition.</a:t>
            </a:r>
          </a:p>
          <a:p>
            <a:pPr marL="0" indent="0" algn="just">
              <a:lnSpc>
                <a:spcPct val="100000"/>
              </a:lnSpc>
              <a:buNone/>
            </a:pPr>
            <a:r>
              <a:rPr lang="fr-FR" dirty="0"/>
              <a:t> 	Ex.	</a:t>
            </a:r>
            <a:r>
              <a:rPr lang="fr-FR" i="1" dirty="0"/>
              <a:t>Quant </a:t>
            </a:r>
            <a:r>
              <a:rPr lang="fr-FR" i="1" dirty="0" err="1">
                <a:solidFill>
                  <a:srgbClr val="00B0F0"/>
                </a:solidFill>
              </a:rPr>
              <a:t>jo</a:t>
            </a:r>
            <a:r>
              <a:rPr lang="fr-FR" i="1" dirty="0"/>
              <a:t> </a:t>
            </a:r>
            <a:r>
              <a:rPr lang="fr-FR" i="1" dirty="0" err="1"/>
              <a:t>mei</a:t>
            </a:r>
            <a:r>
              <a:rPr lang="fr-FR" i="1" dirty="0"/>
              <a:t> </a:t>
            </a:r>
            <a:r>
              <a:rPr lang="fr-FR" i="1" dirty="0" err="1"/>
              <a:t>pert</a:t>
            </a:r>
            <a:r>
              <a:rPr lang="fr-FR" i="1" dirty="0"/>
              <a:t>, de vos </a:t>
            </a:r>
            <a:r>
              <a:rPr lang="fr-FR" i="1" dirty="0" err="1"/>
              <a:t>nen</a:t>
            </a:r>
            <a:r>
              <a:rPr lang="fr-FR" i="1" dirty="0"/>
              <a:t> </a:t>
            </a:r>
            <a:r>
              <a:rPr lang="fr-FR" i="1" dirty="0">
                <a:solidFill>
                  <a:srgbClr val="00B0F0"/>
                </a:solidFill>
              </a:rPr>
              <a:t>ai</a:t>
            </a:r>
            <a:r>
              <a:rPr lang="fr-FR" i="1" dirty="0"/>
              <a:t> mais cure. (</a:t>
            </a:r>
            <a:r>
              <a:rPr lang="fr-FR" i="1" dirty="0" err="1"/>
              <a:t>Rol</a:t>
            </a:r>
            <a:r>
              <a:rPr lang="fr-FR" i="1" dirty="0"/>
              <a:t>.</a:t>
            </a:r>
            <a:r>
              <a:rPr lang="fr-FR" dirty="0"/>
              <a:t>, 2305.)</a:t>
            </a:r>
          </a:p>
          <a:p>
            <a:pPr marL="0" indent="0" algn="just">
              <a:lnSpc>
                <a:spcPct val="100000"/>
              </a:lnSpc>
              <a:buNone/>
            </a:pPr>
            <a:r>
              <a:rPr lang="fr-FR" dirty="0"/>
              <a:t>	Quand je me perds, de vous (de </a:t>
            </a:r>
            <a:r>
              <a:rPr lang="fr-FR" dirty="0" err="1"/>
              <a:t>Durendal</a:t>
            </a:r>
            <a:r>
              <a:rPr lang="fr-FR" dirty="0"/>
              <a:t>) je n’ai plus souci. </a:t>
            </a:r>
          </a:p>
          <a:p>
            <a:pPr marL="0" indent="0" algn="just">
              <a:lnSpc>
                <a:spcPct val="100000"/>
              </a:lnSpc>
              <a:buNone/>
            </a:pPr>
            <a:r>
              <a:rPr lang="fr-FR" dirty="0"/>
              <a:t>	</a:t>
            </a:r>
            <a:r>
              <a:rPr lang="fr-FR" i="1" dirty="0">
                <a:solidFill>
                  <a:srgbClr val="00B0F0"/>
                </a:solidFill>
              </a:rPr>
              <a:t>Tu</a:t>
            </a:r>
            <a:r>
              <a:rPr lang="fr-FR" i="1" dirty="0"/>
              <a:t> n’</a:t>
            </a:r>
            <a:r>
              <a:rPr lang="fr-FR" i="1" dirty="0" err="1"/>
              <a:t>ies</a:t>
            </a:r>
            <a:r>
              <a:rPr lang="fr-FR" i="1" dirty="0"/>
              <a:t> mes hom, ne </a:t>
            </a:r>
            <a:r>
              <a:rPr lang="fr-FR" i="1" dirty="0" err="1">
                <a:solidFill>
                  <a:srgbClr val="00B0F0"/>
                </a:solidFill>
              </a:rPr>
              <a:t>jo</a:t>
            </a:r>
            <a:r>
              <a:rPr lang="fr-FR" i="1" dirty="0"/>
              <a:t> ne sui tes sire. (</a:t>
            </a:r>
            <a:r>
              <a:rPr lang="fr-FR" i="1" dirty="0" err="1"/>
              <a:t>Rol</a:t>
            </a:r>
            <a:r>
              <a:rPr lang="fr-FR" dirty="0"/>
              <a:t>., 297.)</a:t>
            </a:r>
            <a:r>
              <a:rPr lang="fr-FR" b="1" dirty="0"/>
              <a:t> </a:t>
            </a:r>
            <a:endParaRPr lang="fr-FR" dirty="0"/>
          </a:p>
          <a:p>
            <a:pPr marL="0" indent="0">
              <a:buNone/>
            </a:pPr>
            <a:r>
              <a:rPr lang="fr-FR" b="1" dirty="0"/>
              <a:t>	</a:t>
            </a:r>
            <a:endParaRPr lang="fr-FR" dirty="0"/>
          </a:p>
        </p:txBody>
      </p:sp>
    </p:spTree>
    <p:extLst>
      <p:ext uri="{BB962C8B-B14F-4D97-AF65-F5344CB8AC3E}">
        <p14:creationId xmlns:p14="http://schemas.microsoft.com/office/powerpoint/2010/main" val="1431654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B7FD1A1-1E95-4F38-9F0D-F0613E0668D7}"/>
              </a:ext>
            </a:extLst>
          </p:cNvPr>
          <p:cNvSpPr>
            <a:spLocks noGrp="1"/>
          </p:cNvSpPr>
          <p:nvPr>
            <p:ph idx="1"/>
          </p:nvPr>
        </p:nvSpPr>
        <p:spPr>
          <a:xfrm>
            <a:off x="838200" y="415925"/>
            <a:ext cx="10515600" cy="5761038"/>
          </a:xfrm>
        </p:spPr>
        <p:txBody>
          <a:bodyPr rtlCol="0">
            <a:normAutofit/>
          </a:bodyPr>
          <a:lstStyle/>
          <a:p>
            <a:pPr fontAlgn="auto">
              <a:spcAft>
                <a:spcPts val="0"/>
              </a:spcAft>
              <a:defRPr/>
            </a:pPr>
            <a:r>
              <a:rPr lang="fr-FR" b="1" dirty="0">
                <a:solidFill>
                  <a:srgbClr val="FF0000"/>
                </a:solidFill>
              </a:rPr>
              <a:t>c.  Les faux imparisyllabiques</a:t>
            </a:r>
            <a:endParaRPr lang="fr-FR" dirty="0">
              <a:solidFill>
                <a:srgbClr val="FF0000"/>
              </a:solidFill>
            </a:endParaRPr>
          </a:p>
          <a:p>
            <a:pPr algn="just" fontAlgn="auto">
              <a:lnSpc>
                <a:spcPct val="150000"/>
              </a:lnSpc>
              <a:spcAft>
                <a:spcPts val="0"/>
              </a:spcAft>
              <a:defRPr/>
            </a:pPr>
            <a:r>
              <a:rPr lang="fr-FR" b="1" dirty="0"/>
              <a:t>(</a:t>
            </a:r>
            <a:r>
              <a:rPr lang="fr-FR" dirty="0"/>
              <a:t>noms ayant </a:t>
            </a:r>
            <a:r>
              <a:rPr lang="fr-FR" i="1" dirty="0"/>
              <a:t>deux consonnes á la fin du radical </a:t>
            </a:r>
            <a:r>
              <a:rPr lang="fr-FR" dirty="0"/>
              <a:t>avant la terminaison </a:t>
            </a:r>
            <a:r>
              <a:rPr lang="fr-FR" b="1" dirty="0"/>
              <a:t>–</a:t>
            </a:r>
            <a:r>
              <a:rPr lang="fr-FR" b="1" dirty="0" err="1">
                <a:solidFill>
                  <a:srgbClr val="00B050"/>
                </a:solidFill>
              </a:rPr>
              <a:t>is</a:t>
            </a:r>
            <a:r>
              <a:rPr lang="fr-FR" b="1" dirty="0">
                <a:solidFill>
                  <a:srgbClr val="00B050"/>
                </a:solidFill>
              </a:rPr>
              <a:t> </a:t>
            </a:r>
            <a:r>
              <a:rPr lang="fr-FR" dirty="0"/>
              <a:t>du génitif singulier et se déclinent comme les imparisyllabiques</a:t>
            </a:r>
          </a:p>
          <a:p>
            <a:pPr algn="just" fontAlgn="auto">
              <a:lnSpc>
                <a:spcPct val="150000"/>
              </a:lnSpc>
              <a:spcAft>
                <a:spcPts val="0"/>
              </a:spcAft>
              <a:defRPr/>
            </a:pPr>
            <a:r>
              <a:rPr lang="fr-FR" dirty="0"/>
              <a:t> ex. : </a:t>
            </a:r>
            <a:r>
              <a:rPr lang="fr-FR" dirty="0" err="1"/>
              <a:t>urbs</a:t>
            </a:r>
            <a:r>
              <a:rPr lang="fr-FR" dirty="0"/>
              <a:t>, </a:t>
            </a:r>
            <a:r>
              <a:rPr lang="fr-FR" dirty="0" err="1"/>
              <a:t>u</a:t>
            </a:r>
            <a:r>
              <a:rPr lang="fr-FR" b="1" dirty="0" err="1"/>
              <a:t>rb</a:t>
            </a:r>
            <a:r>
              <a:rPr lang="fr-FR" dirty="0" err="1"/>
              <a:t>is</a:t>
            </a:r>
            <a:r>
              <a:rPr lang="fr-FR" dirty="0"/>
              <a:t>, f. : </a:t>
            </a:r>
            <a:r>
              <a:rPr lang="fr-FR" i="1" dirty="0"/>
              <a:t>ville</a:t>
            </a:r>
            <a:r>
              <a:rPr lang="fr-FR" dirty="0"/>
              <a:t>		mens, me</a:t>
            </a:r>
            <a:r>
              <a:rPr lang="fr-FR" b="1" dirty="0"/>
              <a:t>nt</a:t>
            </a:r>
            <a:r>
              <a:rPr lang="fr-FR" dirty="0"/>
              <a:t>is, f. : </a:t>
            </a:r>
            <a:r>
              <a:rPr lang="fr-FR" i="1" dirty="0"/>
              <a:t>esprit</a:t>
            </a:r>
            <a:r>
              <a:rPr lang="fr-FR" dirty="0"/>
              <a:t>)</a:t>
            </a:r>
          </a:p>
          <a:p>
            <a:pPr marL="0" indent="0" algn="just" fontAlgn="auto">
              <a:lnSpc>
                <a:spcPct val="150000"/>
              </a:lnSpc>
              <a:spcAft>
                <a:spcPts val="0"/>
              </a:spcAft>
              <a:buFont typeface="Arial" panose="020B0604020202020204" pitchFamily="34" charset="0"/>
              <a:buNone/>
              <a:defRPr/>
            </a:pPr>
            <a:endParaRPr lang="fr-FR" dirty="0"/>
          </a:p>
          <a:p>
            <a:pPr fontAlgn="auto">
              <a:spcAft>
                <a:spcPts val="0"/>
              </a:spcAft>
              <a:defRPr/>
            </a:pPr>
            <a:endParaRPr lang="fr-FR"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103DA12-CA76-40D0-838F-F7AE2DC7E21A}"/>
              </a:ext>
            </a:extLst>
          </p:cNvPr>
          <p:cNvSpPr>
            <a:spLocks noGrp="1"/>
          </p:cNvSpPr>
          <p:nvPr>
            <p:ph idx="1"/>
          </p:nvPr>
        </p:nvSpPr>
        <p:spPr>
          <a:xfrm>
            <a:off x="838200" y="554182"/>
            <a:ext cx="10515600" cy="5971309"/>
          </a:xfrm>
        </p:spPr>
        <p:txBody>
          <a:bodyPr/>
          <a:lstStyle/>
          <a:p>
            <a:pPr marL="0" indent="0" algn="just">
              <a:lnSpc>
                <a:spcPct val="100000"/>
              </a:lnSpc>
              <a:buNone/>
            </a:pPr>
            <a:r>
              <a:rPr lang="fr-FR" dirty="0"/>
              <a:t>	Toi, tu n’es pas mon vassal, et moi, je ne suis pas ton seigneur.</a:t>
            </a:r>
          </a:p>
          <a:p>
            <a:pPr marL="0" indent="0" algn="just">
              <a:lnSpc>
                <a:spcPct val="100000"/>
              </a:lnSpc>
              <a:buNone/>
            </a:pPr>
            <a:r>
              <a:rPr lang="fr-FR" dirty="0"/>
              <a:t>	</a:t>
            </a:r>
            <a:r>
              <a:rPr lang="fr-FR" i="1" dirty="0">
                <a:solidFill>
                  <a:srgbClr val="00B0F0"/>
                </a:solidFill>
              </a:rPr>
              <a:t>Tu</a:t>
            </a:r>
            <a:r>
              <a:rPr lang="fr-FR" i="1" dirty="0"/>
              <a:t> </a:t>
            </a:r>
            <a:r>
              <a:rPr lang="fr-FR" i="1" dirty="0" err="1"/>
              <a:t>por</a:t>
            </a:r>
            <a:r>
              <a:rPr lang="fr-FR" i="1" dirty="0"/>
              <a:t>, ton per, </a:t>
            </a:r>
            <a:r>
              <a:rPr lang="fr-FR" i="1" dirty="0" err="1">
                <a:solidFill>
                  <a:srgbClr val="00B0F0"/>
                </a:solidFill>
              </a:rPr>
              <a:t>jol</a:t>
            </a:r>
            <a:r>
              <a:rPr lang="fr-FR" i="1" dirty="0"/>
              <a:t> ferai </a:t>
            </a:r>
            <a:r>
              <a:rPr lang="fr-FR" i="1" dirty="0" err="1"/>
              <a:t>por</a:t>
            </a:r>
            <a:r>
              <a:rPr lang="fr-FR" i="1" dirty="0"/>
              <a:t> mon fil. (Alexis</a:t>
            </a:r>
            <a:r>
              <a:rPr lang="fr-FR" dirty="0"/>
              <a:t>, 155.)</a:t>
            </a:r>
          </a:p>
          <a:p>
            <a:pPr marL="0" indent="0" algn="just">
              <a:lnSpc>
                <a:spcPct val="100000"/>
              </a:lnSpc>
              <a:buNone/>
            </a:pPr>
            <a:r>
              <a:rPr lang="fr-FR" dirty="0"/>
              <a:t>	Toi pour ton compagnon, moi je le ferai pour mon fils.</a:t>
            </a:r>
          </a:p>
          <a:p>
            <a:pPr marL="0" indent="0" algn="just">
              <a:lnSpc>
                <a:spcPct val="100000"/>
              </a:lnSpc>
              <a:buNone/>
            </a:pPr>
            <a:r>
              <a:rPr lang="fr-FR" dirty="0"/>
              <a:t> Cependant à la fin du XIIe siècle l’emploi du pronom sujet se généralise. </a:t>
            </a:r>
          </a:p>
          <a:p>
            <a:pPr algn="just">
              <a:lnSpc>
                <a:spcPct val="150000"/>
              </a:lnSpc>
            </a:pPr>
            <a:r>
              <a:rPr lang="fr-FR" dirty="0"/>
              <a:t>Les cas sujets des pronoms personnels étaient, au singulier, </a:t>
            </a:r>
            <a:r>
              <a:rPr lang="fr-FR" i="1" dirty="0">
                <a:solidFill>
                  <a:srgbClr val="00B0F0"/>
                </a:solidFill>
              </a:rPr>
              <a:t>je</a:t>
            </a:r>
            <a:r>
              <a:rPr lang="fr-FR" dirty="0">
                <a:solidFill>
                  <a:srgbClr val="00B0F0"/>
                </a:solidFill>
              </a:rPr>
              <a:t>, </a:t>
            </a:r>
            <a:r>
              <a:rPr lang="fr-FR" i="1" dirty="0">
                <a:solidFill>
                  <a:srgbClr val="00B0F0"/>
                </a:solidFill>
              </a:rPr>
              <a:t>tu</a:t>
            </a:r>
            <a:r>
              <a:rPr lang="fr-FR" dirty="0">
                <a:solidFill>
                  <a:srgbClr val="00B0F0"/>
                </a:solidFill>
              </a:rPr>
              <a:t>, </a:t>
            </a:r>
            <a:r>
              <a:rPr lang="fr-FR" i="1" dirty="0">
                <a:solidFill>
                  <a:srgbClr val="00B0F0"/>
                </a:solidFill>
              </a:rPr>
              <a:t>il</a:t>
            </a:r>
            <a:r>
              <a:rPr lang="fr-FR" dirty="0">
                <a:solidFill>
                  <a:srgbClr val="00B0F0"/>
                </a:solidFill>
              </a:rPr>
              <a:t> </a:t>
            </a:r>
            <a:r>
              <a:rPr lang="fr-FR" dirty="0"/>
              <a:t>(sert aussi de 3</a:t>
            </a:r>
            <a:r>
              <a:rPr lang="fr-FR" baseline="30000" dirty="0"/>
              <a:t>e</a:t>
            </a:r>
            <a:r>
              <a:rPr lang="fr-FR" dirty="0"/>
              <a:t> personne du pluriel). On disait : </a:t>
            </a:r>
            <a:r>
              <a:rPr lang="fr-FR" i="1" dirty="0">
                <a:solidFill>
                  <a:srgbClr val="00B0F0"/>
                </a:solidFill>
              </a:rPr>
              <a:t>je</a:t>
            </a:r>
            <a:r>
              <a:rPr lang="fr-FR" dirty="0"/>
              <a:t> </a:t>
            </a:r>
            <a:r>
              <a:rPr lang="fr-FR" i="1" dirty="0"/>
              <a:t>et </a:t>
            </a:r>
            <a:r>
              <a:rPr lang="fr-FR" i="1" dirty="0">
                <a:solidFill>
                  <a:srgbClr val="00B0F0"/>
                </a:solidFill>
              </a:rPr>
              <a:t>tu</a:t>
            </a:r>
            <a:r>
              <a:rPr lang="fr-FR" i="1" dirty="0"/>
              <a:t> irons ; ne </a:t>
            </a:r>
            <a:r>
              <a:rPr lang="fr-FR" i="1" dirty="0">
                <a:solidFill>
                  <a:srgbClr val="00B0F0"/>
                </a:solidFill>
              </a:rPr>
              <a:t>vos</a:t>
            </a:r>
            <a:r>
              <a:rPr lang="fr-FR" i="1" dirty="0"/>
              <a:t> ne </a:t>
            </a:r>
            <a:r>
              <a:rPr lang="fr-FR" i="1" dirty="0">
                <a:solidFill>
                  <a:srgbClr val="00B0F0"/>
                </a:solidFill>
              </a:rPr>
              <a:t>il</a:t>
            </a:r>
            <a:r>
              <a:rPr lang="fr-FR" i="1" dirty="0"/>
              <a:t> n’i porterez les </a:t>
            </a:r>
            <a:r>
              <a:rPr lang="fr-FR" i="1" dirty="0" err="1"/>
              <a:t>piez</a:t>
            </a:r>
            <a:r>
              <a:rPr lang="fr-FR" i="1" dirty="0"/>
              <a:t> (</a:t>
            </a:r>
            <a:r>
              <a:rPr lang="fr-FR" i="1" dirty="0" err="1"/>
              <a:t>Rol</a:t>
            </a:r>
            <a:r>
              <a:rPr lang="fr-FR" dirty="0"/>
              <a:t>., 260) ; </a:t>
            </a:r>
            <a:r>
              <a:rPr lang="fr-FR" i="1" dirty="0">
                <a:solidFill>
                  <a:srgbClr val="00B0F0"/>
                </a:solidFill>
              </a:rPr>
              <a:t>il</a:t>
            </a:r>
            <a:r>
              <a:rPr lang="fr-FR" i="1" dirty="0"/>
              <a:t> et </a:t>
            </a:r>
            <a:r>
              <a:rPr lang="fr-FR" i="1" dirty="0">
                <a:solidFill>
                  <a:srgbClr val="00B0F0"/>
                </a:solidFill>
              </a:rPr>
              <a:t>ses</a:t>
            </a:r>
            <a:r>
              <a:rPr lang="fr-FR" i="1" dirty="0"/>
              <a:t> </a:t>
            </a:r>
            <a:r>
              <a:rPr lang="fr-FR" i="1" dirty="0" err="1"/>
              <a:t>freres</a:t>
            </a:r>
            <a:r>
              <a:rPr lang="fr-FR" dirty="0"/>
              <a:t> (= lui et son frère) ; </a:t>
            </a:r>
            <a:r>
              <a:rPr lang="fr-FR" i="1" dirty="0">
                <a:solidFill>
                  <a:srgbClr val="00B0F0"/>
                </a:solidFill>
              </a:rPr>
              <a:t>il</a:t>
            </a:r>
            <a:r>
              <a:rPr lang="fr-FR" i="1" dirty="0"/>
              <a:t> </a:t>
            </a:r>
            <a:r>
              <a:rPr lang="fr-FR" i="1" dirty="0" err="1"/>
              <a:t>dui</a:t>
            </a:r>
            <a:r>
              <a:rPr lang="fr-FR" dirty="0"/>
              <a:t> (= eux deux) ; </a:t>
            </a:r>
            <a:r>
              <a:rPr lang="fr-FR" i="1" dirty="0">
                <a:solidFill>
                  <a:srgbClr val="00B0F0"/>
                </a:solidFill>
              </a:rPr>
              <a:t>je</a:t>
            </a:r>
            <a:r>
              <a:rPr lang="fr-FR" i="1" dirty="0"/>
              <a:t> et mi chevalier</a:t>
            </a:r>
            <a:r>
              <a:rPr lang="fr-FR" dirty="0"/>
              <a:t> (= moi et mes chevaliers) ; </a:t>
            </a:r>
            <a:r>
              <a:rPr lang="fr-FR" i="1" dirty="0"/>
              <a:t>li </a:t>
            </a:r>
            <a:r>
              <a:rPr lang="fr-FR" i="1" dirty="0" err="1"/>
              <a:t>maistres</a:t>
            </a:r>
            <a:r>
              <a:rPr lang="fr-FR" i="1" dirty="0"/>
              <a:t> </a:t>
            </a:r>
            <a:r>
              <a:rPr lang="fr-FR" i="1" dirty="0" err="1"/>
              <a:t>deu</a:t>
            </a:r>
            <a:r>
              <a:rPr lang="fr-FR" i="1" dirty="0"/>
              <a:t> Temple et </a:t>
            </a:r>
            <a:r>
              <a:rPr lang="fr-FR" i="1" dirty="0">
                <a:solidFill>
                  <a:srgbClr val="00B0F0"/>
                </a:solidFill>
              </a:rPr>
              <a:t>je</a:t>
            </a:r>
            <a:r>
              <a:rPr lang="fr-FR" dirty="0"/>
              <a:t> (Joinville) etc. : le maître du Temple et moi. </a:t>
            </a:r>
          </a:p>
          <a:p>
            <a:endParaRPr lang="fr-FR" dirty="0"/>
          </a:p>
        </p:txBody>
      </p:sp>
    </p:spTree>
    <p:extLst>
      <p:ext uri="{BB962C8B-B14F-4D97-AF65-F5344CB8AC3E}">
        <p14:creationId xmlns:p14="http://schemas.microsoft.com/office/powerpoint/2010/main" val="409406985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E341548-40CC-407B-93E3-76B78EEE5CB3}"/>
              </a:ext>
            </a:extLst>
          </p:cNvPr>
          <p:cNvSpPr>
            <a:spLocks noGrp="1"/>
          </p:cNvSpPr>
          <p:nvPr>
            <p:ph idx="1"/>
          </p:nvPr>
        </p:nvSpPr>
        <p:spPr>
          <a:xfrm>
            <a:off x="838200" y="526473"/>
            <a:ext cx="10515600" cy="5650490"/>
          </a:xfrm>
        </p:spPr>
        <p:txBody>
          <a:bodyPr/>
          <a:lstStyle/>
          <a:p>
            <a:pPr marL="0" indent="0">
              <a:buNone/>
            </a:pPr>
            <a:r>
              <a:rPr lang="fr-FR" dirty="0"/>
              <a:t>	Ex.	</a:t>
            </a:r>
            <a:r>
              <a:rPr lang="fr-FR" i="1" dirty="0">
                <a:solidFill>
                  <a:srgbClr val="00B0F0"/>
                </a:solidFill>
              </a:rPr>
              <a:t>Il</a:t>
            </a:r>
            <a:r>
              <a:rPr lang="fr-FR" i="1" dirty="0"/>
              <a:t> et </a:t>
            </a:r>
            <a:r>
              <a:rPr lang="fr-FR" i="1" dirty="0" err="1"/>
              <a:t>Rolanz</a:t>
            </a:r>
            <a:r>
              <a:rPr lang="fr-FR" i="1" dirty="0"/>
              <a:t> el camp furent </a:t>
            </a:r>
            <a:r>
              <a:rPr lang="fr-FR" i="1" dirty="0" err="1"/>
              <a:t>remes</a:t>
            </a:r>
            <a:r>
              <a:rPr lang="fr-FR" i="1" dirty="0"/>
              <a:t> (</a:t>
            </a:r>
            <a:r>
              <a:rPr lang="fr-FR" i="1" dirty="0" err="1"/>
              <a:t>Rol</a:t>
            </a:r>
            <a:r>
              <a:rPr lang="fr-FR" dirty="0"/>
              <a:t>., 2779)</a:t>
            </a:r>
          </a:p>
          <a:p>
            <a:pPr marL="0" indent="0">
              <a:buNone/>
            </a:pPr>
            <a:r>
              <a:rPr lang="fr-FR" dirty="0"/>
              <a:t>	Lui et Roland furent laissés sur le champ de bataille.  </a:t>
            </a:r>
          </a:p>
          <a:p>
            <a:pPr marL="0" indent="0">
              <a:buNone/>
            </a:pPr>
            <a:r>
              <a:rPr lang="fr-FR" dirty="0"/>
              <a:t> </a:t>
            </a:r>
          </a:p>
          <a:p>
            <a:pPr algn="just">
              <a:lnSpc>
                <a:spcPct val="150000"/>
              </a:lnSpc>
            </a:pPr>
            <a:r>
              <a:rPr lang="fr-FR" dirty="0"/>
              <a:t>Dès le XIIe siècle, on trouve cependant la tournure moderne </a:t>
            </a:r>
            <a:r>
              <a:rPr lang="fr-FR" i="1" dirty="0">
                <a:solidFill>
                  <a:srgbClr val="00B0F0"/>
                </a:solidFill>
              </a:rPr>
              <a:t>moi et vous</a:t>
            </a:r>
            <a:r>
              <a:rPr lang="fr-FR" dirty="0">
                <a:solidFill>
                  <a:srgbClr val="00B0F0"/>
                </a:solidFill>
              </a:rPr>
              <a:t> </a:t>
            </a:r>
            <a:r>
              <a:rPr lang="fr-FR" dirty="0"/>
              <a:t>au lieu de </a:t>
            </a:r>
            <a:r>
              <a:rPr lang="fr-FR" i="1" dirty="0">
                <a:solidFill>
                  <a:srgbClr val="00B0F0"/>
                </a:solidFill>
              </a:rPr>
              <a:t>je</a:t>
            </a:r>
            <a:r>
              <a:rPr lang="fr-FR" dirty="0">
                <a:solidFill>
                  <a:srgbClr val="00B0F0"/>
                </a:solidFill>
              </a:rPr>
              <a:t> </a:t>
            </a:r>
            <a:r>
              <a:rPr lang="fr-FR" i="1" dirty="0">
                <a:solidFill>
                  <a:srgbClr val="00B0F0"/>
                </a:solidFill>
              </a:rPr>
              <a:t>et vous</a:t>
            </a:r>
            <a:r>
              <a:rPr lang="fr-FR" dirty="0"/>
              <a:t> ; mais ces tournures ne deviendront communes qu’à partir du </a:t>
            </a:r>
            <a:r>
              <a:rPr lang="fr-FR" dirty="0">
                <a:solidFill>
                  <a:srgbClr val="00B0F0"/>
                </a:solidFill>
              </a:rPr>
              <a:t>XVe siècle (Moyen français) </a:t>
            </a:r>
            <a:r>
              <a:rPr lang="fr-FR" dirty="0"/>
              <a:t>et ne seront de règle qu’à la fin du </a:t>
            </a:r>
            <a:r>
              <a:rPr lang="fr-FR" dirty="0">
                <a:solidFill>
                  <a:srgbClr val="00B0F0"/>
                </a:solidFill>
              </a:rPr>
              <a:t>XVIe siècle (français classique)</a:t>
            </a:r>
            <a:r>
              <a:rPr lang="fr-FR" dirty="0"/>
              <a:t>.   </a:t>
            </a:r>
          </a:p>
          <a:p>
            <a:endParaRPr lang="fr-FR" dirty="0"/>
          </a:p>
        </p:txBody>
      </p:sp>
    </p:spTree>
    <p:extLst>
      <p:ext uri="{BB962C8B-B14F-4D97-AF65-F5344CB8AC3E}">
        <p14:creationId xmlns:p14="http://schemas.microsoft.com/office/powerpoint/2010/main" val="150618298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C00111-E5BF-42CB-A47D-07875568EB76}"/>
              </a:ext>
            </a:extLst>
          </p:cNvPr>
          <p:cNvSpPr>
            <a:spLocks noGrp="1"/>
          </p:cNvSpPr>
          <p:nvPr>
            <p:ph idx="1"/>
          </p:nvPr>
        </p:nvSpPr>
        <p:spPr>
          <a:xfrm>
            <a:off x="838200" y="637309"/>
            <a:ext cx="10515600" cy="5539654"/>
          </a:xfrm>
        </p:spPr>
        <p:txBody>
          <a:bodyPr/>
          <a:lstStyle/>
          <a:p>
            <a:r>
              <a:rPr lang="fr-FR" b="1" dirty="0">
                <a:solidFill>
                  <a:srgbClr val="FF0000"/>
                </a:solidFill>
              </a:rPr>
              <a:t>II.5.1.2. Emploi pléonastique de </a:t>
            </a:r>
            <a:r>
              <a:rPr lang="fr-FR" b="1" i="1" dirty="0">
                <a:solidFill>
                  <a:srgbClr val="FF0000"/>
                </a:solidFill>
              </a:rPr>
              <a:t>IL</a:t>
            </a:r>
            <a:r>
              <a:rPr lang="fr-FR" b="1" dirty="0">
                <a:solidFill>
                  <a:srgbClr val="FF0000"/>
                </a:solidFill>
              </a:rPr>
              <a:t>. </a:t>
            </a:r>
            <a:endParaRPr lang="fr-FR" dirty="0">
              <a:solidFill>
                <a:srgbClr val="FF0000"/>
              </a:solidFill>
            </a:endParaRPr>
          </a:p>
          <a:p>
            <a:pPr algn="just">
              <a:lnSpc>
                <a:spcPct val="100000"/>
              </a:lnSpc>
            </a:pPr>
            <a:r>
              <a:rPr lang="fr-FR" dirty="0"/>
              <a:t> Quand une phrase commence par </a:t>
            </a:r>
            <a:r>
              <a:rPr lang="fr-FR" i="1" dirty="0">
                <a:solidFill>
                  <a:srgbClr val="00B0F0"/>
                </a:solidFill>
              </a:rPr>
              <a:t>qui</a:t>
            </a:r>
            <a:r>
              <a:rPr lang="fr-FR" dirty="0">
                <a:solidFill>
                  <a:srgbClr val="00B0F0"/>
                </a:solidFill>
              </a:rPr>
              <a:t> = celui qui</a:t>
            </a:r>
            <a:r>
              <a:rPr lang="fr-FR" dirty="0"/>
              <a:t>, </a:t>
            </a:r>
            <a:r>
              <a:rPr lang="fr-FR" i="1" dirty="0">
                <a:solidFill>
                  <a:srgbClr val="00B050"/>
                </a:solidFill>
              </a:rPr>
              <a:t>il</a:t>
            </a:r>
            <a:r>
              <a:rPr lang="fr-FR" dirty="0"/>
              <a:t> est employé </a:t>
            </a:r>
            <a:r>
              <a:rPr lang="fr-FR" dirty="0" err="1"/>
              <a:t>pléonastiquement</a:t>
            </a:r>
            <a:r>
              <a:rPr lang="fr-FR" dirty="0"/>
              <a:t> dans le second membre de la phrase. </a:t>
            </a:r>
          </a:p>
          <a:p>
            <a:pPr algn="just">
              <a:lnSpc>
                <a:spcPct val="100000"/>
              </a:lnSpc>
            </a:pPr>
            <a:r>
              <a:rPr lang="fr-FR" dirty="0"/>
              <a:t>Ex. </a:t>
            </a:r>
            <a:r>
              <a:rPr lang="fr-FR" i="1" dirty="0">
                <a:solidFill>
                  <a:srgbClr val="00B0F0"/>
                </a:solidFill>
              </a:rPr>
              <a:t>Qui </a:t>
            </a:r>
            <a:r>
              <a:rPr lang="fr-FR" i="1" dirty="0" err="1">
                <a:solidFill>
                  <a:srgbClr val="00B0F0"/>
                </a:solidFill>
              </a:rPr>
              <a:t>molt</a:t>
            </a:r>
            <a:r>
              <a:rPr lang="fr-FR" i="1" dirty="0">
                <a:solidFill>
                  <a:srgbClr val="00B0F0"/>
                </a:solidFill>
              </a:rPr>
              <a:t> est las il se dort </a:t>
            </a:r>
            <a:r>
              <a:rPr lang="fr-FR" i="1" dirty="0"/>
              <a:t>contre terre (</a:t>
            </a:r>
            <a:r>
              <a:rPr lang="fr-FR" i="1" dirty="0" err="1"/>
              <a:t>Rol</a:t>
            </a:r>
            <a:r>
              <a:rPr lang="fr-FR" i="1" dirty="0"/>
              <a:t>., </a:t>
            </a:r>
            <a:r>
              <a:rPr lang="fr-FR" dirty="0"/>
              <a:t>2494.) : celui qui est très las dort contre terre.</a:t>
            </a:r>
          </a:p>
          <a:p>
            <a:pPr algn="just">
              <a:lnSpc>
                <a:spcPct val="100000"/>
              </a:lnSpc>
            </a:pPr>
            <a:r>
              <a:rPr lang="fr-FR" dirty="0"/>
              <a:t>Même en dehors de ce cas, l’emploi pléonastique de </a:t>
            </a:r>
            <a:r>
              <a:rPr lang="fr-FR" i="1" dirty="0">
                <a:solidFill>
                  <a:srgbClr val="00B050"/>
                </a:solidFill>
              </a:rPr>
              <a:t>il</a:t>
            </a:r>
            <a:r>
              <a:rPr lang="fr-FR" dirty="0"/>
              <a:t>, après un sujet déjà exprimé, est fréquent dans l’ancienne langue.</a:t>
            </a:r>
          </a:p>
          <a:p>
            <a:pPr algn="just">
              <a:lnSpc>
                <a:spcPct val="100000"/>
              </a:lnSpc>
            </a:pPr>
            <a:r>
              <a:rPr lang="fr-FR" b="1" dirty="0">
                <a:solidFill>
                  <a:srgbClr val="00B050"/>
                </a:solidFill>
              </a:rPr>
              <a:t>Omission des pronoms neutres sujets </a:t>
            </a:r>
            <a:r>
              <a:rPr lang="fr-FR" b="1" i="1" dirty="0">
                <a:solidFill>
                  <a:srgbClr val="00B050"/>
                </a:solidFill>
              </a:rPr>
              <a:t>IL, Ce</a:t>
            </a:r>
            <a:r>
              <a:rPr lang="fr-FR" b="1" dirty="0">
                <a:solidFill>
                  <a:srgbClr val="00B050"/>
                </a:solidFill>
              </a:rPr>
              <a:t>.</a:t>
            </a:r>
            <a:endParaRPr lang="fr-FR" dirty="0">
              <a:solidFill>
                <a:srgbClr val="00B050"/>
              </a:solidFill>
            </a:endParaRPr>
          </a:p>
          <a:p>
            <a:pPr marL="0" indent="0" algn="just">
              <a:lnSpc>
                <a:spcPct val="150000"/>
              </a:lnSpc>
              <a:buNone/>
            </a:pPr>
            <a:r>
              <a:rPr lang="fr-FR" dirty="0"/>
              <a:t>Les pronoms neutres </a:t>
            </a:r>
            <a:r>
              <a:rPr lang="fr-FR" i="1" dirty="0">
                <a:solidFill>
                  <a:srgbClr val="00B0F0"/>
                </a:solidFill>
              </a:rPr>
              <a:t>il</a:t>
            </a:r>
            <a:r>
              <a:rPr lang="fr-FR" b="1" dirty="0"/>
              <a:t> </a:t>
            </a:r>
            <a:r>
              <a:rPr lang="fr-FR" dirty="0"/>
              <a:t>et plus rarement </a:t>
            </a:r>
            <a:r>
              <a:rPr lang="fr-FR" i="1" dirty="0" err="1">
                <a:solidFill>
                  <a:srgbClr val="00B0F0"/>
                </a:solidFill>
              </a:rPr>
              <a:t>ço</a:t>
            </a:r>
            <a:r>
              <a:rPr lang="fr-FR" i="1" dirty="0"/>
              <a:t>, </a:t>
            </a:r>
            <a:r>
              <a:rPr lang="fr-FR" i="1" dirty="0">
                <a:solidFill>
                  <a:srgbClr val="00B0F0"/>
                </a:solidFill>
              </a:rPr>
              <a:t>ce</a:t>
            </a:r>
            <a:r>
              <a:rPr lang="fr-FR" dirty="0"/>
              <a:t> sujets grammaticaux de verbes impersonnels, sont en général omis.</a:t>
            </a:r>
          </a:p>
          <a:p>
            <a:endParaRPr lang="fr-FR" dirty="0"/>
          </a:p>
        </p:txBody>
      </p:sp>
    </p:spTree>
    <p:extLst>
      <p:ext uri="{BB962C8B-B14F-4D97-AF65-F5344CB8AC3E}">
        <p14:creationId xmlns:p14="http://schemas.microsoft.com/office/powerpoint/2010/main" val="239153615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3BD7E96-14C8-4F81-8FF0-1F04D3EC7EBE}"/>
              </a:ext>
            </a:extLst>
          </p:cNvPr>
          <p:cNvSpPr>
            <a:spLocks noGrp="1"/>
          </p:cNvSpPr>
          <p:nvPr>
            <p:ph idx="1"/>
          </p:nvPr>
        </p:nvSpPr>
        <p:spPr>
          <a:xfrm>
            <a:off x="838200" y="526473"/>
            <a:ext cx="10515600" cy="5650490"/>
          </a:xfrm>
        </p:spPr>
        <p:txBody>
          <a:bodyPr/>
          <a:lstStyle/>
          <a:p>
            <a:pPr marL="0" indent="0">
              <a:buNone/>
            </a:pPr>
            <a:r>
              <a:rPr lang="fr-FR" dirty="0"/>
              <a:t>    Ex.	</a:t>
            </a:r>
            <a:r>
              <a:rPr lang="fr-FR" i="1" dirty="0"/>
              <a:t>Donc li </a:t>
            </a:r>
            <a:r>
              <a:rPr lang="fr-FR" i="1" dirty="0" err="1"/>
              <a:t>remembret</a:t>
            </a:r>
            <a:r>
              <a:rPr lang="fr-FR" i="1" dirty="0"/>
              <a:t> de son </a:t>
            </a:r>
            <a:r>
              <a:rPr lang="fr-FR" i="1" dirty="0" err="1"/>
              <a:t>seignor</a:t>
            </a:r>
            <a:r>
              <a:rPr lang="fr-FR" i="1" dirty="0"/>
              <a:t> céleste. (Alexis</a:t>
            </a:r>
            <a:r>
              <a:rPr lang="fr-FR" dirty="0"/>
              <a:t>, 57.) </a:t>
            </a:r>
          </a:p>
          <a:p>
            <a:pPr marL="0" indent="0">
              <a:buNone/>
            </a:pPr>
            <a:r>
              <a:rPr lang="fr-FR" dirty="0"/>
              <a:t>	Alors </a:t>
            </a:r>
            <a:r>
              <a:rPr lang="fr-FR" i="1" dirty="0">
                <a:solidFill>
                  <a:srgbClr val="00B0F0"/>
                </a:solidFill>
              </a:rPr>
              <a:t>il</a:t>
            </a:r>
            <a:r>
              <a:rPr lang="fr-FR" dirty="0"/>
              <a:t> lui souvient de son seigneur céleste.</a:t>
            </a:r>
          </a:p>
          <a:p>
            <a:pPr marL="0" indent="0">
              <a:buNone/>
            </a:pPr>
            <a:r>
              <a:rPr lang="fr-FR" dirty="0"/>
              <a:t>	</a:t>
            </a:r>
            <a:r>
              <a:rPr lang="fr-FR" i="1" dirty="0"/>
              <a:t>Ne </a:t>
            </a:r>
            <a:r>
              <a:rPr lang="fr-FR" i="1" dirty="0" err="1">
                <a:solidFill>
                  <a:srgbClr val="00B0F0"/>
                </a:solidFill>
              </a:rPr>
              <a:t>puet</a:t>
            </a:r>
            <a:r>
              <a:rPr lang="fr-FR" i="1" dirty="0"/>
              <a:t> </a:t>
            </a:r>
            <a:r>
              <a:rPr lang="fr-FR" i="1" dirty="0" err="1"/>
              <a:t>altre</a:t>
            </a:r>
            <a:r>
              <a:rPr lang="fr-FR" i="1" dirty="0"/>
              <a:t> </a:t>
            </a:r>
            <a:r>
              <a:rPr lang="fr-FR" i="1" dirty="0" err="1"/>
              <a:t>estre</a:t>
            </a:r>
            <a:r>
              <a:rPr lang="fr-FR" i="1" dirty="0"/>
              <a:t>. (Alexis</a:t>
            </a:r>
            <a:r>
              <a:rPr lang="fr-FR" dirty="0"/>
              <a:t>, 156)</a:t>
            </a:r>
          </a:p>
          <a:p>
            <a:pPr marL="0" indent="0">
              <a:buNone/>
            </a:pPr>
            <a:r>
              <a:rPr lang="fr-FR" dirty="0"/>
              <a:t>	</a:t>
            </a:r>
            <a:r>
              <a:rPr lang="fr-FR" i="1" dirty="0"/>
              <a:t>Il</a:t>
            </a:r>
            <a:r>
              <a:rPr lang="fr-FR" dirty="0"/>
              <a:t> ne peut en être autrement.</a:t>
            </a:r>
          </a:p>
          <a:p>
            <a:pPr marL="0" indent="0">
              <a:buNone/>
            </a:pPr>
            <a:r>
              <a:rPr lang="fr-FR" dirty="0"/>
              <a:t>	</a:t>
            </a:r>
            <a:r>
              <a:rPr lang="fr-FR" i="1" dirty="0" err="1"/>
              <a:t>Soz</a:t>
            </a:r>
            <a:r>
              <a:rPr lang="fr-FR" i="1" dirty="0"/>
              <a:t> ciel n</a:t>
            </a:r>
            <a:r>
              <a:rPr lang="fr-FR" i="1" dirty="0">
                <a:solidFill>
                  <a:srgbClr val="00B0F0"/>
                </a:solidFill>
              </a:rPr>
              <a:t>’at</a:t>
            </a:r>
            <a:r>
              <a:rPr lang="fr-FR" i="1" dirty="0"/>
              <a:t> home. (Alexis</a:t>
            </a:r>
            <a:r>
              <a:rPr lang="fr-FR" dirty="0"/>
              <a:t>, 598)</a:t>
            </a:r>
          </a:p>
          <a:p>
            <a:pPr marL="0" indent="0">
              <a:buNone/>
            </a:pPr>
            <a:r>
              <a:rPr lang="fr-FR" dirty="0"/>
              <a:t>	Sous le ciel </a:t>
            </a:r>
            <a:r>
              <a:rPr lang="fr-FR" i="1" dirty="0"/>
              <a:t>il</a:t>
            </a:r>
            <a:r>
              <a:rPr lang="fr-FR" dirty="0"/>
              <a:t> n’y a pas homme.</a:t>
            </a:r>
          </a:p>
          <a:p>
            <a:pPr marL="0" indent="0">
              <a:buNone/>
            </a:pPr>
            <a:r>
              <a:rPr lang="fr-FR" dirty="0"/>
              <a:t>	</a:t>
            </a:r>
            <a:r>
              <a:rPr lang="fr-FR" i="1" dirty="0"/>
              <a:t>Assez </a:t>
            </a:r>
            <a:r>
              <a:rPr lang="fr-FR" i="1" dirty="0">
                <a:solidFill>
                  <a:srgbClr val="00B0F0"/>
                </a:solidFill>
              </a:rPr>
              <a:t>est </a:t>
            </a:r>
            <a:r>
              <a:rPr lang="fr-FR" i="1" dirty="0" err="1">
                <a:solidFill>
                  <a:srgbClr val="00B0F0"/>
                </a:solidFill>
              </a:rPr>
              <a:t>mielz</a:t>
            </a:r>
            <a:r>
              <a:rPr lang="fr-FR" i="1" dirty="0"/>
              <a:t>. (</a:t>
            </a:r>
            <a:r>
              <a:rPr lang="fr-FR" i="1" dirty="0" err="1"/>
              <a:t>Rol</a:t>
            </a:r>
            <a:r>
              <a:rPr lang="fr-FR" dirty="0"/>
              <a:t>., 58)</a:t>
            </a:r>
          </a:p>
          <a:p>
            <a:pPr marL="0" indent="0">
              <a:buNone/>
            </a:pPr>
            <a:r>
              <a:rPr lang="fr-FR" dirty="0"/>
              <a:t>	</a:t>
            </a:r>
            <a:r>
              <a:rPr lang="fr-FR" i="1" dirty="0"/>
              <a:t>Il</a:t>
            </a:r>
            <a:r>
              <a:rPr lang="fr-FR" dirty="0"/>
              <a:t> vaut beaucoup mieux. </a:t>
            </a:r>
          </a:p>
          <a:p>
            <a:pPr marL="0" indent="0">
              <a:buNone/>
            </a:pPr>
            <a:r>
              <a:rPr lang="fr-FR" dirty="0"/>
              <a:t>	</a:t>
            </a:r>
            <a:r>
              <a:rPr lang="en-GB" i="1" dirty="0"/>
              <a:t>Quatre </a:t>
            </a:r>
            <a:r>
              <a:rPr lang="en-GB" i="1" dirty="0" err="1"/>
              <a:t>pedrons</a:t>
            </a:r>
            <a:r>
              <a:rPr lang="en-GB" i="1" dirty="0"/>
              <a:t> </a:t>
            </a:r>
            <a:r>
              <a:rPr lang="en-GB" i="1" dirty="0" err="1">
                <a:solidFill>
                  <a:srgbClr val="00B0F0"/>
                </a:solidFill>
              </a:rPr>
              <a:t>i</a:t>
            </a:r>
            <a:r>
              <a:rPr lang="en-GB" i="1" dirty="0">
                <a:solidFill>
                  <a:srgbClr val="00B0F0"/>
                </a:solidFill>
              </a:rPr>
              <a:t> at</a:t>
            </a:r>
            <a:r>
              <a:rPr lang="en-GB" i="1" dirty="0"/>
              <a:t>. (</a:t>
            </a:r>
            <a:r>
              <a:rPr lang="en-GB" i="1" dirty="0" err="1"/>
              <a:t>Rol</a:t>
            </a:r>
            <a:r>
              <a:rPr lang="en-GB" dirty="0"/>
              <a:t>., 59)</a:t>
            </a:r>
            <a:endParaRPr lang="fr-FR" dirty="0"/>
          </a:p>
          <a:p>
            <a:pPr marL="0" indent="0">
              <a:buNone/>
            </a:pPr>
            <a:r>
              <a:rPr lang="en-GB" b="1" dirty="0"/>
              <a:t>	</a:t>
            </a:r>
            <a:r>
              <a:rPr lang="fr-FR" i="1" dirty="0"/>
              <a:t>Il</a:t>
            </a:r>
            <a:r>
              <a:rPr lang="fr-FR" dirty="0"/>
              <a:t> y a quatre perrons. </a:t>
            </a:r>
          </a:p>
          <a:p>
            <a:pPr marL="0" indent="0">
              <a:buNone/>
            </a:pPr>
            <a:r>
              <a:rPr lang="fr-FR" dirty="0"/>
              <a:t> </a:t>
            </a:r>
          </a:p>
          <a:p>
            <a:endParaRPr lang="fr-FR" dirty="0"/>
          </a:p>
        </p:txBody>
      </p:sp>
    </p:spTree>
    <p:extLst>
      <p:ext uri="{BB962C8B-B14F-4D97-AF65-F5344CB8AC3E}">
        <p14:creationId xmlns:p14="http://schemas.microsoft.com/office/powerpoint/2010/main" val="328847045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B4B046-1674-4DA1-851A-E985B42BFAA5}"/>
              </a:ext>
            </a:extLst>
          </p:cNvPr>
          <p:cNvSpPr>
            <a:spLocks noGrp="1"/>
          </p:cNvSpPr>
          <p:nvPr>
            <p:ph idx="1"/>
          </p:nvPr>
        </p:nvSpPr>
        <p:spPr>
          <a:xfrm>
            <a:off x="838200" y="554182"/>
            <a:ext cx="10515600" cy="6054436"/>
          </a:xfrm>
        </p:spPr>
        <p:txBody>
          <a:bodyPr/>
          <a:lstStyle/>
          <a:p>
            <a:pPr algn="just">
              <a:lnSpc>
                <a:spcPct val="150000"/>
              </a:lnSpc>
            </a:pPr>
            <a:r>
              <a:rPr lang="fr-FR" dirty="0"/>
              <a:t>L’expression moderne </a:t>
            </a:r>
            <a:r>
              <a:rPr lang="fr-FR" i="1" dirty="0">
                <a:solidFill>
                  <a:srgbClr val="00B0F0"/>
                </a:solidFill>
              </a:rPr>
              <a:t>il y a</a:t>
            </a:r>
            <a:r>
              <a:rPr lang="fr-FR" dirty="0">
                <a:solidFill>
                  <a:srgbClr val="00B0F0"/>
                </a:solidFill>
              </a:rPr>
              <a:t> </a:t>
            </a:r>
            <a:r>
              <a:rPr lang="fr-FR" dirty="0"/>
              <a:t>se présentait ordinairement sous la forme </a:t>
            </a:r>
            <a:r>
              <a:rPr lang="fr-FR" i="1" dirty="0">
                <a:solidFill>
                  <a:srgbClr val="00B0F0"/>
                </a:solidFill>
              </a:rPr>
              <a:t>i at</a:t>
            </a:r>
            <a:r>
              <a:rPr lang="fr-FR" dirty="0">
                <a:solidFill>
                  <a:srgbClr val="00B0F0"/>
                </a:solidFill>
              </a:rPr>
              <a:t> </a:t>
            </a:r>
            <a:r>
              <a:rPr lang="fr-FR" dirty="0"/>
              <a:t>(lat. </a:t>
            </a:r>
            <a:r>
              <a:rPr lang="fr-FR" i="1" dirty="0" err="1">
                <a:solidFill>
                  <a:srgbClr val="00B0F0"/>
                </a:solidFill>
              </a:rPr>
              <a:t>ibi</a:t>
            </a:r>
            <a:r>
              <a:rPr lang="fr-FR" dirty="0">
                <a:solidFill>
                  <a:srgbClr val="00B0F0"/>
                </a:solidFill>
              </a:rPr>
              <a:t> </a:t>
            </a:r>
            <a:r>
              <a:rPr lang="fr-FR" i="1" dirty="0" err="1">
                <a:solidFill>
                  <a:srgbClr val="00B0F0"/>
                </a:solidFill>
              </a:rPr>
              <a:t>habet</a:t>
            </a:r>
            <a:r>
              <a:rPr lang="fr-FR" dirty="0"/>
              <a:t>), quelquefois </a:t>
            </a:r>
            <a:r>
              <a:rPr lang="fr-FR" i="1" dirty="0">
                <a:solidFill>
                  <a:srgbClr val="00B0F0"/>
                </a:solidFill>
              </a:rPr>
              <a:t>at</a:t>
            </a:r>
            <a:r>
              <a:rPr lang="fr-FR" dirty="0"/>
              <a:t> tout court, et le nom qui suivait était au cas régime, comme complément de</a:t>
            </a:r>
            <a:r>
              <a:rPr lang="fr-FR" i="1" dirty="0"/>
              <a:t> </a:t>
            </a:r>
            <a:r>
              <a:rPr lang="fr-FR" i="1" dirty="0">
                <a:solidFill>
                  <a:srgbClr val="00B0F0"/>
                </a:solidFill>
              </a:rPr>
              <a:t>a</a:t>
            </a:r>
            <a:r>
              <a:rPr lang="fr-FR" dirty="0">
                <a:solidFill>
                  <a:srgbClr val="00B0F0"/>
                </a:solidFill>
              </a:rPr>
              <a:t>.</a:t>
            </a:r>
          </a:p>
          <a:p>
            <a:pPr algn="just">
              <a:lnSpc>
                <a:spcPct val="150000"/>
              </a:lnSpc>
            </a:pPr>
            <a:r>
              <a:rPr lang="fr-FR" dirty="0"/>
              <a:t>L’omission du pronom neutre sujet est restée fréquente jusqu’au XVIe siècle. La langue moderne en a conservé des traces dans des expressions comme : </a:t>
            </a:r>
            <a:r>
              <a:rPr lang="fr-FR" i="1" dirty="0">
                <a:solidFill>
                  <a:srgbClr val="00B0F0"/>
                </a:solidFill>
              </a:rPr>
              <a:t>tant y a</a:t>
            </a:r>
            <a:r>
              <a:rPr lang="fr-FR" dirty="0">
                <a:solidFill>
                  <a:srgbClr val="00B0F0"/>
                </a:solidFill>
              </a:rPr>
              <a:t> </a:t>
            </a:r>
            <a:r>
              <a:rPr lang="fr-FR" i="1" dirty="0">
                <a:solidFill>
                  <a:srgbClr val="00B0F0"/>
                </a:solidFill>
              </a:rPr>
              <a:t>que, tant s’en faut, naguère</a:t>
            </a:r>
            <a:r>
              <a:rPr lang="fr-FR" dirty="0">
                <a:solidFill>
                  <a:srgbClr val="00B0F0"/>
                </a:solidFill>
              </a:rPr>
              <a:t> </a:t>
            </a:r>
            <a:r>
              <a:rPr lang="fr-FR" dirty="0"/>
              <a:t>(= il n’y a guère, il n’y a pas beaucoup), </a:t>
            </a:r>
            <a:r>
              <a:rPr lang="fr-FR" i="1" dirty="0">
                <a:solidFill>
                  <a:srgbClr val="00B0F0"/>
                </a:solidFill>
              </a:rPr>
              <a:t>peut-être</a:t>
            </a:r>
            <a:r>
              <a:rPr lang="fr-FR" i="1" dirty="0"/>
              <a:t> </a:t>
            </a:r>
            <a:r>
              <a:rPr lang="fr-FR" dirty="0"/>
              <a:t>(cela peut être) ; </a:t>
            </a:r>
            <a:r>
              <a:rPr lang="fr-FR" i="1" dirty="0" err="1">
                <a:solidFill>
                  <a:srgbClr val="00B0F0"/>
                </a:solidFill>
              </a:rPr>
              <a:t>pieça</a:t>
            </a:r>
            <a:r>
              <a:rPr lang="fr-FR" dirty="0"/>
              <a:t> (= il y a une pièce de temps, il y a un moment). On disait dans l’ancienne langue : </a:t>
            </a:r>
            <a:r>
              <a:rPr lang="fr-FR" i="1" dirty="0" err="1">
                <a:solidFill>
                  <a:srgbClr val="00B0F0"/>
                </a:solidFill>
              </a:rPr>
              <a:t>grant</a:t>
            </a:r>
            <a:r>
              <a:rPr lang="fr-FR" i="1" dirty="0">
                <a:solidFill>
                  <a:srgbClr val="00B0F0"/>
                </a:solidFill>
              </a:rPr>
              <a:t> </a:t>
            </a:r>
            <a:r>
              <a:rPr lang="fr-FR" i="1" dirty="0" err="1">
                <a:solidFill>
                  <a:srgbClr val="00B0F0"/>
                </a:solidFill>
              </a:rPr>
              <a:t>pieç’a</a:t>
            </a:r>
            <a:r>
              <a:rPr lang="fr-FR" dirty="0">
                <a:solidFill>
                  <a:srgbClr val="00B0F0"/>
                </a:solidFill>
              </a:rPr>
              <a:t> </a:t>
            </a:r>
            <a:r>
              <a:rPr lang="fr-FR" dirty="0"/>
              <a:t>= il y a très longtemps. </a:t>
            </a:r>
          </a:p>
          <a:p>
            <a:endParaRPr lang="fr-FR" dirty="0"/>
          </a:p>
        </p:txBody>
      </p:sp>
    </p:spTree>
    <p:extLst>
      <p:ext uri="{BB962C8B-B14F-4D97-AF65-F5344CB8AC3E}">
        <p14:creationId xmlns:p14="http://schemas.microsoft.com/office/powerpoint/2010/main" val="61391235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9F36178-4E32-4644-A8E3-A4D4C02CA856}"/>
              </a:ext>
            </a:extLst>
          </p:cNvPr>
          <p:cNvSpPr>
            <a:spLocks noGrp="1"/>
          </p:cNvSpPr>
          <p:nvPr>
            <p:ph idx="1"/>
          </p:nvPr>
        </p:nvSpPr>
        <p:spPr>
          <a:xfrm>
            <a:off x="838200" y="609600"/>
            <a:ext cx="10515600" cy="5567363"/>
          </a:xfrm>
        </p:spPr>
        <p:txBody>
          <a:bodyPr/>
          <a:lstStyle/>
          <a:p>
            <a:pPr algn="just">
              <a:lnSpc>
                <a:spcPct val="100000"/>
              </a:lnSpc>
            </a:pPr>
            <a:r>
              <a:rPr lang="fr-FR" b="1" dirty="0">
                <a:solidFill>
                  <a:srgbClr val="FF0000"/>
                </a:solidFill>
              </a:rPr>
              <a:t>II.5.1.3. Omission du pronom personnel de la 3</a:t>
            </a:r>
            <a:r>
              <a:rPr lang="fr-FR" b="1" baseline="30000" dirty="0">
                <a:solidFill>
                  <a:srgbClr val="FF0000"/>
                </a:solidFill>
              </a:rPr>
              <a:t>e</a:t>
            </a:r>
            <a:r>
              <a:rPr lang="fr-FR" b="1" dirty="0">
                <a:solidFill>
                  <a:srgbClr val="FF0000"/>
                </a:solidFill>
              </a:rPr>
              <a:t> personne régime (complément) direct)</a:t>
            </a:r>
            <a:r>
              <a:rPr lang="fr-FR" b="1" dirty="0"/>
              <a:t>.</a:t>
            </a:r>
            <a:endParaRPr lang="fr-FR" dirty="0"/>
          </a:p>
          <a:p>
            <a:pPr algn="just">
              <a:lnSpc>
                <a:spcPct val="100000"/>
              </a:lnSpc>
            </a:pPr>
            <a:r>
              <a:rPr lang="fr-FR" dirty="0"/>
              <a:t>La grammaire moderne considère comme une faute la tournure populaire : </a:t>
            </a:r>
            <a:r>
              <a:rPr lang="fr-FR" i="1" dirty="0">
                <a:solidFill>
                  <a:srgbClr val="00B0F0"/>
                </a:solidFill>
              </a:rPr>
              <a:t>je lui ai</a:t>
            </a:r>
            <a:r>
              <a:rPr lang="fr-FR" dirty="0">
                <a:solidFill>
                  <a:srgbClr val="00B0F0"/>
                </a:solidFill>
              </a:rPr>
              <a:t> </a:t>
            </a:r>
            <a:r>
              <a:rPr lang="fr-FR" i="1" dirty="0">
                <a:solidFill>
                  <a:srgbClr val="00B0F0"/>
                </a:solidFill>
              </a:rPr>
              <a:t>dit</a:t>
            </a:r>
            <a:r>
              <a:rPr lang="fr-FR" i="1" dirty="0"/>
              <a:t> </a:t>
            </a:r>
            <a:r>
              <a:rPr lang="fr-FR" dirty="0"/>
              <a:t>pour</a:t>
            </a:r>
            <a:r>
              <a:rPr lang="fr-FR" i="1" dirty="0"/>
              <a:t> </a:t>
            </a:r>
            <a:r>
              <a:rPr lang="fr-FR" i="1" dirty="0">
                <a:solidFill>
                  <a:srgbClr val="00B0F0"/>
                </a:solidFill>
              </a:rPr>
              <a:t>je le lui ai dit</a:t>
            </a:r>
            <a:r>
              <a:rPr lang="fr-FR" dirty="0"/>
              <a:t> ; </a:t>
            </a:r>
            <a:r>
              <a:rPr lang="fr-FR" i="1" dirty="0">
                <a:solidFill>
                  <a:srgbClr val="00B0F0"/>
                </a:solidFill>
              </a:rPr>
              <a:t>je lui ai donnée</a:t>
            </a:r>
            <a:r>
              <a:rPr lang="fr-FR" dirty="0">
                <a:solidFill>
                  <a:srgbClr val="00B0F0"/>
                </a:solidFill>
              </a:rPr>
              <a:t> </a:t>
            </a:r>
            <a:r>
              <a:rPr lang="fr-FR" dirty="0"/>
              <a:t>pour </a:t>
            </a:r>
            <a:r>
              <a:rPr lang="fr-FR" i="1" dirty="0">
                <a:solidFill>
                  <a:srgbClr val="00B0F0"/>
                </a:solidFill>
              </a:rPr>
              <a:t>je la lui ai donnée</a:t>
            </a:r>
            <a:r>
              <a:rPr lang="fr-FR" dirty="0">
                <a:solidFill>
                  <a:srgbClr val="00B0F0"/>
                </a:solidFill>
              </a:rPr>
              <a:t>.</a:t>
            </a:r>
            <a:r>
              <a:rPr lang="fr-FR" dirty="0"/>
              <a:t> L’omission du premier pronom, régime direct, est fréquente encore au XVIe siècle et elle est presque constante en ancien français.</a:t>
            </a:r>
          </a:p>
          <a:p>
            <a:pPr marL="0" indent="0" algn="just">
              <a:lnSpc>
                <a:spcPct val="100000"/>
              </a:lnSpc>
              <a:buNone/>
            </a:pPr>
            <a:r>
              <a:rPr lang="fr-FR" dirty="0"/>
              <a:t>    Ex.	</a:t>
            </a:r>
            <a:r>
              <a:rPr lang="fr-FR" i="1" dirty="0"/>
              <a:t>Tient une chartre, mais ne </a:t>
            </a:r>
            <a:r>
              <a:rPr lang="fr-FR" i="1" dirty="0">
                <a:solidFill>
                  <a:srgbClr val="00B0F0"/>
                </a:solidFill>
              </a:rPr>
              <a:t>li puis </a:t>
            </a:r>
            <a:r>
              <a:rPr lang="fr-FR" i="1" dirty="0" err="1">
                <a:solidFill>
                  <a:srgbClr val="00B0F0"/>
                </a:solidFill>
              </a:rPr>
              <a:t>tolir</a:t>
            </a:r>
            <a:r>
              <a:rPr lang="fr-FR" i="1" dirty="0">
                <a:solidFill>
                  <a:srgbClr val="00B0F0"/>
                </a:solidFill>
              </a:rPr>
              <a:t>. </a:t>
            </a:r>
            <a:r>
              <a:rPr lang="fr-FR" i="1" dirty="0"/>
              <a:t>(Alexis</a:t>
            </a:r>
            <a:r>
              <a:rPr lang="fr-FR" dirty="0"/>
              <a:t>, 355)</a:t>
            </a:r>
          </a:p>
          <a:p>
            <a:pPr marL="0" indent="0" algn="just">
              <a:lnSpc>
                <a:spcPct val="100000"/>
              </a:lnSpc>
              <a:buNone/>
            </a:pPr>
            <a:r>
              <a:rPr lang="fr-FR" dirty="0"/>
              <a:t>	Il tient une charte, un écrit, mais je ne puis </a:t>
            </a:r>
            <a:r>
              <a:rPr lang="fr-FR" i="1" dirty="0"/>
              <a:t>le</a:t>
            </a:r>
            <a:r>
              <a:rPr lang="fr-FR" dirty="0"/>
              <a:t> lui enlever.</a:t>
            </a:r>
          </a:p>
          <a:p>
            <a:pPr marL="0" indent="0" algn="just">
              <a:lnSpc>
                <a:spcPct val="100000"/>
              </a:lnSpc>
              <a:buNone/>
            </a:pPr>
            <a:r>
              <a:rPr lang="fr-FR" dirty="0"/>
              <a:t>	</a:t>
            </a:r>
            <a:r>
              <a:rPr lang="fr-FR" i="1" dirty="0"/>
              <a:t>Il la </a:t>
            </a:r>
            <a:r>
              <a:rPr lang="fr-FR" i="1" dirty="0" err="1"/>
              <a:t>vuelt</a:t>
            </a:r>
            <a:r>
              <a:rPr lang="fr-FR" i="1" dirty="0"/>
              <a:t> prendre, cil ne </a:t>
            </a:r>
            <a:r>
              <a:rPr lang="fr-FR" i="1" dirty="0">
                <a:solidFill>
                  <a:srgbClr val="00B0F0"/>
                </a:solidFill>
              </a:rPr>
              <a:t>li </a:t>
            </a:r>
            <a:r>
              <a:rPr lang="fr-FR" i="1" dirty="0" err="1">
                <a:solidFill>
                  <a:srgbClr val="00B0F0"/>
                </a:solidFill>
              </a:rPr>
              <a:t>vuelt</a:t>
            </a:r>
            <a:r>
              <a:rPr lang="fr-FR" i="1" dirty="0">
                <a:solidFill>
                  <a:srgbClr val="00B0F0"/>
                </a:solidFill>
              </a:rPr>
              <a:t> </a:t>
            </a:r>
            <a:r>
              <a:rPr lang="fr-FR" i="1" dirty="0" err="1"/>
              <a:t>guerpir</a:t>
            </a:r>
            <a:r>
              <a:rPr lang="fr-FR" i="1" dirty="0"/>
              <a:t>.</a:t>
            </a:r>
            <a:r>
              <a:rPr lang="fr-FR" dirty="0"/>
              <a:t> (Ibid., 351.)</a:t>
            </a:r>
          </a:p>
          <a:p>
            <a:pPr marL="0" indent="0" algn="just">
              <a:lnSpc>
                <a:spcPct val="100000"/>
              </a:lnSpc>
              <a:buNone/>
            </a:pPr>
            <a:r>
              <a:rPr lang="fr-FR" dirty="0"/>
              <a:t>	 Il veut la prendre, mais celui-ci ne veut pas </a:t>
            </a:r>
            <a:r>
              <a:rPr lang="fr-FR" i="1" dirty="0"/>
              <a:t>la</a:t>
            </a:r>
            <a:r>
              <a:rPr lang="fr-FR" dirty="0"/>
              <a:t> lui abandonner.  </a:t>
            </a:r>
          </a:p>
          <a:p>
            <a:endParaRPr lang="fr-FR" dirty="0"/>
          </a:p>
        </p:txBody>
      </p:sp>
    </p:spTree>
    <p:extLst>
      <p:ext uri="{BB962C8B-B14F-4D97-AF65-F5344CB8AC3E}">
        <p14:creationId xmlns:p14="http://schemas.microsoft.com/office/powerpoint/2010/main" val="238581491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6A7D2ED-56C2-40F7-B0DD-B8FADC961FAB}"/>
              </a:ext>
            </a:extLst>
          </p:cNvPr>
          <p:cNvSpPr>
            <a:spLocks noGrp="1"/>
          </p:cNvSpPr>
          <p:nvPr>
            <p:ph idx="1"/>
          </p:nvPr>
        </p:nvSpPr>
        <p:spPr>
          <a:xfrm>
            <a:off x="838200" y="554182"/>
            <a:ext cx="10515600" cy="5622781"/>
          </a:xfrm>
        </p:spPr>
        <p:txBody>
          <a:bodyPr/>
          <a:lstStyle/>
          <a:p>
            <a:r>
              <a:rPr lang="fr-FR" b="1" dirty="0">
                <a:solidFill>
                  <a:srgbClr val="FF0000"/>
                </a:solidFill>
              </a:rPr>
              <a:t>Périphrases remplaçant le pronom personnel.</a:t>
            </a:r>
            <a:endParaRPr lang="fr-FR" dirty="0">
              <a:solidFill>
                <a:srgbClr val="FF0000"/>
              </a:solidFill>
            </a:endParaRPr>
          </a:p>
          <a:p>
            <a:pPr algn="just">
              <a:lnSpc>
                <a:spcPct val="100000"/>
              </a:lnSpc>
            </a:pPr>
            <a:r>
              <a:rPr lang="fr-FR" dirty="0"/>
              <a:t>L’ancien français employait des tournures comme </a:t>
            </a:r>
            <a:r>
              <a:rPr lang="fr-FR" i="1" dirty="0">
                <a:solidFill>
                  <a:srgbClr val="00B0F0"/>
                </a:solidFill>
              </a:rPr>
              <a:t>mon cors, ton cors, son cors</a:t>
            </a:r>
            <a:r>
              <a:rPr lang="fr-FR" dirty="0">
                <a:solidFill>
                  <a:srgbClr val="00B0F0"/>
                </a:solidFill>
              </a:rPr>
              <a:t>,</a:t>
            </a:r>
            <a:r>
              <a:rPr lang="fr-FR" dirty="0"/>
              <a:t> plus rarement </a:t>
            </a:r>
            <a:r>
              <a:rPr lang="fr-FR" i="1" dirty="0">
                <a:solidFill>
                  <a:srgbClr val="00B0F0"/>
                </a:solidFill>
              </a:rPr>
              <a:t>ma char, ta char</a:t>
            </a:r>
            <a:r>
              <a:rPr lang="fr-FR" dirty="0"/>
              <a:t>, et quelques autres expressions semblables en fonction de pronoms personnels. Les exemples avec </a:t>
            </a:r>
            <a:r>
              <a:rPr lang="fr-FR" i="1" dirty="0">
                <a:solidFill>
                  <a:srgbClr val="00B0F0"/>
                </a:solidFill>
              </a:rPr>
              <a:t>cors</a:t>
            </a:r>
            <a:r>
              <a:rPr lang="fr-FR" dirty="0"/>
              <a:t> sont en particulier nombreux : l’expression signifiait : </a:t>
            </a:r>
            <a:r>
              <a:rPr lang="fr-FR" i="1" dirty="0">
                <a:solidFill>
                  <a:srgbClr val="00B0F0"/>
                </a:solidFill>
              </a:rPr>
              <a:t>de ma personne, de ta personne, en personne moi-même, toi-même.     </a:t>
            </a:r>
            <a:r>
              <a:rPr lang="fr-FR" dirty="0">
                <a:solidFill>
                  <a:srgbClr val="00B0F0"/>
                </a:solidFill>
              </a:rPr>
              <a:t>     </a:t>
            </a:r>
          </a:p>
          <a:p>
            <a:pPr algn="just">
              <a:lnSpc>
                <a:spcPct val="100000"/>
              </a:lnSpc>
            </a:pPr>
            <a:r>
              <a:rPr lang="fr-FR" dirty="0"/>
              <a:t>Ex.	</a:t>
            </a:r>
            <a:r>
              <a:rPr lang="fr-FR" i="1" dirty="0"/>
              <a:t>Jo conduirai </a:t>
            </a:r>
            <a:r>
              <a:rPr lang="fr-FR" i="1" dirty="0">
                <a:solidFill>
                  <a:srgbClr val="00B0F0"/>
                </a:solidFill>
              </a:rPr>
              <a:t>mon cors </a:t>
            </a:r>
            <a:r>
              <a:rPr lang="fr-FR" i="1" dirty="0"/>
              <a:t>en </a:t>
            </a:r>
            <a:r>
              <a:rPr lang="fr-FR" i="1" dirty="0" err="1"/>
              <a:t>Rencesvals</a:t>
            </a:r>
            <a:r>
              <a:rPr lang="fr-FR" i="1" dirty="0"/>
              <a:t>. (</a:t>
            </a:r>
            <a:r>
              <a:rPr lang="fr-FR" i="1" dirty="0" err="1"/>
              <a:t>Rol</a:t>
            </a:r>
            <a:r>
              <a:rPr lang="fr-FR" dirty="0"/>
              <a:t>., 892)</a:t>
            </a:r>
          </a:p>
          <a:p>
            <a:pPr marL="0" indent="0" algn="just">
              <a:lnSpc>
                <a:spcPct val="100000"/>
              </a:lnSpc>
              <a:buNone/>
            </a:pPr>
            <a:r>
              <a:rPr lang="fr-FR" dirty="0"/>
              <a:t>	J’irai moi-même, en personne, à Roncevaux.</a:t>
            </a:r>
          </a:p>
          <a:p>
            <a:pPr marL="0" indent="0" algn="just">
              <a:lnSpc>
                <a:spcPct val="100000"/>
              </a:lnSpc>
              <a:buNone/>
            </a:pPr>
            <a:r>
              <a:rPr lang="fr-FR" dirty="0"/>
              <a:t>	</a:t>
            </a:r>
            <a:r>
              <a:rPr lang="fr-FR" i="1" dirty="0">
                <a:solidFill>
                  <a:srgbClr val="00B0F0"/>
                </a:solidFill>
              </a:rPr>
              <a:t>Li cors </a:t>
            </a:r>
            <a:r>
              <a:rPr lang="fr-FR" i="1" dirty="0"/>
              <a:t>Dieu les cravant ! (Aimeri de Narbonne</a:t>
            </a:r>
            <a:r>
              <a:rPr lang="fr-FR" dirty="0"/>
              <a:t>, 1019)</a:t>
            </a:r>
          </a:p>
          <a:p>
            <a:pPr marL="0" indent="0" algn="just">
              <a:lnSpc>
                <a:spcPct val="100000"/>
              </a:lnSpc>
              <a:buNone/>
            </a:pPr>
            <a:r>
              <a:rPr lang="fr-FR" dirty="0"/>
              <a:t>	Que Dieu les écrase ! </a:t>
            </a:r>
          </a:p>
          <a:p>
            <a:pPr marL="0" indent="0">
              <a:buNone/>
            </a:pPr>
            <a:r>
              <a:rPr lang="fr-FR" dirty="0"/>
              <a:t> </a:t>
            </a:r>
          </a:p>
          <a:p>
            <a:endParaRPr lang="fr-FR" dirty="0"/>
          </a:p>
        </p:txBody>
      </p:sp>
    </p:spTree>
    <p:extLst>
      <p:ext uri="{BB962C8B-B14F-4D97-AF65-F5344CB8AC3E}">
        <p14:creationId xmlns:p14="http://schemas.microsoft.com/office/powerpoint/2010/main" val="126678828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7C84227-3A4D-47B4-AC5F-95708A2CF909}"/>
              </a:ext>
            </a:extLst>
          </p:cNvPr>
          <p:cNvSpPr>
            <a:spLocks noGrp="1"/>
          </p:cNvSpPr>
          <p:nvPr>
            <p:ph idx="1"/>
          </p:nvPr>
        </p:nvSpPr>
        <p:spPr>
          <a:xfrm>
            <a:off x="838200" y="678873"/>
            <a:ext cx="10515600" cy="5498090"/>
          </a:xfrm>
        </p:spPr>
        <p:txBody>
          <a:bodyPr/>
          <a:lstStyle/>
          <a:p>
            <a:r>
              <a:rPr lang="fr-FR" dirty="0"/>
              <a:t>Le mot </a:t>
            </a:r>
            <a:r>
              <a:rPr lang="fr-FR" i="1" dirty="0">
                <a:solidFill>
                  <a:srgbClr val="00B0F0"/>
                </a:solidFill>
              </a:rPr>
              <a:t>cors</a:t>
            </a:r>
            <a:r>
              <a:rPr lang="fr-FR" dirty="0"/>
              <a:t> sert aussi à renforcer le pronom de la 3</a:t>
            </a:r>
            <a:r>
              <a:rPr lang="fr-FR" baseline="30000" dirty="0"/>
              <a:t>e</a:t>
            </a:r>
            <a:r>
              <a:rPr lang="fr-FR" dirty="0"/>
              <a:t> personne ou le substantif sujet.</a:t>
            </a:r>
          </a:p>
          <a:p>
            <a:pPr marL="0" indent="0">
              <a:buNone/>
            </a:pPr>
            <a:r>
              <a:rPr lang="fr-FR" dirty="0"/>
              <a:t> </a:t>
            </a:r>
          </a:p>
          <a:p>
            <a:r>
              <a:rPr lang="fr-FR" dirty="0"/>
              <a:t>Ex. 	</a:t>
            </a:r>
            <a:r>
              <a:rPr lang="fr-FR" i="1" dirty="0"/>
              <a:t>Il </a:t>
            </a:r>
            <a:r>
              <a:rPr lang="fr-FR" i="1" dirty="0">
                <a:solidFill>
                  <a:srgbClr val="00B0F0"/>
                </a:solidFill>
              </a:rPr>
              <a:t>ses cors </a:t>
            </a:r>
            <a:r>
              <a:rPr lang="fr-FR" i="1" dirty="0"/>
              <a:t>ira. (Villehardouin</a:t>
            </a:r>
            <a:r>
              <a:rPr lang="fr-FR" dirty="0"/>
              <a:t>, 93.) </a:t>
            </a:r>
          </a:p>
          <a:p>
            <a:pPr marL="0" indent="0">
              <a:buNone/>
            </a:pPr>
            <a:r>
              <a:rPr lang="fr-FR" dirty="0"/>
              <a:t>	Il ira en personne. </a:t>
            </a:r>
          </a:p>
          <a:p>
            <a:pPr marL="0" indent="0">
              <a:buNone/>
            </a:pPr>
            <a:r>
              <a:rPr lang="fr-FR" dirty="0"/>
              <a:t>	</a:t>
            </a:r>
            <a:r>
              <a:rPr lang="fr-FR" i="1" dirty="0"/>
              <a:t>Li </a:t>
            </a:r>
            <a:r>
              <a:rPr lang="fr-FR" i="1" dirty="0" err="1"/>
              <a:t>roys</a:t>
            </a:r>
            <a:r>
              <a:rPr lang="fr-FR" i="1" dirty="0"/>
              <a:t> </a:t>
            </a:r>
            <a:r>
              <a:rPr lang="fr-FR" i="1" dirty="0">
                <a:solidFill>
                  <a:srgbClr val="00B0F0"/>
                </a:solidFill>
              </a:rPr>
              <a:t>ses cors </a:t>
            </a:r>
            <a:r>
              <a:rPr lang="fr-FR" i="1" dirty="0" err="1"/>
              <a:t>avoit</a:t>
            </a:r>
            <a:r>
              <a:rPr lang="fr-FR" i="1" dirty="0"/>
              <a:t> fait</a:t>
            </a:r>
            <a:r>
              <a:rPr lang="fr-FR" dirty="0"/>
              <a:t>. (Joinville)</a:t>
            </a:r>
          </a:p>
          <a:p>
            <a:pPr marL="0" indent="0">
              <a:buNone/>
            </a:pPr>
            <a:r>
              <a:rPr lang="fr-FR" dirty="0"/>
              <a:t>	Le roi avait fait en personne, lui-même.</a:t>
            </a:r>
          </a:p>
          <a:p>
            <a:pPr marL="0" indent="0">
              <a:buNone/>
            </a:pPr>
            <a:r>
              <a:rPr lang="fr-FR" dirty="0"/>
              <a:t>	</a:t>
            </a:r>
            <a:r>
              <a:rPr lang="fr-FR" i="1" dirty="0"/>
              <a:t>Il </a:t>
            </a:r>
            <a:r>
              <a:rPr lang="fr-FR" i="1" dirty="0" err="1"/>
              <a:t>meismes</a:t>
            </a:r>
            <a:r>
              <a:rPr lang="fr-FR" i="1" dirty="0"/>
              <a:t> </a:t>
            </a:r>
            <a:r>
              <a:rPr lang="fr-FR" i="1" dirty="0">
                <a:solidFill>
                  <a:srgbClr val="00B0F0"/>
                </a:solidFill>
              </a:rPr>
              <a:t>ses cors </a:t>
            </a:r>
            <a:r>
              <a:rPr lang="fr-FR" i="1" dirty="0" err="1"/>
              <a:t>portoit</a:t>
            </a:r>
            <a:r>
              <a:rPr lang="fr-FR" i="1" dirty="0"/>
              <a:t>. (Id.) </a:t>
            </a:r>
            <a:endParaRPr lang="fr-FR" dirty="0"/>
          </a:p>
          <a:p>
            <a:pPr marL="0" indent="0">
              <a:buNone/>
            </a:pPr>
            <a:r>
              <a:rPr lang="fr-FR" i="1" dirty="0"/>
              <a:t>	</a:t>
            </a:r>
            <a:r>
              <a:rPr lang="fr-FR" dirty="0"/>
              <a:t>Lui-même portait.</a:t>
            </a:r>
          </a:p>
          <a:p>
            <a:pPr marL="0" indent="0">
              <a:buNone/>
            </a:pPr>
            <a:r>
              <a:rPr lang="fr-FR" dirty="0"/>
              <a:t> </a:t>
            </a:r>
          </a:p>
          <a:p>
            <a:endParaRPr lang="fr-FR" dirty="0"/>
          </a:p>
        </p:txBody>
      </p:sp>
    </p:spTree>
    <p:extLst>
      <p:ext uri="{BB962C8B-B14F-4D97-AF65-F5344CB8AC3E}">
        <p14:creationId xmlns:p14="http://schemas.microsoft.com/office/powerpoint/2010/main" val="3598498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DC8DE78-FDDA-46C4-9AD1-526AC82F7390}"/>
              </a:ext>
            </a:extLst>
          </p:cNvPr>
          <p:cNvSpPr>
            <a:spLocks noGrp="1"/>
          </p:cNvSpPr>
          <p:nvPr>
            <p:ph idx="1"/>
          </p:nvPr>
        </p:nvSpPr>
        <p:spPr>
          <a:xfrm>
            <a:off x="838200" y="651164"/>
            <a:ext cx="10515600" cy="5888181"/>
          </a:xfrm>
        </p:spPr>
        <p:txBody>
          <a:bodyPr/>
          <a:lstStyle/>
          <a:p>
            <a:r>
              <a:rPr lang="fr-FR" b="1" dirty="0">
                <a:solidFill>
                  <a:srgbClr val="FF0000"/>
                </a:solidFill>
              </a:rPr>
              <a:t>II.5.1.4. Pronoms - adverbes </a:t>
            </a:r>
            <a:r>
              <a:rPr lang="fr-FR" b="1" i="1" dirty="0">
                <a:solidFill>
                  <a:srgbClr val="FF0000"/>
                </a:solidFill>
              </a:rPr>
              <a:t>En, Y.</a:t>
            </a:r>
            <a:r>
              <a:rPr lang="fr-FR" b="1" dirty="0">
                <a:solidFill>
                  <a:srgbClr val="FF0000"/>
                </a:solidFill>
              </a:rPr>
              <a:t> </a:t>
            </a:r>
            <a:endParaRPr lang="fr-FR" dirty="0">
              <a:solidFill>
                <a:srgbClr val="FF0000"/>
              </a:solidFill>
            </a:endParaRPr>
          </a:p>
          <a:p>
            <a:pPr marL="0" indent="0" algn="just">
              <a:lnSpc>
                <a:spcPct val="100000"/>
              </a:lnSpc>
              <a:buNone/>
            </a:pPr>
            <a:r>
              <a:rPr lang="fr-FR" i="1" dirty="0"/>
              <a:t>   </a:t>
            </a:r>
            <a:r>
              <a:rPr lang="fr-FR" i="1" dirty="0">
                <a:solidFill>
                  <a:srgbClr val="00B050"/>
                </a:solidFill>
              </a:rPr>
              <a:t>En</a:t>
            </a:r>
            <a:r>
              <a:rPr lang="fr-FR" i="1" dirty="0"/>
              <a:t> </a:t>
            </a:r>
            <a:r>
              <a:rPr lang="fr-FR" dirty="0"/>
              <a:t>et</a:t>
            </a:r>
            <a:r>
              <a:rPr lang="fr-FR" i="1" dirty="0"/>
              <a:t> </a:t>
            </a:r>
            <a:r>
              <a:rPr lang="fr-FR" i="1" dirty="0">
                <a:solidFill>
                  <a:srgbClr val="00B050"/>
                </a:solidFill>
              </a:rPr>
              <a:t>y</a:t>
            </a:r>
            <a:r>
              <a:rPr lang="fr-FR" dirty="0"/>
              <a:t> (a. f. </a:t>
            </a:r>
            <a:r>
              <a:rPr lang="fr-FR" i="1" dirty="0"/>
              <a:t>i</a:t>
            </a:r>
            <a:r>
              <a:rPr lang="fr-FR" dirty="0"/>
              <a:t>), qui, dans la syntaxe moderne, se rapportent aux choses, pouvaient se rapporter aussi aux personnes.</a:t>
            </a:r>
          </a:p>
          <a:p>
            <a:pPr algn="just">
              <a:lnSpc>
                <a:spcPct val="100000"/>
              </a:lnSpc>
            </a:pPr>
            <a:r>
              <a:rPr lang="fr-FR" dirty="0"/>
              <a:t>Ex.	</a:t>
            </a:r>
            <a:r>
              <a:rPr lang="fr-FR" i="1" dirty="0"/>
              <a:t>De Nicole le bien faite</a:t>
            </a:r>
            <a:endParaRPr lang="fr-FR" dirty="0"/>
          </a:p>
          <a:p>
            <a:pPr marL="0" indent="0" algn="just">
              <a:lnSpc>
                <a:spcPct val="100000"/>
              </a:lnSpc>
              <a:buNone/>
            </a:pPr>
            <a:r>
              <a:rPr lang="fr-FR" i="1" dirty="0"/>
              <a:t>	Nus hom ne l’</a:t>
            </a:r>
            <a:r>
              <a:rPr lang="fr-FR" i="1" dirty="0">
                <a:solidFill>
                  <a:srgbClr val="00B050"/>
                </a:solidFill>
              </a:rPr>
              <a:t>en</a:t>
            </a:r>
            <a:r>
              <a:rPr lang="fr-FR" i="1" dirty="0"/>
              <a:t> </a:t>
            </a:r>
            <a:r>
              <a:rPr lang="fr-FR" i="1" dirty="0" err="1"/>
              <a:t>puet</a:t>
            </a:r>
            <a:r>
              <a:rPr lang="fr-FR" i="1" dirty="0"/>
              <a:t> retraire. (</a:t>
            </a:r>
            <a:r>
              <a:rPr lang="fr-FR" i="1" dirty="0" err="1"/>
              <a:t>Aucassin</a:t>
            </a:r>
            <a:r>
              <a:rPr lang="fr-FR" dirty="0"/>
              <a:t>, III, 4.)</a:t>
            </a:r>
          </a:p>
          <a:p>
            <a:pPr marL="0" indent="0" algn="just">
              <a:lnSpc>
                <a:spcPct val="100000"/>
              </a:lnSpc>
              <a:buNone/>
            </a:pPr>
            <a:r>
              <a:rPr lang="fr-FR" dirty="0"/>
              <a:t>	D’auprès de </a:t>
            </a:r>
            <a:r>
              <a:rPr lang="fr-FR" dirty="0" err="1"/>
              <a:t>Nicolette</a:t>
            </a:r>
            <a:r>
              <a:rPr lang="fr-FR" dirty="0"/>
              <a:t> la bien faite aucun homme ne peut le 	ramener. </a:t>
            </a:r>
          </a:p>
          <a:p>
            <a:pPr algn="just">
              <a:lnSpc>
                <a:spcPct val="100000"/>
              </a:lnSpc>
            </a:pPr>
            <a:r>
              <a:rPr lang="fr-FR" dirty="0"/>
              <a:t>L’emploi de ces mêmes pronoms – adverbes est fréquent pour annoncer un régime ou rappeler une proposition. Dans ce dernier cas cet emploi s’est maintenu avec beaucoup de liberté jusqu’au XVIIe siècle : on n’a qu’à étudier, à ce point de vue, la syntaxe de </a:t>
            </a:r>
            <a:r>
              <a:rPr lang="fr-FR" i="1" dirty="0"/>
              <a:t>en</a:t>
            </a:r>
            <a:r>
              <a:rPr lang="fr-FR" dirty="0"/>
              <a:t> dans Corneille. </a:t>
            </a:r>
          </a:p>
          <a:p>
            <a:endParaRPr lang="fr-FR" dirty="0"/>
          </a:p>
        </p:txBody>
      </p:sp>
    </p:spTree>
    <p:extLst>
      <p:ext uri="{BB962C8B-B14F-4D97-AF65-F5344CB8AC3E}">
        <p14:creationId xmlns:p14="http://schemas.microsoft.com/office/powerpoint/2010/main" val="315701002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E445A6-DC88-4201-9320-261C3D486081}"/>
              </a:ext>
            </a:extLst>
          </p:cNvPr>
          <p:cNvSpPr>
            <a:spLocks noGrp="1"/>
          </p:cNvSpPr>
          <p:nvPr>
            <p:ph idx="1"/>
          </p:nvPr>
        </p:nvSpPr>
        <p:spPr>
          <a:xfrm>
            <a:off x="838200" y="609600"/>
            <a:ext cx="10515600" cy="6248400"/>
          </a:xfrm>
        </p:spPr>
        <p:txBody>
          <a:bodyPr/>
          <a:lstStyle/>
          <a:p>
            <a:pPr algn="just">
              <a:lnSpc>
                <a:spcPct val="100000"/>
              </a:lnSpc>
            </a:pPr>
            <a:r>
              <a:rPr lang="fr-FR" b="1" dirty="0">
                <a:solidFill>
                  <a:srgbClr val="FF0000"/>
                </a:solidFill>
              </a:rPr>
              <a:t>II.5.1.5. Emploi du pronom personnel pour l’adjectif possessif.</a:t>
            </a:r>
            <a:endParaRPr lang="fr-FR" dirty="0">
              <a:solidFill>
                <a:srgbClr val="FF0000"/>
              </a:solidFill>
            </a:endParaRPr>
          </a:p>
          <a:p>
            <a:pPr algn="just">
              <a:lnSpc>
                <a:spcPct val="150000"/>
              </a:lnSpc>
            </a:pPr>
            <a:r>
              <a:rPr lang="fr-FR" dirty="0"/>
              <a:t>Le pronom personnel précédé de la préposition </a:t>
            </a:r>
            <a:r>
              <a:rPr lang="fr-FR" i="1" dirty="0">
                <a:solidFill>
                  <a:srgbClr val="00B0F0"/>
                </a:solidFill>
              </a:rPr>
              <a:t>de</a:t>
            </a:r>
            <a:r>
              <a:rPr lang="fr-FR" dirty="0"/>
              <a:t> remplace assez souvent l’adjectif possessif. On disait : </a:t>
            </a:r>
            <a:r>
              <a:rPr lang="fr-FR" i="1" dirty="0"/>
              <a:t>l’</a:t>
            </a:r>
            <a:r>
              <a:rPr lang="fr-FR" i="1" dirty="0" err="1"/>
              <a:t>ame</a:t>
            </a:r>
            <a:r>
              <a:rPr lang="fr-FR" i="1" dirty="0"/>
              <a:t> </a:t>
            </a:r>
            <a:r>
              <a:rPr lang="fr-FR" i="1" dirty="0">
                <a:solidFill>
                  <a:srgbClr val="00B0F0"/>
                </a:solidFill>
              </a:rPr>
              <a:t>de </a:t>
            </a:r>
            <a:r>
              <a:rPr lang="fr-FR" i="1" dirty="0" err="1">
                <a:solidFill>
                  <a:srgbClr val="00B0F0"/>
                </a:solidFill>
              </a:rPr>
              <a:t>mei</a:t>
            </a:r>
            <a:r>
              <a:rPr lang="fr-FR" dirty="0">
                <a:solidFill>
                  <a:srgbClr val="00B0F0"/>
                </a:solidFill>
              </a:rPr>
              <a:t> </a:t>
            </a:r>
            <a:r>
              <a:rPr lang="fr-FR" dirty="0"/>
              <a:t>(= mon âme), </a:t>
            </a:r>
            <a:r>
              <a:rPr lang="fr-FR" i="1" dirty="0"/>
              <a:t>l’</a:t>
            </a:r>
            <a:r>
              <a:rPr lang="fr-FR" i="1" dirty="0" err="1"/>
              <a:t>ame</a:t>
            </a:r>
            <a:r>
              <a:rPr lang="fr-FR" i="1" dirty="0"/>
              <a:t> </a:t>
            </a:r>
            <a:r>
              <a:rPr lang="fr-FR" i="1" dirty="0">
                <a:solidFill>
                  <a:srgbClr val="00B0F0"/>
                </a:solidFill>
              </a:rPr>
              <a:t>de </a:t>
            </a:r>
            <a:r>
              <a:rPr lang="fr-FR" i="1" dirty="0" err="1">
                <a:solidFill>
                  <a:srgbClr val="00B0F0"/>
                </a:solidFill>
              </a:rPr>
              <a:t>tei</a:t>
            </a:r>
            <a:r>
              <a:rPr lang="fr-FR" dirty="0">
                <a:solidFill>
                  <a:srgbClr val="00B0F0"/>
                </a:solidFill>
              </a:rPr>
              <a:t> </a:t>
            </a:r>
            <a:r>
              <a:rPr lang="fr-FR" dirty="0"/>
              <a:t>(= ton âme), </a:t>
            </a:r>
            <a:r>
              <a:rPr lang="fr-FR" i="1" dirty="0"/>
              <a:t>l’</a:t>
            </a:r>
            <a:r>
              <a:rPr lang="fr-FR" i="1" dirty="0" err="1"/>
              <a:t>ame</a:t>
            </a:r>
            <a:r>
              <a:rPr lang="fr-FR" i="1" dirty="0"/>
              <a:t> </a:t>
            </a:r>
            <a:r>
              <a:rPr lang="fr-FR" i="1" dirty="0">
                <a:solidFill>
                  <a:srgbClr val="00B0F0"/>
                </a:solidFill>
              </a:rPr>
              <a:t>de</a:t>
            </a:r>
            <a:r>
              <a:rPr lang="fr-FR" dirty="0">
                <a:solidFill>
                  <a:srgbClr val="00B0F0"/>
                </a:solidFill>
              </a:rPr>
              <a:t> </a:t>
            </a:r>
            <a:r>
              <a:rPr lang="fr-FR" i="1" dirty="0">
                <a:solidFill>
                  <a:srgbClr val="00B0F0"/>
                </a:solidFill>
              </a:rPr>
              <a:t>lui</a:t>
            </a:r>
            <a:r>
              <a:rPr lang="fr-FR" dirty="0">
                <a:solidFill>
                  <a:srgbClr val="00B0F0"/>
                </a:solidFill>
              </a:rPr>
              <a:t> </a:t>
            </a:r>
            <a:r>
              <a:rPr lang="fr-FR" dirty="0"/>
              <a:t>(=son âme) </a:t>
            </a:r>
            <a:r>
              <a:rPr lang="fr-FR" i="1" dirty="0"/>
              <a:t>; le nombre </a:t>
            </a:r>
            <a:r>
              <a:rPr lang="fr-FR" i="1" dirty="0">
                <a:solidFill>
                  <a:srgbClr val="00B0F0"/>
                </a:solidFill>
              </a:rPr>
              <a:t>d’eus</a:t>
            </a:r>
            <a:r>
              <a:rPr lang="fr-FR" i="1" dirty="0"/>
              <a:t>, l’</a:t>
            </a:r>
            <a:r>
              <a:rPr lang="fr-FR" i="1" dirty="0" err="1"/>
              <a:t>ame</a:t>
            </a:r>
            <a:r>
              <a:rPr lang="fr-FR" i="1" dirty="0"/>
              <a:t> </a:t>
            </a:r>
            <a:r>
              <a:rPr lang="fr-FR" i="1" dirty="0">
                <a:solidFill>
                  <a:srgbClr val="00B0F0"/>
                </a:solidFill>
              </a:rPr>
              <a:t>d’eus</a:t>
            </a:r>
            <a:r>
              <a:rPr lang="fr-FR" dirty="0"/>
              <a:t>, etc.</a:t>
            </a:r>
          </a:p>
          <a:p>
            <a:pPr>
              <a:lnSpc>
                <a:spcPct val="150000"/>
              </a:lnSpc>
            </a:pPr>
            <a:r>
              <a:rPr lang="fr-FR" dirty="0"/>
              <a:t>Ex. 	</a:t>
            </a:r>
            <a:r>
              <a:rPr lang="fr-FR" i="1" dirty="0" err="1"/>
              <a:t>Guaris</a:t>
            </a:r>
            <a:r>
              <a:rPr lang="fr-FR" i="1" dirty="0"/>
              <a:t> </a:t>
            </a:r>
            <a:r>
              <a:rPr lang="fr-FR" i="1" dirty="0">
                <a:solidFill>
                  <a:srgbClr val="00B0F0"/>
                </a:solidFill>
              </a:rPr>
              <a:t>de</a:t>
            </a:r>
            <a:r>
              <a:rPr lang="fr-FR" dirty="0">
                <a:solidFill>
                  <a:srgbClr val="00B0F0"/>
                </a:solidFill>
              </a:rPr>
              <a:t> </a:t>
            </a:r>
            <a:r>
              <a:rPr lang="fr-FR" dirty="0" err="1">
                <a:solidFill>
                  <a:srgbClr val="00B0F0"/>
                </a:solidFill>
              </a:rPr>
              <a:t>mei</a:t>
            </a:r>
            <a:r>
              <a:rPr lang="fr-FR" dirty="0">
                <a:solidFill>
                  <a:srgbClr val="00B0F0"/>
                </a:solidFill>
              </a:rPr>
              <a:t> </a:t>
            </a:r>
            <a:r>
              <a:rPr lang="fr-FR" i="1" dirty="0"/>
              <a:t>l’</a:t>
            </a:r>
            <a:r>
              <a:rPr lang="fr-FR" i="1" dirty="0" err="1"/>
              <a:t>ame</a:t>
            </a:r>
            <a:r>
              <a:rPr lang="fr-FR" i="1" dirty="0"/>
              <a:t> de </a:t>
            </a:r>
            <a:r>
              <a:rPr lang="fr-FR" i="1" dirty="0" err="1"/>
              <a:t>toz</a:t>
            </a:r>
            <a:r>
              <a:rPr lang="fr-FR" i="1" dirty="0"/>
              <a:t> </a:t>
            </a:r>
            <a:r>
              <a:rPr lang="fr-FR" i="1" dirty="0" err="1"/>
              <a:t>perils</a:t>
            </a:r>
            <a:r>
              <a:rPr lang="fr-FR" i="1" dirty="0"/>
              <a:t>. (</a:t>
            </a:r>
            <a:r>
              <a:rPr lang="fr-FR" i="1" dirty="0" err="1"/>
              <a:t>Rol</a:t>
            </a:r>
            <a:r>
              <a:rPr lang="fr-FR" dirty="0"/>
              <a:t>., 2387)</a:t>
            </a:r>
          </a:p>
          <a:p>
            <a:pPr marL="0" indent="0">
              <a:lnSpc>
                <a:spcPct val="150000"/>
              </a:lnSpc>
              <a:buNone/>
            </a:pPr>
            <a:r>
              <a:rPr lang="fr-FR" dirty="0"/>
              <a:t>	Protège </a:t>
            </a:r>
            <a:r>
              <a:rPr lang="fr-FR" i="1" dirty="0"/>
              <a:t>mon</a:t>
            </a:r>
            <a:r>
              <a:rPr lang="fr-FR" dirty="0"/>
              <a:t> âme contre tous les périls.</a:t>
            </a:r>
          </a:p>
          <a:p>
            <a:pPr marL="0" indent="0">
              <a:lnSpc>
                <a:spcPct val="150000"/>
              </a:lnSpc>
              <a:buNone/>
            </a:pPr>
            <a:r>
              <a:rPr lang="fr-FR" dirty="0"/>
              <a:t>	</a:t>
            </a:r>
            <a:r>
              <a:rPr lang="fr-FR" i="1" dirty="0"/>
              <a:t>Li sire </a:t>
            </a:r>
            <a:r>
              <a:rPr lang="fr-FR" i="1" dirty="0">
                <a:solidFill>
                  <a:srgbClr val="00B0F0"/>
                </a:solidFill>
              </a:rPr>
              <a:t>d’els</a:t>
            </a:r>
            <a:r>
              <a:rPr lang="fr-FR" i="1" dirty="0"/>
              <a:t> premiers </a:t>
            </a:r>
            <a:r>
              <a:rPr lang="fr-FR" i="1" dirty="0" err="1"/>
              <a:t>parlat</a:t>
            </a:r>
            <a:r>
              <a:rPr lang="fr-FR" i="1" dirty="0"/>
              <a:t> avant. (</a:t>
            </a:r>
            <a:r>
              <a:rPr lang="fr-FR" i="1" dirty="0" err="1"/>
              <a:t>Rol</a:t>
            </a:r>
            <a:r>
              <a:rPr lang="fr-FR" dirty="0"/>
              <a:t>., 2656)</a:t>
            </a:r>
          </a:p>
          <a:p>
            <a:pPr marL="0" indent="0">
              <a:lnSpc>
                <a:spcPct val="150000"/>
              </a:lnSpc>
              <a:buNone/>
            </a:pPr>
            <a:r>
              <a:rPr lang="fr-FR" dirty="0"/>
              <a:t>	Leur seigneur parla le premier.</a:t>
            </a:r>
          </a:p>
          <a:p>
            <a:pPr marL="0" indent="0">
              <a:lnSpc>
                <a:spcPct val="150000"/>
              </a:lnSpc>
              <a:buNone/>
            </a:pPr>
            <a:r>
              <a:rPr lang="fr-FR" dirty="0"/>
              <a:t> 	</a:t>
            </a:r>
          </a:p>
        </p:txBody>
      </p:sp>
    </p:spTree>
    <p:extLst>
      <p:ext uri="{BB962C8B-B14F-4D97-AF65-F5344CB8AC3E}">
        <p14:creationId xmlns:p14="http://schemas.microsoft.com/office/powerpoint/2010/main" val="3506912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a:extLst>
              <a:ext uri="{FF2B5EF4-FFF2-40B4-BE49-F238E27FC236}">
                <a16:creationId xmlns:a16="http://schemas.microsoft.com/office/drawing/2014/main" id="{F272EB68-C890-410D-9DC7-94A0F2AB55F7}"/>
              </a:ext>
            </a:extLst>
          </p:cNvPr>
          <p:cNvSpPr>
            <a:spLocks noGrp="1" noChangeArrowheads="1"/>
          </p:cNvSpPr>
          <p:nvPr>
            <p:ph idx="1"/>
          </p:nvPr>
        </p:nvSpPr>
        <p:spPr>
          <a:xfrm>
            <a:off x="838200" y="498475"/>
            <a:ext cx="10515600" cy="6180138"/>
          </a:xfrm>
        </p:spPr>
        <p:txBody>
          <a:bodyPr/>
          <a:lstStyle/>
          <a:p>
            <a:pPr>
              <a:defRPr/>
            </a:pPr>
            <a:r>
              <a:rPr lang="fr-FR" altLang="fr-FR" b="1" dirty="0">
                <a:solidFill>
                  <a:srgbClr val="FF0000"/>
                </a:solidFill>
              </a:rPr>
              <a:t>II.4. 4</a:t>
            </a:r>
            <a:r>
              <a:rPr lang="fr-FR" altLang="fr-FR" b="1" baseline="30000" dirty="0">
                <a:solidFill>
                  <a:srgbClr val="FF0000"/>
                </a:solidFill>
              </a:rPr>
              <a:t>e</a:t>
            </a:r>
            <a:r>
              <a:rPr lang="fr-FR" altLang="fr-FR" b="1" dirty="0">
                <a:solidFill>
                  <a:srgbClr val="FF0000"/>
                </a:solidFill>
              </a:rPr>
              <a:t> </a:t>
            </a:r>
            <a:r>
              <a:rPr lang="fr-FR" altLang="fr-FR" b="1" u="sng" dirty="0">
                <a:solidFill>
                  <a:srgbClr val="FF0000"/>
                </a:solidFill>
              </a:rPr>
              <a:t>DECLINAISON DES NOMS</a:t>
            </a:r>
            <a:r>
              <a:rPr lang="fr-FR" altLang="fr-FR" dirty="0">
                <a:solidFill>
                  <a:srgbClr val="FF0000"/>
                </a:solidFill>
              </a:rPr>
              <a:t>            </a:t>
            </a:r>
          </a:p>
          <a:p>
            <a:pPr>
              <a:defRPr/>
            </a:pPr>
            <a:r>
              <a:rPr lang="fr-FR" altLang="fr-FR" sz="2400" dirty="0">
                <a:solidFill>
                  <a:srgbClr val="00B050"/>
                </a:solidFill>
              </a:rPr>
              <a:t>GENITIF SINGULIER</a:t>
            </a:r>
            <a:r>
              <a:rPr lang="fr-FR" altLang="fr-FR" sz="2400" dirty="0"/>
              <a:t> : </a:t>
            </a:r>
            <a:r>
              <a:rPr lang="fr-FR" altLang="fr-FR" sz="2400" b="1" dirty="0">
                <a:solidFill>
                  <a:srgbClr val="FF0000"/>
                </a:solidFill>
              </a:rPr>
              <a:t>-US</a:t>
            </a:r>
            <a:endParaRPr lang="fr-FR" altLang="fr-FR" sz="2400" dirty="0">
              <a:solidFill>
                <a:srgbClr val="FF0000"/>
              </a:solidFill>
            </a:endParaRPr>
          </a:p>
          <a:p>
            <a:pPr>
              <a:defRPr/>
            </a:pPr>
            <a:r>
              <a:rPr lang="fr-FR" altLang="fr-FR" sz="2400" dirty="0"/>
              <a:t>types :  MASCULINS (et quelques féminins)/            NEUTRES</a:t>
            </a:r>
          </a:p>
          <a:p>
            <a:pPr>
              <a:defRPr/>
            </a:pPr>
            <a:r>
              <a:rPr lang="fr-FR" altLang="fr-FR" dirty="0"/>
              <a:t>          </a:t>
            </a:r>
            <a:r>
              <a:rPr lang="en-US" altLang="fr-FR" b="1" dirty="0" err="1"/>
              <a:t>senatus</a:t>
            </a:r>
            <a:r>
              <a:rPr lang="en-US" altLang="fr-FR" b="1" dirty="0"/>
              <a:t>, us</a:t>
            </a:r>
            <a:r>
              <a:rPr lang="en-US" altLang="fr-FR" dirty="0"/>
              <a:t>, m. : </a:t>
            </a:r>
            <a:r>
              <a:rPr lang="en-US" altLang="fr-FR" dirty="0" err="1"/>
              <a:t>sénat</a:t>
            </a:r>
            <a:r>
              <a:rPr lang="en-US" altLang="fr-FR" dirty="0"/>
              <a:t>                        /           </a:t>
            </a:r>
            <a:r>
              <a:rPr lang="en-US" altLang="fr-FR" b="1" dirty="0" err="1"/>
              <a:t>cornu</a:t>
            </a:r>
            <a:r>
              <a:rPr lang="en-US" altLang="fr-FR" b="1" dirty="0"/>
              <a:t>, us</a:t>
            </a:r>
            <a:r>
              <a:rPr lang="en-US" altLang="fr-FR" dirty="0"/>
              <a:t>, n. : </a:t>
            </a:r>
            <a:r>
              <a:rPr lang="en-US" altLang="fr-FR" dirty="0" err="1"/>
              <a:t>corne</a:t>
            </a:r>
            <a:r>
              <a:rPr lang="en-US" altLang="fr-FR" dirty="0"/>
              <a:t> </a:t>
            </a:r>
            <a:endParaRPr lang="fr-FR" altLang="fr-FR" dirty="0"/>
          </a:p>
          <a:p>
            <a:pPr marL="0" indent="0">
              <a:buFont typeface="Arial" panose="020B0604020202020204" pitchFamily="34" charset="0"/>
              <a:buNone/>
              <a:defRPr/>
            </a:pPr>
            <a:endParaRPr lang="fr-FR" altLang="fr-FR" dirty="0"/>
          </a:p>
        </p:txBody>
      </p:sp>
      <p:graphicFrame>
        <p:nvGraphicFramePr>
          <p:cNvPr id="2" name="Tableau 1">
            <a:extLst>
              <a:ext uri="{FF2B5EF4-FFF2-40B4-BE49-F238E27FC236}">
                <a16:creationId xmlns:a16="http://schemas.microsoft.com/office/drawing/2014/main" id="{F38618AB-8527-4EE3-B660-0A3344FAF508}"/>
              </a:ext>
            </a:extLst>
          </p:cNvPr>
          <p:cNvGraphicFramePr>
            <a:graphicFrameLocks noGrp="1"/>
          </p:cNvGraphicFramePr>
          <p:nvPr/>
        </p:nvGraphicFramePr>
        <p:xfrm>
          <a:off x="838200" y="2508250"/>
          <a:ext cx="4316413" cy="4267200"/>
        </p:xfrm>
        <a:graphic>
          <a:graphicData uri="http://schemas.openxmlformats.org/drawingml/2006/table">
            <a:tbl>
              <a:tblPr firstRow="1" firstCol="1" lastRow="1" lastCol="1" bandRow="1" bandCol="1">
                <a:tableStyleId>{5C22544A-7EE6-4342-B048-85BDC9FD1C3A}</a:tableStyleId>
              </a:tblPr>
              <a:tblGrid>
                <a:gridCol w="2158207">
                  <a:extLst>
                    <a:ext uri="{9D8B030D-6E8A-4147-A177-3AD203B41FA5}">
                      <a16:colId xmlns:a16="http://schemas.microsoft.com/office/drawing/2014/main" val="20000"/>
                    </a:ext>
                  </a:extLst>
                </a:gridCol>
                <a:gridCol w="2158207">
                  <a:extLst>
                    <a:ext uri="{9D8B030D-6E8A-4147-A177-3AD203B41FA5}">
                      <a16:colId xmlns:a16="http://schemas.microsoft.com/office/drawing/2014/main" val="20001"/>
                    </a:ext>
                  </a:extLst>
                </a:gridCol>
              </a:tblGrid>
              <a:tr h="4170840">
                <a:tc>
                  <a:txBody>
                    <a:bodyPr/>
                    <a:lstStyle/>
                    <a:p>
                      <a:pPr algn="just">
                        <a:spcAft>
                          <a:spcPts val="0"/>
                        </a:spcAft>
                      </a:pPr>
                      <a:r>
                        <a:rPr lang="de-DE" sz="2000" dirty="0">
                          <a:effectLst/>
                        </a:rPr>
                        <a:t>SG.  N.</a:t>
                      </a:r>
                      <a:endParaRPr lang="fr-FR" sz="2000" dirty="0">
                        <a:effectLst/>
                      </a:endParaRPr>
                    </a:p>
                    <a:p>
                      <a:pPr algn="just">
                        <a:spcAft>
                          <a:spcPts val="0"/>
                        </a:spcAft>
                      </a:pPr>
                      <a:r>
                        <a:rPr lang="de-DE" sz="2000" dirty="0">
                          <a:effectLst/>
                        </a:rPr>
                        <a:t>       V. </a:t>
                      </a:r>
                      <a:endParaRPr lang="fr-FR" sz="2000" dirty="0">
                        <a:effectLst/>
                      </a:endParaRPr>
                    </a:p>
                    <a:p>
                      <a:pPr algn="just">
                        <a:spcAft>
                          <a:spcPts val="0"/>
                        </a:spcAft>
                      </a:pPr>
                      <a:r>
                        <a:rPr lang="de-DE" sz="2000" dirty="0">
                          <a:effectLst/>
                        </a:rPr>
                        <a:t>      AC.</a:t>
                      </a:r>
                      <a:endParaRPr lang="fr-FR" sz="2000" dirty="0">
                        <a:effectLst/>
                      </a:endParaRPr>
                    </a:p>
                    <a:p>
                      <a:pPr algn="just">
                        <a:spcAft>
                          <a:spcPts val="0"/>
                        </a:spcAft>
                      </a:pPr>
                      <a:r>
                        <a:rPr lang="de-DE" sz="2000" dirty="0">
                          <a:effectLst/>
                        </a:rPr>
                        <a:t>       G.</a:t>
                      </a:r>
                      <a:endParaRPr lang="fr-FR" sz="2000" dirty="0">
                        <a:effectLst/>
                      </a:endParaRPr>
                    </a:p>
                    <a:p>
                      <a:pPr algn="just">
                        <a:spcAft>
                          <a:spcPts val="0"/>
                        </a:spcAft>
                      </a:pPr>
                      <a:r>
                        <a:rPr lang="de-DE" sz="2000" dirty="0">
                          <a:effectLst/>
                        </a:rPr>
                        <a:t>       D.</a:t>
                      </a:r>
                      <a:endParaRPr lang="fr-FR" sz="2000" dirty="0">
                        <a:effectLst/>
                      </a:endParaRPr>
                    </a:p>
                    <a:p>
                      <a:pPr algn="just">
                        <a:spcAft>
                          <a:spcPts val="0"/>
                        </a:spcAft>
                      </a:pPr>
                      <a:r>
                        <a:rPr lang="de-DE" sz="2000" dirty="0">
                          <a:effectLst/>
                        </a:rPr>
                        <a:t>      AB.</a:t>
                      </a:r>
                      <a:endParaRPr lang="fr-FR" sz="2000" dirty="0">
                        <a:effectLst/>
                      </a:endParaRPr>
                    </a:p>
                    <a:p>
                      <a:pPr algn="just">
                        <a:spcAft>
                          <a:spcPts val="0"/>
                        </a:spcAft>
                      </a:pPr>
                      <a:r>
                        <a:rPr lang="de-DE" sz="2000" dirty="0">
                          <a:effectLst/>
                        </a:rPr>
                        <a:t> </a:t>
                      </a:r>
                      <a:endParaRPr lang="fr-FR" sz="2000" dirty="0">
                        <a:effectLst/>
                      </a:endParaRPr>
                    </a:p>
                    <a:p>
                      <a:pPr algn="just">
                        <a:spcAft>
                          <a:spcPts val="0"/>
                        </a:spcAft>
                      </a:pPr>
                      <a:r>
                        <a:rPr lang="de-DE" sz="2000" dirty="0">
                          <a:effectLst/>
                        </a:rPr>
                        <a:t>PL.   N.</a:t>
                      </a:r>
                      <a:endParaRPr lang="fr-FR" sz="2000" dirty="0">
                        <a:effectLst/>
                      </a:endParaRPr>
                    </a:p>
                    <a:p>
                      <a:pPr algn="just">
                        <a:spcAft>
                          <a:spcPts val="0"/>
                        </a:spcAft>
                      </a:pPr>
                      <a:r>
                        <a:rPr lang="de-DE" sz="2000" dirty="0">
                          <a:effectLst/>
                        </a:rPr>
                        <a:t>        V.</a:t>
                      </a:r>
                      <a:endParaRPr lang="fr-FR" sz="2000" dirty="0">
                        <a:effectLst/>
                      </a:endParaRPr>
                    </a:p>
                    <a:p>
                      <a:pPr algn="just">
                        <a:spcAft>
                          <a:spcPts val="0"/>
                        </a:spcAft>
                      </a:pPr>
                      <a:r>
                        <a:rPr lang="de-DE" sz="2000" dirty="0">
                          <a:effectLst/>
                        </a:rPr>
                        <a:t>       AC.</a:t>
                      </a:r>
                      <a:endParaRPr lang="fr-FR" sz="2000" dirty="0">
                        <a:effectLst/>
                      </a:endParaRPr>
                    </a:p>
                    <a:p>
                      <a:pPr algn="just">
                        <a:spcAft>
                          <a:spcPts val="0"/>
                        </a:spcAft>
                      </a:pPr>
                      <a:r>
                        <a:rPr lang="de-DE" sz="2000" dirty="0">
                          <a:effectLst/>
                        </a:rPr>
                        <a:t>        G.</a:t>
                      </a:r>
                      <a:endParaRPr lang="fr-FR" sz="2000" dirty="0">
                        <a:effectLst/>
                      </a:endParaRPr>
                    </a:p>
                    <a:p>
                      <a:pPr algn="just">
                        <a:spcAft>
                          <a:spcPts val="0"/>
                        </a:spcAft>
                      </a:pPr>
                      <a:r>
                        <a:rPr lang="de-DE" sz="2000" dirty="0">
                          <a:effectLst/>
                        </a:rPr>
                        <a:t>        D.</a:t>
                      </a:r>
                      <a:endParaRPr lang="fr-FR" sz="2000" dirty="0">
                        <a:effectLst/>
                      </a:endParaRPr>
                    </a:p>
                    <a:p>
                      <a:pPr algn="just">
                        <a:spcAft>
                          <a:spcPts val="0"/>
                        </a:spcAft>
                      </a:pPr>
                      <a:r>
                        <a:rPr lang="de-DE" sz="2000" dirty="0">
                          <a:effectLst/>
                        </a:rPr>
                        <a:t>       AB.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91" marR="68591" marT="0" marB="0"/>
                </a:tc>
                <a:tc>
                  <a:txBody>
                    <a:bodyPr/>
                    <a:lstStyle/>
                    <a:p>
                      <a:pPr algn="just">
                        <a:spcAft>
                          <a:spcPts val="0"/>
                        </a:spcAft>
                      </a:pPr>
                      <a:r>
                        <a:rPr lang="de-DE" sz="2000" dirty="0" err="1">
                          <a:effectLst/>
                        </a:rPr>
                        <a:t>senatus</a:t>
                      </a:r>
                      <a:r>
                        <a:rPr lang="de-DE" sz="2000" dirty="0">
                          <a:effectLst/>
                        </a:rPr>
                        <a:t>         - </a:t>
                      </a:r>
                      <a:r>
                        <a:rPr lang="de-DE" sz="2000" dirty="0" err="1">
                          <a:effectLst/>
                        </a:rPr>
                        <a:t>us</a:t>
                      </a:r>
                      <a:endParaRPr lang="fr-FR" sz="2000" dirty="0">
                        <a:effectLst/>
                      </a:endParaRPr>
                    </a:p>
                    <a:p>
                      <a:pPr algn="just">
                        <a:spcAft>
                          <a:spcPts val="0"/>
                        </a:spcAft>
                      </a:pPr>
                      <a:r>
                        <a:rPr lang="en-US" sz="2000" dirty="0" err="1">
                          <a:effectLst/>
                        </a:rPr>
                        <a:t>senatus</a:t>
                      </a:r>
                      <a:r>
                        <a:rPr lang="en-US" sz="2000" dirty="0">
                          <a:effectLst/>
                        </a:rPr>
                        <a:t>         - us</a:t>
                      </a:r>
                      <a:endParaRPr lang="fr-FR" sz="2000" dirty="0">
                        <a:effectLst/>
                      </a:endParaRPr>
                    </a:p>
                    <a:p>
                      <a:pPr algn="just">
                        <a:spcAft>
                          <a:spcPts val="0"/>
                        </a:spcAft>
                      </a:pPr>
                      <a:r>
                        <a:rPr lang="en-US" sz="2000" dirty="0" err="1">
                          <a:effectLst/>
                        </a:rPr>
                        <a:t>senatum</a:t>
                      </a:r>
                      <a:r>
                        <a:rPr lang="en-US" sz="2000" dirty="0">
                          <a:effectLst/>
                        </a:rPr>
                        <a:t>        - um</a:t>
                      </a:r>
                      <a:endParaRPr lang="fr-FR" sz="2000" dirty="0">
                        <a:effectLst/>
                      </a:endParaRPr>
                    </a:p>
                    <a:p>
                      <a:pPr algn="just">
                        <a:spcAft>
                          <a:spcPts val="0"/>
                        </a:spcAft>
                      </a:pPr>
                      <a:r>
                        <a:rPr lang="en-US" sz="2000" dirty="0" err="1">
                          <a:effectLst/>
                        </a:rPr>
                        <a:t>senatus</a:t>
                      </a:r>
                      <a:r>
                        <a:rPr lang="en-US" sz="2000" dirty="0">
                          <a:effectLst/>
                        </a:rPr>
                        <a:t>         - us</a:t>
                      </a:r>
                      <a:endParaRPr lang="fr-FR" sz="2000" dirty="0">
                        <a:effectLst/>
                      </a:endParaRPr>
                    </a:p>
                    <a:p>
                      <a:pPr algn="just">
                        <a:spcAft>
                          <a:spcPts val="0"/>
                        </a:spcAft>
                      </a:pPr>
                      <a:r>
                        <a:rPr lang="en-US" sz="2000" dirty="0" err="1">
                          <a:effectLst/>
                        </a:rPr>
                        <a:t>senatui</a:t>
                      </a:r>
                      <a:r>
                        <a:rPr lang="en-US" sz="2000" dirty="0">
                          <a:effectLst/>
                        </a:rPr>
                        <a:t>         - </a:t>
                      </a:r>
                      <a:r>
                        <a:rPr lang="en-US" sz="2000" dirty="0" err="1">
                          <a:effectLst/>
                        </a:rPr>
                        <a:t>ui</a:t>
                      </a:r>
                      <a:endParaRPr lang="fr-FR" sz="2000" dirty="0">
                        <a:effectLst/>
                      </a:endParaRPr>
                    </a:p>
                    <a:p>
                      <a:pPr algn="just">
                        <a:spcAft>
                          <a:spcPts val="0"/>
                        </a:spcAft>
                      </a:pPr>
                      <a:r>
                        <a:rPr lang="en-US" sz="2000" dirty="0" err="1">
                          <a:effectLst/>
                        </a:rPr>
                        <a:t>senatu</a:t>
                      </a:r>
                      <a:r>
                        <a:rPr lang="en-US" sz="2000" dirty="0">
                          <a:effectLst/>
                        </a:rPr>
                        <a:t>          - u</a:t>
                      </a:r>
                      <a:endParaRPr lang="fr-FR" sz="2000" dirty="0">
                        <a:effectLst/>
                      </a:endParaRPr>
                    </a:p>
                    <a:p>
                      <a:pPr algn="just">
                        <a:spcAft>
                          <a:spcPts val="0"/>
                        </a:spcAft>
                      </a:pPr>
                      <a:r>
                        <a:rPr lang="en-US" sz="2000" dirty="0">
                          <a:effectLst/>
                        </a:rPr>
                        <a:t> </a:t>
                      </a:r>
                      <a:endParaRPr lang="fr-FR" sz="2000" dirty="0">
                        <a:effectLst/>
                      </a:endParaRPr>
                    </a:p>
                    <a:p>
                      <a:pPr algn="just">
                        <a:spcAft>
                          <a:spcPts val="0"/>
                        </a:spcAft>
                      </a:pPr>
                      <a:r>
                        <a:rPr lang="en-US" sz="2000" dirty="0" err="1">
                          <a:effectLst/>
                        </a:rPr>
                        <a:t>senatus</a:t>
                      </a:r>
                      <a:r>
                        <a:rPr lang="en-US" sz="2000" dirty="0">
                          <a:effectLst/>
                        </a:rPr>
                        <a:t>        - us</a:t>
                      </a:r>
                      <a:endParaRPr lang="fr-FR" sz="2000" dirty="0">
                        <a:effectLst/>
                      </a:endParaRPr>
                    </a:p>
                    <a:p>
                      <a:pPr algn="just">
                        <a:spcAft>
                          <a:spcPts val="0"/>
                        </a:spcAft>
                      </a:pPr>
                      <a:r>
                        <a:rPr lang="en-US" sz="2000" dirty="0" err="1">
                          <a:effectLst/>
                        </a:rPr>
                        <a:t>senatus</a:t>
                      </a:r>
                      <a:r>
                        <a:rPr lang="en-US" sz="2000" dirty="0">
                          <a:effectLst/>
                        </a:rPr>
                        <a:t>        - us</a:t>
                      </a:r>
                      <a:endParaRPr lang="fr-FR" sz="2000" dirty="0">
                        <a:effectLst/>
                      </a:endParaRPr>
                    </a:p>
                    <a:p>
                      <a:pPr algn="just">
                        <a:spcAft>
                          <a:spcPts val="0"/>
                        </a:spcAft>
                      </a:pPr>
                      <a:r>
                        <a:rPr lang="en-US" sz="2000" dirty="0" err="1">
                          <a:effectLst/>
                        </a:rPr>
                        <a:t>senatus</a:t>
                      </a:r>
                      <a:r>
                        <a:rPr lang="en-US" sz="2000" dirty="0">
                          <a:effectLst/>
                        </a:rPr>
                        <a:t>        - us</a:t>
                      </a:r>
                      <a:endParaRPr lang="fr-FR" sz="2000" dirty="0">
                        <a:effectLst/>
                      </a:endParaRPr>
                    </a:p>
                    <a:p>
                      <a:pPr algn="just">
                        <a:spcAft>
                          <a:spcPts val="0"/>
                        </a:spcAft>
                      </a:pPr>
                      <a:r>
                        <a:rPr lang="en-US" sz="2000" dirty="0" err="1">
                          <a:effectLst/>
                        </a:rPr>
                        <a:t>senatuum</a:t>
                      </a:r>
                      <a:r>
                        <a:rPr lang="en-US" sz="2000" dirty="0">
                          <a:effectLst/>
                        </a:rPr>
                        <a:t>     - </a:t>
                      </a:r>
                      <a:r>
                        <a:rPr lang="en-US" sz="2000" dirty="0" err="1">
                          <a:effectLst/>
                        </a:rPr>
                        <a:t>uum</a:t>
                      </a:r>
                      <a:endParaRPr lang="fr-FR" sz="2000" dirty="0">
                        <a:effectLst/>
                      </a:endParaRPr>
                    </a:p>
                    <a:p>
                      <a:pPr algn="just">
                        <a:spcAft>
                          <a:spcPts val="0"/>
                        </a:spcAft>
                      </a:pPr>
                      <a:r>
                        <a:rPr lang="en-US" sz="2000" dirty="0" err="1">
                          <a:effectLst/>
                        </a:rPr>
                        <a:t>senatibus</a:t>
                      </a:r>
                      <a:r>
                        <a:rPr lang="en-US" sz="2000" dirty="0">
                          <a:effectLst/>
                        </a:rPr>
                        <a:t>     - </a:t>
                      </a:r>
                      <a:r>
                        <a:rPr lang="en-US" sz="2000" dirty="0" err="1">
                          <a:effectLst/>
                        </a:rPr>
                        <a:t>ibus</a:t>
                      </a:r>
                      <a:endParaRPr lang="fr-FR" sz="2000" dirty="0">
                        <a:effectLst/>
                      </a:endParaRPr>
                    </a:p>
                    <a:p>
                      <a:pPr algn="just">
                        <a:spcAft>
                          <a:spcPts val="0"/>
                        </a:spcAft>
                      </a:pPr>
                      <a:r>
                        <a:rPr lang="en-US" sz="2000" dirty="0" err="1">
                          <a:effectLst/>
                        </a:rPr>
                        <a:t>senatibus</a:t>
                      </a:r>
                      <a:r>
                        <a:rPr lang="en-US" sz="2000" dirty="0">
                          <a:effectLst/>
                        </a:rPr>
                        <a:t>     - </a:t>
                      </a:r>
                      <a:r>
                        <a:rPr lang="en-US" sz="2000" dirty="0" err="1">
                          <a:effectLst/>
                        </a:rPr>
                        <a:t>ibus</a:t>
                      </a:r>
                      <a:endParaRPr lang="fr-FR" sz="2000" dirty="0">
                        <a:effectLst/>
                      </a:endParaRPr>
                    </a:p>
                    <a:p>
                      <a:pPr algn="just">
                        <a:spcAft>
                          <a:spcPts val="0"/>
                        </a:spcAft>
                      </a:pPr>
                      <a:r>
                        <a:rPr lang="en-US" sz="2000" dirty="0">
                          <a:effectLst/>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91" marR="68591" marT="0" marB="0"/>
                </a:tc>
                <a:extLst>
                  <a:ext uri="{0D108BD9-81ED-4DB2-BD59-A6C34878D82A}">
                    <a16:rowId xmlns:a16="http://schemas.microsoft.com/office/drawing/2014/main" val="10000"/>
                  </a:ext>
                </a:extLst>
              </a:tr>
            </a:tbl>
          </a:graphicData>
        </a:graphic>
      </p:graphicFrame>
      <p:graphicFrame>
        <p:nvGraphicFramePr>
          <p:cNvPr id="3" name="Tableau 2">
            <a:extLst>
              <a:ext uri="{FF2B5EF4-FFF2-40B4-BE49-F238E27FC236}">
                <a16:creationId xmlns:a16="http://schemas.microsoft.com/office/drawing/2014/main" id="{F46280BF-9124-45AA-9B62-798162B954E5}"/>
              </a:ext>
            </a:extLst>
          </p:cNvPr>
          <p:cNvGraphicFramePr>
            <a:graphicFrameLocks noGrp="1"/>
          </p:cNvGraphicFramePr>
          <p:nvPr/>
        </p:nvGraphicFramePr>
        <p:xfrm>
          <a:off x="7037388" y="2614613"/>
          <a:ext cx="4316412" cy="4160837"/>
        </p:xfrm>
        <a:graphic>
          <a:graphicData uri="http://schemas.openxmlformats.org/drawingml/2006/table">
            <a:tbl>
              <a:tblPr firstRow="1" firstCol="1" lastRow="1" lastCol="1" bandRow="1" bandCol="1">
                <a:tableStyleId>{5C22544A-7EE6-4342-B048-85BDC9FD1C3A}</a:tableStyleId>
              </a:tblPr>
              <a:tblGrid>
                <a:gridCol w="2158206">
                  <a:extLst>
                    <a:ext uri="{9D8B030D-6E8A-4147-A177-3AD203B41FA5}">
                      <a16:colId xmlns:a16="http://schemas.microsoft.com/office/drawing/2014/main" val="20000"/>
                    </a:ext>
                  </a:extLst>
                </a:gridCol>
                <a:gridCol w="2158206">
                  <a:extLst>
                    <a:ext uri="{9D8B030D-6E8A-4147-A177-3AD203B41FA5}">
                      <a16:colId xmlns:a16="http://schemas.microsoft.com/office/drawing/2014/main" val="20001"/>
                    </a:ext>
                  </a:extLst>
                </a:gridCol>
              </a:tblGrid>
              <a:tr h="4160837">
                <a:tc>
                  <a:txBody>
                    <a:bodyPr/>
                    <a:lstStyle/>
                    <a:p>
                      <a:pPr algn="just">
                        <a:spcAft>
                          <a:spcPts val="0"/>
                        </a:spcAft>
                      </a:pPr>
                      <a:r>
                        <a:rPr lang="de-DE" sz="2000" dirty="0">
                          <a:effectLst/>
                        </a:rPr>
                        <a:t>SG.  N.</a:t>
                      </a:r>
                      <a:endParaRPr lang="fr-FR" sz="2000" dirty="0">
                        <a:effectLst/>
                      </a:endParaRPr>
                    </a:p>
                    <a:p>
                      <a:pPr algn="just">
                        <a:spcAft>
                          <a:spcPts val="0"/>
                        </a:spcAft>
                      </a:pPr>
                      <a:r>
                        <a:rPr lang="de-DE" sz="2000" dirty="0">
                          <a:effectLst/>
                        </a:rPr>
                        <a:t>       V. </a:t>
                      </a:r>
                      <a:endParaRPr lang="fr-FR" sz="2000" dirty="0">
                        <a:effectLst/>
                      </a:endParaRPr>
                    </a:p>
                    <a:p>
                      <a:pPr algn="just">
                        <a:spcAft>
                          <a:spcPts val="0"/>
                        </a:spcAft>
                      </a:pPr>
                      <a:r>
                        <a:rPr lang="de-DE" sz="2000" dirty="0">
                          <a:effectLst/>
                        </a:rPr>
                        <a:t>      AC.</a:t>
                      </a:r>
                      <a:endParaRPr lang="fr-FR" sz="2000" dirty="0">
                        <a:effectLst/>
                      </a:endParaRPr>
                    </a:p>
                    <a:p>
                      <a:pPr algn="just">
                        <a:spcAft>
                          <a:spcPts val="0"/>
                        </a:spcAft>
                      </a:pPr>
                      <a:r>
                        <a:rPr lang="de-DE" sz="2000" dirty="0">
                          <a:effectLst/>
                        </a:rPr>
                        <a:t>       G.</a:t>
                      </a:r>
                      <a:endParaRPr lang="fr-FR" sz="2000" dirty="0">
                        <a:effectLst/>
                      </a:endParaRPr>
                    </a:p>
                    <a:p>
                      <a:pPr algn="just">
                        <a:spcAft>
                          <a:spcPts val="0"/>
                        </a:spcAft>
                      </a:pPr>
                      <a:r>
                        <a:rPr lang="de-DE" sz="2000" dirty="0">
                          <a:effectLst/>
                        </a:rPr>
                        <a:t>       D.</a:t>
                      </a:r>
                      <a:endParaRPr lang="fr-FR" sz="2000" dirty="0">
                        <a:effectLst/>
                      </a:endParaRPr>
                    </a:p>
                    <a:p>
                      <a:pPr algn="just">
                        <a:spcAft>
                          <a:spcPts val="0"/>
                        </a:spcAft>
                      </a:pPr>
                      <a:r>
                        <a:rPr lang="de-DE" sz="2000" dirty="0">
                          <a:effectLst/>
                        </a:rPr>
                        <a:t>      AB.</a:t>
                      </a:r>
                      <a:endParaRPr lang="fr-FR" sz="2000" dirty="0">
                        <a:effectLst/>
                      </a:endParaRPr>
                    </a:p>
                    <a:p>
                      <a:pPr algn="just">
                        <a:spcAft>
                          <a:spcPts val="0"/>
                        </a:spcAft>
                      </a:pPr>
                      <a:r>
                        <a:rPr lang="de-DE" sz="2000" dirty="0">
                          <a:effectLst/>
                        </a:rPr>
                        <a:t> </a:t>
                      </a:r>
                      <a:endParaRPr lang="fr-FR" sz="2000" dirty="0">
                        <a:effectLst/>
                      </a:endParaRPr>
                    </a:p>
                    <a:p>
                      <a:pPr algn="just">
                        <a:spcAft>
                          <a:spcPts val="0"/>
                        </a:spcAft>
                      </a:pPr>
                      <a:r>
                        <a:rPr lang="de-DE" sz="2000" dirty="0">
                          <a:effectLst/>
                        </a:rPr>
                        <a:t>PL.   N.</a:t>
                      </a:r>
                      <a:endParaRPr lang="fr-FR" sz="2000" dirty="0">
                        <a:effectLst/>
                      </a:endParaRPr>
                    </a:p>
                    <a:p>
                      <a:pPr algn="just">
                        <a:spcAft>
                          <a:spcPts val="0"/>
                        </a:spcAft>
                      </a:pPr>
                      <a:r>
                        <a:rPr lang="de-DE" sz="2000" dirty="0">
                          <a:effectLst/>
                        </a:rPr>
                        <a:t>        V.</a:t>
                      </a:r>
                      <a:endParaRPr lang="fr-FR" sz="2000" dirty="0">
                        <a:effectLst/>
                      </a:endParaRPr>
                    </a:p>
                    <a:p>
                      <a:pPr algn="just">
                        <a:spcAft>
                          <a:spcPts val="0"/>
                        </a:spcAft>
                      </a:pPr>
                      <a:r>
                        <a:rPr lang="de-DE" sz="2000" dirty="0">
                          <a:effectLst/>
                        </a:rPr>
                        <a:t>       AC.</a:t>
                      </a:r>
                      <a:endParaRPr lang="fr-FR" sz="2000" dirty="0">
                        <a:effectLst/>
                      </a:endParaRPr>
                    </a:p>
                    <a:p>
                      <a:pPr algn="just">
                        <a:spcAft>
                          <a:spcPts val="0"/>
                        </a:spcAft>
                      </a:pPr>
                      <a:r>
                        <a:rPr lang="de-DE" sz="2000" dirty="0">
                          <a:effectLst/>
                        </a:rPr>
                        <a:t>        G.</a:t>
                      </a:r>
                      <a:endParaRPr lang="fr-FR" sz="2000" dirty="0">
                        <a:effectLst/>
                      </a:endParaRPr>
                    </a:p>
                    <a:p>
                      <a:pPr algn="just">
                        <a:spcAft>
                          <a:spcPts val="0"/>
                        </a:spcAft>
                      </a:pPr>
                      <a:r>
                        <a:rPr lang="de-DE" sz="2000" dirty="0">
                          <a:effectLst/>
                        </a:rPr>
                        <a:t>        D.</a:t>
                      </a:r>
                      <a:endParaRPr lang="fr-FR" sz="2000" dirty="0">
                        <a:effectLst/>
                      </a:endParaRPr>
                    </a:p>
                    <a:p>
                      <a:pPr algn="just">
                        <a:spcAft>
                          <a:spcPts val="0"/>
                        </a:spcAft>
                      </a:pPr>
                      <a:r>
                        <a:rPr lang="de-DE" sz="2000" dirty="0">
                          <a:effectLst/>
                        </a:rPr>
                        <a:t>       AB.</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91" marR="68591" marT="0" marB="0"/>
                </a:tc>
                <a:tc>
                  <a:txBody>
                    <a:bodyPr/>
                    <a:lstStyle/>
                    <a:p>
                      <a:pPr algn="just">
                        <a:spcAft>
                          <a:spcPts val="0"/>
                        </a:spcAft>
                      </a:pPr>
                      <a:r>
                        <a:rPr lang="fr-FR" sz="2000" dirty="0">
                          <a:effectLst/>
                        </a:rPr>
                        <a:t>cornu          - u</a:t>
                      </a:r>
                    </a:p>
                    <a:p>
                      <a:pPr algn="just">
                        <a:spcAft>
                          <a:spcPts val="0"/>
                        </a:spcAft>
                      </a:pPr>
                      <a:r>
                        <a:rPr lang="fr-FR" sz="2000" dirty="0">
                          <a:effectLst/>
                        </a:rPr>
                        <a:t>cornu          - u </a:t>
                      </a:r>
                    </a:p>
                    <a:p>
                      <a:pPr algn="just">
                        <a:spcAft>
                          <a:spcPts val="0"/>
                        </a:spcAft>
                      </a:pPr>
                      <a:r>
                        <a:rPr lang="fr-FR" sz="2000" dirty="0">
                          <a:effectLst/>
                        </a:rPr>
                        <a:t>cornu          - u</a:t>
                      </a:r>
                    </a:p>
                    <a:p>
                      <a:pPr algn="just">
                        <a:spcAft>
                          <a:spcPts val="0"/>
                        </a:spcAft>
                      </a:pPr>
                      <a:r>
                        <a:rPr lang="fr-FR" sz="2000" dirty="0">
                          <a:effectLst/>
                        </a:rPr>
                        <a:t>cornus       - us   </a:t>
                      </a:r>
                    </a:p>
                    <a:p>
                      <a:pPr algn="just">
                        <a:spcAft>
                          <a:spcPts val="0"/>
                        </a:spcAft>
                      </a:pPr>
                      <a:r>
                        <a:rPr lang="fr-FR" sz="2000" dirty="0" err="1">
                          <a:effectLst/>
                        </a:rPr>
                        <a:t>córnui</a:t>
                      </a:r>
                      <a:r>
                        <a:rPr lang="fr-FR" sz="2000" dirty="0">
                          <a:effectLst/>
                        </a:rPr>
                        <a:t>        - </a:t>
                      </a:r>
                      <a:r>
                        <a:rPr lang="fr-FR" sz="2000" dirty="0" err="1">
                          <a:effectLst/>
                        </a:rPr>
                        <a:t>ui</a:t>
                      </a:r>
                      <a:r>
                        <a:rPr lang="fr-FR" sz="2000" dirty="0">
                          <a:effectLst/>
                        </a:rPr>
                        <a:t>   </a:t>
                      </a:r>
                    </a:p>
                    <a:p>
                      <a:pPr algn="just">
                        <a:spcAft>
                          <a:spcPts val="0"/>
                        </a:spcAft>
                      </a:pPr>
                      <a:r>
                        <a:rPr lang="fr-FR" sz="2000" dirty="0">
                          <a:effectLst/>
                        </a:rPr>
                        <a:t>cornu         - u</a:t>
                      </a:r>
                    </a:p>
                    <a:p>
                      <a:pPr algn="just">
                        <a:spcAft>
                          <a:spcPts val="0"/>
                        </a:spcAft>
                      </a:pPr>
                      <a:r>
                        <a:rPr lang="fr-FR" sz="2000" dirty="0">
                          <a:effectLst/>
                        </a:rPr>
                        <a:t> </a:t>
                      </a:r>
                    </a:p>
                    <a:p>
                      <a:pPr algn="just">
                        <a:spcAft>
                          <a:spcPts val="0"/>
                        </a:spcAft>
                      </a:pPr>
                      <a:r>
                        <a:rPr lang="fr-FR" sz="2000" dirty="0" err="1">
                          <a:effectLst/>
                        </a:rPr>
                        <a:t>córnua</a:t>
                      </a:r>
                      <a:r>
                        <a:rPr lang="fr-FR" sz="2000" dirty="0">
                          <a:effectLst/>
                        </a:rPr>
                        <a:t>        - </a:t>
                      </a:r>
                      <a:r>
                        <a:rPr lang="fr-FR" sz="2000" dirty="0" err="1">
                          <a:effectLst/>
                        </a:rPr>
                        <a:t>ua</a:t>
                      </a:r>
                      <a:r>
                        <a:rPr lang="fr-FR" sz="2000" dirty="0">
                          <a:effectLst/>
                        </a:rPr>
                        <a:t>   </a:t>
                      </a:r>
                    </a:p>
                    <a:p>
                      <a:pPr algn="just">
                        <a:spcAft>
                          <a:spcPts val="0"/>
                        </a:spcAft>
                      </a:pPr>
                      <a:r>
                        <a:rPr lang="fr-FR" sz="2000" dirty="0" err="1">
                          <a:effectLst/>
                        </a:rPr>
                        <a:t>córnua</a:t>
                      </a:r>
                      <a:r>
                        <a:rPr lang="fr-FR" sz="2000" dirty="0">
                          <a:effectLst/>
                        </a:rPr>
                        <a:t>        - </a:t>
                      </a:r>
                      <a:r>
                        <a:rPr lang="fr-FR" sz="2000" dirty="0" err="1">
                          <a:effectLst/>
                        </a:rPr>
                        <a:t>ua</a:t>
                      </a:r>
                      <a:r>
                        <a:rPr lang="fr-FR" sz="2000" dirty="0">
                          <a:effectLst/>
                        </a:rPr>
                        <a:t>   </a:t>
                      </a:r>
                    </a:p>
                    <a:p>
                      <a:pPr algn="just">
                        <a:spcAft>
                          <a:spcPts val="0"/>
                        </a:spcAft>
                      </a:pPr>
                      <a:r>
                        <a:rPr lang="fr-FR" sz="2000" dirty="0" err="1">
                          <a:effectLst/>
                        </a:rPr>
                        <a:t>córnua</a:t>
                      </a:r>
                      <a:r>
                        <a:rPr lang="fr-FR" sz="2000" dirty="0">
                          <a:effectLst/>
                        </a:rPr>
                        <a:t>        - </a:t>
                      </a:r>
                      <a:r>
                        <a:rPr lang="fr-FR" sz="2000" dirty="0" err="1">
                          <a:effectLst/>
                        </a:rPr>
                        <a:t>ua</a:t>
                      </a:r>
                      <a:r>
                        <a:rPr lang="fr-FR" sz="2000" dirty="0">
                          <a:effectLst/>
                        </a:rPr>
                        <a:t>   </a:t>
                      </a:r>
                    </a:p>
                    <a:p>
                      <a:pPr algn="just">
                        <a:spcAft>
                          <a:spcPts val="0"/>
                        </a:spcAft>
                      </a:pPr>
                      <a:r>
                        <a:rPr lang="fr-FR" sz="2000" dirty="0" err="1">
                          <a:effectLst/>
                        </a:rPr>
                        <a:t>córnuum</a:t>
                      </a:r>
                      <a:r>
                        <a:rPr lang="fr-FR" sz="2000" dirty="0">
                          <a:effectLst/>
                        </a:rPr>
                        <a:t>     - </a:t>
                      </a:r>
                      <a:r>
                        <a:rPr lang="fr-FR" sz="2000" dirty="0" err="1">
                          <a:effectLst/>
                        </a:rPr>
                        <a:t>uum</a:t>
                      </a:r>
                      <a:r>
                        <a:rPr lang="fr-FR" sz="2000" dirty="0">
                          <a:effectLst/>
                        </a:rPr>
                        <a:t>   </a:t>
                      </a:r>
                    </a:p>
                    <a:p>
                      <a:pPr algn="just">
                        <a:spcAft>
                          <a:spcPts val="0"/>
                        </a:spcAft>
                      </a:pPr>
                      <a:r>
                        <a:rPr lang="fr-FR" sz="2000" dirty="0" err="1">
                          <a:effectLst/>
                        </a:rPr>
                        <a:t>córnibus</a:t>
                      </a:r>
                      <a:r>
                        <a:rPr lang="fr-FR" sz="2000" dirty="0">
                          <a:effectLst/>
                        </a:rPr>
                        <a:t>     - </a:t>
                      </a:r>
                      <a:r>
                        <a:rPr lang="fr-FR" sz="2000" dirty="0" err="1">
                          <a:effectLst/>
                        </a:rPr>
                        <a:t>ibus</a:t>
                      </a:r>
                      <a:r>
                        <a:rPr lang="fr-FR" sz="2000" dirty="0">
                          <a:effectLst/>
                        </a:rPr>
                        <a:t>   </a:t>
                      </a:r>
                    </a:p>
                    <a:p>
                      <a:pPr algn="just">
                        <a:spcAft>
                          <a:spcPts val="0"/>
                        </a:spcAft>
                      </a:pPr>
                      <a:r>
                        <a:rPr lang="en-GB" sz="2000" dirty="0" err="1">
                          <a:effectLst/>
                        </a:rPr>
                        <a:t>córnibus</a:t>
                      </a:r>
                      <a:r>
                        <a:rPr lang="en-GB" sz="2000" dirty="0">
                          <a:effectLst/>
                        </a:rPr>
                        <a:t>     - </a:t>
                      </a:r>
                      <a:r>
                        <a:rPr lang="en-GB" sz="2000" dirty="0" err="1">
                          <a:effectLst/>
                        </a:rPr>
                        <a:t>ibus</a:t>
                      </a:r>
                      <a:r>
                        <a:rPr lang="en-GB" sz="2000" dirty="0">
                          <a:effectLst/>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91" marR="68591" marT="0" marB="0"/>
                </a:tc>
                <a:extLst>
                  <a:ext uri="{0D108BD9-81ED-4DB2-BD59-A6C34878D82A}">
                    <a16:rowId xmlns:a16="http://schemas.microsoft.com/office/drawing/2014/main" val="10000"/>
                  </a:ext>
                </a:extLst>
              </a:tr>
            </a:tbl>
          </a:graphicData>
        </a:graphic>
      </p:graphicFrame>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E59ABBD-D1D3-4D04-8DF3-E102615FF387}"/>
              </a:ext>
            </a:extLst>
          </p:cNvPr>
          <p:cNvSpPr>
            <a:spLocks noGrp="1"/>
          </p:cNvSpPr>
          <p:nvPr>
            <p:ph idx="1"/>
          </p:nvPr>
        </p:nvSpPr>
        <p:spPr>
          <a:xfrm>
            <a:off x="838200" y="609600"/>
            <a:ext cx="10515600" cy="5567363"/>
          </a:xfrm>
        </p:spPr>
        <p:txBody>
          <a:bodyPr/>
          <a:lstStyle/>
          <a:p>
            <a:pPr marL="0" indent="0">
              <a:buNone/>
            </a:pPr>
            <a:r>
              <a:rPr lang="fr-FR" i="1" dirty="0"/>
              <a:t>	L’</a:t>
            </a:r>
            <a:r>
              <a:rPr lang="fr-FR" i="1" dirty="0" err="1"/>
              <a:t>anme</a:t>
            </a:r>
            <a:r>
              <a:rPr lang="fr-FR" i="1" dirty="0"/>
              <a:t> </a:t>
            </a:r>
            <a:r>
              <a:rPr lang="fr-FR" i="1" dirty="0">
                <a:solidFill>
                  <a:srgbClr val="00B0F0"/>
                </a:solidFill>
              </a:rPr>
              <a:t>de </a:t>
            </a:r>
            <a:r>
              <a:rPr lang="fr-FR" i="1" dirty="0" err="1">
                <a:solidFill>
                  <a:srgbClr val="00B0F0"/>
                </a:solidFill>
              </a:rPr>
              <a:t>tei</a:t>
            </a:r>
            <a:r>
              <a:rPr lang="fr-FR" i="1" dirty="0">
                <a:solidFill>
                  <a:srgbClr val="00B0F0"/>
                </a:solidFill>
              </a:rPr>
              <a:t> </a:t>
            </a:r>
            <a:r>
              <a:rPr lang="fr-FR" i="1" dirty="0" err="1"/>
              <a:t>seit</a:t>
            </a:r>
            <a:r>
              <a:rPr lang="fr-FR" i="1" dirty="0"/>
              <a:t> mise en </a:t>
            </a:r>
            <a:r>
              <a:rPr lang="fr-FR" i="1" dirty="0" err="1"/>
              <a:t>pareïs</a:t>
            </a:r>
            <a:r>
              <a:rPr lang="fr-FR" dirty="0"/>
              <a:t>. (</a:t>
            </a:r>
            <a:r>
              <a:rPr lang="fr-FR" dirty="0" err="1"/>
              <a:t>Rol</a:t>
            </a:r>
            <a:r>
              <a:rPr lang="fr-FR" dirty="0"/>
              <a:t>., 2934)</a:t>
            </a:r>
          </a:p>
          <a:p>
            <a:pPr marL="0" indent="0">
              <a:buNone/>
            </a:pPr>
            <a:r>
              <a:rPr lang="fr-FR" dirty="0"/>
              <a:t>	Que ton âme soit mise en paradis.</a:t>
            </a:r>
          </a:p>
          <a:p>
            <a:pPr marL="0" indent="0">
              <a:buNone/>
            </a:pPr>
            <a:r>
              <a:rPr lang="fr-FR" dirty="0"/>
              <a:t>	</a:t>
            </a:r>
            <a:r>
              <a:rPr lang="fr-FR" i="1" dirty="0" err="1"/>
              <a:t>Por</a:t>
            </a:r>
            <a:r>
              <a:rPr lang="fr-FR" i="1" dirty="0"/>
              <a:t> la </a:t>
            </a:r>
            <a:r>
              <a:rPr lang="fr-FR" i="1" dirty="0" err="1"/>
              <a:t>douçor</a:t>
            </a:r>
            <a:r>
              <a:rPr lang="fr-FR" i="1" dirty="0"/>
              <a:t> </a:t>
            </a:r>
            <a:r>
              <a:rPr lang="fr-FR" i="1" dirty="0">
                <a:solidFill>
                  <a:srgbClr val="00B0F0"/>
                </a:solidFill>
              </a:rPr>
              <a:t>de li </a:t>
            </a:r>
            <a:r>
              <a:rPr lang="fr-FR" i="1" dirty="0"/>
              <a:t>e </a:t>
            </a:r>
            <a:r>
              <a:rPr lang="fr-FR" i="1" dirty="0" err="1"/>
              <a:t>por</a:t>
            </a:r>
            <a:r>
              <a:rPr lang="fr-FR" i="1" dirty="0"/>
              <a:t> s’</a:t>
            </a:r>
            <a:r>
              <a:rPr lang="fr-FR" i="1" dirty="0" err="1"/>
              <a:t>amor</a:t>
            </a:r>
            <a:r>
              <a:rPr lang="fr-FR" i="1" dirty="0"/>
              <a:t>. (</a:t>
            </a:r>
            <a:r>
              <a:rPr lang="fr-FR" i="1" dirty="0" err="1"/>
              <a:t>Aucassin</a:t>
            </a:r>
            <a:r>
              <a:rPr lang="fr-FR" i="1" dirty="0"/>
              <a:t>, 24, 77)</a:t>
            </a:r>
            <a:endParaRPr lang="fr-FR" dirty="0"/>
          </a:p>
          <a:p>
            <a:pPr marL="0" indent="0">
              <a:buNone/>
            </a:pPr>
            <a:r>
              <a:rPr lang="fr-FR" i="1" dirty="0"/>
              <a:t>	</a:t>
            </a:r>
            <a:r>
              <a:rPr lang="fr-FR" dirty="0"/>
              <a:t>Pour la grâce d’elle, pour sa grâce et pour son amour.</a:t>
            </a:r>
          </a:p>
          <a:p>
            <a:pPr marL="0" indent="0">
              <a:buNone/>
            </a:pPr>
            <a:r>
              <a:rPr lang="fr-FR" dirty="0"/>
              <a:t> </a:t>
            </a:r>
          </a:p>
          <a:p>
            <a:pPr>
              <a:lnSpc>
                <a:spcPct val="150000"/>
              </a:lnSpc>
            </a:pPr>
            <a:r>
              <a:rPr lang="fr-FR" dirty="0"/>
              <a:t>On trouve dans ce dernier exemple les deux tournures, l’ancienne et la moderne.</a:t>
            </a:r>
          </a:p>
          <a:p>
            <a:pPr marL="0" indent="0">
              <a:lnSpc>
                <a:spcPct val="150000"/>
              </a:lnSpc>
              <a:buNone/>
            </a:pPr>
            <a:r>
              <a:rPr lang="fr-FR" dirty="0"/>
              <a:t> </a:t>
            </a:r>
          </a:p>
          <a:p>
            <a:endParaRPr lang="fr-FR" dirty="0"/>
          </a:p>
        </p:txBody>
      </p:sp>
    </p:spTree>
    <p:extLst>
      <p:ext uri="{BB962C8B-B14F-4D97-AF65-F5344CB8AC3E}">
        <p14:creationId xmlns:p14="http://schemas.microsoft.com/office/powerpoint/2010/main" val="68826246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C87D268-D43E-4F51-9B79-0D2189C7C53F}"/>
              </a:ext>
            </a:extLst>
          </p:cNvPr>
          <p:cNvSpPr>
            <a:spLocks noGrp="1"/>
          </p:cNvSpPr>
          <p:nvPr>
            <p:ph idx="1"/>
          </p:nvPr>
        </p:nvSpPr>
        <p:spPr>
          <a:xfrm>
            <a:off x="838200" y="581891"/>
            <a:ext cx="10515600" cy="5595072"/>
          </a:xfrm>
        </p:spPr>
        <p:txBody>
          <a:bodyPr/>
          <a:lstStyle/>
          <a:p>
            <a:r>
              <a:rPr lang="fr-FR" b="1" dirty="0">
                <a:solidFill>
                  <a:srgbClr val="FF0000"/>
                </a:solidFill>
              </a:rPr>
              <a:t>II.5.1.6. Emploi du pronom réfléchi. </a:t>
            </a:r>
            <a:endParaRPr lang="fr-FR" dirty="0">
              <a:solidFill>
                <a:srgbClr val="FF0000"/>
              </a:solidFill>
            </a:endParaRPr>
          </a:p>
          <a:p>
            <a:pPr algn="just">
              <a:lnSpc>
                <a:spcPct val="150000"/>
              </a:lnSpc>
            </a:pPr>
            <a:r>
              <a:rPr lang="fr-FR" dirty="0"/>
              <a:t>Le français moderne n’emploie le pronom réfléchi accentué que lorsque le sujet est indéterminé : </a:t>
            </a:r>
            <a:r>
              <a:rPr lang="fr-FR" i="1" dirty="0">
                <a:solidFill>
                  <a:srgbClr val="00B0F0"/>
                </a:solidFill>
              </a:rPr>
              <a:t>chacun pour soi ; il vaut mieux avoir les honnêtes gens avec soi ; on a souvent besoin d’un plus petit que soi. </a:t>
            </a:r>
            <a:endParaRPr lang="fr-FR" dirty="0">
              <a:solidFill>
                <a:srgbClr val="00B0F0"/>
              </a:solidFill>
            </a:endParaRPr>
          </a:p>
          <a:p>
            <a:pPr algn="just">
              <a:lnSpc>
                <a:spcPct val="150000"/>
              </a:lnSpc>
            </a:pPr>
            <a:r>
              <a:rPr lang="fr-FR" dirty="0"/>
              <a:t>L’ancienne langue avait une liberté bien plus grande ; elle pouvait employer le pronom réfléchi accentué dans tous les cas où nous emploierions la forme tonique du pronom non réfléchi </a:t>
            </a:r>
            <a:r>
              <a:rPr lang="fr-FR" i="1" dirty="0">
                <a:solidFill>
                  <a:srgbClr val="00B0F0"/>
                </a:solidFill>
              </a:rPr>
              <a:t>lui</a:t>
            </a:r>
            <a:r>
              <a:rPr lang="fr-FR" dirty="0"/>
              <a:t>.</a:t>
            </a:r>
          </a:p>
          <a:p>
            <a:pPr marL="0" indent="0">
              <a:buNone/>
            </a:pPr>
            <a:r>
              <a:rPr lang="fr-FR" dirty="0"/>
              <a:t> </a:t>
            </a:r>
          </a:p>
          <a:p>
            <a:endParaRPr lang="fr-FR" dirty="0"/>
          </a:p>
        </p:txBody>
      </p:sp>
    </p:spTree>
    <p:extLst>
      <p:ext uri="{BB962C8B-B14F-4D97-AF65-F5344CB8AC3E}">
        <p14:creationId xmlns:p14="http://schemas.microsoft.com/office/powerpoint/2010/main" val="169899347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01A210C-DC16-45CB-A3B6-7941B81C92ED}"/>
              </a:ext>
            </a:extLst>
          </p:cNvPr>
          <p:cNvSpPr>
            <a:spLocks noGrp="1"/>
          </p:cNvSpPr>
          <p:nvPr>
            <p:ph idx="1"/>
          </p:nvPr>
        </p:nvSpPr>
        <p:spPr>
          <a:xfrm>
            <a:off x="838200" y="471055"/>
            <a:ext cx="10515600" cy="5705908"/>
          </a:xfrm>
        </p:spPr>
        <p:txBody>
          <a:bodyPr/>
          <a:lstStyle/>
          <a:p>
            <a:r>
              <a:rPr lang="fr-FR" dirty="0"/>
              <a:t>Ex. </a:t>
            </a:r>
            <a:r>
              <a:rPr lang="fr-FR" i="1" dirty="0" err="1"/>
              <a:t>Dedavant</a:t>
            </a:r>
            <a:r>
              <a:rPr lang="fr-FR" i="1" dirty="0"/>
              <a:t> </a:t>
            </a:r>
            <a:r>
              <a:rPr lang="fr-FR" i="1" dirty="0" err="1">
                <a:solidFill>
                  <a:srgbClr val="00B0F0"/>
                </a:solidFill>
              </a:rPr>
              <a:t>sei</a:t>
            </a:r>
            <a:r>
              <a:rPr lang="fr-FR" i="1" dirty="0"/>
              <a:t> fait porter son dragon. (</a:t>
            </a:r>
            <a:r>
              <a:rPr lang="fr-FR" i="1" dirty="0" err="1"/>
              <a:t>Rol</a:t>
            </a:r>
            <a:r>
              <a:rPr lang="fr-FR" i="1" dirty="0"/>
              <a:t>., 3266)</a:t>
            </a:r>
            <a:endParaRPr lang="fr-FR" dirty="0"/>
          </a:p>
          <a:p>
            <a:pPr marL="0" indent="0">
              <a:buNone/>
            </a:pPr>
            <a:r>
              <a:rPr lang="fr-FR" dirty="0"/>
              <a:t>      Devant </a:t>
            </a:r>
            <a:r>
              <a:rPr lang="fr-FR" i="1" dirty="0"/>
              <a:t>lui</a:t>
            </a:r>
            <a:r>
              <a:rPr lang="fr-FR" dirty="0"/>
              <a:t> il fait porter son dragon.</a:t>
            </a:r>
          </a:p>
          <a:p>
            <a:pPr marL="0" indent="0">
              <a:buNone/>
            </a:pPr>
            <a:r>
              <a:rPr lang="fr-FR" dirty="0"/>
              <a:t>      </a:t>
            </a:r>
            <a:r>
              <a:rPr lang="fr-FR" i="1" dirty="0"/>
              <a:t>A </a:t>
            </a:r>
            <a:r>
              <a:rPr lang="fr-FR" i="1" dirty="0" err="1">
                <a:solidFill>
                  <a:srgbClr val="00B0F0"/>
                </a:solidFill>
              </a:rPr>
              <a:t>sei</a:t>
            </a:r>
            <a:r>
              <a:rPr lang="fr-FR" i="1" dirty="0"/>
              <a:t> </a:t>
            </a:r>
            <a:r>
              <a:rPr lang="fr-FR" i="1" dirty="0" err="1"/>
              <a:t>apelet</a:t>
            </a:r>
            <a:r>
              <a:rPr lang="fr-FR" i="1" dirty="0"/>
              <a:t> ses </a:t>
            </a:r>
            <a:r>
              <a:rPr lang="fr-FR" i="1" dirty="0" err="1"/>
              <a:t>filz</a:t>
            </a:r>
            <a:r>
              <a:rPr lang="fr-FR" i="1" dirty="0"/>
              <a:t> e les </a:t>
            </a:r>
            <a:r>
              <a:rPr lang="fr-FR" i="1" dirty="0" err="1"/>
              <a:t>dous</a:t>
            </a:r>
            <a:r>
              <a:rPr lang="fr-FR" i="1" dirty="0"/>
              <a:t> reis, (</a:t>
            </a:r>
            <a:r>
              <a:rPr lang="fr-FR" i="1" dirty="0" err="1"/>
              <a:t>Rol</a:t>
            </a:r>
            <a:r>
              <a:rPr lang="fr-FR" i="1" dirty="0"/>
              <a:t>., 3280)</a:t>
            </a:r>
            <a:endParaRPr lang="fr-FR" dirty="0"/>
          </a:p>
          <a:p>
            <a:pPr marL="0" indent="0">
              <a:buNone/>
            </a:pPr>
            <a:r>
              <a:rPr lang="fr-FR" dirty="0"/>
              <a:t>      Il appelle à </a:t>
            </a:r>
            <a:r>
              <a:rPr lang="fr-FR" i="1" dirty="0"/>
              <a:t>lui</a:t>
            </a:r>
            <a:r>
              <a:rPr lang="fr-FR" dirty="0"/>
              <a:t> ses fils et les deux rois.</a:t>
            </a:r>
          </a:p>
          <a:p>
            <a:pPr marL="0" indent="0">
              <a:buNone/>
            </a:pPr>
            <a:r>
              <a:rPr lang="fr-FR" dirty="0"/>
              <a:t>      </a:t>
            </a:r>
            <a:r>
              <a:rPr lang="fr-FR" i="1" dirty="0"/>
              <a:t>Or ad li </a:t>
            </a:r>
            <a:r>
              <a:rPr lang="fr-FR" i="1" dirty="0" err="1"/>
              <a:t>cuens</a:t>
            </a:r>
            <a:r>
              <a:rPr lang="fr-FR" i="1" dirty="0"/>
              <a:t> </a:t>
            </a:r>
            <a:r>
              <a:rPr lang="fr-FR" i="1" dirty="0" err="1"/>
              <a:t>endreit</a:t>
            </a:r>
            <a:r>
              <a:rPr lang="fr-FR" i="1" dirty="0"/>
              <a:t> </a:t>
            </a:r>
            <a:r>
              <a:rPr lang="fr-FR" i="1" dirty="0" err="1">
                <a:solidFill>
                  <a:srgbClr val="00B0F0"/>
                </a:solidFill>
              </a:rPr>
              <a:t>sei</a:t>
            </a:r>
            <a:r>
              <a:rPr lang="fr-FR" i="1" dirty="0"/>
              <a:t> </a:t>
            </a:r>
            <a:r>
              <a:rPr lang="fr-FR" i="1" dirty="0" err="1"/>
              <a:t>sez</a:t>
            </a:r>
            <a:r>
              <a:rPr lang="fr-FR" i="1" dirty="0"/>
              <a:t> que faire. (</a:t>
            </a:r>
            <a:r>
              <a:rPr lang="fr-FR" i="1" dirty="0" err="1"/>
              <a:t>Rol</a:t>
            </a:r>
            <a:r>
              <a:rPr lang="fr-FR" i="1" dirty="0"/>
              <a:t>., 2123)</a:t>
            </a:r>
            <a:endParaRPr lang="fr-FR" dirty="0"/>
          </a:p>
          <a:p>
            <a:pPr marL="0" indent="0">
              <a:buNone/>
            </a:pPr>
            <a:r>
              <a:rPr lang="fr-FR" dirty="0"/>
              <a:t>      Maintenant le comte (Roland) a assez à faire envers </a:t>
            </a:r>
            <a:r>
              <a:rPr lang="fr-FR" i="1" dirty="0"/>
              <a:t>lui-même</a:t>
            </a:r>
            <a:r>
              <a:rPr lang="fr-FR" dirty="0"/>
              <a:t>. </a:t>
            </a:r>
          </a:p>
          <a:p>
            <a:pPr marL="0" indent="0">
              <a:buNone/>
            </a:pPr>
            <a:r>
              <a:rPr lang="fr-FR" dirty="0"/>
              <a:t>      </a:t>
            </a:r>
            <a:r>
              <a:rPr lang="fr-FR" i="1" dirty="0"/>
              <a:t>Quant </a:t>
            </a:r>
            <a:r>
              <a:rPr lang="fr-FR" i="1" dirty="0" err="1"/>
              <a:t>veit</a:t>
            </a:r>
            <a:r>
              <a:rPr lang="fr-FR" i="1" dirty="0"/>
              <a:t> li </a:t>
            </a:r>
            <a:r>
              <a:rPr lang="fr-FR" i="1" dirty="0" err="1"/>
              <a:t>cuens</a:t>
            </a:r>
            <a:r>
              <a:rPr lang="fr-FR" i="1" dirty="0"/>
              <a:t> que ne la </a:t>
            </a:r>
            <a:r>
              <a:rPr lang="fr-FR" i="1" dirty="0" err="1"/>
              <a:t>freindrat</a:t>
            </a:r>
            <a:r>
              <a:rPr lang="fr-FR" i="1" dirty="0"/>
              <a:t> mie,</a:t>
            </a:r>
            <a:endParaRPr lang="fr-FR" dirty="0"/>
          </a:p>
          <a:p>
            <a:pPr marL="0" indent="0">
              <a:buNone/>
            </a:pPr>
            <a:r>
              <a:rPr lang="fr-FR" i="1" dirty="0"/>
              <a:t>      </a:t>
            </a:r>
            <a:r>
              <a:rPr lang="fr-FR" i="1" dirty="0" err="1"/>
              <a:t>Molt</a:t>
            </a:r>
            <a:r>
              <a:rPr lang="fr-FR" i="1" dirty="0"/>
              <a:t> </a:t>
            </a:r>
            <a:r>
              <a:rPr lang="fr-FR" i="1" dirty="0" err="1"/>
              <a:t>dolcement</a:t>
            </a:r>
            <a:r>
              <a:rPr lang="fr-FR" i="1" dirty="0"/>
              <a:t> la </a:t>
            </a:r>
            <a:r>
              <a:rPr lang="fr-FR" i="1" dirty="0" err="1"/>
              <a:t>plainst</a:t>
            </a:r>
            <a:r>
              <a:rPr lang="fr-FR" i="1" dirty="0"/>
              <a:t> a </a:t>
            </a:r>
            <a:r>
              <a:rPr lang="fr-FR" i="1" dirty="0" err="1">
                <a:solidFill>
                  <a:srgbClr val="00B0F0"/>
                </a:solidFill>
              </a:rPr>
              <a:t>sei</a:t>
            </a:r>
            <a:r>
              <a:rPr lang="fr-FR" i="1" dirty="0"/>
              <a:t> </a:t>
            </a:r>
            <a:r>
              <a:rPr lang="fr-FR" i="1" dirty="0" err="1"/>
              <a:t>meïsme</a:t>
            </a:r>
            <a:r>
              <a:rPr lang="fr-FR" i="1" dirty="0"/>
              <a:t>. (</a:t>
            </a:r>
            <a:r>
              <a:rPr lang="fr-FR" i="1" dirty="0" err="1"/>
              <a:t>Rol</a:t>
            </a:r>
            <a:r>
              <a:rPr lang="fr-FR" i="1" dirty="0"/>
              <a:t>., 2342)</a:t>
            </a:r>
            <a:endParaRPr lang="fr-FR" dirty="0"/>
          </a:p>
          <a:p>
            <a:pPr marL="0" indent="0">
              <a:buNone/>
            </a:pPr>
            <a:r>
              <a:rPr lang="fr-FR" i="1" dirty="0"/>
              <a:t>    </a:t>
            </a:r>
            <a:r>
              <a:rPr lang="fr-FR" dirty="0"/>
              <a:t>  Quand Roland voit qu’il ne la brisera pas, très doucement il la plaignit en </a:t>
            </a:r>
            <a:r>
              <a:rPr lang="fr-FR" i="1" dirty="0"/>
              <a:t>lui-même.                                                                                                       	</a:t>
            </a:r>
            <a:endParaRPr lang="fr-FR" dirty="0"/>
          </a:p>
          <a:p>
            <a:endParaRPr lang="fr-FR" dirty="0"/>
          </a:p>
        </p:txBody>
      </p:sp>
    </p:spTree>
    <p:extLst>
      <p:ext uri="{BB962C8B-B14F-4D97-AF65-F5344CB8AC3E}">
        <p14:creationId xmlns:p14="http://schemas.microsoft.com/office/powerpoint/2010/main" val="311558739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168E6CA-C7E2-46BF-9962-7092BE8ED1A8}"/>
              </a:ext>
            </a:extLst>
          </p:cNvPr>
          <p:cNvSpPr>
            <a:spLocks noGrp="1"/>
          </p:cNvSpPr>
          <p:nvPr>
            <p:ph idx="1"/>
          </p:nvPr>
        </p:nvSpPr>
        <p:spPr>
          <a:xfrm>
            <a:off x="838200" y="360218"/>
            <a:ext cx="10515600" cy="5816745"/>
          </a:xfrm>
        </p:spPr>
        <p:txBody>
          <a:bodyPr/>
          <a:lstStyle/>
          <a:p>
            <a:pPr algn="just">
              <a:lnSpc>
                <a:spcPct val="100000"/>
              </a:lnSpc>
            </a:pPr>
            <a:r>
              <a:rPr lang="fr-FR" dirty="0"/>
              <a:t>D’autre part, au lieu du réfléchi atone (</a:t>
            </a:r>
            <a:r>
              <a:rPr lang="fr-FR" i="1" dirty="0">
                <a:solidFill>
                  <a:srgbClr val="00B0F0"/>
                </a:solidFill>
              </a:rPr>
              <a:t>se</a:t>
            </a:r>
            <a:r>
              <a:rPr lang="fr-FR" dirty="0">
                <a:solidFill>
                  <a:srgbClr val="00B0F0"/>
                </a:solidFill>
              </a:rPr>
              <a:t>)</a:t>
            </a:r>
            <a:r>
              <a:rPr lang="fr-FR" dirty="0"/>
              <a:t> comme dans la langue moderne, ou du réfléchi tonique </a:t>
            </a:r>
            <a:r>
              <a:rPr lang="fr-FR" i="1" dirty="0" err="1">
                <a:solidFill>
                  <a:srgbClr val="00B0F0"/>
                </a:solidFill>
              </a:rPr>
              <a:t>sei</a:t>
            </a:r>
            <a:r>
              <a:rPr lang="fr-FR" i="1" dirty="0">
                <a:solidFill>
                  <a:srgbClr val="00B0F0"/>
                </a:solidFill>
              </a:rPr>
              <a:t>, soi</a:t>
            </a:r>
            <a:r>
              <a:rPr lang="fr-FR" dirty="0"/>
              <a:t>, l’ancien français emploie volontiers le pronom personnel non réfléchi </a:t>
            </a:r>
            <a:r>
              <a:rPr lang="fr-FR" i="1" dirty="0">
                <a:solidFill>
                  <a:srgbClr val="00B0F0"/>
                </a:solidFill>
              </a:rPr>
              <a:t>lui</a:t>
            </a:r>
            <a:r>
              <a:rPr lang="fr-FR" dirty="0">
                <a:solidFill>
                  <a:srgbClr val="00B0F0"/>
                </a:solidFill>
              </a:rPr>
              <a:t>, </a:t>
            </a:r>
            <a:r>
              <a:rPr lang="fr-FR" i="1" dirty="0">
                <a:solidFill>
                  <a:srgbClr val="00B0F0"/>
                </a:solidFill>
              </a:rPr>
              <a:t>els-eus</a:t>
            </a:r>
            <a:r>
              <a:rPr lang="fr-FR" dirty="0">
                <a:solidFill>
                  <a:srgbClr val="00B0F0"/>
                </a:solidFill>
              </a:rPr>
              <a:t> </a:t>
            </a:r>
            <a:r>
              <a:rPr lang="fr-FR" dirty="0"/>
              <a:t>(une grande liberté dans l’emploi de soi au lieu de lui existait encore au XVIIe siècle.) </a:t>
            </a:r>
          </a:p>
          <a:p>
            <a:r>
              <a:rPr lang="fr-FR" dirty="0"/>
              <a:t>Ex. </a:t>
            </a:r>
            <a:r>
              <a:rPr lang="fr-FR" i="1" dirty="0"/>
              <a:t>As tables </a:t>
            </a:r>
            <a:r>
              <a:rPr lang="fr-FR" i="1" dirty="0" err="1"/>
              <a:t>jueent</a:t>
            </a:r>
            <a:r>
              <a:rPr lang="fr-FR" i="1" dirty="0"/>
              <a:t> </a:t>
            </a:r>
            <a:r>
              <a:rPr lang="fr-FR" i="1" dirty="0" err="1"/>
              <a:t>por</a:t>
            </a:r>
            <a:r>
              <a:rPr lang="fr-FR" i="1" dirty="0"/>
              <a:t> </a:t>
            </a:r>
            <a:r>
              <a:rPr lang="fr-FR" i="1" dirty="0">
                <a:solidFill>
                  <a:srgbClr val="00B0F0"/>
                </a:solidFill>
              </a:rPr>
              <a:t>els</a:t>
            </a:r>
            <a:r>
              <a:rPr lang="fr-FR" i="1" dirty="0"/>
              <a:t> </a:t>
            </a:r>
            <a:r>
              <a:rPr lang="fr-FR" i="1" dirty="0" err="1"/>
              <a:t>esbaneier</a:t>
            </a:r>
            <a:r>
              <a:rPr lang="fr-FR" i="1" dirty="0"/>
              <a:t>. (</a:t>
            </a:r>
            <a:r>
              <a:rPr lang="fr-FR" i="1" dirty="0" err="1"/>
              <a:t>Rol</a:t>
            </a:r>
            <a:r>
              <a:rPr lang="fr-FR" i="1" dirty="0"/>
              <a:t>., 111) </a:t>
            </a:r>
            <a:endParaRPr lang="fr-FR" dirty="0"/>
          </a:p>
          <a:p>
            <a:pPr marL="0" indent="0">
              <a:buNone/>
            </a:pPr>
            <a:r>
              <a:rPr lang="fr-FR" dirty="0"/>
              <a:t>      Ils jouent au tric-trac pour s’amuser.</a:t>
            </a:r>
          </a:p>
          <a:p>
            <a:pPr marL="0" indent="0">
              <a:buNone/>
            </a:pPr>
            <a:r>
              <a:rPr lang="fr-FR" dirty="0"/>
              <a:t>      </a:t>
            </a:r>
            <a:r>
              <a:rPr lang="fr-FR" i="1" dirty="0"/>
              <a:t>Olivier sent qu’il est a mort </a:t>
            </a:r>
            <a:r>
              <a:rPr lang="fr-FR" i="1" dirty="0" err="1"/>
              <a:t>naffret</a:t>
            </a:r>
            <a:r>
              <a:rPr lang="fr-FR" i="1" dirty="0"/>
              <a:t> ;</a:t>
            </a:r>
            <a:endParaRPr lang="fr-FR" dirty="0"/>
          </a:p>
          <a:p>
            <a:pPr marL="0" indent="0">
              <a:buNone/>
            </a:pPr>
            <a:r>
              <a:rPr lang="fr-FR" i="1" dirty="0"/>
              <a:t>      De </a:t>
            </a:r>
            <a:r>
              <a:rPr lang="fr-FR" i="1" dirty="0">
                <a:solidFill>
                  <a:srgbClr val="00B0F0"/>
                </a:solidFill>
              </a:rPr>
              <a:t>lui</a:t>
            </a:r>
            <a:r>
              <a:rPr lang="fr-FR" i="1" dirty="0"/>
              <a:t> </a:t>
            </a:r>
            <a:r>
              <a:rPr lang="fr-FR" i="1" dirty="0" err="1"/>
              <a:t>vengier</a:t>
            </a:r>
            <a:r>
              <a:rPr lang="fr-FR" i="1" dirty="0"/>
              <a:t> </a:t>
            </a:r>
            <a:r>
              <a:rPr lang="fr-FR" i="1" dirty="0" err="1"/>
              <a:t>ja</a:t>
            </a:r>
            <a:r>
              <a:rPr lang="fr-FR" i="1" dirty="0"/>
              <a:t> mais ne </a:t>
            </a:r>
            <a:r>
              <a:rPr lang="fr-FR" i="1" dirty="0">
                <a:solidFill>
                  <a:srgbClr val="00B0F0"/>
                </a:solidFill>
              </a:rPr>
              <a:t>lui</a:t>
            </a:r>
            <a:r>
              <a:rPr lang="fr-FR" i="1" dirty="0"/>
              <a:t> </a:t>
            </a:r>
            <a:r>
              <a:rPr lang="fr-FR" i="1" dirty="0" err="1"/>
              <a:t>ert</a:t>
            </a:r>
            <a:r>
              <a:rPr lang="fr-FR" i="1" dirty="0"/>
              <a:t> </a:t>
            </a:r>
            <a:r>
              <a:rPr lang="fr-FR" i="1" dirty="0" err="1"/>
              <a:t>sez</a:t>
            </a:r>
            <a:r>
              <a:rPr lang="fr-FR" i="1" dirty="0"/>
              <a:t>. (</a:t>
            </a:r>
            <a:r>
              <a:rPr lang="fr-FR" i="1" dirty="0" err="1"/>
              <a:t>Rol</a:t>
            </a:r>
            <a:r>
              <a:rPr lang="fr-FR" i="1" dirty="0"/>
              <a:t>., 1966)	</a:t>
            </a:r>
            <a:endParaRPr lang="fr-FR" dirty="0"/>
          </a:p>
          <a:p>
            <a:pPr marL="0" indent="0">
              <a:buNone/>
            </a:pPr>
            <a:r>
              <a:rPr lang="fr-FR" dirty="0"/>
              <a:t>      Olivier sent qu’il est blessé à mort ; </a:t>
            </a:r>
          </a:p>
          <a:p>
            <a:pPr marL="0" indent="0">
              <a:buNone/>
            </a:pPr>
            <a:r>
              <a:rPr lang="fr-FR" dirty="0"/>
              <a:t>      de </a:t>
            </a:r>
            <a:r>
              <a:rPr lang="fr-FR" i="1" dirty="0"/>
              <a:t>se</a:t>
            </a:r>
            <a:r>
              <a:rPr lang="fr-FR" dirty="0"/>
              <a:t> venger il n’aura pas le temps. </a:t>
            </a:r>
          </a:p>
          <a:p>
            <a:endParaRPr lang="fr-FR" dirty="0"/>
          </a:p>
        </p:txBody>
      </p:sp>
    </p:spTree>
    <p:extLst>
      <p:ext uri="{BB962C8B-B14F-4D97-AF65-F5344CB8AC3E}">
        <p14:creationId xmlns:p14="http://schemas.microsoft.com/office/powerpoint/2010/main" val="187201577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B578F05-0DBF-4414-9A1E-3146474664B8}"/>
              </a:ext>
            </a:extLst>
          </p:cNvPr>
          <p:cNvSpPr>
            <a:spLocks noGrp="1"/>
          </p:cNvSpPr>
          <p:nvPr>
            <p:ph idx="1"/>
          </p:nvPr>
        </p:nvSpPr>
        <p:spPr>
          <a:xfrm>
            <a:off x="838200" y="637309"/>
            <a:ext cx="10515600" cy="5929746"/>
          </a:xfrm>
        </p:spPr>
        <p:txBody>
          <a:bodyPr/>
          <a:lstStyle/>
          <a:p>
            <a:r>
              <a:rPr lang="fr-FR" b="1" dirty="0">
                <a:solidFill>
                  <a:srgbClr val="FF0000"/>
                </a:solidFill>
              </a:rPr>
              <a:t>II.5.1.7. Pronoms adjectifs démonstratifs</a:t>
            </a:r>
            <a:endParaRPr lang="fr-FR" dirty="0">
              <a:solidFill>
                <a:srgbClr val="FF0000"/>
              </a:solidFill>
            </a:endParaRPr>
          </a:p>
          <a:p>
            <a:pPr lvl="0"/>
            <a:r>
              <a:rPr lang="fr-FR" b="1" dirty="0">
                <a:solidFill>
                  <a:srgbClr val="FF0000"/>
                </a:solidFill>
              </a:rPr>
              <a:t>Emploi du pronom adjectif démonstratif en fonction d’article.</a:t>
            </a:r>
            <a:endParaRPr lang="fr-FR" dirty="0">
              <a:solidFill>
                <a:srgbClr val="FF0000"/>
              </a:solidFill>
            </a:endParaRPr>
          </a:p>
          <a:p>
            <a:pPr algn="just">
              <a:lnSpc>
                <a:spcPct val="100000"/>
              </a:lnSpc>
            </a:pPr>
            <a:r>
              <a:rPr lang="fr-FR" dirty="0"/>
              <a:t>L’article provient d’un démonstratif latin (cf. </a:t>
            </a:r>
            <a:r>
              <a:rPr lang="fr-FR" i="1" dirty="0"/>
              <a:t>la Morphologie</a:t>
            </a:r>
            <a:r>
              <a:rPr lang="fr-FR" dirty="0"/>
              <a:t>). L’ancien français connaît aussi l’emploi du démonstratif </a:t>
            </a:r>
            <a:r>
              <a:rPr lang="fr-FR" i="1" dirty="0"/>
              <a:t>cet, cette</a:t>
            </a:r>
            <a:r>
              <a:rPr lang="fr-FR" dirty="0"/>
              <a:t> ou de </a:t>
            </a:r>
            <a:r>
              <a:rPr lang="fr-FR" i="1" dirty="0"/>
              <a:t>cil, </a:t>
            </a:r>
            <a:r>
              <a:rPr lang="fr-FR" i="1" dirty="0" err="1"/>
              <a:t>cele</a:t>
            </a:r>
            <a:r>
              <a:rPr lang="fr-FR" dirty="0"/>
              <a:t> en fonction d’article. Cet emploi est même fréquent.</a:t>
            </a:r>
          </a:p>
          <a:p>
            <a:pPr marL="0" indent="0" algn="just">
              <a:buNone/>
            </a:pPr>
            <a:r>
              <a:rPr lang="fr-FR" dirty="0"/>
              <a:t>   Ex.   </a:t>
            </a:r>
            <a:r>
              <a:rPr lang="fr-FR" i="1" dirty="0"/>
              <a:t>Par </a:t>
            </a:r>
            <a:r>
              <a:rPr lang="fr-FR" i="1" dirty="0" err="1"/>
              <a:t>tote</a:t>
            </a:r>
            <a:r>
              <a:rPr lang="fr-FR" i="1" dirty="0"/>
              <a:t> l’ost font lors tabors </a:t>
            </a:r>
            <a:r>
              <a:rPr lang="fr-FR" i="1" dirty="0" err="1"/>
              <a:t>soner</a:t>
            </a:r>
            <a:endParaRPr lang="fr-FR" dirty="0"/>
          </a:p>
          <a:p>
            <a:pPr marL="0" indent="0" algn="just">
              <a:buNone/>
            </a:pPr>
            <a:r>
              <a:rPr lang="fr-FR" i="1" dirty="0"/>
              <a:t>        Et </a:t>
            </a:r>
            <a:r>
              <a:rPr lang="fr-FR" i="1" dirty="0" err="1"/>
              <a:t>cez</a:t>
            </a:r>
            <a:r>
              <a:rPr lang="fr-FR" i="1" dirty="0"/>
              <a:t> buisines e </a:t>
            </a:r>
            <a:r>
              <a:rPr lang="fr-FR" i="1" dirty="0" err="1"/>
              <a:t>cez</a:t>
            </a:r>
            <a:r>
              <a:rPr lang="fr-FR" i="1" dirty="0"/>
              <a:t> </a:t>
            </a:r>
            <a:r>
              <a:rPr lang="fr-FR" i="1" dirty="0" err="1"/>
              <a:t>greisles</a:t>
            </a:r>
            <a:r>
              <a:rPr lang="fr-FR" i="1" dirty="0"/>
              <a:t> </a:t>
            </a:r>
            <a:r>
              <a:rPr lang="fr-FR" i="1" dirty="0" err="1"/>
              <a:t>molt</a:t>
            </a:r>
            <a:r>
              <a:rPr lang="fr-FR" i="1" dirty="0"/>
              <a:t> </a:t>
            </a:r>
            <a:r>
              <a:rPr lang="fr-FR" i="1" dirty="0" err="1"/>
              <a:t>cler</a:t>
            </a:r>
            <a:r>
              <a:rPr lang="fr-FR" i="1" dirty="0"/>
              <a:t>. (</a:t>
            </a:r>
            <a:r>
              <a:rPr lang="fr-FR" i="1" dirty="0" err="1"/>
              <a:t>Rol</a:t>
            </a:r>
            <a:r>
              <a:rPr lang="fr-FR" i="1" dirty="0"/>
              <a:t>., 3137)</a:t>
            </a:r>
            <a:r>
              <a:rPr lang="fr-FR" dirty="0"/>
              <a:t>	   </a:t>
            </a:r>
          </a:p>
          <a:p>
            <a:pPr marL="0" indent="0" algn="just">
              <a:buNone/>
            </a:pPr>
            <a:r>
              <a:rPr lang="fr-FR" dirty="0"/>
              <a:t>        Par toute l’armée ils font sonner très haut leurs tambours et les 	trompettes et les cors. </a:t>
            </a:r>
          </a:p>
          <a:p>
            <a:pPr marL="0" indent="0" algn="just">
              <a:buNone/>
            </a:pPr>
            <a:r>
              <a:rPr lang="fr-FR" dirty="0"/>
              <a:t>        </a:t>
            </a:r>
            <a:r>
              <a:rPr lang="fr-FR" i="1" dirty="0" err="1"/>
              <a:t>Franceis</a:t>
            </a:r>
            <a:r>
              <a:rPr lang="fr-FR" i="1" dirty="0"/>
              <a:t> i </a:t>
            </a:r>
            <a:r>
              <a:rPr lang="fr-FR" i="1" dirty="0" err="1"/>
              <a:t>fierent</a:t>
            </a:r>
            <a:r>
              <a:rPr lang="fr-FR" i="1" dirty="0"/>
              <a:t> par </a:t>
            </a:r>
            <a:r>
              <a:rPr lang="fr-FR" i="1" dirty="0" err="1"/>
              <a:t>vigor</a:t>
            </a:r>
            <a:r>
              <a:rPr lang="fr-FR" i="1" dirty="0"/>
              <a:t> et par ire,</a:t>
            </a:r>
            <a:endParaRPr lang="fr-FR" dirty="0"/>
          </a:p>
          <a:p>
            <a:pPr marL="0" indent="0" algn="just">
              <a:buNone/>
            </a:pPr>
            <a:r>
              <a:rPr lang="fr-FR" i="1" dirty="0"/>
              <a:t>        </a:t>
            </a:r>
            <a:r>
              <a:rPr lang="fr-FR" i="1" dirty="0" err="1"/>
              <a:t>Trenchent</a:t>
            </a:r>
            <a:r>
              <a:rPr lang="fr-FR" i="1" dirty="0"/>
              <a:t> ces </a:t>
            </a:r>
            <a:r>
              <a:rPr lang="fr-FR" i="1" dirty="0" err="1"/>
              <a:t>poinz</a:t>
            </a:r>
            <a:r>
              <a:rPr lang="fr-FR" i="1" dirty="0"/>
              <a:t>, </a:t>
            </a:r>
            <a:r>
              <a:rPr lang="fr-FR" i="1" dirty="0" err="1"/>
              <a:t>cez</a:t>
            </a:r>
            <a:r>
              <a:rPr lang="fr-FR" i="1" dirty="0"/>
              <a:t> </a:t>
            </a:r>
            <a:r>
              <a:rPr lang="fr-FR" i="1" dirty="0" err="1"/>
              <a:t>costez</a:t>
            </a:r>
            <a:r>
              <a:rPr lang="fr-FR" i="1" dirty="0"/>
              <a:t>, ces </a:t>
            </a:r>
            <a:r>
              <a:rPr lang="fr-FR" i="1" dirty="0" err="1"/>
              <a:t>eschines</a:t>
            </a:r>
            <a:r>
              <a:rPr lang="fr-FR" i="1" dirty="0"/>
              <a:t>. (</a:t>
            </a:r>
            <a:r>
              <a:rPr lang="fr-FR" i="1" dirty="0" err="1"/>
              <a:t>Rol</a:t>
            </a:r>
            <a:r>
              <a:rPr lang="fr-FR" i="1" dirty="0"/>
              <a:t>., 1662)</a:t>
            </a:r>
            <a:endParaRPr lang="fr-FR" dirty="0"/>
          </a:p>
          <a:p>
            <a:pPr marL="0" indent="0" algn="just">
              <a:buNone/>
            </a:pPr>
            <a:r>
              <a:rPr lang="fr-FR" i="1" dirty="0"/>
              <a:t>       </a:t>
            </a:r>
            <a:r>
              <a:rPr lang="fr-FR" dirty="0"/>
              <a:t> …Tranchent les poings, les côtés, les échines.</a:t>
            </a:r>
          </a:p>
          <a:p>
            <a:endParaRPr lang="fr-FR" dirty="0"/>
          </a:p>
        </p:txBody>
      </p:sp>
    </p:spTree>
    <p:extLst>
      <p:ext uri="{BB962C8B-B14F-4D97-AF65-F5344CB8AC3E}">
        <p14:creationId xmlns:p14="http://schemas.microsoft.com/office/powerpoint/2010/main" val="91946120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81A1B94-B087-4DB9-AC38-448B5FA843F0}"/>
              </a:ext>
            </a:extLst>
          </p:cNvPr>
          <p:cNvSpPr>
            <a:spLocks noGrp="1"/>
          </p:cNvSpPr>
          <p:nvPr>
            <p:ph idx="1"/>
          </p:nvPr>
        </p:nvSpPr>
        <p:spPr>
          <a:xfrm>
            <a:off x="838200" y="637309"/>
            <a:ext cx="10515600" cy="5539654"/>
          </a:xfrm>
        </p:spPr>
        <p:txBody>
          <a:bodyPr/>
          <a:lstStyle/>
          <a:p>
            <a:pPr lvl="0" algn="just">
              <a:lnSpc>
                <a:spcPct val="150000"/>
              </a:lnSpc>
            </a:pPr>
            <a:r>
              <a:rPr lang="fr-FR" b="1" dirty="0">
                <a:solidFill>
                  <a:srgbClr val="00B050"/>
                </a:solidFill>
              </a:rPr>
              <a:t>Pronoms et adjectifs.</a:t>
            </a:r>
            <a:r>
              <a:rPr lang="fr-FR" b="1" dirty="0"/>
              <a:t> </a:t>
            </a:r>
            <a:r>
              <a:rPr lang="fr-FR" dirty="0"/>
              <a:t>Les pronoms démonstratifs étaient indifféremment, dans l’ancienne langue, adjectifs ou pronoms.  </a:t>
            </a:r>
          </a:p>
          <a:p>
            <a:pPr algn="just">
              <a:lnSpc>
                <a:spcPct val="150000"/>
              </a:lnSpc>
            </a:pPr>
            <a:r>
              <a:rPr lang="fr-FR" b="1" dirty="0">
                <a:solidFill>
                  <a:srgbClr val="00B050"/>
                </a:solidFill>
              </a:rPr>
              <a:t>Adjectifs</a:t>
            </a:r>
            <a:r>
              <a:rPr lang="fr-FR" dirty="0"/>
              <a:t>. On disait : </a:t>
            </a:r>
            <a:r>
              <a:rPr lang="fr-FR" i="1" dirty="0">
                <a:solidFill>
                  <a:srgbClr val="00B0F0"/>
                </a:solidFill>
              </a:rPr>
              <a:t>en </a:t>
            </a:r>
            <a:r>
              <a:rPr lang="fr-FR" i="1" dirty="0" err="1">
                <a:solidFill>
                  <a:srgbClr val="00B0F0"/>
                </a:solidFill>
              </a:rPr>
              <a:t>cest</a:t>
            </a:r>
            <a:r>
              <a:rPr lang="fr-FR" i="1" dirty="0">
                <a:solidFill>
                  <a:srgbClr val="00B0F0"/>
                </a:solidFill>
              </a:rPr>
              <a:t> </a:t>
            </a:r>
            <a:r>
              <a:rPr lang="fr-FR" i="1" dirty="0" err="1">
                <a:solidFill>
                  <a:srgbClr val="00B0F0"/>
                </a:solidFill>
              </a:rPr>
              <a:t>païs</a:t>
            </a:r>
            <a:r>
              <a:rPr lang="fr-FR" dirty="0">
                <a:solidFill>
                  <a:srgbClr val="00B0F0"/>
                </a:solidFill>
              </a:rPr>
              <a:t>, </a:t>
            </a:r>
            <a:r>
              <a:rPr lang="fr-FR" i="1" dirty="0">
                <a:solidFill>
                  <a:srgbClr val="00B0F0"/>
                </a:solidFill>
              </a:rPr>
              <a:t>en ceste ville</a:t>
            </a:r>
            <a:r>
              <a:rPr lang="fr-FR" dirty="0"/>
              <a:t> ; </a:t>
            </a:r>
            <a:r>
              <a:rPr lang="fr-FR" i="1" dirty="0">
                <a:solidFill>
                  <a:srgbClr val="00B0F0"/>
                </a:solidFill>
              </a:rPr>
              <a:t>en </a:t>
            </a:r>
            <a:r>
              <a:rPr lang="fr-FR" i="1" dirty="0" err="1">
                <a:solidFill>
                  <a:srgbClr val="00B0F0"/>
                </a:solidFill>
              </a:rPr>
              <a:t>cel</a:t>
            </a:r>
            <a:r>
              <a:rPr lang="fr-FR" i="1" dirty="0">
                <a:solidFill>
                  <a:srgbClr val="00B0F0"/>
                </a:solidFill>
              </a:rPr>
              <a:t> </a:t>
            </a:r>
            <a:r>
              <a:rPr lang="fr-FR" i="1" dirty="0" err="1">
                <a:solidFill>
                  <a:srgbClr val="00B0F0"/>
                </a:solidFill>
              </a:rPr>
              <a:t>païs</a:t>
            </a:r>
            <a:r>
              <a:rPr lang="fr-FR" dirty="0">
                <a:solidFill>
                  <a:srgbClr val="00B0F0"/>
                </a:solidFill>
              </a:rPr>
              <a:t>, </a:t>
            </a:r>
            <a:r>
              <a:rPr lang="fr-FR" i="1" dirty="0">
                <a:solidFill>
                  <a:srgbClr val="00B0F0"/>
                </a:solidFill>
              </a:rPr>
              <a:t>en celle ville</a:t>
            </a:r>
            <a:r>
              <a:rPr lang="fr-FR" dirty="0">
                <a:solidFill>
                  <a:srgbClr val="00B0F0"/>
                </a:solidFill>
              </a:rPr>
              <a:t>, </a:t>
            </a:r>
            <a:r>
              <a:rPr lang="fr-FR" i="1" dirty="0" err="1">
                <a:solidFill>
                  <a:srgbClr val="00B0F0"/>
                </a:solidFill>
              </a:rPr>
              <a:t>cel</a:t>
            </a:r>
            <a:r>
              <a:rPr lang="fr-FR" dirty="0"/>
              <a:t> désignant les objets éloignés, </a:t>
            </a:r>
            <a:r>
              <a:rPr lang="fr-FR" i="1" dirty="0" err="1"/>
              <a:t>cest</a:t>
            </a:r>
            <a:r>
              <a:rPr lang="fr-FR" dirty="0"/>
              <a:t> les objets rapprochés.</a:t>
            </a:r>
          </a:p>
          <a:p>
            <a:pPr algn="just">
              <a:lnSpc>
                <a:spcPct val="150000"/>
              </a:lnSpc>
            </a:pPr>
            <a:r>
              <a:rPr lang="fr-FR" b="1" dirty="0">
                <a:solidFill>
                  <a:srgbClr val="00B050"/>
                </a:solidFill>
              </a:rPr>
              <a:t>Pronoms</a:t>
            </a:r>
            <a:r>
              <a:rPr lang="fr-FR" b="1" dirty="0"/>
              <a:t>. </a:t>
            </a:r>
            <a:r>
              <a:rPr lang="fr-FR" dirty="0"/>
              <a:t>On disait également : </a:t>
            </a:r>
            <a:r>
              <a:rPr lang="fr-FR" i="1" dirty="0">
                <a:solidFill>
                  <a:srgbClr val="00B0F0"/>
                </a:solidFill>
              </a:rPr>
              <a:t>cil</a:t>
            </a:r>
            <a:r>
              <a:rPr lang="fr-FR" i="1" dirty="0"/>
              <a:t> </a:t>
            </a:r>
            <a:r>
              <a:rPr lang="fr-FR" i="1" dirty="0" err="1"/>
              <a:t>dist</a:t>
            </a:r>
            <a:r>
              <a:rPr lang="fr-FR" i="1" dirty="0"/>
              <a:t> ; </a:t>
            </a:r>
            <a:r>
              <a:rPr lang="fr-FR" i="1" dirty="0">
                <a:solidFill>
                  <a:srgbClr val="00B0F0"/>
                </a:solidFill>
              </a:rPr>
              <a:t>cil</a:t>
            </a:r>
            <a:r>
              <a:rPr lang="fr-FR" i="1" dirty="0"/>
              <a:t> a </a:t>
            </a:r>
            <a:r>
              <a:rPr lang="fr-FR" i="1" dirty="0" err="1"/>
              <a:t>parlet</a:t>
            </a:r>
            <a:r>
              <a:rPr lang="fr-FR" i="1" dirty="0"/>
              <a:t> a lei de bon vassal (</a:t>
            </a:r>
            <a:r>
              <a:rPr lang="fr-FR" i="1" dirty="0" err="1"/>
              <a:t>Rol</a:t>
            </a:r>
            <a:r>
              <a:rPr lang="fr-FR" i="1" dirty="0"/>
              <a:t>., 887). </a:t>
            </a:r>
            <a:r>
              <a:rPr lang="fr-FR" i="1" dirty="0" err="1">
                <a:solidFill>
                  <a:srgbClr val="00B0F0"/>
                </a:solidFill>
              </a:rPr>
              <a:t>Cel</a:t>
            </a:r>
            <a:r>
              <a:rPr lang="fr-FR" i="1" dirty="0"/>
              <a:t> </a:t>
            </a:r>
            <a:r>
              <a:rPr lang="fr-FR" i="1" dirty="0" err="1"/>
              <a:t>list</a:t>
            </a:r>
            <a:r>
              <a:rPr lang="fr-FR" i="1" dirty="0"/>
              <a:t> romans e </a:t>
            </a:r>
            <a:r>
              <a:rPr lang="fr-FR" i="1" dirty="0">
                <a:solidFill>
                  <a:srgbClr val="00B0F0"/>
                </a:solidFill>
              </a:rPr>
              <a:t>cil</a:t>
            </a:r>
            <a:r>
              <a:rPr lang="fr-FR" i="1" dirty="0"/>
              <a:t> </a:t>
            </a:r>
            <a:r>
              <a:rPr lang="fr-FR" i="1" dirty="0" err="1"/>
              <a:t>dist</a:t>
            </a:r>
            <a:r>
              <a:rPr lang="fr-FR" i="1" dirty="0"/>
              <a:t> fables </a:t>
            </a:r>
            <a:r>
              <a:rPr lang="fr-FR" dirty="0"/>
              <a:t>(</a:t>
            </a:r>
            <a:r>
              <a:rPr lang="fr-FR" dirty="0" err="1"/>
              <a:t>Méon</a:t>
            </a:r>
            <a:r>
              <a:rPr lang="fr-FR" dirty="0"/>
              <a:t>, </a:t>
            </a:r>
            <a:r>
              <a:rPr lang="fr-FR" dirty="0" err="1"/>
              <a:t>Nouv</a:t>
            </a:r>
            <a:r>
              <a:rPr lang="fr-FR" dirty="0"/>
              <a:t>. Rec., I, 152).</a:t>
            </a:r>
          </a:p>
          <a:p>
            <a:pPr marL="0" indent="0" algn="just">
              <a:lnSpc>
                <a:spcPct val="150000"/>
              </a:lnSpc>
              <a:buNone/>
            </a:pPr>
            <a:r>
              <a:rPr lang="fr-FR" i="1" dirty="0"/>
              <a:t>Si </a:t>
            </a:r>
            <a:r>
              <a:rPr lang="fr-FR" i="1" dirty="0" err="1"/>
              <a:t>veit</a:t>
            </a:r>
            <a:r>
              <a:rPr lang="fr-FR" i="1" dirty="0"/>
              <a:t> venir </a:t>
            </a:r>
            <a:r>
              <a:rPr lang="fr-FR" i="1" dirty="0" err="1">
                <a:solidFill>
                  <a:srgbClr val="00B0F0"/>
                </a:solidFill>
              </a:rPr>
              <a:t>cele</a:t>
            </a:r>
            <a:r>
              <a:rPr lang="fr-FR" i="1" dirty="0"/>
              <a:t> gent </a:t>
            </a:r>
            <a:r>
              <a:rPr lang="fr-FR" i="1" dirty="0" err="1"/>
              <a:t>paienor</a:t>
            </a:r>
            <a:r>
              <a:rPr lang="fr-FR" i="1" dirty="0"/>
              <a:t> (</a:t>
            </a:r>
            <a:r>
              <a:rPr lang="fr-FR" i="1" dirty="0" err="1"/>
              <a:t>Rol</a:t>
            </a:r>
            <a:r>
              <a:rPr lang="fr-FR" i="1" dirty="0"/>
              <a:t>., 1019).</a:t>
            </a:r>
            <a:r>
              <a:rPr lang="fr-FR" dirty="0"/>
              <a:t> Et il voit venir cette race païenne.</a:t>
            </a:r>
          </a:p>
          <a:p>
            <a:endParaRPr lang="fr-FR" dirty="0"/>
          </a:p>
        </p:txBody>
      </p:sp>
    </p:spTree>
    <p:extLst>
      <p:ext uri="{BB962C8B-B14F-4D97-AF65-F5344CB8AC3E}">
        <p14:creationId xmlns:p14="http://schemas.microsoft.com/office/powerpoint/2010/main" val="129417547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87BF082-16DE-4C92-A284-5DC217664D05}"/>
              </a:ext>
            </a:extLst>
          </p:cNvPr>
          <p:cNvSpPr>
            <a:spLocks noGrp="1"/>
          </p:cNvSpPr>
          <p:nvPr>
            <p:ph idx="1"/>
          </p:nvPr>
        </p:nvSpPr>
        <p:spPr>
          <a:xfrm>
            <a:off x="838200" y="595745"/>
            <a:ext cx="10515600" cy="5581218"/>
          </a:xfrm>
        </p:spPr>
        <p:txBody>
          <a:bodyPr/>
          <a:lstStyle/>
          <a:p>
            <a:pPr algn="just">
              <a:lnSpc>
                <a:spcPct val="100000"/>
              </a:lnSpc>
            </a:pPr>
            <a:r>
              <a:rPr lang="fr-FR" dirty="0"/>
              <a:t>La langue moderne a établi une distinction rigoureuse dans l’emploi de ces formes : </a:t>
            </a:r>
            <a:r>
              <a:rPr lang="fr-FR" i="1" dirty="0">
                <a:solidFill>
                  <a:srgbClr val="00B0F0"/>
                </a:solidFill>
              </a:rPr>
              <a:t>cet, cette</a:t>
            </a:r>
            <a:r>
              <a:rPr lang="fr-FR" dirty="0">
                <a:solidFill>
                  <a:srgbClr val="00B0F0"/>
                </a:solidFill>
              </a:rPr>
              <a:t> </a:t>
            </a:r>
            <a:r>
              <a:rPr lang="fr-FR" dirty="0"/>
              <a:t>est adjectif ; </a:t>
            </a:r>
            <a:r>
              <a:rPr lang="fr-FR" i="1" dirty="0">
                <a:solidFill>
                  <a:srgbClr val="00B0F0"/>
                </a:solidFill>
              </a:rPr>
              <a:t>celui, celle</a:t>
            </a:r>
            <a:r>
              <a:rPr lang="fr-FR" dirty="0">
                <a:solidFill>
                  <a:srgbClr val="00B0F0"/>
                </a:solidFill>
              </a:rPr>
              <a:t> </a:t>
            </a:r>
            <a:r>
              <a:rPr lang="fr-FR" dirty="0"/>
              <a:t>sont des pronoms (</a:t>
            </a:r>
            <a:r>
              <a:rPr lang="fr-FR" i="1" dirty="0"/>
              <a:t>celui-ci, celle-là</a:t>
            </a:r>
            <a:r>
              <a:rPr lang="fr-FR" dirty="0"/>
              <a:t>) ; ils peuvent s’employer aussi comme antécédents du relatif </a:t>
            </a:r>
            <a:r>
              <a:rPr lang="fr-FR" i="1" dirty="0">
                <a:solidFill>
                  <a:srgbClr val="00B0F0"/>
                </a:solidFill>
              </a:rPr>
              <a:t>qui</a:t>
            </a:r>
            <a:r>
              <a:rPr lang="fr-FR" i="1" dirty="0"/>
              <a:t> </a:t>
            </a:r>
            <a:r>
              <a:rPr lang="fr-FR" dirty="0"/>
              <a:t>: </a:t>
            </a:r>
            <a:r>
              <a:rPr lang="fr-FR" i="1" dirty="0">
                <a:solidFill>
                  <a:srgbClr val="00B0F0"/>
                </a:solidFill>
              </a:rPr>
              <a:t>celui qui </a:t>
            </a:r>
            <a:r>
              <a:rPr lang="fr-FR" i="1" dirty="0"/>
              <a:t>règne dans les cieux</a:t>
            </a:r>
            <a:r>
              <a:rPr lang="fr-FR" dirty="0"/>
              <a:t> (a. f. </a:t>
            </a:r>
            <a:r>
              <a:rPr lang="fr-FR" i="1" dirty="0"/>
              <a:t>cil qui </a:t>
            </a:r>
            <a:r>
              <a:rPr lang="fr-FR" i="1" dirty="0" err="1"/>
              <a:t>regnet</a:t>
            </a:r>
            <a:r>
              <a:rPr lang="fr-FR" i="1" dirty="0"/>
              <a:t> es ciels</a:t>
            </a:r>
            <a:r>
              <a:rPr lang="fr-FR" dirty="0"/>
              <a:t>). </a:t>
            </a:r>
          </a:p>
          <a:p>
            <a:pPr algn="just">
              <a:lnSpc>
                <a:spcPct val="100000"/>
              </a:lnSpc>
            </a:pPr>
            <a:r>
              <a:rPr lang="fr-FR" dirty="0"/>
              <a:t>Quant à </a:t>
            </a:r>
            <a:r>
              <a:rPr lang="fr-FR" i="1" dirty="0">
                <a:solidFill>
                  <a:srgbClr val="00B0F0"/>
                </a:solidFill>
              </a:rPr>
              <a:t>celui</a:t>
            </a:r>
            <a:r>
              <a:rPr lang="fr-FR" dirty="0"/>
              <a:t>, qui était le cas du régime indirect (et quelquefois direct), il s’emploie de bonne heure comme cas - sujet. </a:t>
            </a:r>
          </a:p>
          <a:p>
            <a:pPr marL="0" indent="0" algn="just">
              <a:lnSpc>
                <a:spcPct val="100000"/>
              </a:lnSpc>
              <a:buNone/>
            </a:pPr>
            <a:r>
              <a:rPr lang="fr-FR" dirty="0"/>
              <a:t>      Ex. </a:t>
            </a:r>
            <a:r>
              <a:rPr lang="fr-FR" i="1" dirty="0">
                <a:solidFill>
                  <a:srgbClr val="00B0F0"/>
                </a:solidFill>
              </a:rPr>
              <a:t>Celui</a:t>
            </a:r>
            <a:r>
              <a:rPr lang="fr-FR" i="1" dirty="0"/>
              <a:t> </a:t>
            </a:r>
            <a:r>
              <a:rPr lang="fr-FR" i="1" dirty="0" err="1"/>
              <a:t>levat</a:t>
            </a:r>
            <a:r>
              <a:rPr lang="fr-FR" i="1" dirty="0"/>
              <a:t> le rei </a:t>
            </a:r>
            <a:r>
              <a:rPr lang="fr-FR" i="1" dirty="0" err="1"/>
              <a:t>Marsilion</a:t>
            </a:r>
            <a:r>
              <a:rPr lang="fr-FR" dirty="0"/>
              <a:t>. (</a:t>
            </a:r>
            <a:r>
              <a:rPr lang="fr-FR" dirty="0" err="1"/>
              <a:t>Rol</a:t>
            </a:r>
            <a:r>
              <a:rPr lang="fr-FR" dirty="0"/>
              <a:t>., 1520)</a:t>
            </a:r>
          </a:p>
          <a:p>
            <a:pPr marL="0" indent="0" algn="just">
              <a:lnSpc>
                <a:spcPct val="100000"/>
              </a:lnSpc>
              <a:buNone/>
            </a:pPr>
            <a:r>
              <a:rPr lang="fr-FR" dirty="0"/>
              <a:t>       Celui-ci éleva le roi Marsile.</a:t>
            </a:r>
          </a:p>
          <a:p>
            <a:endParaRPr lang="fr-FR" dirty="0"/>
          </a:p>
        </p:txBody>
      </p:sp>
    </p:spTree>
    <p:extLst>
      <p:ext uri="{BB962C8B-B14F-4D97-AF65-F5344CB8AC3E}">
        <p14:creationId xmlns:p14="http://schemas.microsoft.com/office/powerpoint/2010/main" val="250198853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445B6E-8B14-4258-8EE2-53B6AEF54D4A}"/>
              </a:ext>
            </a:extLst>
          </p:cNvPr>
          <p:cNvSpPr>
            <a:spLocks noGrp="1"/>
          </p:cNvSpPr>
          <p:nvPr>
            <p:ph idx="1"/>
          </p:nvPr>
        </p:nvSpPr>
        <p:spPr>
          <a:xfrm>
            <a:off x="838200" y="568036"/>
            <a:ext cx="10515600" cy="5608927"/>
          </a:xfrm>
        </p:spPr>
        <p:txBody>
          <a:bodyPr/>
          <a:lstStyle/>
          <a:p>
            <a:pPr algn="just">
              <a:lnSpc>
                <a:spcPct val="100000"/>
              </a:lnSpc>
            </a:pPr>
            <a:r>
              <a:rPr lang="fr-FR" dirty="0"/>
              <a:t>Au XVIe siècle </a:t>
            </a:r>
            <a:r>
              <a:rPr lang="fr-FR" i="1" dirty="0">
                <a:solidFill>
                  <a:srgbClr val="00B0F0"/>
                </a:solidFill>
              </a:rPr>
              <a:t>celui</a:t>
            </a:r>
            <a:r>
              <a:rPr lang="fr-FR" dirty="0"/>
              <a:t> pouvait encore être employé comme sujet d’un verbe ou comme adjectif.     </a:t>
            </a:r>
            <a:r>
              <a:rPr lang="fr-FR" i="1" dirty="0"/>
              <a:t>  </a:t>
            </a:r>
            <a:r>
              <a:rPr lang="fr-FR" b="1" i="1" dirty="0"/>
              <a:t>  </a:t>
            </a:r>
            <a:endParaRPr lang="fr-FR" dirty="0"/>
          </a:p>
          <a:p>
            <a:pPr marL="0" indent="0" algn="just">
              <a:lnSpc>
                <a:spcPct val="100000"/>
              </a:lnSpc>
              <a:buNone/>
            </a:pPr>
            <a:r>
              <a:rPr lang="fr-FR" b="1" i="1" dirty="0"/>
              <a:t> </a:t>
            </a:r>
            <a:endParaRPr lang="fr-FR" dirty="0"/>
          </a:p>
          <a:p>
            <a:pPr marL="0" indent="0" algn="just">
              <a:lnSpc>
                <a:spcPct val="100000"/>
              </a:lnSpc>
              <a:buNone/>
            </a:pPr>
            <a:r>
              <a:rPr lang="fr-FR" b="1" i="1" dirty="0"/>
              <a:t>	</a:t>
            </a:r>
            <a:r>
              <a:rPr lang="fr-FR" i="1" dirty="0" err="1">
                <a:solidFill>
                  <a:srgbClr val="00B0F0"/>
                </a:solidFill>
              </a:rPr>
              <a:t>Celuy</a:t>
            </a:r>
            <a:r>
              <a:rPr lang="fr-FR" i="1" dirty="0"/>
              <a:t> n’est parfait poète</a:t>
            </a:r>
            <a:endParaRPr lang="fr-FR" dirty="0"/>
          </a:p>
          <a:p>
            <a:pPr marL="0" indent="0" algn="just">
              <a:lnSpc>
                <a:spcPct val="100000"/>
              </a:lnSpc>
              <a:buNone/>
            </a:pPr>
            <a:r>
              <a:rPr lang="fr-FR" i="1" dirty="0"/>
              <a:t>	Qui n’a une âme parfaite</a:t>
            </a:r>
            <a:r>
              <a:rPr lang="fr-FR" dirty="0"/>
              <a:t>. (D’Aubigné, III, 140)</a:t>
            </a:r>
          </a:p>
          <a:p>
            <a:pPr marL="0" indent="0" algn="just">
              <a:lnSpc>
                <a:spcPct val="100000"/>
              </a:lnSpc>
              <a:buNone/>
            </a:pPr>
            <a:r>
              <a:rPr lang="fr-FR" dirty="0"/>
              <a:t>	</a:t>
            </a:r>
            <a:r>
              <a:rPr lang="fr-FR" i="1" dirty="0">
                <a:solidFill>
                  <a:srgbClr val="00B0F0"/>
                </a:solidFill>
              </a:rPr>
              <a:t>Celui</a:t>
            </a:r>
            <a:r>
              <a:rPr lang="fr-FR" i="1" dirty="0"/>
              <a:t> Dieu </a:t>
            </a:r>
            <a:r>
              <a:rPr lang="fr-FR" dirty="0"/>
              <a:t>(Marot) ; </a:t>
            </a:r>
            <a:r>
              <a:rPr lang="fr-FR" i="1" dirty="0">
                <a:solidFill>
                  <a:srgbClr val="00B0F0"/>
                </a:solidFill>
              </a:rPr>
              <a:t>iceux</a:t>
            </a:r>
            <a:r>
              <a:rPr lang="fr-FR" i="1" dirty="0"/>
              <a:t> bœufs</a:t>
            </a:r>
            <a:r>
              <a:rPr lang="fr-FR" dirty="0"/>
              <a:t> (Rabelais)</a:t>
            </a:r>
          </a:p>
          <a:p>
            <a:pPr marL="0" indent="0" algn="just">
              <a:lnSpc>
                <a:spcPct val="100000"/>
              </a:lnSpc>
              <a:buNone/>
            </a:pPr>
            <a:r>
              <a:rPr lang="fr-FR" dirty="0"/>
              <a:t> </a:t>
            </a:r>
            <a:r>
              <a:rPr lang="fr-FR" i="1" dirty="0">
                <a:solidFill>
                  <a:srgbClr val="00B0F0"/>
                </a:solidFill>
              </a:rPr>
              <a:t>Icelui, icelle</a:t>
            </a:r>
            <a:r>
              <a:rPr lang="fr-FR" dirty="0">
                <a:solidFill>
                  <a:srgbClr val="00B0F0"/>
                </a:solidFill>
              </a:rPr>
              <a:t> </a:t>
            </a:r>
            <a:r>
              <a:rPr lang="fr-FR" dirty="0"/>
              <a:t>subsistent encore au XVIIe siècle dans certaines formules de procédure.</a:t>
            </a:r>
          </a:p>
          <a:p>
            <a:pPr marL="0" indent="0" algn="just">
              <a:lnSpc>
                <a:spcPct val="100000"/>
              </a:lnSpc>
              <a:buNone/>
            </a:pPr>
            <a:r>
              <a:rPr lang="fr-FR" i="1" dirty="0">
                <a:solidFill>
                  <a:srgbClr val="00B0F0"/>
                </a:solidFill>
              </a:rPr>
              <a:t>Cettui- ci</a:t>
            </a:r>
            <a:r>
              <a:rPr lang="fr-FR" dirty="0"/>
              <a:t>, très fréquent chez Balzac, est rare après Corneille. </a:t>
            </a:r>
          </a:p>
          <a:p>
            <a:pPr marL="0" indent="0" algn="just">
              <a:lnSpc>
                <a:spcPct val="100000"/>
              </a:lnSpc>
              <a:buNone/>
            </a:pPr>
            <a:r>
              <a:rPr lang="fr-FR" dirty="0"/>
              <a:t> </a:t>
            </a:r>
          </a:p>
          <a:p>
            <a:endParaRPr lang="fr-FR" dirty="0"/>
          </a:p>
        </p:txBody>
      </p:sp>
    </p:spTree>
    <p:extLst>
      <p:ext uri="{BB962C8B-B14F-4D97-AF65-F5344CB8AC3E}">
        <p14:creationId xmlns:p14="http://schemas.microsoft.com/office/powerpoint/2010/main" val="81907392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5C5BC72-ADC6-433E-915C-1FE9F1345A2A}"/>
              </a:ext>
            </a:extLst>
          </p:cNvPr>
          <p:cNvSpPr>
            <a:spLocks noGrp="1"/>
          </p:cNvSpPr>
          <p:nvPr>
            <p:ph idx="1"/>
          </p:nvPr>
        </p:nvSpPr>
        <p:spPr>
          <a:xfrm>
            <a:off x="838200" y="581891"/>
            <a:ext cx="10515600" cy="5595072"/>
          </a:xfrm>
        </p:spPr>
        <p:txBody>
          <a:bodyPr/>
          <a:lstStyle/>
          <a:p>
            <a:pPr algn="just">
              <a:lnSpc>
                <a:spcPct val="100000"/>
              </a:lnSpc>
            </a:pPr>
            <a:r>
              <a:rPr lang="fr-FR" b="1" dirty="0">
                <a:solidFill>
                  <a:srgbClr val="00B050"/>
                </a:solidFill>
              </a:rPr>
              <a:t>Emploi de Ce, </a:t>
            </a:r>
            <a:r>
              <a:rPr lang="fr-FR" b="1" dirty="0" err="1">
                <a:solidFill>
                  <a:srgbClr val="00B050"/>
                </a:solidFill>
              </a:rPr>
              <a:t>ço</a:t>
            </a:r>
            <a:r>
              <a:rPr lang="fr-FR" dirty="0">
                <a:solidFill>
                  <a:srgbClr val="00B050"/>
                </a:solidFill>
              </a:rPr>
              <a:t>. </a:t>
            </a:r>
            <a:r>
              <a:rPr lang="fr-FR" dirty="0"/>
              <a:t>L’ancien français emploie volontiers le pronom neutre </a:t>
            </a:r>
            <a:r>
              <a:rPr lang="fr-FR" i="1" dirty="0" err="1">
                <a:solidFill>
                  <a:srgbClr val="00B0F0"/>
                </a:solidFill>
              </a:rPr>
              <a:t>ço</a:t>
            </a:r>
            <a:r>
              <a:rPr lang="fr-FR" i="1" dirty="0">
                <a:solidFill>
                  <a:srgbClr val="00B0F0"/>
                </a:solidFill>
              </a:rPr>
              <a:t>, ce</a:t>
            </a:r>
            <a:r>
              <a:rPr lang="fr-FR" dirty="0">
                <a:solidFill>
                  <a:srgbClr val="00B0F0"/>
                </a:solidFill>
              </a:rPr>
              <a:t> </a:t>
            </a:r>
            <a:r>
              <a:rPr lang="fr-FR" dirty="0"/>
              <a:t>devant les verbes </a:t>
            </a:r>
            <a:r>
              <a:rPr lang="fr-FR" i="1" dirty="0">
                <a:solidFill>
                  <a:srgbClr val="00B0F0"/>
                </a:solidFill>
              </a:rPr>
              <a:t>croire, dire, savoir, sentir, voir</a:t>
            </a:r>
            <a:r>
              <a:rPr lang="fr-FR" dirty="0">
                <a:solidFill>
                  <a:srgbClr val="00B0F0"/>
                </a:solidFill>
              </a:rPr>
              <a:t>, </a:t>
            </a:r>
            <a:r>
              <a:rPr lang="fr-FR" dirty="0"/>
              <a:t>etc., quand ces verbes sont suivis d’une subordonnée complétive, que </a:t>
            </a:r>
            <a:r>
              <a:rPr lang="fr-FR" i="1" dirty="0" err="1"/>
              <a:t>ço</a:t>
            </a:r>
            <a:r>
              <a:rPr lang="fr-FR" i="1" dirty="0"/>
              <a:t>, ce</a:t>
            </a:r>
            <a:r>
              <a:rPr lang="fr-FR" dirty="0"/>
              <a:t> servent, pour ainsi dire, à annoncer.</a:t>
            </a:r>
          </a:p>
          <a:p>
            <a:pPr marL="0" indent="0" algn="just">
              <a:lnSpc>
                <a:spcPct val="100000"/>
              </a:lnSpc>
              <a:buNone/>
            </a:pPr>
            <a:r>
              <a:rPr lang="fr-FR" dirty="0"/>
              <a:t>	</a:t>
            </a:r>
          </a:p>
          <a:p>
            <a:pPr marL="0" indent="0">
              <a:buNone/>
            </a:pPr>
            <a:r>
              <a:rPr lang="fr-FR" dirty="0"/>
              <a:t>	Ex. </a:t>
            </a:r>
            <a:r>
              <a:rPr lang="fr-FR" i="1" dirty="0" err="1">
                <a:solidFill>
                  <a:srgbClr val="00B0F0"/>
                </a:solidFill>
              </a:rPr>
              <a:t>Ço</a:t>
            </a:r>
            <a:r>
              <a:rPr lang="fr-FR" i="1" dirty="0"/>
              <a:t> sent </a:t>
            </a:r>
            <a:r>
              <a:rPr lang="fr-FR" i="1" dirty="0" err="1"/>
              <a:t>Rodlanz</a:t>
            </a:r>
            <a:r>
              <a:rPr lang="fr-FR" i="1" dirty="0"/>
              <a:t> que la mort li est prés. (</a:t>
            </a:r>
            <a:r>
              <a:rPr lang="fr-FR" i="1" dirty="0" err="1"/>
              <a:t>Rol</a:t>
            </a:r>
            <a:r>
              <a:rPr lang="fr-FR" i="1" dirty="0"/>
              <a:t>.,</a:t>
            </a:r>
            <a:r>
              <a:rPr lang="fr-FR" dirty="0"/>
              <a:t> 2259) </a:t>
            </a:r>
          </a:p>
          <a:p>
            <a:pPr marL="0" indent="0">
              <a:buNone/>
            </a:pPr>
            <a:r>
              <a:rPr lang="fr-FR" dirty="0"/>
              <a:t>	       Roland sent que la mort lui est proche.</a:t>
            </a:r>
          </a:p>
          <a:p>
            <a:pPr marL="0" indent="0">
              <a:buNone/>
            </a:pPr>
            <a:r>
              <a:rPr lang="fr-FR" dirty="0"/>
              <a:t>	       </a:t>
            </a:r>
            <a:r>
              <a:rPr lang="fr-FR" i="1" dirty="0" err="1">
                <a:solidFill>
                  <a:srgbClr val="00B0F0"/>
                </a:solidFill>
              </a:rPr>
              <a:t>Ço</a:t>
            </a:r>
            <a:r>
              <a:rPr lang="fr-FR" i="1" dirty="0"/>
              <a:t> sent </a:t>
            </a:r>
            <a:r>
              <a:rPr lang="fr-FR" i="1" dirty="0" err="1"/>
              <a:t>Rodlanz</a:t>
            </a:r>
            <a:r>
              <a:rPr lang="fr-FR" i="1" dirty="0"/>
              <a:t> que s’</a:t>
            </a:r>
            <a:r>
              <a:rPr lang="fr-FR" i="1" dirty="0" err="1"/>
              <a:t>espéde</a:t>
            </a:r>
            <a:r>
              <a:rPr lang="fr-FR" i="1" dirty="0"/>
              <a:t> li </a:t>
            </a:r>
            <a:r>
              <a:rPr lang="fr-FR" i="1" dirty="0" err="1"/>
              <a:t>tolt</a:t>
            </a:r>
            <a:r>
              <a:rPr lang="fr-FR" i="1" dirty="0"/>
              <a:t>. (</a:t>
            </a:r>
            <a:r>
              <a:rPr lang="fr-FR" i="1" dirty="0" err="1"/>
              <a:t>Rol</a:t>
            </a:r>
            <a:r>
              <a:rPr lang="fr-FR" i="1" dirty="0"/>
              <a:t>., 2284)</a:t>
            </a:r>
            <a:endParaRPr lang="fr-FR" dirty="0"/>
          </a:p>
          <a:p>
            <a:pPr marL="0" indent="0">
              <a:buNone/>
            </a:pPr>
            <a:r>
              <a:rPr lang="fr-FR" dirty="0"/>
              <a:t>	       Roland sent qu’il (le païen) lui enlève son épée. </a:t>
            </a:r>
          </a:p>
          <a:p>
            <a:pPr marL="0" indent="0">
              <a:buNone/>
            </a:pPr>
            <a:r>
              <a:rPr lang="fr-FR" dirty="0"/>
              <a:t>	       </a:t>
            </a:r>
            <a:r>
              <a:rPr lang="fr-FR" i="1" dirty="0"/>
              <a:t>Quant il </a:t>
            </a:r>
            <a:r>
              <a:rPr lang="fr-FR" i="1" dirty="0" err="1">
                <a:solidFill>
                  <a:srgbClr val="00B0F0"/>
                </a:solidFill>
              </a:rPr>
              <a:t>ço</a:t>
            </a:r>
            <a:r>
              <a:rPr lang="fr-FR" i="1" dirty="0"/>
              <a:t> vit que n’en pout mie </a:t>
            </a:r>
            <a:r>
              <a:rPr lang="fr-FR" i="1" dirty="0" err="1"/>
              <a:t>fraindre</a:t>
            </a:r>
            <a:r>
              <a:rPr lang="fr-FR" i="1" dirty="0"/>
              <a:t>. (</a:t>
            </a:r>
            <a:r>
              <a:rPr lang="fr-FR" i="1" dirty="0" err="1"/>
              <a:t>Rol</a:t>
            </a:r>
            <a:r>
              <a:rPr lang="fr-FR" i="1" dirty="0"/>
              <a:t>.,</a:t>
            </a:r>
            <a:r>
              <a:rPr lang="fr-FR" dirty="0"/>
              <a:t> 2314)</a:t>
            </a:r>
          </a:p>
          <a:p>
            <a:pPr marL="0" indent="0">
              <a:buNone/>
            </a:pPr>
            <a:r>
              <a:rPr lang="fr-FR" dirty="0"/>
              <a:t>	        Quand il vit qu’il n’en pouvait rien briser.</a:t>
            </a:r>
          </a:p>
          <a:p>
            <a:pPr marL="0" indent="0">
              <a:buNone/>
            </a:pPr>
            <a:r>
              <a:rPr lang="fr-FR" dirty="0"/>
              <a:t> </a:t>
            </a:r>
          </a:p>
          <a:p>
            <a:endParaRPr lang="fr-FR" dirty="0"/>
          </a:p>
        </p:txBody>
      </p:sp>
    </p:spTree>
    <p:extLst>
      <p:ext uri="{BB962C8B-B14F-4D97-AF65-F5344CB8AC3E}">
        <p14:creationId xmlns:p14="http://schemas.microsoft.com/office/powerpoint/2010/main" val="17044367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526F4A4-00CB-4EBC-8662-21279FB05159}"/>
              </a:ext>
            </a:extLst>
          </p:cNvPr>
          <p:cNvSpPr>
            <a:spLocks noGrp="1"/>
          </p:cNvSpPr>
          <p:nvPr>
            <p:ph idx="1"/>
          </p:nvPr>
        </p:nvSpPr>
        <p:spPr>
          <a:xfrm>
            <a:off x="838200" y="401782"/>
            <a:ext cx="10515600" cy="6137563"/>
          </a:xfrm>
        </p:spPr>
        <p:txBody>
          <a:bodyPr/>
          <a:lstStyle/>
          <a:p>
            <a:pPr algn="just">
              <a:lnSpc>
                <a:spcPct val="150000"/>
              </a:lnSpc>
            </a:pPr>
            <a:r>
              <a:rPr lang="fr-FR" b="1" dirty="0">
                <a:solidFill>
                  <a:srgbClr val="FF0000"/>
                </a:solidFill>
              </a:rPr>
              <a:t>II.5.1.8. Pronoms adjectifs possessifs </a:t>
            </a:r>
            <a:endParaRPr lang="fr-FR" dirty="0">
              <a:solidFill>
                <a:srgbClr val="FF0000"/>
              </a:solidFill>
            </a:endParaRPr>
          </a:p>
          <a:p>
            <a:pPr algn="just">
              <a:lnSpc>
                <a:spcPct val="150000"/>
              </a:lnSpc>
            </a:pPr>
            <a:r>
              <a:rPr lang="fr-FR" dirty="0"/>
              <a:t>La forme accentuée du pronom ou adjectif possessif était ordinairement précédée de l’article défini ; elle pouvait aussi être précédée d’un pronom démonstratif, ou de l’indéfini </a:t>
            </a:r>
            <a:r>
              <a:rPr lang="fr-FR" i="1" dirty="0">
                <a:solidFill>
                  <a:srgbClr val="00B0F0"/>
                </a:solidFill>
              </a:rPr>
              <a:t>un</a:t>
            </a:r>
            <a:r>
              <a:rPr lang="fr-FR" dirty="0"/>
              <a:t>. </a:t>
            </a:r>
          </a:p>
          <a:p>
            <a:pPr algn="just">
              <a:lnSpc>
                <a:spcPct val="150000"/>
              </a:lnSpc>
            </a:pPr>
            <a:r>
              <a:rPr lang="fr-FR" dirty="0"/>
              <a:t>On disait donc : </a:t>
            </a:r>
            <a:r>
              <a:rPr lang="fr-FR" i="1" dirty="0">
                <a:solidFill>
                  <a:srgbClr val="00B0F0"/>
                </a:solidFill>
              </a:rPr>
              <a:t>la </a:t>
            </a:r>
            <a:r>
              <a:rPr lang="fr-FR" i="1" dirty="0" err="1">
                <a:solidFill>
                  <a:srgbClr val="00B0F0"/>
                </a:solidFill>
              </a:rPr>
              <a:t>meie</a:t>
            </a:r>
            <a:r>
              <a:rPr lang="fr-FR" i="1" dirty="0">
                <a:solidFill>
                  <a:srgbClr val="00B0F0"/>
                </a:solidFill>
              </a:rPr>
              <a:t> </a:t>
            </a:r>
            <a:r>
              <a:rPr lang="fr-FR" i="1" dirty="0"/>
              <a:t>mort, </a:t>
            </a:r>
            <a:r>
              <a:rPr lang="fr-FR" i="1" dirty="0">
                <a:solidFill>
                  <a:srgbClr val="00B0F0"/>
                </a:solidFill>
              </a:rPr>
              <a:t>la </a:t>
            </a:r>
            <a:r>
              <a:rPr lang="fr-FR" i="1" dirty="0" err="1">
                <a:solidFill>
                  <a:srgbClr val="00B0F0"/>
                </a:solidFill>
              </a:rPr>
              <a:t>soe</a:t>
            </a:r>
            <a:r>
              <a:rPr lang="fr-FR" i="1" dirty="0">
                <a:solidFill>
                  <a:srgbClr val="00B0F0"/>
                </a:solidFill>
              </a:rPr>
              <a:t> </a:t>
            </a:r>
            <a:r>
              <a:rPr lang="fr-FR" i="1" dirty="0"/>
              <a:t>mort ; </a:t>
            </a:r>
            <a:r>
              <a:rPr lang="fr-FR" i="1" dirty="0">
                <a:solidFill>
                  <a:srgbClr val="00B0F0"/>
                </a:solidFill>
              </a:rPr>
              <a:t>li </a:t>
            </a:r>
            <a:r>
              <a:rPr lang="fr-FR" i="1" dirty="0" err="1">
                <a:solidFill>
                  <a:srgbClr val="00B0F0"/>
                </a:solidFill>
              </a:rPr>
              <a:t>tuens</a:t>
            </a:r>
            <a:r>
              <a:rPr lang="fr-FR" i="1" dirty="0">
                <a:solidFill>
                  <a:srgbClr val="00B0F0"/>
                </a:solidFill>
              </a:rPr>
              <a:t> </a:t>
            </a:r>
            <a:r>
              <a:rPr lang="fr-FR" i="1" dirty="0" err="1">
                <a:solidFill>
                  <a:srgbClr val="00B0F0"/>
                </a:solidFill>
              </a:rPr>
              <a:t>parentez</a:t>
            </a:r>
            <a:r>
              <a:rPr lang="fr-FR" i="1" dirty="0"/>
              <a:t> ; </a:t>
            </a:r>
            <a:r>
              <a:rPr lang="fr-FR" i="1" dirty="0">
                <a:solidFill>
                  <a:srgbClr val="00B0F0"/>
                </a:solidFill>
              </a:rPr>
              <a:t>li miens </a:t>
            </a:r>
            <a:r>
              <a:rPr lang="fr-FR" i="1" dirty="0" err="1"/>
              <a:t>cuers</a:t>
            </a:r>
            <a:r>
              <a:rPr lang="fr-FR" i="1" dirty="0"/>
              <a:t> ; </a:t>
            </a:r>
            <a:r>
              <a:rPr lang="fr-FR" i="1" dirty="0">
                <a:solidFill>
                  <a:srgbClr val="00B0F0"/>
                </a:solidFill>
              </a:rPr>
              <a:t>li miens </a:t>
            </a:r>
            <a:r>
              <a:rPr lang="fr-FR" i="1" dirty="0"/>
              <a:t>amis ; </a:t>
            </a:r>
            <a:r>
              <a:rPr lang="fr-FR" i="1" dirty="0">
                <a:solidFill>
                  <a:srgbClr val="00B0F0"/>
                </a:solidFill>
              </a:rPr>
              <a:t>la </a:t>
            </a:r>
            <a:r>
              <a:rPr lang="fr-FR" i="1" dirty="0" err="1">
                <a:solidFill>
                  <a:srgbClr val="00B0F0"/>
                </a:solidFill>
              </a:rPr>
              <a:t>toe</a:t>
            </a:r>
            <a:r>
              <a:rPr lang="fr-FR" i="1" dirty="0">
                <a:solidFill>
                  <a:srgbClr val="00B0F0"/>
                </a:solidFill>
              </a:rPr>
              <a:t>, la </a:t>
            </a:r>
            <a:r>
              <a:rPr lang="fr-FR" i="1" dirty="0" err="1">
                <a:solidFill>
                  <a:srgbClr val="00B0F0"/>
                </a:solidFill>
              </a:rPr>
              <a:t>soe</a:t>
            </a:r>
            <a:r>
              <a:rPr lang="fr-FR" i="1" dirty="0">
                <a:solidFill>
                  <a:srgbClr val="00B0F0"/>
                </a:solidFill>
              </a:rPr>
              <a:t> </a:t>
            </a:r>
            <a:r>
              <a:rPr lang="fr-FR" i="1" dirty="0" err="1"/>
              <a:t>mercit</a:t>
            </a:r>
            <a:r>
              <a:rPr lang="fr-FR" i="1" dirty="0"/>
              <a:t> ; </a:t>
            </a:r>
            <a:r>
              <a:rPr lang="fr-FR" i="1" dirty="0">
                <a:solidFill>
                  <a:srgbClr val="00B0F0"/>
                </a:solidFill>
              </a:rPr>
              <a:t>une </a:t>
            </a:r>
            <a:r>
              <a:rPr lang="fr-FR" i="1" dirty="0" err="1">
                <a:solidFill>
                  <a:srgbClr val="00B0F0"/>
                </a:solidFill>
              </a:rPr>
              <a:t>suens</a:t>
            </a:r>
            <a:r>
              <a:rPr lang="fr-FR" i="1" dirty="0">
                <a:solidFill>
                  <a:srgbClr val="00B0F0"/>
                </a:solidFill>
              </a:rPr>
              <a:t> </a:t>
            </a:r>
            <a:r>
              <a:rPr lang="fr-FR" i="1" dirty="0"/>
              <a:t>chevaliers ; </a:t>
            </a:r>
            <a:r>
              <a:rPr lang="fr-FR" i="1" dirty="0">
                <a:solidFill>
                  <a:srgbClr val="00B0F0"/>
                </a:solidFill>
              </a:rPr>
              <a:t>uns</a:t>
            </a:r>
            <a:r>
              <a:rPr lang="fr-FR" i="1" dirty="0"/>
              <a:t> </a:t>
            </a:r>
            <a:r>
              <a:rPr lang="fr-FR" i="1" dirty="0" err="1">
                <a:solidFill>
                  <a:srgbClr val="00B0F0"/>
                </a:solidFill>
              </a:rPr>
              <a:t>suens</a:t>
            </a:r>
            <a:r>
              <a:rPr lang="fr-FR" i="1" dirty="0"/>
              <a:t> </a:t>
            </a:r>
            <a:r>
              <a:rPr lang="fr-FR" i="1" dirty="0" err="1"/>
              <a:t>escuiers</a:t>
            </a:r>
            <a:r>
              <a:rPr lang="fr-FR" i="1" dirty="0"/>
              <a:t> ; </a:t>
            </a:r>
            <a:r>
              <a:rPr lang="fr-FR" i="1" dirty="0">
                <a:solidFill>
                  <a:srgbClr val="00B0F0"/>
                </a:solidFill>
              </a:rPr>
              <a:t>ceste </a:t>
            </a:r>
            <a:r>
              <a:rPr lang="fr-FR" i="1" dirty="0" err="1">
                <a:solidFill>
                  <a:srgbClr val="00B0F0"/>
                </a:solidFill>
              </a:rPr>
              <a:t>vostre</a:t>
            </a:r>
            <a:r>
              <a:rPr lang="fr-FR" i="1" dirty="0">
                <a:solidFill>
                  <a:srgbClr val="00B0F0"/>
                </a:solidFill>
              </a:rPr>
              <a:t> </a:t>
            </a:r>
            <a:r>
              <a:rPr lang="fr-FR" i="1" dirty="0"/>
              <a:t>charrue ; </a:t>
            </a:r>
            <a:r>
              <a:rPr lang="fr-FR" i="1" dirty="0" err="1">
                <a:solidFill>
                  <a:srgbClr val="00B0F0"/>
                </a:solidFill>
              </a:rPr>
              <a:t>cez</a:t>
            </a:r>
            <a:r>
              <a:rPr lang="fr-FR" i="1" dirty="0">
                <a:solidFill>
                  <a:srgbClr val="00B0F0"/>
                </a:solidFill>
              </a:rPr>
              <a:t> </a:t>
            </a:r>
            <a:r>
              <a:rPr lang="fr-FR" i="1" dirty="0" err="1">
                <a:solidFill>
                  <a:srgbClr val="00B0F0"/>
                </a:solidFill>
              </a:rPr>
              <a:t>lor</a:t>
            </a:r>
            <a:r>
              <a:rPr lang="fr-FR" i="1" dirty="0">
                <a:solidFill>
                  <a:srgbClr val="00B0F0"/>
                </a:solidFill>
              </a:rPr>
              <a:t> </a:t>
            </a:r>
            <a:r>
              <a:rPr lang="fr-FR" i="1" dirty="0" err="1"/>
              <a:t>espées</a:t>
            </a:r>
            <a:r>
              <a:rPr lang="fr-FR" i="1" dirty="0"/>
              <a:t>, etc</a:t>
            </a:r>
            <a:r>
              <a:rPr lang="fr-FR" dirty="0"/>
              <a:t>. Cf. encore aujourd’hui, dans le langage populaire : </a:t>
            </a:r>
            <a:r>
              <a:rPr lang="fr-FR" i="1" dirty="0">
                <a:solidFill>
                  <a:srgbClr val="00B0F0"/>
                </a:solidFill>
              </a:rPr>
              <a:t>un mien </a:t>
            </a:r>
            <a:r>
              <a:rPr lang="fr-FR" i="1" dirty="0"/>
              <a:t>ami, </a:t>
            </a:r>
            <a:r>
              <a:rPr lang="fr-FR" i="1" dirty="0">
                <a:solidFill>
                  <a:srgbClr val="00B0F0"/>
                </a:solidFill>
              </a:rPr>
              <a:t>un mien </a:t>
            </a:r>
            <a:r>
              <a:rPr lang="fr-FR" i="1" dirty="0"/>
              <a:t>cousin.</a:t>
            </a:r>
            <a:endParaRPr lang="fr-FR" dirty="0"/>
          </a:p>
        </p:txBody>
      </p:sp>
    </p:spTree>
    <p:extLst>
      <p:ext uri="{BB962C8B-B14F-4D97-AF65-F5344CB8AC3E}">
        <p14:creationId xmlns:p14="http://schemas.microsoft.com/office/powerpoint/2010/main" val="1737014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2">
            <a:extLst>
              <a:ext uri="{FF2B5EF4-FFF2-40B4-BE49-F238E27FC236}">
                <a16:creationId xmlns:a16="http://schemas.microsoft.com/office/drawing/2014/main" id="{2201F245-A88C-498B-849D-6C7BA40432C2}"/>
              </a:ext>
            </a:extLst>
          </p:cNvPr>
          <p:cNvSpPr>
            <a:spLocks noGrp="1" noChangeArrowheads="1"/>
          </p:cNvSpPr>
          <p:nvPr>
            <p:ph idx="1"/>
          </p:nvPr>
        </p:nvSpPr>
        <p:spPr>
          <a:xfrm>
            <a:off x="838200" y="471488"/>
            <a:ext cx="10515600" cy="5705475"/>
          </a:xfrm>
        </p:spPr>
        <p:txBody>
          <a:bodyPr/>
          <a:lstStyle/>
          <a:p>
            <a:r>
              <a:rPr lang="fr-FR" altLang="fr-FR"/>
              <a:t>Certains noms ont parfois au datif et ablatif pluriel une forme ancienne en –ubus :</a:t>
            </a:r>
          </a:p>
          <a:p>
            <a:r>
              <a:rPr lang="en-US" altLang="fr-FR"/>
              <a:t>Arcus, us, m : </a:t>
            </a:r>
            <a:r>
              <a:rPr lang="en-US" altLang="fr-FR" i="1"/>
              <a:t>arc</a:t>
            </a:r>
            <a:r>
              <a:rPr lang="en-US" altLang="fr-FR"/>
              <a:t>.</a:t>
            </a:r>
            <a:endParaRPr lang="fr-FR" altLang="fr-FR"/>
          </a:p>
          <a:p>
            <a:r>
              <a:rPr lang="en-US" altLang="fr-FR"/>
              <a:t>Lacus, us, m. : </a:t>
            </a:r>
            <a:r>
              <a:rPr lang="en-US" altLang="fr-FR" i="1"/>
              <a:t>lac</a:t>
            </a:r>
            <a:r>
              <a:rPr lang="en-US" altLang="fr-FR"/>
              <a:t>.</a:t>
            </a:r>
            <a:endParaRPr lang="fr-FR" altLang="fr-FR"/>
          </a:p>
          <a:p>
            <a:r>
              <a:rPr lang="en-US" altLang="fr-FR"/>
              <a:t>Artus, us, m : </a:t>
            </a:r>
            <a:r>
              <a:rPr lang="en-US" altLang="fr-FR" i="1"/>
              <a:t>articulation</a:t>
            </a:r>
            <a:endParaRPr lang="fr-FR" altLang="fr-FR"/>
          </a:p>
          <a:p>
            <a:r>
              <a:rPr lang="en-US" altLang="fr-FR"/>
              <a:t>Tribus, us, f : </a:t>
            </a:r>
            <a:r>
              <a:rPr lang="en-US" altLang="fr-FR" i="1"/>
              <a:t>tribu</a:t>
            </a:r>
            <a:endParaRPr lang="fr-FR" altLang="fr-FR"/>
          </a:p>
          <a:p>
            <a:endParaRPr lang="fr-FR" altLang="fr-F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6D272B-EA9B-4148-937B-DB846D2A0A26}"/>
              </a:ext>
            </a:extLst>
          </p:cNvPr>
          <p:cNvSpPr>
            <a:spLocks noGrp="1"/>
          </p:cNvSpPr>
          <p:nvPr>
            <p:ph idx="1"/>
          </p:nvPr>
        </p:nvSpPr>
        <p:spPr>
          <a:xfrm>
            <a:off x="838200" y="387927"/>
            <a:ext cx="10515600" cy="5789036"/>
          </a:xfrm>
        </p:spPr>
        <p:txBody>
          <a:bodyPr/>
          <a:lstStyle/>
          <a:p>
            <a:pPr algn="ctr"/>
            <a:r>
              <a:rPr lang="fr-FR" b="1" dirty="0">
                <a:solidFill>
                  <a:srgbClr val="FF0000"/>
                </a:solidFill>
              </a:rPr>
              <a:t>II.6.  </a:t>
            </a:r>
            <a:r>
              <a:rPr lang="fr-FR" b="1" u="sng" dirty="0">
                <a:solidFill>
                  <a:srgbClr val="FF0000"/>
                </a:solidFill>
              </a:rPr>
              <a:t>SYNTAXE DU VERBE</a:t>
            </a:r>
            <a:endParaRPr lang="fr-FR" dirty="0">
              <a:solidFill>
                <a:srgbClr val="FF0000"/>
              </a:solidFill>
            </a:endParaRPr>
          </a:p>
          <a:p>
            <a:pPr marL="0" indent="0">
              <a:buNone/>
            </a:pPr>
            <a:r>
              <a:rPr lang="fr-FR" dirty="0">
                <a:solidFill>
                  <a:srgbClr val="FF0000"/>
                </a:solidFill>
              </a:rPr>
              <a:t> </a:t>
            </a:r>
            <a:r>
              <a:rPr lang="fr-FR" b="1" dirty="0">
                <a:solidFill>
                  <a:srgbClr val="FF0000"/>
                </a:solidFill>
              </a:rPr>
              <a:t>II.6.1. </a:t>
            </a:r>
            <a:r>
              <a:rPr lang="fr-FR" b="1" u="sng" dirty="0">
                <a:solidFill>
                  <a:srgbClr val="FF0000"/>
                </a:solidFill>
              </a:rPr>
              <a:t>ACCORD</a:t>
            </a:r>
            <a:endParaRPr lang="fr-FR" dirty="0">
              <a:solidFill>
                <a:srgbClr val="FF0000"/>
              </a:solidFill>
            </a:endParaRPr>
          </a:p>
          <a:p>
            <a:pPr algn="just">
              <a:lnSpc>
                <a:spcPct val="150000"/>
              </a:lnSpc>
            </a:pPr>
            <a:r>
              <a:rPr lang="fr-FR" dirty="0"/>
              <a:t>Le verbe précédé de plusieurs sujets peut s’accorder avec l’ensemble des sujets et se mettre au pluriel. Mais la liberté de construction est si grande dans la langue du Moyen Age que le verbe peut ne s’accorder qu’avec le sujet le plus rapproché, même si ce sujet est au singulier et que l’autre ou les autres soient au pluriel ; cela arrive surtout quand les sujets sont joints entre eux par </a:t>
            </a:r>
            <a:r>
              <a:rPr lang="fr-FR" b="1" i="1" dirty="0">
                <a:solidFill>
                  <a:srgbClr val="00B050"/>
                </a:solidFill>
              </a:rPr>
              <a:t>et</a:t>
            </a:r>
            <a:r>
              <a:rPr lang="fr-FR" dirty="0">
                <a:solidFill>
                  <a:srgbClr val="00B050"/>
                </a:solidFill>
              </a:rPr>
              <a:t> </a:t>
            </a:r>
            <a:r>
              <a:rPr lang="fr-FR" dirty="0" err="1"/>
              <a:t>et</a:t>
            </a:r>
            <a:r>
              <a:rPr lang="fr-FR" dirty="0"/>
              <a:t> de préférence par les particules disjonctives </a:t>
            </a:r>
            <a:r>
              <a:rPr lang="fr-FR" b="1" i="1" dirty="0">
                <a:solidFill>
                  <a:srgbClr val="00B050"/>
                </a:solidFill>
              </a:rPr>
              <a:t>ne</a:t>
            </a:r>
            <a:r>
              <a:rPr lang="fr-FR" dirty="0">
                <a:solidFill>
                  <a:srgbClr val="00B050"/>
                </a:solidFill>
              </a:rPr>
              <a:t>, </a:t>
            </a:r>
            <a:r>
              <a:rPr lang="fr-FR" b="1" i="1" dirty="0">
                <a:solidFill>
                  <a:srgbClr val="00B050"/>
                </a:solidFill>
              </a:rPr>
              <a:t>ou</a:t>
            </a:r>
            <a:r>
              <a:rPr lang="fr-FR" dirty="0">
                <a:solidFill>
                  <a:srgbClr val="00B050"/>
                </a:solidFill>
              </a:rPr>
              <a:t>. </a:t>
            </a:r>
          </a:p>
          <a:p>
            <a:pPr marL="0" indent="0">
              <a:buNone/>
            </a:pPr>
            <a:endParaRPr lang="fr-FR" dirty="0"/>
          </a:p>
        </p:txBody>
      </p:sp>
    </p:spTree>
    <p:extLst>
      <p:ext uri="{BB962C8B-B14F-4D97-AF65-F5344CB8AC3E}">
        <p14:creationId xmlns:p14="http://schemas.microsoft.com/office/powerpoint/2010/main" val="178696885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4C5818-A36E-4B5A-BDBE-74D5CFE24E98}"/>
              </a:ext>
            </a:extLst>
          </p:cNvPr>
          <p:cNvSpPr>
            <a:spLocks noGrp="1"/>
          </p:cNvSpPr>
          <p:nvPr>
            <p:ph idx="1"/>
          </p:nvPr>
        </p:nvSpPr>
        <p:spPr>
          <a:xfrm>
            <a:off x="838200" y="554182"/>
            <a:ext cx="10515600" cy="6096000"/>
          </a:xfrm>
        </p:spPr>
        <p:txBody>
          <a:bodyPr/>
          <a:lstStyle/>
          <a:p>
            <a:r>
              <a:rPr lang="fr-FR" dirty="0"/>
              <a:t>Ex. </a:t>
            </a:r>
            <a:r>
              <a:rPr lang="fr-FR" i="1" dirty="0"/>
              <a:t>Murs </a:t>
            </a:r>
            <a:r>
              <a:rPr lang="fr-FR" b="1" i="1" dirty="0"/>
              <a:t>ne</a:t>
            </a:r>
            <a:r>
              <a:rPr lang="fr-FR" i="1" dirty="0"/>
              <a:t> </a:t>
            </a:r>
            <a:r>
              <a:rPr lang="fr-FR" i="1" dirty="0" err="1"/>
              <a:t>citét</a:t>
            </a:r>
            <a:r>
              <a:rPr lang="fr-FR" i="1" dirty="0"/>
              <a:t> n’i </a:t>
            </a:r>
            <a:r>
              <a:rPr lang="fr-FR" b="1" i="1" dirty="0"/>
              <a:t>est</a:t>
            </a:r>
            <a:r>
              <a:rPr lang="fr-FR" i="1" dirty="0"/>
              <a:t> </a:t>
            </a:r>
            <a:r>
              <a:rPr lang="fr-FR" i="1" dirty="0" err="1"/>
              <a:t>remés</a:t>
            </a:r>
            <a:r>
              <a:rPr lang="fr-FR" i="1" dirty="0"/>
              <a:t> a </a:t>
            </a:r>
            <a:r>
              <a:rPr lang="fr-FR" i="1" dirty="0" err="1"/>
              <a:t>fraindre</a:t>
            </a:r>
            <a:r>
              <a:rPr lang="fr-FR" i="1" dirty="0"/>
              <a:t>. (</a:t>
            </a:r>
            <a:r>
              <a:rPr lang="fr-FR" i="1" dirty="0" err="1"/>
              <a:t>Rol</a:t>
            </a:r>
            <a:r>
              <a:rPr lang="fr-FR" i="1" dirty="0"/>
              <a:t>., 5.)</a:t>
            </a:r>
            <a:r>
              <a:rPr lang="fr-FR" dirty="0"/>
              <a:t> </a:t>
            </a:r>
          </a:p>
          <a:p>
            <a:pPr marL="0" indent="0">
              <a:buNone/>
            </a:pPr>
            <a:r>
              <a:rPr lang="fr-FR" dirty="0"/>
              <a:t>     Ni mur ni cité n’y sont restés à renverser.</a:t>
            </a:r>
          </a:p>
          <a:p>
            <a:pPr marL="0" indent="0">
              <a:buNone/>
            </a:pPr>
            <a:r>
              <a:rPr lang="fr-FR" dirty="0"/>
              <a:t>     </a:t>
            </a:r>
            <a:r>
              <a:rPr lang="fr-FR" i="1" dirty="0"/>
              <a:t>Car </a:t>
            </a:r>
            <a:r>
              <a:rPr lang="fr-FR" i="1" dirty="0" err="1"/>
              <a:t>molt</a:t>
            </a:r>
            <a:r>
              <a:rPr lang="fr-FR" i="1" dirty="0"/>
              <a:t> vos </a:t>
            </a:r>
            <a:r>
              <a:rPr lang="fr-FR" b="1" i="1" dirty="0" err="1"/>
              <a:t>priset</a:t>
            </a:r>
            <a:r>
              <a:rPr lang="fr-FR" i="1" dirty="0"/>
              <a:t> mes sire </a:t>
            </a:r>
            <a:r>
              <a:rPr lang="fr-FR" b="1" i="1" dirty="0"/>
              <a:t>et </a:t>
            </a:r>
            <a:r>
              <a:rPr lang="fr-FR" i="1" dirty="0" err="1"/>
              <a:t>tuit</a:t>
            </a:r>
            <a:r>
              <a:rPr lang="fr-FR" i="1" dirty="0"/>
              <a:t> si home</a:t>
            </a:r>
            <a:r>
              <a:rPr lang="fr-FR" dirty="0"/>
              <a:t>. (</a:t>
            </a:r>
            <a:r>
              <a:rPr lang="fr-FR" dirty="0" err="1"/>
              <a:t>Rol</a:t>
            </a:r>
            <a:r>
              <a:rPr lang="fr-FR" dirty="0"/>
              <a:t>., 636)</a:t>
            </a:r>
          </a:p>
          <a:p>
            <a:pPr marL="0" indent="0">
              <a:buNone/>
            </a:pPr>
            <a:r>
              <a:rPr lang="fr-FR" dirty="0"/>
              <a:t>     Car mon seigneur et tous ses hommes vous prisent beaucoup.</a:t>
            </a:r>
          </a:p>
          <a:p>
            <a:pPr marL="0" indent="0">
              <a:buNone/>
            </a:pPr>
            <a:r>
              <a:rPr lang="fr-FR" dirty="0"/>
              <a:t> </a:t>
            </a:r>
          </a:p>
          <a:p>
            <a:pPr algn="just"/>
            <a:r>
              <a:rPr lang="fr-FR" dirty="0"/>
              <a:t>Les noms collectifs, comme </a:t>
            </a:r>
            <a:r>
              <a:rPr lang="fr-FR" i="1" dirty="0">
                <a:solidFill>
                  <a:srgbClr val="00B050"/>
                </a:solidFill>
              </a:rPr>
              <a:t>gent</a:t>
            </a:r>
            <a:r>
              <a:rPr lang="fr-FR" dirty="0">
                <a:solidFill>
                  <a:srgbClr val="00B050"/>
                </a:solidFill>
              </a:rPr>
              <a:t>, </a:t>
            </a:r>
            <a:r>
              <a:rPr lang="fr-FR" i="1" dirty="0">
                <a:solidFill>
                  <a:srgbClr val="00B050"/>
                </a:solidFill>
              </a:rPr>
              <a:t>peuple</a:t>
            </a:r>
            <a:r>
              <a:rPr lang="fr-FR" dirty="0">
                <a:solidFill>
                  <a:srgbClr val="00B050"/>
                </a:solidFill>
              </a:rPr>
              <a:t>, </a:t>
            </a:r>
            <a:r>
              <a:rPr lang="fr-FR" i="1" dirty="0" err="1">
                <a:solidFill>
                  <a:srgbClr val="00B050"/>
                </a:solidFill>
              </a:rPr>
              <a:t>mesnie</a:t>
            </a:r>
            <a:r>
              <a:rPr lang="fr-FR" dirty="0">
                <a:solidFill>
                  <a:srgbClr val="00B050"/>
                </a:solidFill>
              </a:rPr>
              <a:t> </a:t>
            </a:r>
            <a:r>
              <a:rPr lang="fr-FR" dirty="0"/>
              <a:t>(maison, entourage d’un grand personnage), </a:t>
            </a:r>
            <a:r>
              <a:rPr lang="fr-FR" i="1" dirty="0">
                <a:solidFill>
                  <a:srgbClr val="00B050"/>
                </a:solidFill>
              </a:rPr>
              <a:t>chevalerie</a:t>
            </a:r>
            <a:r>
              <a:rPr lang="fr-FR" dirty="0"/>
              <a:t>, etc., sont souvent </a:t>
            </a:r>
            <a:r>
              <a:rPr lang="fr-FR" dirty="0">
                <a:solidFill>
                  <a:srgbClr val="00B050"/>
                </a:solidFill>
              </a:rPr>
              <a:t>suivis d’un verbe au pluriel.</a:t>
            </a:r>
          </a:p>
          <a:p>
            <a:pPr marL="0" indent="0">
              <a:buNone/>
            </a:pPr>
            <a:r>
              <a:rPr lang="fr-FR" dirty="0"/>
              <a:t>	Ex. </a:t>
            </a:r>
            <a:r>
              <a:rPr lang="fr-FR" i="1" dirty="0"/>
              <a:t>La </a:t>
            </a:r>
            <a:r>
              <a:rPr lang="fr-FR" b="1" i="1" dirty="0"/>
              <a:t>gent</a:t>
            </a:r>
            <a:r>
              <a:rPr lang="fr-FR" i="1" dirty="0"/>
              <a:t> de Rome, qui tant </a:t>
            </a:r>
            <a:r>
              <a:rPr lang="fr-FR" b="1" i="1" dirty="0"/>
              <a:t>l’ont</a:t>
            </a:r>
            <a:r>
              <a:rPr lang="fr-FR" i="1" dirty="0"/>
              <a:t> </a:t>
            </a:r>
            <a:r>
              <a:rPr lang="fr-FR" b="1" i="1" dirty="0" err="1"/>
              <a:t>desidrét</a:t>
            </a:r>
            <a:r>
              <a:rPr lang="fr-FR" i="1" dirty="0"/>
              <a:t>,</a:t>
            </a:r>
            <a:endParaRPr lang="fr-FR" dirty="0"/>
          </a:p>
          <a:p>
            <a:pPr marL="0" indent="0">
              <a:buNone/>
            </a:pPr>
            <a:r>
              <a:rPr lang="fr-FR" i="1" dirty="0"/>
              <a:t>	      Set </a:t>
            </a:r>
            <a:r>
              <a:rPr lang="fr-FR" i="1" dirty="0" err="1"/>
              <a:t>jorz</a:t>
            </a:r>
            <a:r>
              <a:rPr lang="fr-FR" i="1" dirty="0"/>
              <a:t> le </a:t>
            </a:r>
            <a:r>
              <a:rPr lang="fr-FR" b="1" i="1" dirty="0" err="1"/>
              <a:t>tienent</a:t>
            </a:r>
            <a:r>
              <a:rPr lang="fr-FR" i="1" dirty="0"/>
              <a:t> </a:t>
            </a:r>
            <a:r>
              <a:rPr lang="fr-FR" i="1" dirty="0" err="1"/>
              <a:t>sour</a:t>
            </a:r>
            <a:r>
              <a:rPr lang="fr-FR" i="1" dirty="0"/>
              <a:t> terre a </a:t>
            </a:r>
            <a:r>
              <a:rPr lang="fr-FR" i="1" dirty="0" err="1"/>
              <a:t>podestét</a:t>
            </a:r>
            <a:r>
              <a:rPr lang="fr-FR" dirty="0"/>
              <a:t>. (Alexis, 571.) </a:t>
            </a:r>
          </a:p>
          <a:p>
            <a:pPr marL="0" indent="0">
              <a:buNone/>
            </a:pPr>
            <a:r>
              <a:rPr lang="fr-FR" dirty="0"/>
              <a:t>	      Le peuple de Rome, qui l’a tant regretté</a:t>
            </a:r>
          </a:p>
          <a:p>
            <a:pPr marL="0" indent="0">
              <a:buNone/>
            </a:pPr>
            <a:r>
              <a:rPr lang="fr-FR" dirty="0"/>
              <a:t>	      le retient sept jours sur terre en son pouvoir. </a:t>
            </a:r>
          </a:p>
          <a:p>
            <a:endParaRPr lang="fr-FR" dirty="0"/>
          </a:p>
        </p:txBody>
      </p:sp>
    </p:spTree>
    <p:extLst>
      <p:ext uri="{BB962C8B-B14F-4D97-AF65-F5344CB8AC3E}">
        <p14:creationId xmlns:p14="http://schemas.microsoft.com/office/powerpoint/2010/main" val="388089738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4E11710-E439-4F7B-A09C-F5B6645CDE79}"/>
              </a:ext>
            </a:extLst>
          </p:cNvPr>
          <p:cNvSpPr>
            <a:spLocks noGrp="1"/>
          </p:cNvSpPr>
          <p:nvPr>
            <p:ph idx="1"/>
          </p:nvPr>
        </p:nvSpPr>
        <p:spPr>
          <a:xfrm>
            <a:off x="838200" y="678873"/>
            <a:ext cx="10515600" cy="5999018"/>
          </a:xfrm>
        </p:spPr>
        <p:txBody>
          <a:bodyPr/>
          <a:lstStyle/>
          <a:p>
            <a:pPr marL="0" indent="0">
              <a:buNone/>
            </a:pPr>
            <a:r>
              <a:rPr lang="fr-FR" i="1" dirty="0"/>
              <a:t>	     Ad une </a:t>
            </a:r>
            <a:r>
              <a:rPr lang="fr-FR" i="1" dirty="0" err="1"/>
              <a:t>voiz</a:t>
            </a:r>
            <a:r>
              <a:rPr lang="fr-FR" i="1" dirty="0"/>
              <a:t> </a:t>
            </a:r>
            <a:r>
              <a:rPr lang="fr-FR" b="1" i="1" dirty="0" err="1"/>
              <a:t>crident</a:t>
            </a:r>
            <a:r>
              <a:rPr lang="fr-FR" i="1" dirty="0"/>
              <a:t> la </a:t>
            </a:r>
            <a:r>
              <a:rPr lang="fr-FR" b="1" i="1" dirty="0"/>
              <a:t>gent</a:t>
            </a:r>
            <a:r>
              <a:rPr lang="fr-FR" i="1" dirty="0"/>
              <a:t> </a:t>
            </a:r>
            <a:r>
              <a:rPr lang="fr-FR" i="1" dirty="0" err="1"/>
              <a:t>menude</a:t>
            </a:r>
            <a:r>
              <a:rPr lang="fr-FR" dirty="0"/>
              <a:t> (Alexis, 531.) </a:t>
            </a:r>
          </a:p>
          <a:p>
            <a:pPr marL="0" indent="0">
              <a:buNone/>
            </a:pPr>
            <a:r>
              <a:rPr lang="fr-FR" dirty="0"/>
              <a:t>	      D’une seule voix le bas peuple s’écrie.</a:t>
            </a:r>
          </a:p>
          <a:p>
            <a:pPr marL="0" indent="0">
              <a:buNone/>
            </a:pPr>
            <a:r>
              <a:rPr lang="fr-FR" dirty="0"/>
              <a:t>	      </a:t>
            </a:r>
            <a:r>
              <a:rPr lang="fr-FR" b="1" i="1" dirty="0"/>
              <a:t>Gent</a:t>
            </a:r>
            <a:r>
              <a:rPr lang="fr-FR" i="1" dirty="0"/>
              <a:t> </a:t>
            </a:r>
            <a:r>
              <a:rPr lang="fr-FR" i="1" dirty="0" err="1"/>
              <a:t>paienor</a:t>
            </a:r>
            <a:r>
              <a:rPr lang="fr-FR" i="1" dirty="0"/>
              <a:t> ne </a:t>
            </a:r>
            <a:r>
              <a:rPr lang="fr-FR" b="1" i="1" dirty="0" err="1"/>
              <a:t>voelent</a:t>
            </a:r>
            <a:r>
              <a:rPr lang="fr-FR" i="1" dirty="0"/>
              <a:t> cesser onques.</a:t>
            </a:r>
            <a:endParaRPr lang="fr-FR" dirty="0"/>
          </a:p>
          <a:p>
            <a:pPr marL="0" indent="0">
              <a:buNone/>
            </a:pPr>
            <a:r>
              <a:rPr lang="fr-FR" i="1" dirty="0"/>
              <a:t>	      </a:t>
            </a:r>
            <a:r>
              <a:rPr lang="fr-FR" b="1" i="1" dirty="0"/>
              <a:t>Issent</a:t>
            </a:r>
            <a:r>
              <a:rPr lang="fr-FR" i="1" dirty="0"/>
              <a:t> de mer, </a:t>
            </a:r>
            <a:r>
              <a:rPr lang="fr-FR" b="1" i="1" dirty="0" err="1"/>
              <a:t>vienent</a:t>
            </a:r>
            <a:r>
              <a:rPr lang="fr-FR" i="1" dirty="0"/>
              <a:t> as ewes </a:t>
            </a:r>
            <a:r>
              <a:rPr lang="fr-FR" i="1" dirty="0" err="1"/>
              <a:t>dolces</a:t>
            </a:r>
            <a:r>
              <a:rPr lang="fr-FR" dirty="0"/>
              <a:t>. (Roland, 2639) </a:t>
            </a:r>
          </a:p>
          <a:p>
            <a:pPr marL="0" indent="0">
              <a:buNone/>
            </a:pPr>
            <a:r>
              <a:rPr lang="fr-FR" dirty="0"/>
              <a:t>La gent païenne ne veut (veulent) pas s’arrêter ; ils sortent de la        mer, entrent dans les eaux douces.  </a:t>
            </a:r>
          </a:p>
          <a:p>
            <a:pPr algn="just">
              <a:lnSpc>
                <a:spcPct val="100000"/>
              </a:lnSpc>
            </a:pPr>
            <a:r>
              <a:rPr lang="fr-FR" dirty="0"/>
              <a:t>Au lieu de </a:t>
            </a:r>
            <a:r>
              <a:rPr lang="fr-FR" i="1" dirty="0">
                <a:solidFill>
                  <a:srgbClr val="00B050"/>
                </a:solidFill>
              </a:rPr>
              <a:t>c’est moi, toi, lui ; c’est nous, c’est vous, ce sont eux</a:t>
            </a:r>
            <a:r>
              <a:rPr lang="fr-FR" dirty="0"/>
              <a:t>, on disait en ancien français : </a:t>
            </a:r>
            <a:r>
              <a:rPr lang="fr-FR" i="1" dirty="0">
                <a:solidFill>
                  <a:srgbClr val="00B050"/>
                </a:solidFill>
              </a:rPr>
              <a:t>ce sui je, ce es tu, ce est il ; ce </a:t>
            </a:r>
            <a:r>
              <a:rPr lang="fr-FR" i="1" dirty="0" err="1">
                <a:solidFill>
                  <a:srgbClr val="00B050"/>
                </a:solidFill>
              </a:rPr>
              <a:t>somes</a:t>
            </a:r>
            <a:r>
              <a:rPr lang="fr-FR" i="1" dirty="0">
                <a:solidFill>
                  <a:srgbClr val="00B050"/>
                </a:solidFill>
              </a:rPr>
              <a:t> nous, ce estes vous, ce sont il</a:t>
            </a:r>
            <a:r>
              <a:rPr lang="fr-FR" dirty="0">
                <a:solidFill>
                  <a:srgbClr val="00B050"/>
                </a:solidFill>
              </a:rPr>
              <a:t>.</a:t>
            </a:r>
            <a:r>
              <a:rPr lang="fr-FR" dirty="0">
                <a:solidFill>
                  <a:srgbClr val="00B0F0"/>
                </a:solidFill>
              </a:rPr>
              <a:t> </a:t>
            </a:r>
            <a:r>
              <a:rPr lang="fr-FR" dirty="0"/>
              <a:t>Comme on le voit, </a:t>
            </a:r>
            <a:r>
              <a:rPr lang="fr-FR" b="1" i="1" dirty="0"/>
              <a:t>ce</a:t>
            </a:r>
            <a:r>
              <a:rPr lang="fr-FR" dirty="0"/>
              <a:t> est attribut et l’accord se fait avec le sujet réel, qui est le pronom personnel.</a:t>
            </a:r>
          </a:p>
          <a:p>
            <a:pPr algn="just">
              <a:lnSpc>
                <a:spcPct val="100000"/>
              </a:lnSpc>
            </a:pPr>
            <a:r>
              <a:rPr lang="fr-FR" dirty="0"/>
              <a:t>On disait encore au XVIe siècle : </a:t>
            </a:r>
            <a:r>
              <a:rPr lang="fr-FR" i="1" dirty="0">
                <a:solidFill>
                  <a:srgbClr val="00B050"/>
                </a:solidFill>
              </a:rPr>
              <a:t>Ce suis-je </a:t>
            </a:r>
            <a:r>
              <a:rPr lang="fr-FR" i="1" dirty="0" err="1">
                <a:solidFill>
                  <a:srgbClr val="00B050"/>
                </a:solidFill>
              </a:rPr>
              <a:t>moy</a:t>
            </a:r>
            <a:r>
              <a:rPr lang="fr-FR" i="1" dirty="0"/>
              <a:t>, </a:t>
            </a:r>
            <a:r>
              <a:rPr lang="fr-FR" i="1" dirty="0" err="1"/>
              <a:t>dist</a:t>
            </a:r>
            <a:r>
              <a:rPr lang="fr-FR" i="1" dirty="0"/>
              <a:t> le Seigneur, qui l’ay </a:t>
            </a:r>
            <a:r>
              <a:rPr lang="fr-FR" i="1" dirty="0" err="1"/>
              <a:t>deceu</a:t>
            </a:r>
            <a:r>
              <a:rPr lang="fr-FR" dirty="0"/>
              <a:t> (Calvin, I, 18, 2).  </a:t>
            </a:r>
          </a:p>
        </p:txBody>
      </p:sp>
    </p:spTree>
    <p:extLst>
      <p:ext uri="{BB962C8B-B14F-4D97-AF65-F5344CB8AC3E}">
        <p14:creationId xmlns:p14="http://schemas.microsoft.com/office/powerpoint/2010/main" val="406498929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BACE1E8-A72D-43A2-8122-43C42BFB81FD}"/>
              </a:ext>
            </a:extLst>
          </p:cNvPr>
          <p:cNvSpPr>
            <a:spLocks noGrp="1"/>
          </p:cNvSpPr>
          <p:nvPr>
            <p:ph idx="1"/>
          </p:nvPr>
        </p:nvSpPr>
        <p:spPr>
          <a:xfrm>
            <a:off x="838200" y="609600"/>
            <a:ext cx="10515600" cy="5567363"/>
          </a:xfrm>
        </p:spPr>
        <p:txBody>
          <a:bodyPr/>
          <a:lstStyle/>
          <a:p>
            <a:r>
              <a:rPr lang="fr-FR" b="1" dirty="0">
                <a:solidFill>
                  <a:srgbClr val="FF0000"/>
                </a:solidFill>
              </a:rPr>
              <a:t>II.6.2.</a:t>
            </a:r>
            <a:r>
              <a:rPr lang="fr-FR" b="1" u="sng" dirty="0">
                <a:solidFill>
                  <a:srgbClr val="FF0000"/>
                </a:solidFill>
              </a:rPr>
              <a:t> CHANGEMENTS DANS LES VOIX</a:t>
            </a:r>
            <a:r>
              <a:rPr lang="fr-FR" b="1" dirty="0">
                <a:solidFill>
                  <a:srgbClr val="FF0000"/>
                </a:solidFill>
              </a:rPr>
              <a:t>. </a:t>
            </a:r>
            <a:endParaRPr lang="fr-FR" dirty="0">
              <a:solidFill>
                <a:srgbClr val="FF0000"/>
              </a:solidFill>
            </a:endParaRPr>
          </a:p>
          <a:p>
            <a:pPr algn="just">
              <a:lnSpc>
                <a:spcPct val="150000"/>
              </a:lnSpc>
            </a:pPr>
            <a:r>
              <a:rPr lang="fr-FR" dirty="0"/>
              <a:t>De nombreux changements se sont produits, depuis le Moyen Age, en ce qui concerne les voix des verbes. D’une manière générale, les verbes à forme pronominale étaient beaucoup plus nombreux que dans la langue moderne, parce que la plupart des verbes intransitifs avaient une tendance à prendre cette forme. Ils indiquaient alors une action qui ne sort pas du sujet et porte essentiellement sur lui.  </a:t>
            </a:r>
          </a:p>
          <a:p>
            <a:endParaRPr lang="fr-FR" dirty="0"/>
          </a:p>
        </p:txBody>
      </p:sp>
    </p:spTree>
    <p:extLst>
      <p:ext uri="{BB962C8B-B14F-4D97-AF65-F5344CB8AC3E}">
        <p14:creationId xmlns:p14="http://schemas.microsoft.com/office/powerpoint/2010/main" val="175416997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84CCD1-4693-4D68-8A1E-10F608379689}"/>
              </a:ext>
            </a:extLst>
          </p:cNvPr>
          <p:cNvSpPr>
            <a:spLocks noGrp="1"/>
          </p:cNvSpPr>
          <p:nvPr>
            <p:ph idx="1"/>
          </p:nvPr>
        </p:nvSpPr>
        <p:spPr>
          <a:xfrm>
            <a:off x="838200" y="568036"/>
            <a:ext cx="10515600" cy="5608927"/>
          </a:xfrm>
        </p:spPr>
        <p:txBody>
          <a:bodyPr/>
          <a:lstStyle/>
          <a:p>
            <a:pPr algn="just">
              <a:lnSpc>
                <a:spcPct val="150000"/>
              </a:lnSpc>
            </a:pPr>
            <a:r>
              <a:rPr lang="fr-FR" dirty="0"/>
              <a:t>On disait : </a:t>
            </a:r>
            <a:r>
              <a:rPr lang="fr-FR" i="1" dirty="0">
                <a:solidFill>
                  <a:srgbClr val="00B050"/>
                </a:solidFill>
              </a:rPr>
              <a:t>s’</a:t>
            </a:r>
            <a:r>
              <a:rPr lang="fr-FR" i="1" dirty="0" err="1">
                <a:solidFill>
                  <a:srgbClr val="00B050"/>
                </a:solidFill>
              </a:rPr>
              <a:t>apareistre</a:t>
            </a:r>
            <a:r>
              <a:rPr lang="fr-FR" i="1" dirty="0">
                <a:solidFill>
                  <a:srgbClr val="00B050"/>
                </a:solidFill>
              </a:rPr>
              <a:t>, se combattre, se craindre, se </a:t>
            </a:r>
            <a:r>
              <a:rPr lang="fr-FR" i="1" dirty="0" err="1">
                <a:solidFill>
                  <a:srgbClr val="00B050"/>
                </a:solidFill>
              </a:rPr>
              <a:t>demorer</a:t>
            </a:r>
            <a:r>
              <a:rPr lang="fr-FR" i="1" dirty="0">
                <a:solidFill>
                  <a:srgbClr val="00B050"/>
                </a:solidFill>
              </a:rPr>
              <a:t>, se douter</a:t>
            </a:r>
            <a:r>
              <a:rPr lang="fr-FR" dirty="0"/>
              <a:t> (craindre), </a:t>
            </a:r>
            <a:r>
              <a:rPr lang="fr-FR" i="1" dirty="0">
                <a:solidFill>
                  <a:srgbClr val="00B050"/>
                </a:solidFill>
              </a:rPr>
              <a:t>se dormir, se feindre, se </a:t>
            </a:r>
            <a:r>
              <a:rPr lang="fr-FR" i="1" dirty="0" err="1">
                <a:solidFill>
                  <a:srgbClr val="00B050"/>
                </a:solidFill>
              </a:rPr>
              <a:t>gesir</a:t>
            </a:r>
            <a:r>
              <a:rPr lang="fr-FR" i="1" dirty="0">
                <a:solidFill>
                  <a:srgbClr val="00B050"/>
                </a:solidFill>
              </a:rPr>
              <a:t>, se </a:t>
            </a:r>
            <a:r>
              <a:rPr lang="fr-FR" i="1" dirty="0" err="1">
                <a:solidFill>
                  <a:srgbClr val="00B050"/>
                </a:solidFill>
              </a:rPr>
              <a:t>joster</a:t>
            </a:r>
            <a:r>
              <a:rPr lang="fr-FR" dirty="0">
                <a:solidFill>
                  <a:srgbClr val="00B050"/>
                </a:solidFill>
              </a:rPr>
              <a:t> </a:t>
            </a:r>
            <a:r>
              <a:rPr lang="fr-FR" dirty="0"/>
              <a:t>(</a:t>
            </a:r>
            <a:r>
              <a:rPr lang="fr-FR" dirty="0" err="1"/>
              <a:t>joûter</a:t>
            </a:r>
            <a:r>
              <a:rPr lang="fr-FR" dirty="0"/>
              <a:t> avec quelqu’un), </a:t>
            </a:r>
            <a:r>
              <a:rPr lang="fr-FR" i="1" dirty="0">
                <a:solidFill>
                  <a:srgbClr val="00B050"/>
                </a:solidFill>
              </a:rPr>
              <a:t>se </a:t>
            </a:r>
            <a:r>
              <a:rPr lang="fr-FR" i="1" dirty="0" err="1">
                <a:solidFill>
                  <a:srgbClr val="00B050"/>
                </a:solidFill>
              </a:rPr>
              <a:t>merveiller</a:t>
            </a:r>
            <a:r>
              <a:rPr lang="fr-FR" i="1" dirty="0">
                <a:solidFill>
                  <a:srgbClr val="00B050"/>
                </a:solidFill>
              </a:rPr>
              <a:t>, se </a:t>
            </a:r>
            <a:r>
              <a:rPr lang="fr-FR" i="1" dirty="0" err="1">
                <a:solidFill>
                  <a:srgbClr val="00B050"/>
                </a:solidFill>
              </a:rPr>
              <a:t>morir</a:t>
            </a:r>
            <a:r>
              <a:rPr lang="fr-FR" i="1" dirty="0">
                <a:solidFill>
                  <a:srgbClr val="00B050"/>
                </a:solidFill>
              </a:rPr>
              <a:t>, se monter, se périr, se partir, se </a:t>
            </a:r>
            <a:r>
              <a:rPr lang="fr-FR" i="1" dirty="0" err="1">
                <a:solidFill>
                  <a:srgbClr val="00B050"/>
                </a:solidFill>
              </a:rPr>
              <a:t>recreidre</a:t>
            </a:r>
            <a:r>
              <a:rPr lang="fr-FR" i="1" dirty="0">
                <a:solidFill>
                  <a:srgbClr val="00B050"/>
                </a:solidFill>
              </a:rPr>
              <a:t>, </a:t>
            </a:r>
            <a:r>
              <a:rPr lang="fr-FR" i="1" dirty="0" err="1">
                <a:solidFill>
                  <a:srgbClr val="00B050"/>
                </a:solidFill>
              </a:rPr>
              <a:t>recreire</a:t>
            </a:r>
            <a:r>
              <a:rPr lang="fr-FR" dirty="0">
                <a:solidFill>
                  <a:srgbClr val="00B050"/>
                </a:solidFill>
              </a:rPr>
              <a:t> </a:t>
            </a:r>
            <a:r>
              <a:rPr lang="fr-FR" dirty="0"/>
              <a:t>(s’avouer vaincu, fatigué), </a:t>
            </a:r>
            <a:r>
              <a:rPr lang="fr-FR" i="1" dirty="0">
                <a:solidFill>
                  <a:srgbClr val="00B050"/>
                </a:solidFill>
              </a:rPr>
              <a:t>se remembrer, se </a:t>
            </a:r>
            <a:r>
              <a:rPr lang="fr-FR" i="1" dirty="0" err="1">
                <a:solidFill>
                  <a:srgbClr val="00B050"/>
                </a:solidFill>
              </a:rPr>
              <a:t>targier</a:t>
            </a:r>
            <a:r>
              <a:rPr lang="fr-FR" dirty="0"/>
              <a:t> (tarder), etc.  </a:t>
            </a:r>
          </a:p>
          <a:p>
            <a:endParaRPr lang="fr-FR" dirty="0"/>
          </a:p>
        </p:txBody>
      </p:sp>
    </p:spTree>
    <p:extLst>
      <p:ext uri="{BB962C8B-B14F-4D97-AF65-F5344CB8AC3E}">
        <p14:creationId xmlns:p14="http://schemas.microsoft.com/office/powerpoint/2010/main" val="93298060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18A9DCC-DA49-40BB-A9BF-40F66FD95B7F}"/>
              </a:ext>
            </a:extLst>
          </p:cNvPr>
          <p:cNvSpPr>
            <a:spLocks noGrp="1"/>
          </p:cNvSpPr>
          <p:nvPr>
            <p:ph idx="1"/>
          </p:nvPr>
        </p:nvSpPr>
        <p:spPr>
          <a:xfrm>
            <a:off x="838200" y="609600"/>
            <a:ext cx="10515600" cy="5567363"/>
          </a:xfrm>
        </p:spPr>
        <p:txBody>
          <a:bodyPr/>
          <a:lstStyle/>
          <a:p>
            <a:r>
              <a:rPr lang="fr-FR" b="1" dirty="0">
                <a:solidFill>
                  <a:srgbClr val="FF0000"/>
                </a:solidFill>
              </a:rPr>
              <a:t>II.6.3. </a:t>
            </a:r>
            <a:r>
              <a:rPr lang="fr-FR" b="1" u="sng" dirty="0">
                <a:solidFill>
                  <a:srgbClr val="FF0000"/>
                </a:solidFill>
              </a:rPr>
              <a:t>EMPLOI DES AUXILIAIRES </a:t>
            </a:r>
            <a:r>
              <a:rPr lang="fr-FR" b="1" i="1" u="sng" dirty="0">
                <a:solidFill>
                  <a:srgbClr val="FF0000"/>
                </a:solidFill>
              </a:rPr>
              <a:t>ÊTRE</a:t>
            </a:r>
            <a:r>
              <a:rPr lang="fr-FR" b="1" u="sng" dirty="0">
                <a:solidFill>
                  <a:srgbClr val="FF0000"/>
                </a:solidFill>
              </a:rPr>
              <a:t>, </a:t>
            </a:r>
            <a:r>
              <a:rPr lang="fr-FR" b="1" i="1" u="sng" dirty="0">
                <a:solidFill>
                  <a:srgbClr val="FF0000"/>
                </a:solidFill>
              </a:rPr>
              <a:t>AVOIR</a:t>
            </a:r>
            <a:r>
              <a:rPr lang="fr-FR" b="1" dirty="0">
                <a:solidFill>
                  <a:srgbClr val="FF0000"/>
                </a:solidFill>
              </a:rPr>
              <a:t>.     </a:t>
            </a:r>
            <a:endParaRPr lang="fr-FR" dirty="0">
              <a:solidFill>
                <a:srgbClr val="FF0000"/>
              </a:solidFill>
            </a:endParaRPr>
          </a:p>
          <a:p>
            <a:pPr marL="0" indent="0" algn="just">
              <a:lnSpc>
                <a:spcPct val="150000"/>
              </a:lnSpc>
              <a:buNone/>
            </a:pPr>
            <a:r>
              <a:rPr lang="fr-FR" dirty="0"/>
              <a:t> 	La règle est, dans l’ensemble, la même que dans la langue moderne, où règne d’ailleurs une assez grande liberté dans l’emploi des auxiliaires avec certains verbes ; </a:t>
            </a:r>
            <a:r>
              <a:rPr lang="fr-FR" dirty="0">
                <a:solidFill>
                  <a:srgbClr val="00B050"/>
                </a:solidFill>
              </a:rPr>
              <a:t>les verbes transitifs </a:t>
            </a:r>
            <a:r>
              <a:rPr lang="fr-FR" dirty="0"/>
              <a:t>se construisaient avec le verbe </a:t>
            </a:r>
            <a:r>
              <a:rPr lang="fr-FR" i="1" dirty="0">
                <a:solidFill>
                  <a:srgbClr val="00B050"/>
                </a:solidFill>
              </a:rPr>
              <a:t>avoir</a:t>
            </a:r>
            <a:r>
              <a:rPr lang="fr-FR" dirty="0"/>
              <a:t> et </a:t>
            </a:r>
            <a:r>
              <a:rPr lang="fr-FR" dirty="0">
                <a:solidFill>
                  <a:srgbClr val="00B050"/>
                </a:solidFill>
              </a:rPr>
              <a:t>les verbes intransitifs</a:t>
            </a:r>
            <a:r>
              <a:rPr lang="fr-FR" dirty="0"/>
              <a:t>, par analogie avec les verbes passifs, se construisaient avec le verbe </a:t>
            </a:r>
            <a:r>
              <a:rPr lang="fr-FR" i="1" dirty="0">
                <a:solidFill>
                  <a:srgbClr val="00B050"/>
                </a:solidFill>
              </a:rPr>
              <a:t>être</a:t>
            </a:r>
            <a:r>
              <a:rPr lang="fr-FR" dirty="0"/>
              <a:t>. Mais comme beaucoup de verbes pouvaient être à la fois transitifs et intransitifs, il s’est produit, en ancien français, de nombreuses confusions dans l’emploi des auxiliaires </a:t>
            </a:r>
            <a:r>
              <a:rPr lang="fr-FR" i="1" dirty="0"/>
              <a:t>être</a:t>
            </a:r>
            <a:r>
              <a:rPr lang="fr-FR" dirty="0"/>
              <a:t> et </a:t>
            </a:r>
            <a:r>
              <a:rPr lang="fr-FR" i="1" dirty="0"/>
              <a:t>avoir</a:t>
            </a:r>
            <a:r>
              <a:rPr lang="fr-FR" dirty="0"/>
              <a:t>.  </a:t>
            </a:r>
          </a:p>
          <a:p>
            <a:endParaRPr lang="fr-FR" dirty="0"/>
          </a:p>
        </p:txBody>
      </p:sp>
    </p:spTree>
    <p:extLst>
      <p:ext uri="{BB962C8B-B14F-4D97-AF65-F5344CB8AC3E}">
        <p14:creationId xmlns:p14="http://schemas.microsoft.com/office/powerpoint/2010/main" val="321807735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1C1345B-9BCC-4AEB-919B-896842B12E43}"/>
              </a:ext>
            </a:extLst>
          </p:cNvPr>
          <p:cNvSpPr>
            <a:spLocks noGrp="1"/>
          </p:cNvSpPr>
          <p:nvPr>
            <p:ph idx="1"/>
          </p:nvPr>
        </p:nvSpPr>
        <p:spPr>
          <a:xfrm>
            <a:off x="838200" y="623455"/>
            <a:ext cx="10515600" cy="6068290"/>
          </a:xfrm>
        </p:spPr>
        <p:txBody>
          <a:bodyPr/>
          <a:lstStyle/>
          <a:p>
            <a:pPr algn="just">
              <a:lnSpc>
                <a:spcPct val="150000"/>
              </a:lnSpc>
            </a:pPr>
            <a:r>
              <a:rPr lang="fr-FR" dirty="0"/>
              <a:t>Les verbes réfléchis se construisaient ordinairement avec </a:t>
            </a:r>
            <a:r>
              <a:rPr lang="fr-FR" i="1" dirty="0">
                <a:solidFill>
                  <a:srgbClr val="00B050"/>
                </a:solidFill>
              </a:rPr>
              <a:t>être</a:t>
            </a:r>
            <a:r>
              <a:rPr lang="fr-FR" dirty="0"/>
              <a:t>, mais ils pouvaient aussi se construire avec </a:t>
            </a:r>
            <a:r>
              <a:rPr lang="fr-FR" i="1" dirty="0">
                <a:solidFill>
                  <a:srgbClr val="00B050"/>
                </a:solidFill>
              </a:rPr>
              <a:t>avoir</a:t>
            </a:r>
            <a:r>
              <a:rPr lang="fr-FR" dirty="0"/>
              <a:t>, comme on le voit par les exemples suivants : </a:t>
            </a:r>
          </a:p>
          <a:p>
            <a:pPr algn="just">
              <a:lnSpc>
                <a:spcPct val="150000"/>
              </a:lnSpc>
            </a:pPr>
            <a:r>
              <a:rPr lang="fr-FR" dirty="0"/>
              <a:t>On pouvait donc dire : </a:t>
            </a:r>
            <a:r>
              <a:rPr lang="fr-FR" i="1" dirty="0">
                <a:solidFill>
                  <a:srgbClr val="00B050"/>
                </a:solidFill>
              </a:rPr>
              <a:t>il a sorti </a:t>
            </a:r>
            <a:r>
              <a:rPr lang="fr-FR" i="1" dirty="0"/>
              <a:t>et </a:t>
            </a:r>
            <a:r>
              <a:rPr lang="fr-FR" i="1" dirty="0">
                <a:solidFill>
                  <a:srgbClr val="00B050"/>
                </a:solidFill>
              </a:rPr>
              <a:t>il est sorti</a:t>
            </a:r>
            <a:r>
              <a:rPr lang="fr-FR" i="1" dirty="0"/>
              <a:t> ; </a:t>
            </a:r>
            <a:r>
              <a:rPr lang="fr-FR" i="1" dirty="0">
                <a:solidFill>
                  <a:srgbClr val="00B050"/>
                </a:solidFill>
              </a:rPr>
              <a:t>il est </a:t>
            </a:r>
            <a:r>
              <a:rPr lang="fr-FR" i="1" dirty="0" err="1">
                <a:solidFill>
                  <a:srgbClr val="00B050"/>
                </a:solidFill>
              </a:rPr>
              <a:t>remés</a:t>
            </a:r>
            <a:r>
              <a:rPr lang="fr-FR" i="1" dirty="0">
                <a:solidFill>
                  <a:srgbClr val="00B050"/>
                </a:solidFill>
              </a:rPr>
              <a:t> </a:t>
            </a:r>
            <a:r>
              <a:rPr lang="fr-FR" i="1" dirty="0"/>
              <a:t>et </a:t>
            </a:r>
            <a:r>
              <a:rPr lang="fr-FR" i="1" dirty="0">
                <a:solidFill>
                  <a:srgbClr val="00B050"/>
                </a:solidFill>
              </a:rPr>
              <a:t>il a</a:t>
            </a:r>
            <a:r>
              <a:rPr lang="fr-FR" i="1" dirty="0"/>
              <a:t> </a:t>
            </a:r>
            <a:r>
              <a:rPr lang="fr-FR" i="1" dirty="0" err="1">
                <a:solidFill>
                  <a:srgbClr val="00B050"/>
                </a:solidFill>
              </a:rPr>
              <a:t>remasu</a:t>
            </a:r>
            <a:r>
              <a:rPr lang="fr-FR" dirty="0"/>
              <a:t> (= il est resté) ; </a:t>
            </a:r>
            <a:r>
              <a:rPr lang="fr-FR" i="1" dirty="0">
                <a:solidFill>
                  <a:srgbClr val="00B050"/>
                </a:solidFill>
              </a:rPr>
              <a:t>il était passé </a:t>
            </a:r>
            <a:r>
              <a:rPr lang="fr-FR" i="1" dirty="0"/>
              <a:t>la montagne, </a:t>
            </a:r>
            <a:r>
              <a:rPr lang="fr-FR" i="1" dirty="0">
                <a:solidFill>
                  <a:srgbClr val="00B050"/>
                </a:solidFill>
              </a:rPr>
              <a:t>il était monté </a:t>
            </a:r>
            <a:r>
              <a:rPr lang="fr-FR" i="1" dirty="0"/>
              <a:t>les degrés</a:t>
            </a:r>
            <a:r>
              <a:rPr lang="fr-FR" dirty="0"/>
              <a:t> ; </a:t>
            </a:r>
            <a:r>
              <a:rPr lang="fr-FR" i="1" dirty="0">
                <a:solidFill>
                  <a:srgbClr val="00B050"/>
                </a:solidFill>
              </a:rPr>
              <a:t>il s’a </a:t>
            </a:r>
            <a:r>
              <a:rPr lang="fr-FR" i="1" dirty="0"/>
              <a:t>ad </a:t>
            </a:r>
            <a:r>
              <a:rPr lang="fr-FR" i="1" dirty="0" err="1"/>
              <a:t>Deu</a:t>
            </a:r>
            <a:r>
              <a:rPr lang="fr-FR" i="1" dirty="0"/>
              <a:t> </a:t>
            </a:r>
            <a:r>
              <a:rPr lang="fr-FR" i="1" dirty="0" err="1"/>
              <a:t>comandét</a:t>
            </a:r>
            <a:r>
              <a:rPr lang="fr-FR" dirty="0"/>
              <a:t> (Alexis, 288) ; </a:t>
            </a:r>
            <a:r>
              <a:rPr lang="fr-FR" i="1" dirty="0">
                <a:solidFill>
                  <a:srgbClr val="00B050"/>
                </a:solidFill>
              </a:rPr>
              <a:t>il s’a </a:t>
            </a:r>
            <a:r>
              <a:rPr lang="fr-FR" i="1" dirty="0" err="1"/>
              <a:t>vestu</a:t>
            </a:r>
            <a:r>
              <a:rPr lang="fr-FR" i="1" dirty="0"/>
              <a:t> et </a:t>
            </a:r>
            <a:r>
              <a:rPr lang="fr-FR" i="1" dirty="0" err="1"/>
              <a:t>chaucié</a:t>
            </a:r>
            <a:r>
              <a:rPr lang="fr-FR" i="1" dirty="0"/>
              <a:t> ; </a:t>
            </a:r>
            <a:r>
              <a:rPr lang="fr-FR" i="1" dirty="0" err="1"/>
              <a:t>vengiéz</a:t>
            </a:r>
            <a:r>
              <a:rPr lang="fr-FR" i="1" dirty="0"/>
              <a:t> </a:t>
            </a:r>
            <a:r>
              <a:rPr lang="fr-FR" i="1" dirty="0">
                <a:solidFill>
                  <a:srgbClr val="00B050"/>
                </a:solidFill>
              </a:rPr>
              <a:t>m’en sui</a:t>
            </a:r>
            <a:r>
              <a:rPr lang="fr-FR" dirty="0">
                <a:solidFill>
                  <a:srgbClr val="00B050"/>
                </a:solidFill>
              </a:rPr>
              <a:t> </a:t>
            </a:r>
            <a:r>
              <a:rPr lang="fr-FR" dirty="0"/>
              <a:t>(</a:t>
            </a:r>
            <a:r>
              <a:rPr lang="fr-FR" dirty="0" err="1"/>
              <a:t>Rol</a:t>
            </a:r>
            <a:r>
              <a:rPr lang="fr-FR" dirty="0"/>
              <a:t>., 3778) ; </a:t>
            </a:r>
            <a:r>
              <a:rPr lang="fr-FR" i="1" dirty="0">
                <a:solidFill>
                  <a:srgbClr val="00B050"/>
                </a:solidFill>
              </a:rPr>
              <a:t>il s’a </a:t>
            </a:r>
            <a:r>
              <a:rPr lang="fr-FR" i="1" dirty="0"/>
              <a:t>bien défendu ; </a:t>
            </a:r>
            <a:r>
              <a:rPr lang="fr-FR" i="1" dirty="0">
                <a:solidFill>
                  <a:srgbClr val="00B050"/>
                </a:solidFill>
              </a:rPr>
              <a:t>il a </a:t>
            </a:r>
            <a:r>
              <a:rPr lang="fr-FR" i="1" dirty="0" err="1">
                <a:solidFill>
                  <a:srgbClr val="00B050"/>
                </a:solidFill>
              </a:rPr>
              <a:t>alé</a:t>
            </a:r>
            <a:r>
              <a:rPr lang="fr-FR" i="1" dirty="0">
                <a:solidFill>
                  <a:srgbClr val="00B050"/>
                </a:solidFill>
              </a:rPr>
              <a:t> </a:t>
            </a:r>
            <a:r>
              <a:rPr lang="fr-FR" i="1" dirty="0"/>
              <a:t>par le chemin</a:t>
            </a:r>
            <a:r>
              <a:rPr lang="fr-FR" dirty="0"/>
              <a:t> (Froissart) ; </a:t>
            </a:r>
            <a:r>
              <a:rPr lang="fr-FR" i="1" dirty="0"/>
              <a:t>et </a:t>
            </a:r>
            <a:r>
              <a:rPr lang="fr-FR" i="1" dirty="0">
                <a:solidFill>
                  <a:srgbClr val="00B050"/>
                </a:solidFill>
              </a:rPr>
              <a:t>avoient li </a:t>
            </a:r>
            <a:r>
              <a:rPr lang="fr-FR" i="1" dirty="0" err="1"/>
              <a:t>Juis</a:t>
            </a:r>
            <a:r>
              <a:rPr lang="fr-FR" i="1" dirty="0"/>
              <a:t> </a:t>
            </a:r>
            <a:r>
              <a:rPr lang="fr-FR" i="1" dirty="0">
                <a:solidFill>
                  <a:srgbClr val="00B050"/>
                </a:solidFill>
              </a:rPr>
              <a:t>sorti</a:t>
            </a:r>
            <a:r>
              <a:rPr lang="fr-FR" dirty="0"/>
              <a:t> (Id.) </a:t>
            </a:r>
            <a:r>
              <a:rPr lang="fr-FR" i="1" dirty="0">
                <a:solidFill>
                  <a:srgbClr val="00B050"/>
                </a:solidFill>
              </a:rPr>
              <a:t>il </a:t>
            </a:r>
            <a:r>
              <a:rPr lang="fr-FR" i="1" dirty="0" err="1">
                <a:solidFill>
                  <a:srgbClr val="00B050"/>
                </a:solidFill>
              </a:rPr>
              <a:t>estoient</a:t>
            </a:r>
            <a:r>
              <a:rPr lang="fr-FR" dirty="0">
                <a:solidFill>
                  <a:srgbClr val="00B050"/>
                </a:solidFill>
              </a:rPr>
              <a:t> </a:t>
            </a:r>
            <a:r>
              <a:rPr lang="fr-FR" i="1" dirty="0">
                <a:solidFill>
                  <a:srgbClr val="00B050"/>
                </a:solidFill>
              </a:rPr>
              <a:t>fuis</a:t>
            </a:r>
            <a:r>
              <a:rPr lang="fr-FR" dirty="0">
                <a:solidFill>
                  <a:srgbClr val="00B050"/>
                </a:solidFill>
              </a:rPr>
              <a:t> </a:t>
            </a:r>
            <a:r>
              <a:rPr lang="fr-FR" dirty="0"/>
              <a:t>(Id.) </a:t>
            </a:r>
            <a:r>
              <a:rPr lang="fr-FR" i="1" dirty="0"/>
              <a:t>; </a:t>
            </a:r>
            <a:r>
              <a:rPr lang="fr-FR" i="1" dirty="0">
                <a:solidFill>
                  <a:srgbClr val="00B050"/>
                </a:solidFill>
              </a:rPr>
              <a:t>il</a:t>
            </a:r>
            <a:r>
              <a:rPr lang="fr-FR" i="1" dirty="0"/>
              <a:t> </a:t>
            </a:r>
            <a:r>
              <a:rPr lang="fr-FR" i="1" dirty="0">
                <a:solidFill>
                  <a:srgbClr val="00B050"/>
                </a:solidFill>
              </a:rPr>
              <a:t>sont </a:t>
            </a:r>
            <a:r>
              <a:rPr lang="fr-FR" i="1" dirty="0" err="1">
                <a:solidFill>
                  <a:srgbClr val="00B050"/>
                </a:solidFill>
              </a:rPr>
              <a:t>coru</a:t>
            </a:r>
            <a:r>
              <a:rPr lang="fr-FR" dirty="0">
                <a:solidFill>
                  <a:srgbClr val="00B050"/>
                </a:solidFill>
              </a:rPr>
              <a:t> </a:t>
            </a:r>
            <a:r>
              <a:rPr lang="fr-FR" dirty="0"/>
              <a:t>(= ils ont couru).</a:t>
            </a:r>
          </a:p>
          <a:p>
            <a:endParaRPr lang="fr-FR" dirty="0"/>
          </a:p>
        </p:txBody>
      </p:sp>
    </p:spTree>
    <p:extLst>
      <p:ext uri="{BB962C8B-B14F-4D97-AF65-F5344CB8AC3E}">
        <p14:creationId xmlns:p14="http://schemas.microsoft.com/office/powerpoint/2010/main" val="331123076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71E673-F1D4-416D-B8F1-FAF2A1D60657}"/>
              </a:ext>
            </a:extLst>
          </p:cNvPr>
          <p:cNvSpPr>
            <a:spLocks noGrp="1"/>
          </p:cNvSpPr>
          <p:nvPr>
            <p:ph idx="1"/>
          </p:nvPr>
        </p:nvSpPr>
        <p:spPr>
          <a:xfrm>
            <a:off x="838200" y="692727"/>
            <a:ext cx="10515600" cy="5484236"/>
          </a:xfrm>
        </p:spPr>
        <p:txBody>
          <a:bodyPr/>
          <a:lstStyle/>
          <a:p>
            <a:r>
              <a:rPr lang="fr-FR" b="1" dirty="0">
                <a:solidFill>
                  <a:srgbClr val="FF0000"/>
                </a:solidFill>
              </a:rPr>
              <a:t>II.6.4</a:t>
            </a:r>
            <a:r>
              <a:rPr lang="fr-FR" dirty="0">
                <a:solidFill>
                  <a:srgbClr val="FF0000"/>
                </a:solidFill>
              </a:rPr>
              <a:t>. </a:t>
            </a:r>
            <a:r>
              <a:rPr lang="fr-FR" b="1" u="sng" dirty="0">
                <a:solidFill>
                  <a:srgbClr val="FF0000"/>
                </a:solidFill>
              </a:rPr>
              <a:t>CONSTRUCTIONS DES VERBES PASSIFS</a:t>
            </a:r>
            <a:r>
              <a:rPr lang="fr-FR" dirty="0">
                <a:solidFill>
                  <a:srgbClr val="FF0000"/>
                </a:solidFill>
              </a:rPr>
              <a:t>.</a:t>
            </a:r>
          </a:p>
          <a:p>
            <a:pPr algn="just">
              <a:lnSpc>
                <a:spcPct val="150000"/>
              </a:lnSpc>
            </a:pPr>
            <a:r>
              <a:rPr lang="fr-FR" dirty="0"/>
              <a:t>L’ancien français construisait volontiers le régime des verbes passifs avec </a:t>
            </a:r>
            <a:r>
              <a:rPr lang="fr-FR" b="1" dirty="0">
                <a:solidFill>
                  <a:srgbClr val="00B050"/>
                </a:solidFill>
              </a:rPr>
              <a:t>de</a:t>
            </a:r>
            <a:r>
              <a:rPr lang="fr-FR" dirty="0"/>
              <a:t>. Cet usage est resté très vivant au XVIIe siècle. La construction du verbe passif avec </a:t>
            </a:r>
            <a:r>
              <a:rPr lang="fr-FR" b="1" dirty="0">
                <a:solidFill>
                  <a:srgbClr val="00B050"/>
                </a:solidFill>
              </a:rPr>
              <a:t>a</a:t>
            </a:r>
            <a:r>
              <a:rPr lang="fr-FR" b="1" dirty="0"/>
              <a:t> </a:t>
            </a:r>
            <a:r>
              <a:rPr lang="fr-FR" dirty="0"/>
              <a:t>était également fréquente. </a:t>
            </a:r>
          </a:p>
          <a:p>
            <a:pPr marL="0" indent="0" algn="just">
              <a:lnSpc>
                <a:spcPct val="150000"/>
              </a:lnSpc>
              <a:buNone/>
            </a:pPr>
            <a:r>
              <a:rPr lang="fr-FR" dirty="0"/>
              <a:t>	Ex. </a:t>
            </a:r>
            <a:r>
              <a:rPr lang="fr-FR" i="1" dirty="0"/>
              <a:t>Me gardez que je soie prise </a:t>
            </a:r>
            <a:r>
              <a:rPr lang="fr-FR" i="1" dirty="0">
                <a:solidFill>
                  <a:srgbClr val="00B050"/>
                </a:solidFill>
              </a:rPr>
              <a:t>a </a:t>
            </a:r>
            <a:r>
              <a:rPr lang="fr-FR" i="1" dirty="0" err="1"/>
              <a:t>beste</a:t>
            </a:r>
            <a:r>
              <a:rPr lang="fr-FR" i="1" dirty="0"/>
              <a:t> </a:t>
            </a:r>
            <a:r>
              <a:rPr lang="fr-FR" i="1" dirty="0" err="1"/>
              <a:t>cuiverte</a:t>
            </a:r>
            <a:r>
              <a:rPr lang="fr-FR" i="1" dirty="0"/>
              <a:t>.</a:t>
            </a:r>
            <a:r>
              <a:rPr lang="fr-FR" dirty="0"/>
              <a:t> (Berte, 895.)</a:t>
            </a:r>
          </a:p>
          <a:p>
            <a:pPr marL="0" indent="0" algn="just">
              <a:lnSpc>
                <a:spcPct val="150000"/>
              </a:lnSpc>
              <a:buNone/>
            </a:pPr>
            <a:r>
              <a:rPr lang="fr-FR" dirty="0"/>
              <a:t>	      Gardez-moi, que je ne sois pas prise </a:t>
            </a:r>
            <a:r>
              <a:rPr lang="fr-FR" dirty="0">
                <a:solidFill>
                  <a:srgbClr val="00B050"/>
                </a:solidFill>
              </a:rPr>
              <a:t>par</a:t>
            </a:r>
            <a:r>
              <a:rPr lang="fr-FR" dirty="0"/>
              <a:t> une bête perfide.</a:t>
            </a:r>
          </a:p>
          <a:p>
            <a:pPr marL="0" indent="0" algn="just">
              <a:lnSpc>
                <a:spcPct val="150000"/>
              </a:lnSpc>
              <a:buNone/>
            </a:pPr>
            <a:r>
              <a:rPr lang="fr-FR" dirty="0"/>
              <a:t> </a:t>
            </a:r>
          </a:p>
          <a:p>
            <a:endParaRPr lang="fr-FR" dirty="0"/>
          </a:p>
        </p:txBody>
      </p:sp>
    </p:spTree>
    <p:extLst>
      <p:ext uri="{BB962C8B-B14F-4D97-AF65-F5344CB8AC3E}">
        <p14:creationId xmlns:p14="http://schemas.microsoft.com/office/powerpoint/2010/main" val="177587049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7C217B-CD70-4C77-9451-66859DE0E9F1}"/>
              </a:ext>
            </a:extLst>
          </p:cNvPr>
          <p:cNvSpPr>
            <a:spLocks noGrp="1"/>
          </p:cNvSpPr>
          <p:nvPr>
            <p:ph idx="1"/>
          </p:nvPr>
        </p:nvSpPr>
        <p:spPr>
          <a:xfrm>
            <a:off x="838200" y="623455"/>
            <a:ext cx="10515600" cy="5553508"/>
          </a:xfrm>
        </p:spPr>
        <p:txBody>
          <a:bodyPr/>
          <a:lstStyle/>
          <a:p>
            <a:r>
              <a:rPr lang="fr-FR" b="1" dirty="0">
                <a:solidFill>
                  <a:srgbClr val="FF0000"/>
                </a:solidFill>
              </a:rPr>
              <a:t>II.7. EMPLOI DES TEMPS ET DES MODES</a:t>
            </a:r>
            <a:endParaRPr lang="fr-FR" dirty="0">
              <a:solidFill>
                <a:srgbClr val="FF0000"/>
              </a:solidFill>
            </a:endParaRPr>
          </a:p>
          <a:p>
            <a:r>
              <a:rPr lang="fr-FR" b="1" dirty="0">
                <a:solidFill>
                  <a:srgbClr val="FF0000"/>
                </a:solidFill>
              </a:rPr>
              <a:t>II.7.1. LES TEMPS DE L’INDICATIF </a:t>
            </a:r>
            <a:endParaRPr lang="fr-FR" dirty="0">
              <a:solidFill>
                <a:srgbClr val="FF0000"/>
              </a:solidFill>
            </a:endParaRPr>
          </a:p>
          <a:p>
            <a:pPr algn="just">
              <a:lnSpc>
                <a:spcPct val="150000"/>
              </a:lnSpc>
            </a:pPr>
            <a:r>
              <a:rPr lang="fr-FR" dirty="0"/>
              <a:t>A l’indicatif les confusions entre l’imparfait et les différents temps du passé sont des plus fréquentes ; sur ce point, la syntaxe de l’ancien français s’éloignait beaucoup de la syntaxe actuelle. </a:t>
            </a:r>
          </a:p>
          <a:p>
            <a:pPr algn="just">
              <a:lnSpc>
                <a:spcPct val="150000"/>
              </a:lnSpc>
            </a:pPr>
            <a:r>
              <a:rPr lang="fr-FR" b="1" dirty="0">
                <a:solidFill>
                  <a:srgbClr val="00B050"/>
                </a:solidFill>
              </a:rPr>
              <a:t>II.7.1.1</a:t>
            </a:r>
            <a:r>
              <a:rPr lang="fr-FR" b="1" dirty="0"/>
              <a:t>.</a:t>
            </a:r>
            <a:r>
              <a:rPr lang="fr-FR" dirty="0"/>
              <a:t> En ce qui concerne </a:t>
            </a:r>
            <a:r>
              <a:rPr lang="fr-FR" b="1" i="1" u="sng" dirty="0">
                <a:solidFill>
                  <a:srgbClr val="00B050"/>
                </a:solidFill>
              </a:rPr>
              <a:t>le</a:t>
            </a:r>
            <a:r>
              <a:rPr lang="fr-FR" b="1" u="sng" dirty="0">
                <a:solidFill>
                  <a:srgbClr val="00B050"/>
                </a:solidFill>
              </a:rPr>
              <a:t> </a:t>
            </a:r>
            <a:r>
              <a:rPr lang="fr-FR" b="1" i="1" u="sng" dirty="0">
                <a:solidFill>
                  <a:srgbClr val="00B050"/>
                </a:solidFill>
              </a:rPr>
              <a:t>présent</a:t>
            </a:r>
            <a:r>
              <a:rPr lang="fr-FR" b="1" dirty="0"/>
              <a:t>,</a:t>
            </a:r>
            <a:r>
              <a:rPr lang="fr-FR" dirty="0"/>
              <a:t> l’ancien français emploie souvent, dans la même phrase, le présent de l’indicatif, </a:t>
            </a:r>
            <a:r>
              <a:rPr lang="fr-FR" u="sng" dirty="0"/>
              <a:t>le passé défini</a:t>
            </a:r>
            <a:r>
              <a:rPr lang="fr-FR" dirty="0"/>
              <a:t> et </a:t>
            </a:r>
            <a:r>
              <a:rPr lang="fr-FR" u="sng" dirty="0"/>
              <a:t>le passé indéfini</a:t>
            </a:r>
            <a:r>
              <a:rPr lang="fr-FR" dirty="0"/>
              <a:t>. </a:t>
            </a:r>
          </a:p>
          <a:p>
            <a:pPr marL="0" indent="0" algn="just">
              <a:lnSpc>
                <a:spcPct val="150000"/>
              </a:lnSpc>
              <a:buNone/>
            </a:pPr>
            <a:r>
              <a:rPr lang="fr-FR" dirty="0"/>
              <a:t>	</a:t>
            </a:r>
          </a:p>
        </p:txBody>
      </p:sp>
    </p:spTree>
    <p:extLst>
      <p:ext uri="{BB962C8B-B14F-4D97-AF65-F5344CB8AC3E}">
        <p14:creationId xmlns:p14="http://schemas.microsoft.com/office/powerpoint/2010/main" val="102299140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1E06648-D83B-4B85-A837-A3DCDFA06561}"/>
              </a:ext>
            </a:extLst>
          </p:cNvPr>
          <p:cNvSpPr>
            <a:spLocks noGrp="1"/>
          </p:cNvSpPr>
          <p:nvPr>
            <p:ph idx="1"/>
          </p:nvPr>
        </p:nvSpPr>
        <p:spPr>
          <a:xfrm>
            <a:off x="838200" y="651164"/>
            <a:ext cx="10515600" cy="6096000"/>
          </a:xfrm>
        </p:spPr>
        <p:txBody>
          <a:bodyPr/>
          <a:lstStyle/>
          <a:p>
            <a:r>
              <a:rPr lang="fr-FR" dirty="0"/>
              <a:t>Ex.   - </a:t>
            </a:r>
            <a:r>
              <a:rPr lang="fr-FR" i="1" dirty="0"/>
              <a:t>Com</a:t>
            </a:r>
            <a:r>
              <a:rPr lang="fr-FR" dirty="0"/>
              <a:t> </a:t>
            </a:r>
            <a:r>
              <a:rPr lang="fr-FR" b="1" dirty="0"/>
              <a:t>vit</a:t>
            </a:r>
            <a:r>
              <a:rPr lang="fr-FR" dirty="0"/>
              <a:t> </a:t>
            </a:r>
            <a:r>
              <a:rPr lang="fr-FR" i="1" dirty="0"/>
              <a:t>le lit</a:t>
            </a:r>
            <a:r>
              <a:rPr lang="fr-FR" dirty="0"/>
              <a:t>, </a:t>
            </a:r>
            <a:r>
              <a:rPr lang="fr-FR" b="1" dirty="0" err="1"/>
              <a:t>esguardat</a:t>
            </a:r>
            <a:r>
              <a:rPr lang="fr-FR" dirty="0"/>
              <a:t> </a:t>
            </a:r>
            <a:r>
              <a:rPr lang="fr-FR" i="1" dirty="0"/>
              <a:t>la </a:t>
            </a:r>
            <a:r>
              <a:rPr lang="fr-FR" i="1" dirty="0" err="1"/>
              <a:t>pulcele</a:t>
            </a:r>
            <a:r>
              <a:rPr lang="fr-FR" dirty="0"/>
              <a:t>,</a:t>
            </a:r>
          </a:p>
          <a:p>
            <a:pPr marL="0" indent="0">
              <a:buNone/>
            </a:pPr>
            <a:r>
              <a:rPr lang="fr-FR" dirty="0"/>
              <a:t>        </a:t>
            </a:r>
            <a:r>
              <a:rPr lang="fr-FR" i="1" dirty="0"/>
              <a:t>Donc li</a:t>
            </a:r>
            <a:r>
              <a:rPr lang="fr-FR" dirty="0"/>
              <a:t> </a:t>
            </a:r>
            <a:r>
              <a:rPr lang="fr-FR" b="1" dirty="0" err="1"/>
              <a:t>remembret</a:t>
            </a:r>
            <a:r>
              <a:rPr lang="fr-FR" dirty="0"/>
              <a:t> </a:t>
            </a:r>
            <a:r>
              <a:rPr lang="fr-FR" i="1" dirty="0"/>
              <a:t>de son </a:t>
            </a:r>
            <a:r>
              <a:rPr lang="fr-FR" i="1" dirty="0" err="1"/>
              <a:t>seignour</a:t>
            </a:r>
            <a:r>
              <a:rPr lang="fr-FR" i="1" dirty="0"/>
              <a:t> céleste</a:t>
            </a:r>
            <a:r>
              <a:rPr lang="fr-FR" dirty="0"/>
              <a:t>. (Alexis, 56)  </a:t>
            </a:r>
          </a:p>
          <a:p>
            <a:pPr marL="0" indent="0">
              <a:buNone/>
            </a:pPr>
            <a:r>
              <a:rPr lang="fr-FR" dirty="0"/>
              <a:t>       Quand il </a:t>
            </a:r>
            <a:r>
              <a:rPr lang="fr-FR" i="1" dirty="0"/>
              <a:t>vit</a:t>
            </a:r>
            <a:r>
              <a:rPr lang="fr-FR" dirty="0"/>
              <a:t> le lit et </a:t>
            </a:r>
            <a:r>
              <a:rPr lang="fr-FR" i="1" dirty="0"/>
              <a:t>regarda</a:t>
            </a:r>
            <a:r>
              <a:rPr lang="fr-FR" dirty="0"/>
              <a:t> la jeune fille, alors il lui </a:t>
            </a:r>
            <a:r>
              <a:rPr lang="fr-FR" i="1" dirty="0"/>
              <a:t>souvient</a:t>
            </a:r>
            <a:r>
              <a:rPr lang="fr-FR" dirty="0"/>
              <a:t> de son </a:t>
            </a:r>
          </a:p>
          <a:p>
            <a:pPr marL="0" indent="0">
              <a:buNone/>
            </a:pPr>
            <a:r>
              <a:rPr lang="fr-FR" dirty="0"/>
              <a:t>       seigneur céleste.</a:t>
            </a:r>
          </a:p>
          <a:p>
            <a:pPr marL="0" indent="0">
              <a:buNone/>
            </a:pPr>
            <a:r>
              <a:rPr lang="fr-FR" dirty="0"/>
              <a:t>	         - </a:t>
            </a:r>
            <a:r>
              <a:rPr lang="fr-FR" i="1" dirty="0"/>
              <a:t>Li </a:t>
            </a:r>
            <a:r>
              <a:rPr lang="fr-FR" i="1" dirty="0" err="1"/>
              <a:t>cuens</a:t>
            </a:r>
            <a:r>
              <a:rPr lang="fr-FR" i="1" dirty="0"/>
              <a:t> </a:t>
            </a:r>
            <a:r>
              <a:rPr lang="fr-FR" i="1" dirty="0" err="1"/>
              <a:t>Rollanz</a:t>
            </a:r>
            <a:r>
              <a:rPr lang="fr-FR" i="1" dirty="0"/>
              <a:t> quant il</a:t>
            </a:r>
            <a:r>
              <a:rPr lang="fr-FR" dirty="0"/>
              <a:t> </a:t>
            </a:r>
            <a:r>
              <a:rPr lang="fr-FR" b="1" dirty="0" err="1"/>
              <a:t>veit</a:t>
            </a:r>
            <a:r>
              <a:rPr lang="fr-FR" dirty="0"/>
              <a:t> </a:t>
            </a:r>
            <a:r>
              <a:rPr lang="fr-FR" i="1" dirty="0" err="1"/>
              <a:t>morz</a:t>
            </a:r>
            <a:r>
              <a:rPr lang="fr-FR" i="1" dirty="0"/>
              <a:t> ses pers</a:t>
            </a:r>
            <a:r>
              <a:rPr lang="fr-FR" dirty="0"/>
              <a:t>,</a:t>
            </a:r>
          </a:p>
          <a:p>
            <a:pPr marL="0" indent="0">
              <a:buNone/>
            </a:pPr>
            <a:r>
              <a:rPr lang="fr-FR" dirty="0"/>
              <a:t>	         </a:t>
            </a:r>
            <a:r>
              <a:rPr lang="fr-FR" i="1" dirty="0" err="1"/>
              <a:t>Tendror</a:t>
            </a:r>
            <a:r>
              <a:rPr lang="fr-FR" i="1" dirty="0"/>
              <a:t> en</a:t>
            </a:r>
            <a:r>
              <a:rPr lang="fr-FR" dirty="0"/>
              <a:t> </a:t>
            </a:r>
            <a:r>
              <a:rPr lang="fr-FR" b="1" dirty="0"/>
              <a:t>out</a:t>
            </a:r>
            <a:r>
              <a:rPr lang="fr-FR" dirty="0"/>
              <a:t>, </a:t>
            </a:r>
            <a:r>
              <a:rPr lang="fr-FR" b="1" dirty="0" err="1"/>
              <a:t>comencet</a:t>
            </a:r>
            <a:r>
              <a:rPr lang="fr-FR" dirty="0"/>
              <a:t> </a:t>
            </a:r>
            <a:r>
              <a:rPr lang="fr-FR" i="1" dirty="0"/>
              <a:t>a </a:t>
            </a:r>
            <a:r>
              <a:rPr lang="fr-FR" i="1" dirty="0" err="1"/>
              <a:t>plorer</a:t>
            </a:r>
            <a:r>
              <a:rPr lang="fr-FR" dirty="0"/>
              <a:t>. (</a:t>
            </a:r>
            <a:r>
              <a:rPr lang="fr-FR" dirty="0" err="1"/>
              <a:t>Rol</a:t>
            </a:r>
            <a:r>
              <a:rPr lang="fr-FR" dirty="0"/>
              <a:t>., 2215)</a:t>
            </a:r>
          </a:p>
          <a:p>
            <a:pPr marL="0" indent="0">
              <a:buNone/>
            </a:pPr>
            <a:r>
              <a:rPr lang="fr-FR" dirty="0"/>
              <a:t>Le comte Roland, quand il </a:t>
            </a:r>
            <a:r>
              <a:rPr lang="fr-FR" i="1" dirty="0"/>
              <a:t>voit</a:t>
            </a:r>
            <a:r>
              <a:rPr lang="fr-FR" dirty="0"/>
              <a:t> morts ses pairs, en </a:t>
            </a:r>
            <a:r>
              <a:rPr lang="fr-FR" i="1" dirty="0"/>
              <a:t>eut</a:t>
            </a:r>
            <a:r>
              <a:rPr lang="fr-FR" dirty="0"/>
              <a:t> pitié et </a:t>
            </a:r>
            <a:r>
              <a:rPr lang="fr-FR" i="1" dirty="0"/>
              <a:t>commence</a:t>
            </a:r>
            <a:r>
              <a:rPr lang="fr-FR" dirty="0"/>
              <a:t> à pleurer. </a:t>
            </a:r>
          </a:p>
          <a:p>
            <a:pPr marL="0" indent="0">
              <a:buNone/>
            </a:pPr>
            <a:r>
              <a:rPr lang="fr-FR" i="1" dirty="0"/>
              <a:t>- Quand se</a:t>
            </a:r>
            <a:r>
              <a:rPr lang="fr-FR" dirty="0"/>
              <a:t> </a:t>
            </a:r>
            <a:r>
              <a:rPr lang="fr-FR" b="1" dirty="0" err="1"/>
              <a:t>redrecet</a:t>
            </a:r>
            <a:r>
              <a:rPr lang="fr-FR" dirty="0"/>
              <a:t>, </a:t>
            </a:r>
            <a:r>
              <a:rPr lang="fr-FR" i="1" dirty="0"/>
              <a:t>mout par</a:t>
            </a:r>
            <a:r>
              <a:rPr lang="fr-FR" dirty="0"/>
              <a:t> </a:t>
            </a:r>
            <a:r>
              <a:rPr lang="fr-FR" b="1" dirty="0"/>
              <a:t>out</a:t>
            </a:r>
            <a:r>
              <a:rPr lang="fr-FR" dirty="0"/>
              <a:t> </a:t>
            </a:r>
            <a:r>
              <a:rPr lang="fr-FR" i="1" dirty="0"/>
              <a:t>fier le vis</a:t>
            </a:r>
            <a:r>
              <a:rPr lang="fr-FR" dirty="0"/>
              <a:t>. (</a:t>
            </a:r>
            <a:r>
              <a:rPr lang="fr-FR" dirty="0" err="1"/>
              <a:t>Rol</a:t>
            </a:r>
            <a:r>
              <a:rPr lang="fr-FR" dirty="0"/>
              <a:t>. 142)  </a:t>
            </a:r>
          </a:p>
          <a:p>
            <a:pPr marL="0" indent="0">
              <a:buNone/>
            </a:pPr>
            <a:r>
              <a:rPr lang="fr-FR" dirty="0"/>
              <a:t>Quand il se </a:t>
            </a:r>
            <a:r>
              <a:rPr lang="fr-FR" i="1" dirty="0"/>
              <a:t>redresse</a:t>
            </a:r>
            <a:r>
              <a:rPr lang="fr-FR" dirty="0"/>
              <a:t> (f. m. redressa), il </a:t>
            </a:r>
            <a:r>
              <a:rPr lang="fr-FR" i="1" dirty="0"/>
              <a:t>eut</a:t>
            </a:r>
            <a:r>
              <a:rPr lang="fr-FR" dirty="0"/>
              <a:t> (f. m. avait) le visage très fier.</a:t>
            </a:r>
          </a:p>
          <a:p>
            <a:pPr marL="0" indent="0">
              <a:buNone/>
            </a:pPr>
            <a:r>
              <a:rPr lang="fr-FR" i="1" dirty="0"/>
              <a:t>- En </a:t>
            </a:r>
            <a:r>
              <a:rPr lang="fr-FR" i="1" dirty="0" err="1"/>
              <a:t>piez</a:t>
            </a:r>
            <a:r>
              <a:rPr lang="fr-FR" i="1" dirty="0"/>
              <a:t> se</a:t>
            </a:r>
            <a:r>
              <a:rPr lang="fr-FR" dirty="0"/>
              <a:t> </a:t>
            </a:r>
            <a:r>
              <a:rPr lang="fr-FR" b="1" dirty="0" err="1"/>
              <a:t>drecet</a:t>
            </a:r>
            <a:r>
              <a:rPr lang="fr-FR" dirty="0"/>
              <a:t> </a:t>
            </a:r>
            <a:r>
              <a:rPr lang="fr-FR" i="1" dirty="0"/>
              <a:t>si li</a:t>
            </a:r>
            <a:r>
              <a:rPr lang="fr-FR" dirty="0"/>
              <a:t> </a:t>
            </a:r>
            <a:r>
              <a:rPr lang="fr-FR" b="1" dirty="0"/>
              <a:t>vint</a:t>
            </a:r>
            <a:r>
              <a:rPr lang="fr-FR" dirty="0"/>
              <a:t> </a:t>
            </a:r>
            <a:r>
              <a:rPr lang="fr-FR" i="1" dirty="0"/>
              <a:t>contredire</a:t>
            </a:r>
            <a:r>
              <a:rPr lang="fr-FR" dirty="0"/>
              <a:t>. (</a:t>
            </a:r>
            <a:r>
              <a:rPr lang="fr-FR" dirty="0" err="1"/>
              <a:t>Rol</a:t>
            </a:r>
            <a:r>
              <a:rPr lang="fr-FR" dirty="0"/>
              <a:t>., 195)</a:t>
            </a:r>
          </a:p>
          <a:p>
            <a:pPr marL="0" indent="0">
              <a:buNone/>
            </a:pPr>
            <a:r>
              <a:rPr lang="fr-FR" dirty="0"/>
              <a:t>Il se </a:t>
            </a:r>
            <a:r>
              <a:rPr lang="fr-FR" i="1" dirty="0"/>
              <a:t>dresse</a:t>
            </a:r>
            <a:r>
              <a:rPr lang="fr-FR" dirty="0"/>
              <a:t> sur ses pieds et </a:t>
            </a:r>
            <a:r>
              <a:rPr lang="fr-FR" i="1" dirty="0"/>
              <a:t>vint</a:t>
            </a:r>
            <a:r>
              <a:rPr lang="fr-FR" dirty="0"/>
              <a:t> le contredire. </a:t>
            </a:r>
          </a:p>
          <a:p>
            <a:endParaRPr lang="fr-FR" dirty="0"/>
          </a:p>
        </p:txBody>
      </p:sp>
    </p:spTree>
    <p:extLst>
      <p:ext uri="{BB962C8B-B14F-4D97-AF65-F5344CB8AC3E}">
        <p14:creationId xmlns:p14="http://schemas.microsoft.com/office/powerpoint/2010/main" val="356474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u contenu 2">
            <a:extLst>
              <a:ext uri="{FF2B5EF4-FFF2-40B4-BE49-F238E27FC236}">
                <a16:creationId xmlns:a16="http://schemas.microsoft.com/office/drawing/2014/main" id="{219AADAB-64DC-461C-A75F-19E2253F25D7}"/>
              </a:ext>
            </a:extLst>
          </p:cNvPr>
          <p:cNvSpPr>
            <a:spLocks noGrp="1" noChangeArrowheads="1"/>
          </p:cNvSpPr>
          <p:nvPr>
            <p:ph idx="1"/>
          </p:nvPr>
        </p:nvSpPr>
        <p:spPr>
          <a:xfrm>
            <a:off x="976313" y="387350"/>
            <a:ext cx="10515600" cy="6248400"/>
          </a:xfrm>
        </p:spPr>
        <p:txBody>
          <a:bodyPr/>
          <a:lstStyle/>
          <a:p>
            <a:r>
              <a:rPr lang="fr-FR" altLang="fr-FR" b="1">
                <a:solidFill>
                  <a:srgbClr val="FF0000"/>
                </a:solidFill>
              </a:rPr>
              <a:t>II.5. 5</a:t>
            </a:r>
            <a:r>
              <a:rPr lang="fr-FR" altLang="fr-FR" b="1" baseline="30000">
                <a:solidFill>
                  <a:srgbClr val="FF0000"/>
                </a:solidFill>
              </a:rPr>
              <a:t>e</a:t>
            </a:r>
            <a:r>
              <a:rPr lang="fr-FR" altLang="fr-FR" b="1">
                <a:solidFill>
                  <a:srgbClr val="FF0000"/>
                </a:solidFill>
              </a:rPr>
              <a:t> </a:t>
            </a:r>
            <a:r>
              <a:rPr lang="fr-FR" altLang="fr-FR" b="1" u="sng">
                <a:solidFill>
                  <a:srgbClr val="FF0000"/>
                </a:solidFill>
              </a:rPr>
              <a:t>DECLINAISON DES NOMS</a:t>
            </a:r>
            <a:r>
              <a:rPr lang="fr-FR" altLang="fr-FR">
                <a:solidFill>
                  <a:srgbClr val="FF0000"/>
                </a:solidFill>
              </a:rPr>
              <a:t>           </a:t>
            </a:r>
          </a:p>
          <a:p>
            <a:r>
              <a:rPr lang="fr-FR" altLang="fr-FR" sz="2400">
                <a:solidFill>
                  <a:srgbClr val="00B050"/>
                </a:solidFill>
              </a:rPr>
              <a:t>GENITIF SINGULIER</a:t>
            </a:r>
            <a:r>
              <a:rPr lang="fr-FR" altLang="fr-FR" sz="2400"/>
              <a:t> : </a:t>
            </a:r>
            <a:r>
              <a:rPr lang="fr-FR" altLang="fr-FR" sz="2400" b="1">
                <a:solidFill>
                  <a:srgbClr val="FF0000"/>
                </a:solidFill>
              </a:rPr>
              <a:t>-EI</a:t>
            </a:r>
            <a:r>
              <a:rPr lang="fr-FR" altLang="fr-FR">
                <a:solidFill>
                  <a:srgbClr val="FF0000"/>
                </a:solidFill>
              </a:rPr>
              <a:t> </a:t>
            </a:r>
          </a:p>
          <a:p>
            <a:r>
              <a:rPr lang="fr-FR" altLang="fr-FR" sz="2400"/>
              <a:t>type : </a:t>
            </a:r>
            <a:r>
              <a:rPr lang="fr-FR" altLang="fr-FR" sz="2400" b="1"/>
              <a:t>res, rei, </a:t>
            </a:r>
            <a:r>
              <a:rPr lang="fr-FR" altLang="fr-FR" sz="2400"/>
              <a:t>f. : </a:t>
            </a:r>
            <a:r>
              <a:rPr lang="fr-FR" altLang="fr-FR" sz="2400" i="1"/>
              <a:t>chose, et, selon le contexte : objet, fait, situation, affaire, entreprise, réalité, intérêt, utilité, etc.  </a:t>
            </a:r>
            <a:endParaRPr lang="fr-FR" altLang="fr-FR" sz="2400"/>
          </a:p>
          <a:p>
            <a:endParaRPr lang="fr-FR" altLang="fr-FR"/>
          </a:p>
        </p:txBody>
      </p:sp>
      <p:graphicFrame>
        <p:nvGraphicFramePr>
          <p:cNvPr id="4" name="Tableau 3">
            <a:extLst>
              <a:ext uri="{FF2B5EF4-FFF2-40B4-BE49-F238E27FC236}">
                <a16:creationId xmlns:a16="http://schemas.microsoft.com/office/drawing/2014/main" id="{9E531DB5-5A1B-47F4-8942-4C07A005870C}"/>
              </a:ext>
            </a:extLst>
          </p:cNvPr>
          <p:cNvGraphicFramePr>
            <a:graphicFrameLocks noGrp="1"/>
          </p:cNvGraphicFramePr>
          <p:nvPr/>
        </p:nvGraphicFramePr>
        <p:xfrm>
          <a:off x="1163638" y="2508250"/>
          <a:ext cx="8867775" cy="3962400"/>
        </p:xfrm>
        <a:graphic>
          <a:graphicData uri="http://schemas.openxmlformats.org/drawingml/2006/table">
            <a:tbl>
              <a:tblPr firstRow="1" firstCol="1" lastRow="1" lastCol="1" bandRow="1" bandCol="1">
                <a:tableStyleId>{5C22544A-7EE6-4342-B048-85BDC9FD1C3A}</a:tableStyleId>
              </a:tblPr>
              <a:tblGrid>
                <a:gridCol w="997038">
                  <a:extLst>
                    <a:ext uri="{9D8B030D-6E8A-4147-A177-3AD203B41FA5}">
                      <a16:colId xmlns:a16="http://schemas.microsoft.com/office/drawing/2014/main" val="20000"/>
                    </a:ext>
                  </a:extLst>
                </a:gridCol>
                <a:gridCol w="1699025">
                  <a:extLst>
                    <a:ext uri="{9D8B030D-6E8A-4147-A177-3AD203B41FA5}">
                      <a16:colId xmlns:a16="http://schemas.microsoft.com/office/drawing/2014/main" val="20001"/>
                    </a:ext>
                  </a:extLst>
                </a:gridCol>
                <a:gridCol w="6171712">
                  <a:extLst>
                    <a:ext uri="{9D8B030D-6E8A-4147-A177-3AD203B41FA5}">
                      <a16:colId xmlns:a16="http://schemas.microsoft.com/office/drawing/2014/main" val="20002"/>
                    </a:ext>
                  </a:extLst>
                </a:gridCol>
              </a:tblGrid>
              <a:tr h="3699062">
                <a:tc>
                  <a:txBody>
                    <a:bodyPr/>
                    <a:lstStyle/>
                    <a:p>
                      <a:pPr algn="just">
                        <a:spcAft>
                          <a:spcPts val="0"/>
                        </a:spcAft>
                      </a:pPr>
                      <a:r>
                        <a:rPr lang="de-DE" sz="2000" dirty="0">
                          <a:effectLst/>
                        </a:rPr>
                        <a:t>SG.  N.</a:t>
                      </a:r>
                      <a:endParaRPr lang="fr-FR" sz="2000" dirty="0">
                        <a:effectLst/>
                      </a:endParaRPr>
                    </a:p>
                    <a:p>
                      <a:pPr algn="just">
                        <a:spcAft>
                          <a:spcPts val="0"/>
                        </a:spcAft>
                      </a:pPr>
                      <a:r>
                        <a:rPr lang="de-DE" sz="2000" dirty="0">
                          <a:effectLst/>
                        </a:rPr>
                        <a:t>       V. </a:t>
                      </a:r>
                      <a:endParaRPr lang="fr-FR" sz="2000" dirty="0">
                        <a:effectLst/>
                      </a:endParaRPr>
                    </a:p>
                    <a:p>
                      <a:pPr algn="just">
                        <a:spcAft>
                          <a:spcPts val="0"/>
                        </a:spcAft>
                      </a:pPr>
                      <a:r>
                        <a:rPr lang="de-DE" sz="2000" dirty="0">
                          <a:effectLst/>
                        </a:rPr>
                        <a:t>      AC.</a:t>
                      </a:r>
                      <a:endParaRPr lang="fr-FR" sz="2000" dirty="0">
                        <a:effectLst/>
                      </a:endParaRPr>
                    </a:p>
                    <a:p>
                      <a:pPr algn="just">
                        <a:spcAft>
                          <a:spcPts val="0"/>
                        </a:spcAft>
                      </a:pPr>
                      <a:r>
                        <a:rPr lang="de-DE" sz="2000" dirty="0">
                          <a:effectLst/>
                        </a:rPr>
                        <a:t>       G.</a:t>
                      </a:r>
                      <a:endParaRPr lang="fr-FR" sz="2000" dirty="0">
                        <a:effectLst/>
                      </a:endParaRPr>
                    </a:p>
                    <a:p>
                      <a:pPr algn="just">
                        <a:spcAft>
                          <a:spcPts val="0"/>
                        </a:spcAft>
                      </a:pPr>
                      <a:r>
                        <a:rPr lang="de-DE" sz="2000" dirty="0">
                          <a:effectLst/>
                        </a:rPr>
                        <a:t>       D.</a:t>
                      </a:r>
                      <a:endParaRPr lang="fr-FR" sz="2000" dirty="0">
                        <a:effectLst/>
                      </a:endParaRPr>
                    </a:p>
                    <a:p>
                      <a:pPr algn="just">
                        <a:spcAft>
                          <a:spcPts val="0"/>
                        </a:spcAft>
                      </a:pPr>
                      <a:r>
                        <a:rPr lang="de-DE" sz="2000" dirty="0">
                          <a:effectLst/>
                        </a:rPr>
                        <a:t>      AB.</a:t>
                      </a:r>
                      <a:endParaRPr lang="fr-FR" sz="2000" dirty="0">
                        <a:effectLst/>
                      </a:endParaRPr>
                    </a:p>
                    <a:p>
                      <a:pPr algn="just">
                        <a:spcAft>
                          <a:spcPts val="0"/>
                        </a:spcAft>
                      </a:pPr>
                      <a:r>
                        <a:rPr lang="de-DE" sz="2000" dirty="0">
                          <a:effectLst/>
                        </a:rPr>
                        <a:t> </a:t>
                      </a:r>
                      <a:endParaRPr lang="fr-FR" sz="2000" dirty="0">
                        <a:effectLst/>
                      </a:endParaRPr>
                    </a:p>
                    <a:p>
                      <a:pPr algn="just">
                        <a:spcAft>
                          <a:spcPts val="0"/>
                        </a:spcAft>
                      </a:pPr>
                      <a:r>
                        <a:rPr lang="de-DE" sz="2000" dirty="0">
                          <a:effectLst/>
                        </a:rPr>
                        <a:t>PL.   N.</a:t>
                      </a:r>
                      <a:endParaRPr lang="fr-FR" sz="2000" dirty="0">
                        <a:effectLst/>
                      </a:endParaRPr>
                    </a:p>
                    <a:p>
                      <a:pPr algn="just">
                        <a:spcAft>
                          <a:spcPts val="0"/>
                        </a:spcAft>
                      </a:pPr>
                      <a:r>
                        <a:rPr lang="de-DE" sz="2000" dirty="0">
                          <a:effectLst/>
                        </a:rPr>
                        <a:t>        V.</a:t>
                      </a:r>
                      <a:endParaRPr lang="fr-FR" sz="2000" dirty="0">
                        <a:effectLst/>
                      </a:endParaRPr>
                    </a:p>
                    <a:p>
                      <a:pPr algn="just">
                        <a:spcAft>
                          <a:spcPts val="0"/>
                        </a:spcAft>
                      </a:pPr>
                      <a:r>
                        <a:rPr lang="de-DE" sz="2000" dirty="0">
                          <a:effectLst/>
                        </a:rPr>
                        <a:t>       AC.</a:t>
                      </a:r>
                      <a:endParaRPr lang="fr-FR" sz="2000" dirty="0">
                        <a:effectLst/>
                      </a:endParaRPr>
                    </a:p>
                    <a:p>
                      <a:pPr algn="just">
                        <a:spcAft>
                          <a:spcPts val="0"/>
                        </a:spcAft>
                      </a:pPr>
                      <a:r>
                        <a:rPr lang="de-DE" sz="2000" dirty="0">
                          <a:effectLst/>
                        </a:rPr>
                        <a:t>        G.</a:t>
                      </a:r>
                      <a:endParaRPr lang="fr-FR" sz="2000" dirty="0">
                        <a:effectLst/>
                      </a:endParaRPr>
                    </a:p>
                    <a:p>
                      <a:pPr algn="just">
                        <a:spcAft>
                          <a:spcPts val="0"/>
                        </a:spcAft>
                      </a:pPr>
                      <a:r>
                        <a:rPr lang="de-DE" sz="2000" dirty="0">
                          <a:effectLst/>
                        </a:rPr>
                        <a:t>        D.</a:t>
                      </a:r>
                      <a:endParaRPr lang="fr-FR" sz="2000" dirty="0">
                        <a:effectLst/>
                      </a:endParaRPr>
                    </a:p>
                    <a:p>
                      <a:pPr algn="just">
                        <a:spcAft>
                          <a:spcPts val="0"/>
                        </a:spcAft>
                      </a:pPr>
                      <a:r>
                        <a:rPr lang="de-DE" sz="2000" dirty="0">
                          <a:effectLst/>
                        </a:rPr>
                        <a:t>       AB.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7" marR="68587" marT="0" marB="0"/>
                </a:tc>
                <a:tc>
                  <a:txBody>
                    <a:bodyPr/>
                    <a:lstStyle/>
                    <a:p>
                      <a:pPr algn="just">
                        <a:spcAft>
                          <a:spcPts val="0"/>
                        </a:spcAft>
                      </a:pPr>
                      <a:r>
                        <a:rPr lang="de-DE" sz="2000" dirty="0" err="1">
                          <a:effectLst/>
                        </a:rPr>
                        <a:t>res</a:t>
                      </a:r>
                      <a:r>
                        <a:rPr lang="de-DE" sz="2000" dirty="0">
                          <a:effectLst/>
                        </a:rPr>
                        <a:t>      - es</a:t>
                      </a:r>
                      <a:endParaRPr lang="fr-FR" sz="2000" dirty="0">
                        <a:effectLst/>
                      </a:endParaRPr>
                    </a:p>
                    <a:p>
                      <a:pPr algn="just">
                        <a:spcAft>
                          <a:spcPts val="0"/>
                        </a:spcAft>
                      </a:pPr>
                      <a:r>
                        <a:rPr lang="de-DE" sz="2000" dirty="0" err="1">
                          <a:effectLst/>
                        </a:rPr>
                        <a:t>res</a:t>
                      </a:r>
                      <a:r>
                        <a:rPr lang="de-DE" sz="2000" dirty="0">
                          <a:effectLst/>
                        </a:rPr>
                        <a:t>      - es</a:t>
                      </a:r>
                      <a:endParaRPr lang="fr-FR" sz="2000" dirty="0">
                        <a:effectLst/>
                      </a:endParaRPr>
                    </a:p>
                    <a:p>
                      <a:pPr algn="just">
                        <a:spcAft>
                          <a:spcPts val="0"/>
                        </a:spcAft>
                      </a:pPr>
                      <a:r>
                        <a:rPr lang="de-DE" sz="2000" dirty="0" err="1">
                          <a:effectLst/>
                        </a:rPr>
                        <a:t>rem</a:t>
                      </a:r>
                      <a:r>
                        <a:rPr lang="de-DE" sz="2000" dirty="0">
                          <a:effectLst/>
                        </a:rPr>
                        <a:t>     - </a:t>
                      </a:r>
                      <a:r>
                        <a:rPr lang="de-DE" sz="2000" dirty="0" err="1">
                          <a:effectLst/>
                        </a:rPr>
                        <a:t>em</a:t>
                      </a:r>
                      <a:endParaRPr lang="fr-FR" sz="2000" dirty="0">
                        <a:effectLst/>
                      </a:endParaRPr>
                    </a:p>
                    <a:p>
                      <a:pPr algn="just">
                        <a:spcAft>
                          <a:spcPts val="0"/>
                        </a:spcAft>
                      </a:pPr>
                      <a:r>
                        <a:rPr lang="de-DE" sz="2000" dirty="0" err="1">
                          <a:effectLst/>
                        </a:rPr>
                        <a:t>rei</a:t>
                      </a:r>
                      <a:r>
                        <a:rPr lang="de-DE" sz="2000" dirty="0">
                          <a:effectLst/>
                        </a:rPr>
                        <a:t>      - ei</a:t>
                      </a:r>
                      <a:endParaRPr lang="fr-FR" sz="2000" dirty="0">
                        <a:effectLst/>
                      </a:endParaRPr>
                    </a:p>
                    <a:p>
                      <a:pPr algn="just">
                        <a:spcAft>
                          <a:spcPts val="0"/>
                        </a:spcAft>
                      </a:pPr>
                      <a:r>
                        <a:rPr lang="de-DE" sz="2000" dirty="0" err="1">
                          <a:effectLst/>
                        </a:rPr>
                        <a:t>rei</a:t>
                      </a:r>
                      <a:r>
                        <a:rPr lang="de-DE" sz="2000" dirty="0">
                          <a:effectLst/>
                        </a:rPr>
                        <a:t>      - ei </a:t>
                      </a:r>
                      <a:endParaRPr lang="fr-FR" sz="2000" dirty="0">
                        <a:effectLst/>
                      </a:endParaRPr>
                    </a:p>
                    <a:p>
                      <a:pPr algn="just">
                        <a:spcAft>
                          <a:spcPts val="0"/>
                        </a:spcAft>
                      </a:pPr>
                      <a:r>
                        <a:rPr lang="de-DE" sz="2000" dirty="0" err="1">
                          <a:effectLst/>
                        </a:rPr>
                        <a:t>re</a:t>
                      </a:r>
                      <a:r>
                        <a:rPr lang="de-DE" sz="2000" dirty="0">
                          <a:effectLst/>
                        </a:rPr>
                        <a:t>       - e</a:t>
                      </a:r>
                      <a:endParaRPr lang="fr-FR" sz="2000" dirty="0">
                        <a:effectLst/>
                      </a:endParaRPr>
                    </a:p>
                    <a:p>
                      <a:pPr algn="just">
                        <a:spcAft>
                          <a:spcPts val="0"/>
                        </a:spcAft>
                      </a:pPr>
                      <a:r>
                        <a:rPr lang="de-DE" sz="2000" dirty="0">
                          <a:effectLst/>
                        </a:rPr>
                        <a:t> </a:t>
                      </a:r>
                      <a:endParaRPr lang="fr-FR" sz="2000" dirty="0">
                        <a:effectLst/>
                      </a:endParaRPr>
                    </a:p>
                    <a:p>
                      <a:pPr algn="just">
                        <a:spcAft>
                          <a:spcPts val="0"/>
                        </a:spcAft>
                      </a:pPr>
                      <a:r>
                        <a:rPr lang="de-DE" sz="2000" dirty="0" err="1">
                          <a:effectLst/>
                        </a:rPr>
                        <a:t>res</a:t>
                      </a:r>
                      <a:r>
                        <a:rPr lang="de-DE" sz="2000" dirty="0">
                          <a:effectLst/>
                        </a:rPr>
                        <a:t>     - es</a:t>
                      </a:r>
                      <a:endParaRPr lang="fr-FR" sz="2000" dirty="0">
                        <a:effectLst/>
                      </a:endParaRPr>
                    </a:p>
                    <a:p>
                      <a:pPr algn="just">
                        <a:spcAft>
                          <a:spcPts val="0"/>
                        </a:spcAft>
                      </a:pPr>
                      <a:r>
                        <a:rPr lang="de-DE" sz="2000" dirty="0" err="1">
                          <a:effectLst/>
                        </a:rPr>
                        <a:t>res</a:t>
                      </a:r>
                      <a:r>
                        <a:rPr lang="de-DE" sz="2000" dirty="0">
                          <a:effectLst/>
                        </a:rPr>
                        <a:t>      - es</a:t>
                      </a:r>
                      <a:endParaRPr lang="fr-FR" sz="2000" dirty="0">
                        <a:effectLst/>
                      </a:endParaRPr>
                    </a:p>
                    <a:p>
                      <a:pPr algn="just">
                        <a:spcAft>
                          <a:spcPts val="0"/>
                        </a:spcAft>
                      </a:pPr>
                      <a:r>
                        <a:rPr lang="de-DE" sz="2000" dirty="0" err="1">
                          <a:effectLst/>
                        </a:rPr>
                        <a:t>res</a:t>
                      </a:r>
                      <a:r>
                        <a:rPr lang="de-DE" sz="2000" dirty="0">
                          <a:effectLst/>
                        </a:rPr>
                        <a:t>      - es</a:t>
                      </a:r>
                      <a:endParaRPr lang="fr-FR" sz="2000" dirty="0">
                        <a:effectLst/>
                      </a:endParaRPr>
                    </a:p>
                    <a:p>
                      <a:pPr algn="just">
                        <a:spcAft>
                          <a:spcPts val="0"/>
                        </a:spcAft>
                      </a:pPr>
                      <a:r>
                        <a:rPr lang="de-DE" sz="2000" dirty="0" err="1">
                          <a:effectLst/>
                        </a:rPr>
                        <a:t>rerum</a:t>
                      </a:r>
                      <a:r>
                        <a:rPr lang="de-DE" sz="2000" dirty="0">
                          <a:effectLst/>
                        </a:rPr>
                        <a:t>  - </a:t>
                      </a:r>
                      <a:r>
                        <a:rPr lang="de-DE" sz="2000" dirty="0" err="1">
                          <a:effectLst/>
                        </a:rPr>
                        <a:t>érum</a:t>
                      </a:r>
                      <a:endParaRPr lang="fr-FR" sz="2000" dirty="0">
                        <a:effectLst/>
                      </a:endParaRPr>
                    </a:p>
                    <a:p>
                      <a:pPr algn="just">
                        <a:spcAft>
                          <a:spcPts val="0"/>
                        </a:spcAft>
                      </a:pPr>
                      <a:r>
                        <a:rPr lang="de-DE" sz="2000" dirty="0" err="1">
                          <a:effectLst/>
                        </a:rPr>
                        <a:t>rebus</a:t>
                      </a:r>
                      <a:r>
                        <a:rPr lang="de-DE" sz="2000" dirty="0">
                          <a:effectLst/>
                        </a:rPr>
                        <a:t>  - </a:t>
                      </a:r>
                      <a:r>
                        <a:rPr lang="de-DE" sz="2000" dirty="0" err="1">
                          <a:effectLst/>
                        </a:rPr>
                        <a:t>ébus</a:t>
                      </a:r>
                      <a:endParaRPr lang="fr-FR" sz="2000" dirty="0">
                        <a:effectLst/>
                      </a:endParaRPr>
                    </a:p>
                    <a:p>
                      <a:pPr algn="just">
                        <a:spcAft>
                          <a:spcPts val="0"/>
                        </a:spcAft>
                      </a:pPr>
                      <a:r>
                        <a:rPr lang="de-DE" sz="2000" dirty="0" err="1">
                          <a:effectLst/>
                        </a:rPr>
                        <a:t>rebus</a:t>
                      </a:r>
                      <a:r>
                        <a:rPr lang="de-DE" sz="2000" dirty="0">
                          <a:effectLst/>
                        </a:rPr>
                        <a:t>  - </a:t>
                      </a:r>
                      <a:r>
                        <a:rPr lang="de-DE" sz="2000" dirty="0" err="1">
                          <a:effectLst/>
                        </a:rPr>
                        <a:t>ébus</a:t>
                      </a:r>
                      <a:r>
                        <a:rPr lang="de-DE" sz="2000" dirty="0">
                          <a:effectLst/>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7" marR="68587" marT="0" marB="0"/>
                </a:tc>
                <a:tc>
                  <a:txBody>
                    <a:bodyPr/>
                    <a:lstStyle/>
                    <a:p>
                      <a:pPr algn="just">
                        <a:spcAft>
                          <a:spcPts val="0"/>
                        </a:spcAft>
                      </a:pPr>
                      <a:r>
                        <a:rPr lang="fr-FR" sz="2000" dirty="0">
                          <a:effectLst/>
                        </a:rPr>
                        <a:t>  </a:t>
                      </a:r>
                    </a:p>
                    <a:p>
                      <a:pPr algn="just">
                        <a:spcAft>
                          <a:spcPts val="0"/>
                        </a:spcAft>
                      </a:pPr>
                      <a:r>
                        <a:rPr lang="fr-FR" sz="2000" dirty="0">
                          <a:effectLst/>
                        </a:rPr>
                        <a:t> </a:t>
                      </a:r>
                    </a:p>
                    <a:p>
                      <a:pPr algn="just">
                        <a:spcAft>
                          <a:spcPts val="0"/>
                        </a:spcAft>
                      </a:pPr>
                      <a:r>
                        <a:rPr lang="fr-FR" sz="2000" dirty="0">
                          <a:effectLst/>
                        </a:rPr>
                        <a:t> </a:t>
                      </a:r>
                    </a:p>
                    <a:p>
                      <a:pPr algn="just">
                        <a:spcAft>
                          <a:spcPts val="0"/>
                        </a:spcAft>
                      </a:pPr>
                      <a:r>
                        <a:rPr lang="fr-FR" sz="2000" dirty="0" err="1">
                          <a:effectLst/>
                        </a:rPr>
                        <a:t>Res</a:t>
                      </a:r>
                      <a:r>
                        <a:rPr lang="fr-FR" sz="2000" dirty="0">
                          <a:effectLst/>
                        </a:rPr>
                        <a:t> sert à former le nom composé </a:t>
                      </a:r>
                      <a:r>
                        <a:rPr lang="fr-FR" sz="2000" dirty="0" err="1">
                          <a:effectLst/>
                        </a:rPr>
                        <a:t>respública</a:t>
                      </a:r>
                      <a:r>
                        <a:rPr lang="fr-FR" sz="2000" dirty="0">
                          <a:effectLst/>
                        </a:rPr>
                        <a:t>, </a:t>
                      </a:r>
                      <a:r>
                        <a:rPr lang="fr-FR" sz="2000" dirty="0" err="1">
                          <a:effectLst/>
                        </a:rPr>
                        <a:t>reipúblicae</a:t>
                      </a:r>
                      <a:r>
                        <a:rPr lang="fr-FR" sz="2000" dirty="0">
                          <a:effectLst/>
                        </a:rPr>
                        <a:t> : l’Etat, les affaires publiques, la politique, l’intérêt public.  </a:t>
                      </a:r>
                    </a:p>
                    <a:p>
                      <a:pPr algn="just">
                        <a:spcAft>
                          <a:spcPts val="0"/>
                        </a:spcAft>
                      </a:pPr>
                      <a:r>
                        <a:rPr lang="fr-FR" sz="2000" dirty="0" err="1">
                          <a:effectLst/>
                        </a:rPr>
                        <a:t>Res</a:t>
                      </a:r>
                      <a:r>
                        <a:rPr lang="fr-FR" sz="2000" dirty="0">
                          <a:effectLst/>
                        </a:rPr>
                        <a:t> entre aussi dans de nombreuses expressions. </a:t>
                      </a:r>
                    </a:p>
                    <a:p>
                      <a:pPr algn="just">
                        <a:spcAft>
                          <a:spcPts val="0"/>
                        </a:spcAft>
                      </a:pPr>
                      <a:r>
                        <a:rPr lang="fr-FR" sz="2000" dirty="0">
                          <a:effectLst/>
                        </a:rPr>
                        <a:t>Exemples : </a:t>
                      </a:r>
                      <a:r>
                        <a:rPr lang="fr-FR" sz="2000" dirty="0" err="1">
                          <a:effectLst/>
                        </a:rPr>
                        <a:t>res</a:t>
                      </a:r>
                      <a:r>
                        <a:rPr lang="fr-FR" sz="2000" dirty="0">
                          <a:effectLst/>
                        </a:rPr>
                        <a:t> </a:t>
                      </a:r>
                      <a:r>
                        <a:rPr lang="fr-FR" sz="2000" dirty="0" err="1">
                          <a:effectLst/>
                        </a:rPr>
                        <a:t>secúndae</a:t>
                      </a:r>
                      <a:r>
                        <a:rPr lang="fr-FR" sz="2000" dirty="0">
                          <a:effectLst/>
                        </a:rPr>
                        <a:t> : bonheur ; </a:t>
                      </a:r>
                      <a:r>
                        <a:rPr lang="fr-FR" sz="2000" dirty="0" err="1">
                          <a:effectLst/>
                        </a:rPr>
                        <a:t>res</a:t>
                      </a:r>
                      <a:r>
                        <a:rPr lang="fr-FR" sz="2000" dirty="0">
                          <a:effectLst/>
                        </a:rPr>
                        <a:t> </a:t>
                      </a:r>
                      <a:r>
                        <a:rPr lang="fr-FR" sz="2000" dirty="0" err="1">
                          <a:effectLst/>
                        </a:rPr>
                        <a:t>familiāris</a:t>
                      </a:r>
                      <a:r>
                        <a:rPr lang="fr-FR" sz="2000" dirty="0">
                          <a:effectLst/>
                        </a:rPr>
                        <a:t> : patrimoine ; </a:t>
                      </a:r>
                      <a:r>
                        <a:rPr lang="fr-FR" sz="2000" dirty="0" err="1">
                          <a:effectLst/>
                        </a:rPr>
                        <a:t>res</a:t>
                      </a:r>
                      <a:r>
                        <a:rPr lang="fr-FR" sz="2000" dirty="0">
                          <a:effectLst/>
                        </a:rPr>
                        <a:t> </a:t>
                      </a:r>
                      <a:r>
                        <a:rPr lang="fr-FR" sz="2000" dirty="0" err="1">
                          <a:effectLst/>
                        </a:rPr>
                        <a:t>advérsae</a:t>
                      </a:r>
                      <a:r>
                        <a:rPr lang="fr-FR" sz="2000" dirty="0">
                          <a:effectLst/>
                        </a:rPr>
                        <a:t> : malheur ; </a:t>
                      </a:r>
                      <a:r>
                        <a:rPr lang="fr-FR" sz="2000" dirty="0" err="1">
                          <a:effectLst/>
                        </a:rPr>
                        <a:t>res</a:t>
                      </a:r>
                      <a:r>
                        <a:rPr lang="fr-FR" sz="2000" dirty="0">
                          <a:effectLst/>
                        </a:rPr>
                        <a:t> </a:t>
                      </a:r>
                      <a:r>
                        <a:rPr lang="fr-FR" sz="2000" dirty="0" err="1">
                          <a:effectLst/>
                        </a:rPr>
                        <a:t>militāris</a:t>
                      </a:r>
                      <a:r>
                        <a:rPr lang="fr-FR" sz="2000" dirty="0">
                          <a:effectLst/>
                        </a:rPr>
                        <a:t> : art militaire ; </a:t>
                      </a:r>
                      <a:r>
                        <a:rPr lang="fr-FR" sz="2000" dirty="0" err="1">
                          <a:effectLst/>
                        </a:rPr>
                        <a:t>res</a:t>
                      </a:r>
                      <a:r>
                        <a:rPr lang="fr-FR" sz="2000" dirty="0">
                          <a:effectLst/>
                        </a:rPr>
                        <a:t> </a:t>
                      </a:r>
                      <a:r>
                        <a:rPr lang="fr-FR" sz="2000" dirty="0" err="1">
                          <a:effectLst/>
                        </a:rPr>
                        <a:t>novae</a:t>
                      </a:r>
                      <a:r>
                        <a:rPr lang="fr-FR" sz="2000" dirty="0">
                          <a:effectLst/>
                        </a:rPr>
                        <a:t> : révolution ; </a:t>
                      </a:r>
                      <a:r>
                        <a:rPr lang="fr-FR" sz="2000" dirty="0" err="1">
                          <a:effectLst/>
                        </a:rPr>
                        <a:t>res</a:t>
                      </a:r>
                      <a:r>
                        <a:rPr lang="fr-FR" sz="2000" dirty="0">
                          <a:effectLst/>
                        </a:rPr>
                        <a:t> </a:t>
                      </a:r>
                      <a:r>
                        <a:rPr lang="fr-FR" sz="2000" dirty="0" err="1">
                          <a:effectLst/>
                        </a:rPr>
                        <a:t>gestae</a:t>
                      </a:r>
                      <a:r>
                        <a:rPr lang="fr-FR" sz="2000" dirty="0">
                          <a:effectLst/>
                        </a:rPr>
                        <a:t> : hauts faits, exploits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7" marR="68587" marT="0" marB="0"/>
                </a:tc>
                <a:extLst>
                  <a:ext uri="{0D108BD9-81ED-4DB2-BD59-A6C34878D82A}">
                    <a16:rowId xmlns:a16="http://schemas.microsoft.com/office/drawing/2014/main" val="10000"/>
                  </a:ext>
                </a:extLst>
              </a:tr>
            </a:tbl>
          </a:graphicData>
        </a:graphic>
      </p:graphicFrame>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6CE8FE7-1F43-48C1-A387-B12787949393}"/>
              </a:ext>
            </a:extLst>
          </p:cNvPr>
          <p:cNvSpPr>
            <a:spLocks noGrp="1"/>
          </p:cNvSpPr>
          <p:nvPr>
            <p:ph idx="1"/>
          </p:nvPr>
        </p:nvSpPr>
        <p:spPr>
          <a:xfrm>
            <a:off x="838200" y="429491"/>
            <a:ext cx="10515600" cy="6040582"/>
          </a:xfrm>
        </p:spPr>
        <p:txBody>
          <a:bodyPr/>
          <a:lstStyle/>
          <a:p>
            <a:pPr algn="just">
              <a:lnSpc>
                <a:spcPct val="150000"/>
              </a:lnSpc>
            </a:pPr>
            <a:r>
              <a:rPr lang="fr-FR" b="1" dirty="0">
                <a:solidFill>
                  <a:srgbClr val="00B050"/>
                </a:solidFill>
              </a:rPr>
              <a:t>II.7.1.2. </a:t>
            </a:r>
            <a:r>
              <a:rPr lang="fr-FR" b="1" u="sng" dirty="0">
                <a:solidFill>
                  <a:srgbClr val="00B050"/>
                </a:solidFill>
              </a:rPr>
              <a:t>L’imparfait</a:t>
            </a:r>
            <a:r>
              <a:rPr lang="fr-FR" dirty="0"/>
              <a:t>, qui, dans la langue moderne, marque une action qui durait dans le passé, est souvent </a:t>
            </a:r>
            <a:r>
              <a:rPr lang="fr-FR" dirty="0">
                <a:solidFill>
                  <a:srgbClr val="00B0F0"/>
                </a:solidFill>
              </a:rPr>
              <a:t>remplacé par le passé défini (passé simple)</a:t>
            </a:r>
            <a:r>
              <a:rPr lang="fr-FR" dirty="0"/>
              <a:t>, qui est le temps de la narration et non de la description. La réciproque a d’ailleurs également lieu, mais beaucoup moins souvent avant le XIIe siècle.  </a:t>
            </a:r>
          </a:p>
          <a:p>
            <a:pPr marL="0" indent="0" algn="just">
              <a:lnSpc>
                <a:spcPct val="100000"/>
              </a:lnSpc>
              <a:buNone/>
            </a:pPr>
            <a:r>
              <a:rPr lang="fr-FR" dirty="0"/>
              <a:t>	Ex.	- </a:t>
            </a:r>
            <a:r>
              <a:rPr lang="fr-FR" i="1" dirty="0"/>
              <a:t>Li palais</a:t>
            </a:r>
            <a:r>
              <a:rPr lang="fr-FR" dirty="0"/>
              <a:t> </a:t>
            </a:r>
            <a:r>
              <a:rPr lang="fr-FR" b="1" dirty="0"/>
              <a:t>fut</a:t>
            </a:r>
            <a:r>
              <a:rPr lang="fr-FR" dirty="0"/>
              <a:t> </a:t>
            </a:r>
            <a:r>
              <a:rPr lang="fr-FR" i="1" dirty="0"/>
              <a:t>listez d’azur et d’</a:t>
            </a:r>
            <a:r>
              <a:rPr lang="fr-FR" i="1" dirty="0" err="1"/>
              <a:t>adimant</a:t>
            </a:r>
            <a:r>
              <a:rPr lang="fr-FR" dirty="0"/>
              <a:t>.</a:t>
            </a:r>
          </a:p>
          <a:p>
            <a:pPr marL="0" indent="0" algn="just">
              <a:lnSpc>
                <a:spcPct val="100000"/>
              </a:lnSpc>
              <a:buNone/>
            </a:pPr>
            <a:r>
              <a:rPr lang="fr-FR" dirty="0"/>
              <a:t>		</a:t>
            </a:r>
            <a:r>
              <a:rPr lang="fr-FR" i="1" dirty="0"/>
              <a:t>Li palais</a:t>
            </a:r>
            <a:r>
              <a:rPr lang="fr-FR" dirty="0"/>
              <a:t> </a:t>
            </a:r>
            <a:r>
              <a:rPr lang="fr-FR" b="1" dirty="0"/>
              <a:t>fut</a:t>
            </a:r>
            <a:r>
              <a:rPr lang="fr-FR" dirty="0"/>
              <a:t> </a:t>
            </a:r>
            <a:r>
              <a:rPr lang="fr-FR" i="1" dirty="0" err="1"/>
              <a:t>voltiz</a:t>
            </a:r>
            <a:r>
              <a:rPr lang="fr-FR" dirty="0"/>
              <a:t>…</a:t>
            </a:r>
          </a:p>
          <a:p>
            <a:pPr marL="0" indent="0" algn="just">
              <a:lnSpc>
                <a:spcPct val="100000"/>
              </a:lnSpc>
              <a:buNone/>
            </a:pPr>
            <a:r>
              <a:rPr lang="fr-FR" dirty="0"/>
              <a:t>		</a:t>
            </a:r>
            <a:r>
              <a:rPr lang="fr-FR" i="1" dirty="0"/>
              <a:t>Et</a:t>
            </a:r>
            <a:r>
              <a:rPr lang="fr-FR" dirty="0"/>
              <a:t> </a:t>
            </a:r>
            <a:r>
              <a:rPr lang="fr-FR" b="1" dirty="0"/>
              <a:t>fut</a:t>
            </a:r>
            <a:r>
              <a:rPr lang="fr-FR" dirty="0"/>
              <a:t> </a:t>
            </a:r>
            <a:r>
              <a:rPr lang="fr-FR" i="1" dirty="0"/>
              <a:t>fait par compas</a:t>
            </a:r>
            <a:r>
              <a:rPr lang="fr-FR" dirty="0"/>
              <a:t>… (Pèlerinage, 334.)  </a:t>
            </a:r>
          </a:p>
          <a:p>
            <a:pPr marL="0" indent="0" algn="just">
              <a:lnSpc>
                <a:spcPct val="100000"/>
              </a:lnSpc>
              <a:buNone/>
            </a:pPr>
            <a:r>
              <a:rPr lang="fr-FR" dirty="0"/>
              <a:t>Le palais </a:t>
            </a:r>
            <a:r>
              <a:rPr lang="fr-FR" i="1" dirty="0"/>
              <a:t>fut</a:t>
            </a:r>
            <a:r>
              <a:rPr lang="fr-FR" dirty="0"/>
              <a:t> (était) bordé d’azur et de diamant. Il </a:t>
            </a:r>
            <a:r>
              <a:rPr lang="fr-FR" i="1" dirty="0"/>
              <a:t>fut</a:t>
            </a:r>
            <a:r>
              <a:rPr lang="fr-FR" dirty="0"/>
              <a:t> (était) voûté… Il </a:t>
            </a:r>
            <a:r>
              <a:rPr lang="fr-FR" i="1" dirty="0"/>
              <a:t>fut</a:t>
            </a:r>
            <a:r>
              <a:rPr lang="fr-FR" dirty="0"/>
              <a:t> (était) bien construit.</a:t>
            </a:r>
          </a:p>
          <a:p>
            <a:endParaRPr lang="fr-FR" dirty="0"/>
          </a:p>
        </p:txBody>
      </p:sp>
    </p:spTree>
    <p:extLst>
      <p:ext uri="{BB962C8B-B14F-4D97-AF65-F5344CB8AC3E}">
        <p14:creationId xmlns:p14="http://schemas.microsoft.com/office/powerpoint/2010/main" val="405095170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4949156-3691-46B8-9F03-A7FE30D60BD4}"/>
              </a:ext>
            </a:extLst>
          </p:cNvPr>
          <p:cNvSpPr>
            <a:spLocks noGrp="1"/>
          </p:cNvSpPr>
          <p:nvPr>
            <p:ph idx="1"/>
          </p:nvPr>
        </p:nvSpPr>
        <p:spPr>
          <a:xfrm>
            <a:off x="838200" y="498764"/>
            <a:ext cx="10515600" cy="5678199"/>
          </a:xfrm>
        </p:spPr>
        <p:txBody>
          <a:bodyPr/>
          <a:lstStyle/>
          <a:p>
            <a:pPr marL="0" indent="0">
              <a:buNone/>
            </a:pPr>
            <a:r>
              <a:rPr lang="fr-FR" i="1" dirty="0"/>
              <a:t>- Bons</a:t>
            </a:r>
            <a:r>
              <a:rPr lang="fr-FR" dirty="0"/>
              <a:t> </a:t>
            </a:r>
            <a:r>
              <a:rPr lang="fr-FR" b="1" dirty="0"/>
              <a:t>fut</a:t>
            </a:r>
            <a:r>
              <a:rPr lang="fr-FR" dirty="0"/>
              <a:t> </a:t>
            </a:r>
            <a:r>
              <a:rPr lang="fr-FR" i="1" dirty="0"/>
              <a:t>li </a:t>
            </a:r>
            <a:r>
              <a:rPr lang="fr-FR" i="1" dirty="0" err="1"/>
              <a:t>siecles</a:t>
            </a:r>
            <a:r>
              <a:rPr lang="fr-FR" i="1" dirty="0"/>
              <a:t> al tems </a:t>
            </a:r>
            <a:r>
              <a:rPr lang="fr-FR" i="1" dirty="0" err="1"/>
              <a:t>ancienour</a:t>
            </a:r>
            <a:r>
              <a:rPr lang="fr-FR" dirty="0"/>
              <a:t>,</a:t>
            </a:r>
          </a:p>
          <a:p>
            <a:pPr marL="0" indent="0">
              <a:buNone/>
            </a:pPr>
            <a:r>
              <a:rPr lang="fr-FR" i="1" dirty="0"/>
              <a:t> </a:t>
            </a:r>
            <a:r>
              <a:rPr lang="fr-FR" i="1" dirty="0" err="1"/>
              <a:t>Quer</a:t>
            </a:r>
            <a:r>
              <a:rPr lang="fr-FR" i="1" dirty="0"/>
              <a:t> </a:t>
            </a:r>
            <a:r>
              <a:rPr lang="fr-FR" i="1" dirty="0" err="1"/>
              <a:t>feit</a:t>
            </a:r>
            <a:r>
              <a:rPr lang="fr-FR" i="1" dirty="0"/>
              <a:t> i</a:t>
            </a:r>
            <a:r>
              <a:rPr lang="fr-FR" dirty="0"/>
              <a:t> </a:t>
            </a:r>
            <a:r>
              <a:rPr lang="fr-FR" b="1" dirty="0" err="1"/>
              <a:t>eret</a:t>
            </a:r>
            <a:r>
              <a:rPr lang="fr-FR" dirty="0"/>
              <a:t> </a:t>
            </a:r>
            <a:r>
              <a:rPr lang="fr-FR" i="1" dirty="0"/>
              <a:t>et </a:t>
            </a:r>
            <a:r>
              <a:rPr lang="fr-FR" i="1" dirty="0" err="1"/>
              <a:t>justicie</a:t>
            </a:r>
            <a:r>
              <a:rPr lang="fr-FR" i="1" dirty="0"/>
              <a:t> et amour</a:t>
            </a:r>
            <a:r>
              <a:rPr lang="fr-FR" dirty="0"/>
              <a:t>. (Alexis, 1.)</a:t>
            </a:r>
          </a:p>
          <a:p>
            <a:pPr marL="0" indent="0">
              <a:buNone/>
            </a:pPr>
            <a:r>
              <a:rPr lang="fr-FR" dirty="0"/>
              <a:t> Bon </a:t>
            </a:r>
            <a:r>
              <a:rPr lang="fr-FR" i="1" dirty="0"/>
              <a:t>fut</a:t>
            </a:r>
            <a:r>
              <a:rPr lang="fr-FR" dirty="0"/>
              <a:t> (était) le monde au temps passé, car il y </a:t>
            </a:r>
            <a:r>
              <a:rPr lang="fr-FR" i="1" dirty="0"/>
              <a:t>régnait</a:t>
            </a:r>
            <a:r>
              <a:rPr lang="fr-FR" dirty="0"/>
              <a:t> justice et amour. </a:t>
            </a:r>
          </a:p>
          <a:p>
            <a:pPr marL="0" indent="0">
              <a:buNone/>
            </a:pPr>
            <a:r>
              <a:rPr lang="fr-FR" i="1" dirty="0"/>
              <a:t>- Vairs</a:t>
            </a:r>
            <a:r>
              <a:rPr lang="fr-FR" dirty="0"/>
              <a:t> </a:t>
            </a:r>
            <a:r>
              <a:rPr lang="fr-FR" b="1" dirty="0"/>
              <a:t>out</a:t>
            </a:r>
            <a:r>
              <a:rPr lang="fr-FR" dirty="0"/>
              <a:t> </a:t>
            </a:r>
            <a:r>
              <a:rPr lang="fr-FR" i="1" dirty="0"/>
              <a:t>les </a:t>
            </a:r>
            <a:r>
              <a:rPr lang="fr-FR" i="1" dirty="0" err="1"/>
              <a:t>oilz</a:t>
            </a:r>
            <a:r>
              <a:rPr lang="fr-FR" i="1" dirty="0"/>
              <a:t> et </a:t>
            </a:r>
            <a:r>
              <a:rPr lang="fr-FR" i="1" dirty="0" err="1"/>
              <a:t>molt</a:t>
            </a:r>
            <a:r>
              <a:rPr lang="fr-FR" i="1" dirty="0"/>
              <a:t> fier le visage</a:t>
            </a:r>
            <a:r>
              <a:rPr lang="fr-FR" dirty="0"/>
              <a:t> ;</a:t>
            </a:r>
          </a:p>
          <a:p>
            <a:pPr marL="0" indent="0">
              <a:buNone/>
            </a:pPr>
            <a:r>
              <a:rPr lang="fr-FR" i="1" dirty="0"/>
              <a:t> Gent</a:t>
            </a:r>
            <a:r>
              <a:rPr lang="fr-FR" dirty="0"/>
              <a:t> </a:t>
            </a:r>
            <a:r>
              <a:rPr lang="fr-FR" b="1" dirty="0"/>
              <a:t>out</a:t>
            </a:r>
            <a:r>
              <a:rPr lang="fr-FR" dirty="0"/>
              <a:t> </a:t>
            </a:r>
            <a:r>
              <a:rPr lang="fr-FR" i="1" dirty="0"/>
              <a:t>le cors et les </a:t>
            </a:r>
            <a:r>
              <a:rPr lang="fr-FR" i="1" dirty="0" err="1"/>
              <a:t>costez</a:t>
            </a:r>
            <a:r>
              <a:rPr lang="fr-FR" i="1" dirty="0"/>
              <a:t> </a:t>
            </a:r>
            <a:r>
              <a:rPr lang="fr-FR" i="1" dirty="0" err="1"/>
              <a:t>molt</a:t>
            </a:r>
            <a:r>
              <a:rPr lang="fr-FR" i="1" dirty="0"/>
              <a:t> larges</a:t>
            </a:r>
            <a:r>
              <a:rPr lang="fr-FR" dirty="0"/>
              <a:t>.</a:t>
            </a:r>
          </a:p>
          <a:p>
            <a:pPr marL="0" indent="0">
              <a:buNone/>
            </a:pPr>
            <a:r>
              <a:rPr lang="fr-FR" i="1" dirty="0"/>
              <a:t>Tant par</a:t>
            </a:r>
            <a:r>
              <a:rPr lang="fr-FR" dirty="0"/>
              <a:t> </a:t>
            </a:r>
            <a:r>
              <a:rPr lang="fr-FR" b="1" dirty="0"/>
              <a:t>fut</a:t>
            </a:r>
            <a:r>
              <a:rPr lang="fr-FR" dirty="0"/>
              <a:t> </a:t>
            </a:r>
            <a:r>
              <a:rPr lang="fr-FR" i="1" dirty="0"/>
              <a:t>bels, </a:t>
            </a:r>
            <a:r>
              <a:rPr lang="fr-FR" i="1" dirty="0" err="1"/>
              <a:t>tuit</a:t>
            </a:r>
            <a:r>
              <a:rPr lang="fr-FR" i="1" dirty="0"/>
              <a:t> si per l’en </a:t>
            </a:r>
            <a:r>
              <a:rPr lang="fr-FR" i="1" dirty="0" err="1"/>
              <a:t>esgardent</a:t>
            </a:r>
            <a:r>
              <a:rPr lang="fr-FR" dirty="0"/>
              <a:t>. (</a:t>
            </a:r>
            <a:r>
              <a:rPr lang="fr-FR" dirty="0" err="1"/>
              <a:t>Rol</a:t>
            </a:r>
            <a:r>
              <a:rPr lang="fr-FR" dirty="0"/>
              <a:t>., 229)  </a:t>
            </a:r>
          </a:p>
          <a:p>
            <a:pPr marL="0" indent="0">
              <a:buNone/>
            </a:pPr>
            <a:r>
              <a:rPr lang="fr-FR" dirty="0"/>
              <a:t>(Ganelon) </a:t>
            </a:r>
            <a:r>
              <a:rPr lang="fr-FR" i="1" dirty="0"/>
              <a:t>eut</a:t>
            </a:r>
            <a:r>
              <a:rPr lang="fr-FR" dirty="0"/>
              <a:t> (avait) les yeux vairs et le visage très fier ; il </a:t>
            </a:r>
            <a:r>
              <a:rPr lang="fr-FR" i="1" dirty="0"/>
              <a:t>eut</a:t>
            </a:r>
            <a:r>
              <a:rPr lang="fr-FR" dirty="0"/>
              <a:t> (avait) le corps bien fait et les côtés très larges ; il </a:t>
            </a:r>
            <a:r>
              <a:rPr lang="fr-FR" i="1" dirty="0"/>
              <a:t>fut</a:t>
            </a:r>
            <a:r>
              <a:rPr lang="fr-FR" dirty="0"/>
              <a:t> (était) si beau que tous ses pairs le regardent.</a:t>
            </a:r>
          </a:p>
          <a:p>
            <a:r>
              <a:rPr lang="fr-FR" dirty="0"/>
              <a:t>C’est surtout dans l’emploi des </a:t>
            </a:r>
            <a:r>
              <a:rPr lang="fr-FR" dirty="0">
                <a:solidFill>
                  <a:srgbClr val="00B0F0"/>
                </a:solidFill>
              </a:rPr>
              <a:t>verbes </a:t>
            </a:r>
            <a:r>
              <a:rPr lang="fr-FR" i="1" dirty="0">
                <a:solidFill>
                  <a:srgbClr val="00B0F0"/>
                </a:solidFill>
              </a:rPr>
              <a:t>être</a:t>
            </a:r>
            <a:r>
              <a:rPr lang="fr-FR" dirty="0">
                <a:solidFill>
                  <a:srgbClr val="00B0F0"/>
                </a:solidFill>
              </a:rPr>
              <a:t> </a:t>
            </a:r>
            <a:r>
              <a:rPr lang="fr-FR" dirty="0"/>
              <a:t>et </a:t>
            </a:r>
            <a:r>
              <a:rPr lang="fr-FR" i="1" dirty="0">
                <a:solidFill>
                  <a:srgbClr val="00B0F0"/>
                </a:solidFill>
              </a:rPr>
              <a:t>avoir</a:t>
            </a:r>
            <a:r>
              <a:rPr lang="fr-FR" dirty="0"/>
              <a:t> que cette confusion des temps du passé a lieu. </a:t>
            </a:r>
          </a:p>
          <a:p>
            <a:endParaRPr lang="fr-FR" dirty="0"/>
          </a:p>
        </p:txBody>
      </p:sp>
    </p:spTree>
    <p:extLst>
      <p:ext uri="{BB962C8B-B14F-4D97-AF65-F5344CB8AC3E}">
        <p14:creationId xmlns:p14="http://schemas.microsoft.com/office/powerpoint/2010/main" val="190761631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4B1FAAA-BA5E-4326-95D7-1A61906B28D7}"/>
              </a:ext>
            </a:extLst>
          </p:cNvPr>
          <p:cNvSpPr>
            <a:spLocks noGrp="1"/>
          </p:cNvSpPr>
          <p:nvPr>
            <p:ph idx="1"/>
          </p:nvPr>
        </p:nvSpPr>
        <p:spPr>
          <a:xfrm>
            <a:off x="838200" y="498764"/>
            <a:ext cx="10515600" cy="5678199"/>
          </a:xfrm>
        </p:spPr>
        <p:txBody>
          <a:bodyPr/>
          <a:lstStyle/>
          <a:p>
            <a:pPr algn="just">
              <a:lnSpc>
                <a:spcPct val="100000"/>
              </a:lnSpc>
            </a:pPr>
            <a:r>
              <a:rPr lang="fr-FR" dirty="0"/>
              <a:t>Mais au </a:t>
            </a:r>
            <a:r>
              <a:rPr lang="fr-FR" b="1" dirty="0"/>
              <a:t>XIIe siècle</a:t>
            </a:r>
            <a:r>
              <a:rPr lang="fr-FR" dirty="0"/>
              <a:t>, l’emploi de l’imparfait se développe d’une façon de plus en plus sensible, surtout chez Chrétien de Troyes. </a:t>
            </a:r>
            <a:r>
              <a:rPr lang="fr-FR" dirty="0">
                <a:solidFill>
                  <a:srgbClr val="00B0F0"/>
                </a:solidFill>
              </a:rPr>
              <a:t>« C’est un des grands changements survenus du XIe au XIIIe siècle. » </a:t>
            </a:r>
          </a:p>
          <a:p>
            <a:pPr algn="just">
              <a:lnSpc>
                <a:spcPct val="100000"/>
              </a:lnSpc>
            </a:pPr>
            <a:r>
              <a:rPr lang="fr-FR" dirty="0"/>
              <a:t>Le passé défini et le passé indéfini sont souvent employés l’un pour l’autre. </a:t>
            </a:r>
          </a:p>
          <a:p>
            <a:pPr marL="0" indent="0" algn="just">
              <a:lnSpc>
                <a:spcPct val="100000"/>
              </a:lnSpc>
              <a:buNone/>
            </a:pPr>
            <a:r>
              <a:rPr lang="fr-FR" dirty="0"/>
              <a:t>	Ex.	- </a:t>
            </a:r>
            <a:r>
              <a:rPr lang="fr-FR" i="1" dirty="0"/>
              <a:t>Carles li reis, </a:t>
            </a:r>
            <a:r>
              <a:rPr lang="fr-FR" i="1" dirty="0" err="1"/>
              <a:t>nostre</a:t>
            </a:r>
            <a:r>
              <a:rPr lang="fr-FR" i="1" dirty="0"/>
              <a:t> </a:t>
            </a:r>
            <a:r>
              <a:rPr lang="fr-FR" i="1" dirty="0" err="1"/>
              <a:t>emperere</a:t>
            </a:r>
            <a:r>
              <a:rPr lang="fr-FR" i="1" dirty="0"/>
              <a:t> magnes</a:t>
            </a:r>
            <a:r>
              <a:rPr lang="fr-FR" dirty="0"/>
              <a:t>,</a:t>
            </a:r>
          </a:p>
          <a:p>
            <a:pPr marL="0" indent="0" algn="just">
              <a:lnSpc>
                <a:spcPct val="100000"/>
              </a:lnSpc>
              <a:buNone/>
            </a:pPr>
            <a:r>
              <a:rPr lang="fr-FR" dirty="0"/>
              <a:t>		</a:t>
            </a:r>
            <a:r>
              <a:rPr lang="fr-FR" i="1" dirty="0"/>
              <a:t>Set </a:t>
            </a:r>
            <a:r>
              <a:rPr lang="fr-FR" i="1" dirty="0" err="1"/>
              <a:t>anz</a:t>
            </a:r>
            <a:r>
              <a:rPr lang="fr-FR" i="1" dirty="0"/>
              <a:t> entiers</a:t>
            </a:r>
            <a:r>
              <a:rPr lang="fr-FR" dirty="0"/>
              <a:t> </a:t>
            </a:r>
            <a:r>
              <a:rPr lang="fr-FR" b="1" dirty="0"/>
              <a:t>est</a:t>
            </a:r>
            <a:r>
              <a:rPr lang="fr-FR" dirty="0"/>
              <a:t> </a:t>
            </a:r>
            <a:r>
              <a:rPr lang="fr-FR" b="1" dirty="0" err="1"/>
              <a:t>remes</a:t>
            </a:r>
            <a:r>
              <a:rPr lang="fr-FR" dirty="0"/>
              <a:t> </a:t>
            </a:r>
            <a:r>
              <a:rPr lang="fr-FR" i="1" dirty="0"/>
              <a:t>en Espagne</a:t>
            </a:r>
            <a:r>
              <a:rPr lang="fr-FR" dirty="0"/>
              <a:t>,</a:t>
            </a:r>
          </a:p>
          <a:p>
            <a:pPr marL="0" indent="0" algn="just">
              <a:lnSpc>
                <a:spcPct val="100000"/>
              </a:lnSpc>
              <a:buNone/>
            </a:pPr>
            <a:r>
              <a:rPr lang="fr-FR" dirty="0"/>
              <a:t>		</a:t>
            </a:r>
            <a:r>
              <a:rPr lang="fr-FR" i="1" dirty="0" err="1"/>
              <a:t>Tresqu’en</a:t>
            </a:r>
            <a:r>
              <a:rPr lang="fr-FR" i="1" dirty="0"/>
              <a:t> la mer</a:t>
            </a:r>
            <a:r>
              <a:rPr lang="fr-FR" dirty="0"/>
              <a:t> </a:t>
            </a:r>
            <a:r>
              <a:rPr lang="fr-FR" b="1" dirty="0" err="1"/>
              <a:t>conquist</a:t>
            </a:r>
            <a:r>
              <a:rPr lang="fr-FR" dirty="0"/>
              <a:t> </a:t>
            </a:r>
            <a:r>
              <a:rPr lang="fr-FR" i="1" dirty="0"/>
              <a:t>la terre </a:t>
            </a:r>
            <a:r>
              <a:rPr lang="fr-FR" i="1" dirty="0" err="1"/>
              <a:t>altaigne</a:t>
            </a:r>
            <a:r>
              <a:rPr lang="fr-FR" i="1" dirty="0"/>
              <a:t>. (</a:t>
            </a:r>
            <a:r>
              <a:rPr lang="fr-FR" i="1" dirty="0" err="1"/>
              <a:t>Rol</a:t>
            </a:r>
            <a:r>
              <a:rPr lang="fr-FR" i="1" dirty="0"/>
              <a:t>., 1.)</a:t>
            </a:r>
            <a:endParaRPr lang="fr-FR" dirty="0"/>
          </a:p>
          <a:p>
            <a:pPr marL="0" indent="0" algn="just">
              <a:lnSpc>
                <a:spcPct val="100000"/>
              </a:lnSpc>
              <a:buNone/>
            </a:pPr>
            <a:r>
              <a:rPr lang="fr-FR" dirty="0"/>
              <a:t>Charles, le roi, notre grand empereur, sept ans entiers est resté en Espagne ; jusqu'à la mer il conquit (a conquis) la haute terre.</a:t>
            </a:r>
          </a:p>
          <a:p>
            <a:endParaRPr lang="fr-FR" dirty="0"/>
          </a:p>
        </p:txBody>
      </p:sp>
    </p:spTree>
    <p:extLst>
      <p:ext uri="{BB962C8B-B14F-4D97-AF65-F5344CB8AC3E}">
        <p14:creationId xmlns:p14="http://schemas.microsoft.com/office/powerpoint/2010/main" val="155316583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39F78F-7203-49CC-A2BE-B371973D2BDD}"/>
              </a:ext>
            </a:extLst>
          </p:cNvPr>
          <p:cNvSpPr>
            <a:spLocks noGrp="1"/>
          </p:cNvSpPr>
          <p:nvPr>
            <p:ph idx="1"/>
          </p:nvPr>
        </p:nvSpPr>
        <p:spPr>
          <a:xfrm>
            <a:off x="838200" y="498764"/>
            <a:ext cx="10515600" cy="5678199"/>
          </a:xfrm>
        </p:spPr>
        <p:txBody>
          <a:bodyPr/>
          <a:lstStyle/>
          <a:p>
            <a:pPr marL="0" indent="0">
              <a:lnSpc>
                <a:spcPct val="100000"/>
              </a:lnSpc>
              <a:buNone/>
            </a:pPr>
            <a:r>
              <a:rPr lang="fr-FR" dirty="0"/>
              <a:t>- </a:t>
            </a:r>
            <a:r>
              <a:rPr lang="fr-FR" i="1" dirty="0" err="1"/>
              <a:t>Cordres</a:t>
            </a:r>
            <a:r>
              <a:rPr lang="fr-FR" dirty="0"/>
              <a:t> </a:t>
            </a:r>
            <a:r>
              <a:rPr lang="fr-FR" b="1" dirty="0"/>
              <a:t>at prise</a:t>
            </a:r>
            <a:r>
              <a:rPr lang="fr-FR" dirty="0"/>
              <a:t> </a:t>
            </a:r>
            <a:r>
              <a:rPr lang="fr-FR" i="1" dirty="0"/>
              <a:t>et les murs </a:t>
            </a:r>
            <a:r>
              <a:rPr lang="fr-FR" i="1" dirty="0" err="1"/>
              <a:t>peceiez</a:t>
            </a:r>
            <a:endParaRPr lang="fr-FR" dirty="0"/>
          </a:p>
          <a:p>
            <a:pPr marL="0" indent="0">
              <a:lnSpc>
                <a:spcPct val="100000"/>
              </a:lnSpc>
              <a:buNone/>
            </a:pPr>
            <a:r>
              <a:rPr lang="fr-FR" i="1" dirty="0"/>
              <a:t> </a:t>
            </a:r>
            <a:r>
              <a:rPr lang="fr-FR" i="1" dirty="0" err="1"/>
              <a:t>Od</a:t>
            </a:r>
            <a:r>
              <a:rPr lang="fr-FR" i="1" dirty="0"/>
              <a:t> ses </a:t>
            </a:r>
            <a:r>
              <a:rPr lang="fr-FR" i="1" dirty="0" err="1"/>
              <a:t>cadables</a:t>
            </a:r>
            <a:r>
              <a:rPr lang="fr-FR" i="1" dirty="0"/>
              <a:t> les tors en</a:t>
            </a:r>
            <a:r>
              <a:rPr lang="fr-FR" dirty="0"/>
              <a:t> </a:t>
            </a:r>
            <a:r>
              <a:rPr lang="fr-FR" b="1" dirty="0" err="1"/>
              <a:t>abatiet</a:t>
            </a:r>
            <a:r>
              <a:rPr lang="fr-FR" dirty="0"/>
              <a:t> (</a:t>
            </a:r>
            <a:r>
              <a:rPr lang="fr-FR" dirty="0" err="1"/>
              <a:t>Rol</a:t>
            </a:r>
            <a:r>
              <a:rPr lang="fr-FR" dirty="0"/>
              <a:t>., 97)</a:t>
            </a:r>
          </a:p>
          <a:p>
            <a:pPr marL="0" indent="0">
              <a:lnSpc>
                <a:spcPct val="100000"/>
              </a:lnSpc>
              <a:buNone/>
            </a:pPr>
            <a:r>
              <a:rPr lang="fr-FR" dirty="0"/>
              <a:t> Il a pris Cordes et brisé ses murs ; avec ses machines il en abattit les tours.</a:t>
            </a:r>
          </a:p>
          <a:p>
            <a:pPr marL="0" indent="0">
              <a:lnSpc>
                <a:spcPct val="100000"/>
              </a:lnSpc>
              <a:buNone/>
            </a:pPr>
            <a:r>
              <a:rPr lang="fr-FR" i="1" dirty="0"/>
              <a:t> </a:t>
            </a:r>
            <a:r>
              <a:rPr lang="fr-FR" i="1" dirty="0" err="1"/>
              <a:t>Vinc</a:t>
            </a:r>
            <a:r>
              <a:rPr lang="fr-FR" i="1" dirty="0"/>
              <a:t> en Jérusalem par l’</a:t>
            </a:r>
            <a:r>
              <a:rPr lang="fr-FR" i="1" dirty="0" err="1"/>
              <a:t>amistét</a:t>
            </a:r>
            <a:r>
              <a:rPr lang="fr-FR" i="1" dirty="0"/>
              <a:t> de Dieu</a:t>
            </a:r>
            <a:r>
              <a:rPr lang="fr-FR" dirty="0"/>
              <a:t> ;</a:t>
            </a:r>
          </a:p>
          <a:p>
            <a:pPr marL="0" indent="0">
              <a:lnSpc>
                <a:spcPct val="100000"/>
              </a:lnSpc>
              <a:buNone/>
            </a:pPr>
            <a:r>
              <a:rPr lang="fr-FR" i="1" dirty="0"/>
              <a:t> La </a:t>
            </a:r>
            <a:r>
              <a:rPr lang="fr-FR" i="1" dirty="0" err="1"/>
              <a:t>croiz</a:t>
            </a:r>
            <a:r>
              <a:rPr lang="fr-FR" i="1" dirty="0"/>
              <a:t> et le </a:t>
            </a:r>
            <a:r>
              <a:rPr lang="fr-FR" i="1" dirty="0" err="1"/>
              <a:t>sepulcre</a:t>
            </a:r>
            <a:r>
              <a:rPr lang="fr-FR" dirty="0"/>
              <a:t> </a:t>
            </a:r>
            <a:r>
              <a:rPr lang="fr-FR" b="1" dirty="0"/>
              <a:t>sui </a:t>
            </a:r>
            <a:r>
              <a:rPr lang="fr-FR" b="1" dirty="0" err="1"/>
              <a:t>venuz</a:t>
            </a:r>
            <a:r>
              <a:rPr lang="fr-FR" dirty="0"/>
              <a:t> </a:t>
            </a:r>
            <a:r>
              <a:rPr lang="fr-FR" i="1" dirty="0" err="1"/>
              <a:t>aorer</a:t>
            </a:r>
            <a:r>
              <a:rPr lang="fr-FR" dirty="0"/>
              <a:t>. (</a:t>
            </a:r>
            <a:r>
              <a:rPr lang="fr-FR" dirty="0" err="1"/>
              <a:t>Pelerinage</a:t>
            </a:r>
            <a:r>
              <a:rPr lang="fr-FR" dirty="0"/>
              <a:t>, 154.)</a:t>
            </a:r>
          </a:p>
          <a:p>
            <a:pPr marL="0" indent="0">
              <a:lnSpc>
                <a:spcPct val="100000"/>
              </a:lnSpc>
              <a:buNone/>
            </a:pPr>
            <a:r>
              <a:rPr lang="fr-FR" dirty="0"/>
              <a:t> Je </a:t>
            </a:r>
            <a:r>
              <a:rPr lang="fr-FR" i="1" dirty="0"/>
              <a:t>suis venu</a:t>
            </a:r>
            <a:r>
              <a:rPr lang="fr-FR" dirty="0"/>
              <a:t> adorer la croix et le sépulcre.</a:t>
            </a:r>
          </a:p>
          <a:p>
            <a:endParaRPr lang="fr-FR" dirty="0"/>
          </a:p>
        </p:txBody>
      </p:sp>
    </p:spTree>
    <p:extLst>
      <p:ext uri="{BB962C8B-B14F-4D97-AF65-F5344CB8AC3E}">
        <p14:creationId xmlns:p14="http://schemas.microsoft.com/office/powerpoint/2010/main" val="110788764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2A0EB5-F840-4ACC-BD7C-24BE84F9CD38}"/>
              </a:ext>
            </a:extLst>
          </p:cNvPr>
          <p:cNvSpPr>
            <a:spLocks noGrp="1"/>
          </p:cNvSpPr>
          <p:nvPr>
            <p:ph idx="1"/>
          </p:nvPr>
        </p:nvSpPr>
        <p:spPr>
          <a:xfrm>
            <a:off x="838200" y="665018"/>
            <a:ext cx="10515600" cy="5511945"/>
          </a:xfrm>
        </p:spPr>
        <p:txBody>
          <a:bodyPr/>
          <a:lstStyle/>
          <a:p>
            <a:pPr algn="just">
              <a:lnSpc>
                <a:spcPct val="150000"/>
              </a:lnSpc>
            </a:pPr>
            <a:r>
              <a:rPr lang="fr-FR" b="1" dirty="0">
                <a:solidFill>
                  <a:srgbClr val="00B050"/>
                </a:solidFill>
              </a:rPr>
              <a:t>II.7.1.3. </a:t>
            </a:r>
            <a:r>
              <a:rPr lang="fr-FR" b="1" u="sng" dirty="0">
                <a:solidFill>
                  <a:srgbClr val="00B050"/>
                </a:solidFill>
              </a:rPr>
              <a:t>Le passé antérieur</a:t>
            </a:r>
            <a:r>
              <a:rPr lang="fr-FR" dirty="0">
                <a:solidFill>
                  <a:srgbClr val="00B050"/>
                </a:solidFill>
              </a:rPr>
              <a:t> </a:t>
            </a:r>
            <a:r>
              <a:rPr lang="fr-FR" dirty="0"/>
              <a:t>est souvent employé pour le plus-que-parfait (qui est très rare en ancien français), surtout dans les propositions relatives. Cet emploi disparaît au XVIe siècle. </a:t>
            </a:r>
          </a:p>
          <a:p>
            <a:pPr marL="0" indent="0" algn="just">
              <a:lnSpc>
                <a:spcPct val="100000"/>
              </a:lnSpc>
              <a:buNone/>
            </a:pPr>
            <a:r>
              <a:rPr lang="fr-FR" dirty="0"/>
              <a:t>		Ex.	- Il </a:t>
            </a:r>
            <a:r>
              <a:rPr lang="fr-FR" b="1" dirty="0" err="1"/>
              <a:t>ot</a:t>
            </a:r>
            <a:r>
              <a:rPr lang="fr-FR" b="1" dirty="0"/>
              <a:t> </a:t>
            </a:r>
            <a:r>
              <a:rPr lang="fr-FR" b="1" dirty="0" err="1"/>
              <a:t>pleü</a:t>
            </a:r>
            <a:r>
              <a:rPr lang="fr-FR" dirty="0"/>
              <a:t> : il avait plu (exactement : </a:t>
            </a:r>
            <a:r>
              <a:rPr lang="fr-FR" i="1" dirty="0"/>
              <a:t>il eut plu</a:t>
            </a:r>
            <a:r>
              <a:rPr lang="fr-FR" dirty="0"/>
              <a:t>). </a:t>
            </a:r>
          </a:p>
          <a:p>
            <a:pPr marL="0" indent="0" algn="just">
              <a:lnSpc>
                <a:spcPct val="100000"/>
              </a:lnSpc>
              <a:buNone/>
            </a:pPr>
            <a:r>
              <a:rPr lang="fr-FR" dirty="0"/>
              <a:t>						(Raoul de Cambrai, 2781.)  </a:t>
            </a:r>
          </a:p>
          <a:p>
            <a:pPr marL="0" indent="0" algn="just">
              <a:lnSpc>
                <a:spcPct val="100000"/>
              </a:lnSpc>
              <a:buNone/>
            </a:pPr>
            <a:r>
              <a:rPr lang="fr-FR" dirty="0"/>
              <a:t>		- </a:t>
            </a:r>
            <a:r>
              <a:rPr lang="fr-FR" i="1" dirty="0"/>
              <a:t>Quand </a:t>
            </a:r>
            <a:r>
              <a:rPr lang="fr-FR" i="1" dirty="0" err="1"/>
              <a:t>Raous</a:t>
            </a:r>
            <a:r>
              <a:rPr lang="fr-FR" dirty="0"/>
              <a:t> </a:t>
            </a:r>
            <a:r>
              <a:rPr lang="fr-FR" b="1" dirty="0"/>
              <a:t>fut</a:t>
            </a:r>
            <a:r>
              <a:rPr lang="fr-FR" dirty="0"/>
              <a:t> </a:t>
            </a:r>
            <a:r>
              <a:rPr lang="fr-FR" i="1" dirty="0" err="1"/>
              <a:t>jovenceaus</a:t>
            </a:r>
            <a:r>
              <a:rPr lang="fr-FR" i="1" dirty="0"/>
              <a:t> a Paris</a:t>
            </a:r>
            <a:endParaRPr lang="fr-FR" dirty="0"/>
          </a:p>
          <a:p>
            <a:pPr marL="0" indent="0" algn="just">
              <a:lnSpc>
                <a:spcPct val="100000"/>
              </a:lnSpc>
              <a:buNone/>
            </a:pPr>
            <a:r>
              <a:rPr lang="fr-FR" dirty="0"/>
              <a:t>		</a:t>
            </a:r>
            <a:r>
              <a:rPr lang="en-GB" i="1" dirty="0"/>
              <a:t>A </a:t>
            </a:r>
            <a:r>
              <a:rPr lang="en-GB" i="1" dirty="0" err="1"/>
              <a:t>escremir</a:t>
            </a:r>
            <a:r>
              <a:rPr lang="en-GB" dirty="0"/>
              <a:t> </a:t>
            </a:r>
            <a:r>
              <a:rPr lang="en-GB" b="1" dirty="0" err="1"/>
              <a:t>ot</a:t>
            </a:r>
            <a:r>
              <a:rPr lang="en-GB" dirty="0"/>
              <a:t> </a:t>
            </a:r>
            <a:r>
              <a:rPr lang="en-GB" i="1" dirty="0"/>
              <a:t>as </a:t>
            </a:r>
            <a:r>
              <a:rPr lang="en-GB" i="1" dirty="0" err="1"/>
              <a:t>enfanz</a:t>
            </a:r>
            <a:r>
              <a:rPr lang="en-GB" i="1" dirty="0"/>
              <a:t> </a:t>
            </a:r>
            <a:r>
              <a:rPr lang="en-GB" b="1" dirty="0" err="1"/>
              <a:t>apris</a:t>
            </a:r>
            <a:r>
              <a:rPr lang="en-GB" dirty="0"/>
              <a:t>. </a:t>
            </a:r>
            <a:r>
              <a:rPr lang="fr-FR" dirty="0"/>
              <a:t>(Raoul de Cambrai, 74) </a:t>
            </a:r>
          </a:p>
          <a:p>
            <a:pPr marL="0" indent="0" algn="just">
              <a:lnSpc>
                <a:spcPct val="100000"/>
              </a:lnSpc>
              <a:buNone/>
            </a:pPr>
            <a:r>
              <a:rPr lang="fr-FR" dirty="0"/>
              <a:t>  Quand Raoul </a:t>
            </a:r>
            <a:r>
              <a:rPr lang="fr-FR" i="1" dirty="0"/>
              <a:t>fut</a:t>
            </a:r>
            <a:r>
              <a:rPr lang="fr-FR" dirty="0"/>
              <a:t> (était) jouvenceau à Paris, il </a:t>
            </a:r>
            <a:r>
              <a:rPr lang="fr-FR" i="1" dirty="0"/>
              <a:t>avait appris</a:t>
            </a:r>
            <a:r>
              <a:rPr lang="fr-FR" dirty="0"/>
              <a:t> (mot a mot : il </a:t>
            </a:r>
            <a:r>
              <a:rPr lang="fr-FR" i="1" dirty="0"/>
              <a:t>eut appris</a:t>
            </a:r>
            <a:r>
              <a:rPr lang="fr-FR" dirty="0"/>
              <a:t>) l’escrime avec les enfants royaux. </a:t>
            </a:r>
          </a:p>
          <a:p>
            <a:endParaRPr lang="fr-FR" dirty="0"/>
          </a:p>
        </p:txBody>
      </p:sp>
    </p:spTree>
    <p:extLst>
      <p:ext uri="{BB962C8B-B14F-4D97-AF65-F5344CB8AC3E}">
        <p14:creationId xmlns:p14="http://schemas.microsoft.com/office/powerpoint/2010/main" val="202775455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611E673-3CCD-409C-B174-A96092073874}"/>
              </a:ext>
            </a:extLst>
          </p:cNvPr>
          <p:cNvSpPr>
            <a:spLocks noGrp="1"/>
          </p:cNvSpPr>
          <p:nvPr>
            <p:ph idx="1"/>
          </p:nvPr>
        </p:nvSpPr>
        <p:spPr>
          <a:xfrm>
            <a:off x="838200" y="484908"/>
            <a:ext cx="10515600" cy="6165273"/>
          </a:xfrm>
        </p:spPr>
        <p:txBody>
          <a:bodyPr/>
          <a:lstStyle/>
          <a:p>
            <a:pPr marL="0" indent="0">
              <a:lnSpc>
                <a:spcPct val="150000"/>
              </a:lnSpc>
              <a:buNone/>
            </a:pPr>
            <a:r>
              <a:rPr lang="fr-FR" dirty="0"/>
              <a:t> - </a:t>
            </a:r>
            <a:r>
              <a:rPr lang="fr-FR" i="1" dirty="0"/>
              <a:t>Dessus un </a:t>
            </a:r>
            <a:r>
              <a:rPr lang="fr-FR" i="1" dirty="0" err="1"/>
              <a:t>pui</a:t>
            </a:r>
            <a:r>
              <a:rPr lang="fr-FR" i="1" dirty="0"/>
              <a:t> vit une ville ester</a:t>
            </a:r>
            <a:endParaRPr lang="fr-FR" dirty="0"/>
          </a:p>
          <a:p>
            <a:pPr marL="0" indent="0">
              <a:lnSpc>
                <a:spcPct val="150000"/>
              </a:lnSpc>
              <a:buNone/>
            </a:pPr>
            <a:r>
              <a:rPr lang="fr-FR" i="1" dirty="0"/>
              <a:t> Que Sarrazin</a:t>
            </a:r>
            <a:r>
              <a:rPr lang="fr-FR" dirty="0"/>
              <a:t> i </a:t>
            </a:r>
            <a:r>
              <a:rPr lang="fr-FR" b="1" dirty="0" err="1"/>
              <a:t>orent</a:t>
            </a:r>
            <a:r>
              <a:rPr lang="fr-FR" dirty="0"/>
              <a:t> </a:t>
            </a:r>
            <a:r>
              <a:rPr lang="fr-FR" b="1" dirty="0"/>
              <a:t>fait</a:t>
            </a:r>
            <a:r>
              <a:rPr lang="fr-FR" i="1" dirty="0"/>
              <a:t> fermer</a:t>
            </a:r>
            <a:r>
              <a:rPr lang="fr-FR" dirty="0"/>
              <a:t>. (Aimeri de Narbonne, 35-36)  </a:t>
            </a:r>
          </a:p>
          <a:p>
            <a:pPr marL="0" indent="0">
              <a:lnSpc>
                <a:spcPct val="150000"/>
              </a:lnSpc>
              <a:buNone/>
            </a:pPr>
            <a:r>
              <a:rPr lang="fr-FR" dirty="0"/>
              <a:t> Sur une hauteur il vit une ville que les Sarrasins </a:t>
            </a:r>
            <a:r>
              <a:rPr lang="fr-FR" i="1" dirty="0"/>
              <a:t>eurent fait</a:t>
            </a:r>
            <a:r>
              <a:rPr lang="fr-FR" dirty="0"/>
              <a:t> (avaient fait) fortifier.</a:t>
            </a:r>
          </a:p>
          <a:p>
            <a:pPr marL="0" indent="0">
              <a:lnSpc>
                <a:spcPct val="150000"/>
              </a:lnSpc>
              <a:buNone/>
            </a:pPr>
            <a:r>
              <a:rPr lang="fr-FR" i="1" dirty="0"/>
              <a:t> Li </a:t>
            </a:r>
            <a:r>
              <a:rPr lang="fr-FR" i="1" dirty="0" err="1"/>
              <a:t>empereres</a:t>
            </a:r>
            <a:r>
              <a:rPr lang="fr-FR" i="1" dirty="0"/>
              <a:t> </a:t>
            </a:r>
            <a:r>
              <a:rPr lang="fr-FR" b="1" dirty="0"/>
              <a:t>out</a:t>
            </a:r>
            <a:r>
              <a:rPr lang="fr-FR" dirty="0"/>
              <a:t> </a:t>
            </a:r>
            <a:r>
              <a:rPr lang="fr-FR" i="1" dirty="0"/>
              <a:t>sa raison</a:t>
            </a:r>
            <a:r>
              <a:rPr lang="fr-FR" dirty="0"/>
              <a:t> </a:t>
            </a:r>
            <a:r>
              <a:rPr lang="fr-FR" b="1" dirty="0"/>
              <a:t>finie</a:t>
            </a:r>
            <a:r>
              <a:rPr lang="fr-FR" dirty="0"/>
              <a:t>. (</a:t>
            </a:r>
            <a:r>
              <a:rPr lang="fr-FR" dirty="0" err="1"/>
              <a:t>Rol</a:t>
            </a:r>
            <a:r>
              <a:rPr lang="fr-FR" dirty="0"/>
              <a:t>., 193)</a:t>
            </a:r>
          </a:p>
          <a:p>
            <a:pPr marL="0" indent="0">
              <a:lnSpc>
                <a:spcPct val="150000"/>
              </a:lnSpc>
              <a:buNone/>
            </a:pPr>
            <a:r>
              <a:rPr lang="fr-FR" dirty="0"/>
              <a:t> L’empereur eut (avait) terminé son discours.</a:t>
            </a:r>
          </a:p>
          <a:p>
            <a:pPr marL="0" indent="0">
              <a:lnSpc>
                <a:spcPct val="150000"/>
              </a:lnSpc>
              <a:buNone/>
            </a:pPr>
            <a:r>
              <a:rPr lang="fr-FR" dirty="0"/>
              <a:t> </a:t>
            </a:r>
          </a:p>
          <a:p>
            <a:pPr marL="0" indent="0">
              <a:buNone/>
            </a:pPr>
            <a:endParaRPr lang="fr-FR" dirty="0"/>
          </a:p>
        </p:txBody>
      </p:sp>
    </p:spTree>
    <p:extLst>
      <p:ext uri="{BB962C8B-B14F-4D97-AF65-F5344CB8AC3E}">
        <p14:creationId xmlns:p14="http://schemas.microsoft.com/office/powerpoint/2010/main" val="311666525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575F2BD-2102-4DEA-A790-DC6AD14549D4}"/>
              </a:ext>
            </a:extLst>
          </p:cNvPr>
          <p:cNvSpPr>
            <a:spLocks noGrp="1"/>
          </p:cNvSpPr>
          <p:nvPr>
            <p:ph idx="1"/>
          </p:nvPr>
        </p:nvSpPr>
        <p:spPr>
          <a:xfrm>
            <a:off x="838200" y="471055"/>
            <a:ext cx="10515600" cy="6220690"/>
          </a:xfrm>
        </p:spPr>
        <p:txBody>
          <a:bodyPr/>
          <a:lstStyle/>
          <a:p>
            <a:r>
              <a:rPr lang="fr-FR" b="1" dirty="0">
                <a:solidFill>
                  <a:srgbClr val="00B050"/>
                </a:solidFill>
              </a:rPr>
              <a:t>II.7.1.4. </a:t>
            </a:r>
            <a:r>
              <a:rPr lang="fr-FR" b="1" u="sng" dirty="0">
                <a:solidFill>
                  <a:srgbClr val="00B050"/>
                </a:solidFill>
              </a:rPr>
              <a:t>Le futur antérieur</a:t>
            </a:r>
            <a:r>
              <a:rPr lang="fr-FR" dirty="0">
                <a:solidFill>
                  <a:srgbClr val="00B050"/>
                </a:solidFill>
              </a:rPr>
              <a:t> </a:t>
            </a:r>
            <a:r>
              <a:rPr lang="fr-FR" dirty="0"/>
              <a:t>peut quelquefois servir à rendre, par une extension de sens, l’idée du passé. </a:t>
            </a:r>
          </a:p>
          <a:p>
            <a:pPr marL="0" indent="0">
              <a:buNone/>
            </a:pPr>
            <a:r>
              <a:rPr lang="fr-FR" dirty="0"/>
              <a:t>	Ex.	- E </a:t>
            </a:r>
            <a:r>
              <a:rPr lang="fr-FR" dirty="0" err="1"/>
              <a:t>Durendal</a:t>
            </a:r>
            <a:r>
              <a:rPr lang="fr-FR" dirty="0"/>
              <a:t>…</a:t>
            </a:r>
          </a:p>
          <a:p>
            <a:pPr marL="0" indent="0">
              <a:buNone/>
            </a:pPr>
            <a:r>
              <a:rPr lang="fr-FR" dirty="0"/>
              <a:t>		</a:t>
            </a:r>
            <a:r>
              <a:rPr lang="fr-FR" dirty="0" err="1"/>
              <a:t>Molt</a:t>
            </a:r>
            <a:r>
              <a:rPr lang="fr-FR" dirty="0"/>
              <a:t> larges terres de vos </a:t>
            </a:r>
            <a:r>
              <a:rPr lang="fr-FR" b="1" dirty="0" err="1"/>
              <a:t>avrai</a:t>
            </a:r>
            <a:r>
              <a:rPr lang="fr-FR" dirty="0"/>
              <a:t> </a:t>
            </a:r>
            <a:r>
              <a:rPr lang="fr-FR" b="1" dirty="0"/>
              <a:t>conquises</a:t>
            </a:r>
            <a:r>
              <a:rPr lang="fr-FR" dirty="0"/>
              <a:t>. (</a:t>
            </a:r>
            <a:r>
              <a:rPr lang="fr-FR" dirty="0" err="1"/>
              <a:t>Rol</a:t>
            </a:r>
            <a:r>
              <a:rPr lang="fr-FR" dirty="0"/>
              <a:t>., 2352)</a:t>
            </a:r>
          </a:p>
          <a:p>
            <a:pPr marL="0" indent="0">
              <a:buNone/>
            </a:pPr>
            <a:r>
              <a:rPr lang="fr-FR" dirty="0"/>
              <a:t>  Eh ! </a:t>
            </a:r>
            <a:r>
              <a:rPr lang="fr-FR" dirty="0" err="1"/>
              <a:t>Durendal</a:t>
            </a:r>
            <a:r>
              <a:rPr lang="fr-FR" dirty="0"/>
              <a:t>, que de terres j’aurai conquises par vous ! (c. – a - d. j’ai conquis)</a:t>
            </a:r>
          </a:p>
          <a:p>
            <a:pPr marL="0" lvl="0" indent="0">
              <a:buNone/>
            </a:pPr>
            <a:r>
              <a:rPr lang="fr-FR" b="1" dirty="0"/>
              <a:t>   </a:t>
            </a:r>
            <a:r>
              <a:rPr lang="fr-FR" b="1" dirty="0" err="1"/>
              <a:t>Veüd</a:t>
            </a:r>
            <a:r>
              <a:rPr lang="fr-FR" dirty="0"/>
              <a:t> </a:t>
            </a:r>
            <a:r>
              <a:rPr lang="fr-FR" b="1" dirty="0" err="1"/>
              <a:t>avrons</a:t>
            </a:r>
            <a:r>
              <a:rPr lang="fr-FR" dirty="0"/>
              <a:t> </a:t>
            </a:r>
            <a:r>
              <a:rPr lang="fr-FR" i="1" dirty="0" err="1"/>
              <a:t>cest</a:t>
            </a:r>
            <a:r>
              <a:rPr lang="fr-FR" i="1" dirty="0"/>
              <a:t> </a:t>
            </a:r>
            <a:r>
              <a:rPr lang="fr-FR" i="1" dirty="0" err="1"/>
              <a:t>orgoillos</a:t>
            </a:r>
            <a:r>
              <a:rPr lang="fr-FR" i="1" dirty="0"/>
              <a:t> rei Carle</a:t>
            </a:r>
            <a:r>
              <a:rPr lang="fr-FR" dirty="0"/>
              <a:t>. (</a:t>
            </a:r>
            <a:r>
              <a:rPr lang="fr-FR" dirty="0" err="1"/>
              <a:t>Rol</a:t>
            </a:r>
            <a:r>
              <a:rPr lang="fr-FR" dirty="0"/>
              <a:t>. 3132)</a:t>
            </a:r>
          </a:p>
          <a:p>
            <a:pPr marL="0" indent="0">
              <a:buNone/>
            </a:pPr>
            <a:r>
              <a:rPr lang="fr-FR" dirty="0"/>
              <a:t>  Nous aurons vu (= nous avons vu, c’est un messager qui parle) cet    orgueilleux roi Charlemagne. </a:t>
            </a:r>
          </a:p>
          <a:p>
            <a:pPr marL="0" indent="0">
              <a:buNone/>
            </a:pPr>
            <a:r>
              <a:rPr lang="fr-FR" dirty="0"/>
              <a:t>	Cf. ces vers de Corneille :</a:t>
            </a:r>
          </a:p>
          <a:p>
            <a:pPr marL="0" lvl="0" indent="0">
              <a:buNone/>
            </a:pPr>
            <a:r>
              <a:rPr lang="fr-FR" i="1" dirty="0"/>
              <a:t> Je verrai les lauriers d’un frère ou d’un mari</a:t>
            </a:r>
            <a:endParaRPr lang="fr-FR" dirty="0"/>
          </a:p>
          <a:p>
            <a:pPr marL="0" indent="0">
              <a:buNone/>
            </a:pPr>
            <a:r>
              <a:rPr lang="fr-FR" i="1" dirty="0"/>
              <a:t> Fumer encor d’un sang que</a:t>
            </a:r>
            <a:r>
              <a:rPr lang="fr-FR" dirty="0"/>
              <a:t> </a:t>
            </a:r>
            <a:r>
              <a:rPr lang="fr-FR" b="1" dirty="0"/>
              <a:t>j’aurai</a:t>
            </a:r>
            <a:r>
              <a:rPr lang="fr-FR" dirty="0"/>
              <a:t> </a:t>
            </a:r>
            <a:r>
              <a:rPr lang="fr-FR" i="1" dirty="0"/>
              <a:t>tant</a:t>
            </a:r>
            <a:r>
              <a:rPr lang="fr-FR" dirty="0"/>
              <a:t> </a:t>
            </a:r>
            <a:r>
              <a:rPr lang="fr-FR" b="1" dirty="0"/>
              <a:t>chéri</a:t>
            </a:r>
            <a:r>
              <a:rPr lang="fr-FR" dirty="0"/>
              <a:t>. (Corneille, Horace, II, 6, 649-50) </a:t>
            </a:r>
          </a:p>
          <a:p>
            <a:r>
              <a:rPr lang="fr-FR" dirty="0"/>
              <a:t> </a:t>
            </a:r>
          </a:p>
          <a:p>
            <a:endParaRPr lang="fr-FR" dirty="0"/>
          </a:p>
        </p:txBody>
      </p:sp>
    </p:spTree>
    <p:extLst>
      <p:ext uri="{BB962C8B-B14F-4D97-AF65-F5344CB8AC3E}">
        <p14:creationId xmlns:p14="http://schemas.microsoft.com/office/powerpoint/2010/main" val="377664191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ED45FC2-40F1-4CED-8D54-7AC9B0FD5975}"/>
              </a:ext>
            </a:extLst>
          </p:cNvPr>
          <p:cNvSpPr>
            <a:spLocks noGrp="1"/>
          </p:cNvSpPr>
          <p:nvPr>
            <p:ph idx="1"/>
          </p:nvPr>
        </p:nvSpPr>
        <p:spPr>
          <a:xfrm>
            <a:off x="838200" y="581890"/>
            <a:ext cx="10515600" cy="6082145"/>
          </a:xfrm>
        </p:spPr>
        <p:txBody>
          <a:bodyPr/>
          <a:lstStyle/>
          <a:p>
            <a:r>
              <a:rPr lang="fr-FR" b="1" dirty="0">
                <a:solidFill>
                  <a:srgbClr val="FF0000"/>
                </a:solidFill>
              </a:rPr>
              <a:t>II.7.2. LES TEMPS DU CONDITIONNEL </a:t>
            </a:r>
            <a:endParaRPr lang="fr-FR" dirty="0">
              <a:solidFill>
                <a:srgbClr val="FF0000"/>
              </a:solidFill>
            </a:endParaRPr>
          </a:p>
          <a:p>
            <a:pPr algn="just">
              <a:lnSpc>
                <a:spcPct val="150000"/>
              </a:lnSpc>
            </a:pPr>
            <a:r>
              <a:rPr lang="fr-FR" dirty="0">
                <a:solidFill>
                  <a:srgbClr val="00B050"/>
                </a:solidFill>
              </a:rPr>
              <a:t> </a:t>
            </a:r>
            <a:r>
              <a:rPr lang="fr-FR" b="1" i="1" u="sng" dirty="0">
                <a:solidFill>
                  <a:srgbClr val="00B050"/>
                </a:solidFill>
              </a:rPr>
              <a:t>Le conditionnel présent</a:t>
            </a:r>
            <a:r>
              <a:rPr lang="fr-FR" dirty="0">
                <a:solidFill>
                  <a:srgbClr val="00B050"/>
                </a:solidFill>
              </a:rPr>
              <a:t> </a:t>
            </a:r>
            <a:r>
              <a:rPr lang="fr-FR" dirty="0"/>
              <a:t>a, à peu près, dans les propositions indépendantes, le même emploi que dans la langue moderne ; seulement il subit la concurrence de l’imparfait du subjonctif. </a:t>
            </a:r>
          </a:p>
          <a:p>
            <a:pPr marL="0" indent="0" algn="just">
              <a:lnSpc>
                <a:spcPct val="150000"/>
              </a:lnSpc>
              <a:buNone/>
            </a:pPr>
            <a:r>
              <a:rPr lang="fr-FR" dirty="0"/>
              <a:t>	Ex. 	</a:t>
            </a:r>
            <a:r>
              <a:rPr lang="fr-FR" i="1" dirty="0"/>
              <a:t>De sue part vos </a:t>
            </a:r>
            <a:r>
              <a:rPr lang="fr-FR" b="1" i="1" dirty="0" err="1"/>
              <a:t>voldreie</a:t>
            </a:r>
            <a:r>
              <a:rPr lang="fr-FR" i="1" dirty="0"/>
              <a:t> </a:t>
            </a:r>
            <a:r>
              <a:rPr lang="fr-FR" i="1" dirty="0" err="1"/>
              <a:t>preier</a:t>
            </a:r>
            <a:r>
              <a:rPr lang="fr-FR" dirty="0"/>
              <a:t>. (Cour. de Louis, 516)   			De sa part je </a:t>
            </a:r>
            <a:r>
              <a:rPr lang="fr-FR" i="1" dirty="0"/>
              <a:t>voudrais</a:t>
            </a:r>
            <a:r>
              <a:rPr lang="fr-FR" dirty="0"/>
              <a:t> vous prier.</a:t>
            </a:r>
          </a:p>
          <a:p>
            <a:pPr algn="just">
              <a:lnSpc>
                <a:spcPct val="150000"/>
              </a:lnSpc>
            </a:pPr>
            <a:r>
              <a:rPr lang="fr-FR" b="1" i="1" u="sng" dirty="0">
                <a:solidFill>
                  <a:srgbClr val="00B050"/>
                </a:solidFill>
              </a:rPr>
              <a:t>Le conditionnel passé</a:t>
            </a:r>
            <a:r>
              <a:rPr lang="fr-FR" dirty="0">
                <a:solidFill>
                  <a:srgbClr val="00B050"/>
                </a:solidFill>
              </a:rPr>
              <a:t> </a:t>
            </a:r>
            <a:r>
              <a:rPr lang="fr-FR" dirty="0"/>
              <a:t>est d’un emploi très rare. Il est remplacé ordinairement par le plus-que-parfait du subjonctif et quelquefois par l’imparfait du subjonctif. </a:t>
            </a:r>
            <a:r>
              <a:rPr lang="fr-FR" u="sng" dirty="0"/>
              <a:t> </a:t>
            </a:r>
            <a:endParaRPr lang="fr-FR" dirty="0"/>
          </a:p>
          <a:p>
            <a:endParaRPr lang="fr-FR" dirty="0"/>
          </a:p>
        </p:txBody>
      </p:sp>
    </p:spTree>
    <p:extLst>
      <p:ext uri="{BB962C8B-B14F-4D97-AF65-F5344CB8AC3E}">
        <p14:creationId xmlns:p14="http://schemas.microsoft.com/office/powerpoint/2010/main" val="220890096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DB305FE-9E1C-4B77-A8EE-2C2BEA282219}"/>
              </a:ext>
            </a:extLst>
          </p:cNvPr>
          <p:cNvSpPr>
            <a:spLocks noGrp="1"/>
          </p:cNvSpPr>
          <p:nvPr>
            <p:ph idx="1"/>
          </p:nvPr>
        </p:nvSpPr>
        <p:spPr>
          <a:xfrm>
            <a:off x="838200" y="540326"/>
            <a:ext cx="10515600" cy="5957455"/>
          </a:xfrm>
        </p:spPr>
        <p:txBody>
          <a:bodyPr/>
          <a:lstStyle/>
          <a:p>
            <a:r>
              <a:rPr lang="fr-FR" b="1" dirty="0">
                <a:solidFill>
                  <a:srgbClr val="FF0000"/>
                </a:solidFill>
              </a:rPr>
              <a:t>II.7.3. L’impératif </a:t>
            </a:r>
            <a:r>
              <a:rPr lang="fr-FR" b="1" dirty="0"/>
              <a:t> </a:t>
            </a:r>
            <a:endParaRPr lang="fr-FR" dirty="0"/>
          </a:p>
          <a:p>
            <a:pPr algn="just"/>
            <a:r>
              <a:rPr lang="fr-FR" dirty="0"/>
              <a:t>L’impératif peut être précédé d’un pronom sujet. L’impératif négatif se rendait fréquemment par l’infinitif précédé de la négation : il correspond à la 2</a:t>
            </a:r>
            <a:r>
              <a:rPr lang="fr-FR" baseline="30000" dirty="0"/>
              <a:t>e</a:t>
            </a:r>
            <a:r>
              <a:rPr lang="fr-FR" dirty="0"/>
              <a:t> personne du singulier.</a:t>
            </a:r>
          </a:p>
          <a:p>
            <a:pPr marL="0" indent="0">
              <a:buNone/>
            </a:pPr>
            <a:r>
              <a:rPr lang="fr-FR" dirty="0"/>
              <a:t>	Ex.	</a:t>
            </a:r>
            <a:r>
              <a:rPr lang="fr-FR" i="1" dirty="0"/>
              <a:t>E reis </a:t>
            </a:r>
            <a:r>
              <a:rPr lang="fr-FR" i="1" dirty="0" err="1"/>
              <a:t>celestes</a:t>
            </a:r>
            <a:r>
              <a:rPr lang="fr-FR" i="1" dirty="0"/>
              <a:t>, </a:t>
            </a:r>
            <a:r>
              <a:rPr lang="fr-FR" b="1" i="1" dirty="0"/>
              <a:t>tu</a:t>
            </a:r>
            <a:r>
              <a:rPr lang="fr-FR" i="1" dirty="0"/>
              <a:t> nos i </a:t>
            </a:r>
            <a:r>
              <a:rPr lang="fr-FR" i="1" dirty="0" err="1"/>
              <a:t>fai</a:t>
            </a:r>
            <a:r>
              <a:rPr lang="fr-FR" i="1" dirty="0"/>
              <a:t> venir</a:t>
            </a:r>
            <a:r>
              <a:rPr lang="fr-FR" dirty="0"/>
              <a:t> ! (Alexis, 335.)</a:t>
            </a:r>
          </a:p>
          <a:p>
            <a:pPr marL="0" indent="0">
              <a:buNone/>
            </a:pPr>
            <a:r>
              <a:rPr lang="fr-FR" dirty="0"/>
              <a:t>		Eh ! roi céleste, fais nous y venir ! </a:t>
            </a:r>
          </a:p>
          <a:p>
            <a:pPr marL="0" indent="0">
              <a:buNone/>
            </a:pPr>
            <a:r>
              <a:rPr lang="fr-FR" dirty="0"/>
              <a:t>		</a:t>
            </a:r>
            <a:r>
              <a:rPr lang="fr-FR" b="1" i="1" dirty="0" err="1"/>
              <a:t>Nel</a:t>
            </a:r>
            <a:r>
              <a:rPr lang="fr-FR" i="1" dirty="0"/>
              <a:t> dire </a:t>
            </a:r>
            <a:r>
              <a:rPr lang="fr-FR" i="1" dirty="0" err="1"/>
              <a:t>ja</a:t>
            </a:r>
            <a:r>
              <a:rPr lang="fr-FR" dirty="0"/>
              <a:t>. (</a:t>
            </a:r>
            <a:r>
              <a:rPr lang="fr-FR" dirty="0" err="1"/>
              <a:t>Rol</a:t>
            </a:r>
            <a:r>
              <a:rPr lang="fr-FR" dirty="0"/>
              <a:t>., 1113.)</a:t>
            </a:r>
          </a:p>
          <a:p>
            <a:pPr marL="0" indent="0">
              <a:buNone/>
            </a:pPr>
            <a:r>
              <a:rPr lang="fr-FR" dirty="0"/>
              <a:t>		Ne le dis pas, ne parle pas ainsi.</a:t>
            </a:r>
          </a:p>
          <a:p>
            <a:pPr marL="0" indent="0">
              <a:buNone/>
            </a:pPr>
            <a:r>
              <a:rPr lang="fr-FR" dirty="0"/>
              <a:t>		</a:t>
            </a:r>
            <a:r>
              <a:rPr lang="fr-FR" i="1" dirty="0"/>
              <a:t>Damnes </a:t>
            </a:r>
            <a:r>
              <a:rPr lang="fr-FR" i="1" dirty="0" err="1"/>
              <a:t>Deu</a:t>
            </a:r>
            <a:r>
              <a:rPr lang="fr-FR" i="1" dirty="0"/>
              <a:t> </a:t>
            </a:r>
            <a:r>
              <a:rPr lang="fr-FR" i="1" dirty="0" err="1"/>
              <a:t>pedre</a:t>
            </a:r>
            <a:r>
              <a:rPr lang="fr-FR" i="1" dirty="0"/>
              <a:t>, </a:t>
            </a:r>
            <a:r>
              <a:rPr lang="fr-FR" b="1" i="1" dirty="0" err="1"/>
              <a:t>nen</a:t>
            </a:r>
            <a:r>
              <a:rPr lang="fr-FR" i="1" dirty="0"/>
              <a:t> </a:t>
            </a:r>
            <a:r>
              <a:rPr lang="fr-FR" i="1" dirty="0" err="1"/>
              <a:t>laissier</a:t>
            </a:r>
            <a:r>
              <a:rPr lang="fr-FR" i="1" dirty="0"/>
              <a:t> </a:t>
            </a:r>
            <a:r>
              <a:rPr lang="fr-FR" i="1" dirty="0" err="1"/>
              <a:t>honir</a:t>
            </a:r>
            <a:r>
              <a:rPr lang="fr-FR" i="1" dirty="0"/>
              <a:t> France</a:t>
            </a:r>
            <a:r>
              <a:rPr lang="fr-FR" dirty="0"/>
              <a:t> (</a:t>
            </a:r>
            <a:r>
              <a:rPr lang="fr-FR" dirty="0" err="1"/>
              <a:t>Rol</a:t>
            </a:r>
            <a:r>
              <a:rPr lang="fr-FR" dirty="0"/>
              <a:t>., 233)</a:t>
            </a:r>
          </a:p>
          <a:p>
            <a:pPr marL="0" indent="0">
              <a:buNone/>
            </a:pPr>
            <a:r>
              <a:rPr lang="fr-FR" dirty="0"/>
              <a:t>		Seigneur Dieu le père, ne laissez pas honnir la France.</a:t>
            </a:r>
          </a:p>
          <a:p>
            <a:pPr marL="0" indent="0">
              <a:buNone/>
            </a:pPr>
            <a:r>
              <a:rPr lang="fr-FR" dirty="0"/>
              <a:t>		</a:t>
            </a:r>
            <a:r>
              <a:rPr lang="fr-FR" i="1" dirty="0"/>
              <a:t>Charles </a:t>
            </a:r>
            <a:r>
              <a:rPr lang="fr-FR" b="1" i="1" dirty="0"/>
              <a:t>ne</a:t>
            </a:r>
            <a:r>
              <a:rPr lang="fr-FR" i="1" dirty="0"/>
              <a:t> t’</a:t>
            </a:r>
            <a:r>
              <a:rPr lang="fr-FR" i="1" dirty="0" err="1"/>
              <a:t>esmaier</a:t>
            </a:r>
            <a:r>
              <a:rPr lang="fr-FR" i="1" dirty="0"/>
              <a:t>, </a:t>
            </a:r>
            <a:r>
              <a:rPr lang="fr-FR" i="1" dirty="0" err="1"/>
              <a:t>ço</a:t>
            </a:r>
            <a:r>
              <a:rPr lang="fr-FR" i="1" dirty="0"/>
              <a:t> te </a:t>
            </a:r>
            <a:r>
              <a:rPr lang="fr-FR" i="1" dirty="0" err="1"/>
              <a:t>mandet</a:t>
            </a:r>
            <a:r>
              <a:rPr lang="fr-FR" i="1" dirty="0"/>
              <a:t> </a:t>
            </a:r>
            <a:r>
              <a:rPr lang="fr-FR" i="1" dirty="0" err="1"/>
              <a:t>Jesus</a:t>
            </a:r>
            <a:r>
              <a:rPr lang="fr-FR" dirty="0"/>
              <a:t>. (Pèlerinage, 674)</a:t>
            </a:r>
          </a:p>
          <a:p>
            <a:pPr marL="0" indent="0">
              <a:buNone/>
            </a:pPr>
            <a:r>
              <a:rPr lang="fr-FR" dirty="0"/>
              <a:t>		Charles, ne t’effraie pas, te mande Jésus.</a:t>
            </a:r>
          </a:p>
          <a:p>
            <a:endParaRPr lang="fr-FR" dirty="0"/>
          </a:p>
        </p:txBody>
      </p:sp>
    </p:spTree>
    <p:extLst>
      <p:ext uri="{BB962C8B-B14F-4D97-AF65-F5344CB8AC3E}">
        <p14:creationId xmlns:p14="http://schemas.microsoft.com/office/powerpoint/2010/main" val="404838098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97A76F4-D97D-4303-9FA1-6DFEE6987001}"/>
              </a:ext>
            </a:extLst>
          </p:cNvPr>
          <p:cNvSpPr>
            <a:spLocks noGrp="1"/>
          </p:cNvSpPr>
          <p:nvPr>
            <p:ph idx="1"/>
          </p:nvPr>
        </p:nvSpPr>
        <p:spPr>
          <a:xfrm>
            <a:off x="838200" y="623455"/>
            <a:ext cx="10515600" cy="5553508"/>
          </a:xfrm>
        </p:spPr>
        <p:txBody>
          <a:bodyPr/>
          <a:lstStyle/>
          <a:p>
            <a:pPr algn="just">
              <a:lnSpc>
                <a:spcPct val="100000"/>
              </a:lnSpc>
            </a:pPr>
            <a:r>
              <a:rPr lang="fr-FR" dirty="0"/>
              <a:t>On trouve aussi quelquefois un infinitif employé sans négation en fonction d’impératif : il est alors précédé de </a:t>
            </a:r>
            <a:r>
              <a:rPr lang="fr-FR" i="1" dirty="0"/>
              <a:t>de</a:t>
            </a:r>
            <a:r>
              <a:rPr lang="fr-FR" dirty="0"/>
              <a:t> et de l’article et la phrase impérative débute par </a:t>
            </a:r>
            <a:r>
              <a:rPr lang="fr-FR" i="1" dirty="0">
                <a:solidFill>
                  <a:srgbClr val="00B050"/>
                </a:solidFill>
              </a:rPr>
              <a:t>or</a:t>
            </a:r>
            <a:r>
              <a:rPr lang="fr-FR" dirty="0"/>
              <a:t>. </a:t>
            </a:r>
          </a:p>
          <a:p>
            <a:pPr marL="0" indent="0" algn="just">
              <a:buNone/>
            </a:pPr>
            <a:r>
              <a:rPr lang="fr-FR" dirty="0"/>
              <a:t>	Ex.	</a:t>
            </a:r>
            <a:r>
              <a:rPr lang="fr-FR" i="1" dirty="0">
                <a:solidFill>
                  <a:srgbClr val="00B050"/>
                </a:solidFill>
              </a:rPr>
              <a:t>Or</a:t>
            </a:r>
            <a:r>
              <a:rPr lang="fr-FR" i="1" dirty="0"/>
              <a:t> </a:t>
            </a:r>
            <a:r>
              <a:rPr lang="fr-FR" i="1" dirty="0" err="1"/>
              <a:t>del</a:t>
            </a:r>
            <a:r>
              <a:rPr lang="fr-FR" i="1" dirty="0"/>
              <a:t> </a:t>
            </a:r>
            <a:r>
              <a:rPr lang="fr-FR" i="1" dirty="0" err="1"/>
              <a:t>mangier</a:t>
            </a:r>
            <a:r>
              <a:rPr lang="fr-FR" dirty="0"/>
              <a:t> : eh ! bien, mangeons.</a:t>
            </a:r>
          </a:p>
          <a:p>
            <a:pPr marL="0" indent="0" algn="just">
              <a:buNone/>
            </a:pPr>
            <a:r>
              <a:rPr lang="fr-FR" dirty="0"/>
              <a:t>		</a:t>
            </a:r>
            <a:r>
              <a:rPr lang="fr-FR" i="1" dirty="0">
                <a:solidFill>
                  <a:srgbClr val="00B050"/>
                </a:solidFill>
              </a:rPr>
              <a:t>Or</a:t>
            </a:r>
            <a:r>
              <a:rPr lang="fr-FR" i="1" dirty="0"/>
              <a:t> </a:t>
            </a:r>
            <a:r>
              <a:rPr lang="fr-FR" i="1" dirty="0" err="1"/>
              <a:t>del</a:t>
            </a:r>
            <a:r>
              <a:rPr lang="fr-FR" i="1" dirty="0"/>
              <a:t> bien faire</a:t>
            </a:r>
            <a:r>
              <a:rPr lang="fr-FR" dirty="0"/>
              <a:t> : songeons à bien faire.</a:t>
            </a:r>
          </a:p>
          <a:p>
            <a:pPr marL="0" indent="0" algn="just">
              <a:buNone/>
            </a:pPr>
            <a:r>
              <a:rPr lang="fr-FR" dirty="0"/>
              <a:t>		</a:t>
            </a:r>
            <a:r>
              <a:rPr lang="fr-FR" i="1" dirty="0">
                <a:solidFill>
                  <a:srgbClr val="00B050"/>
                </a:solidFill>
              </a:rPr>
              <a:t>Or</a:t>
            </a:r>
            <a:r>
              <a:rPr lang="fr-FR" i="1" dirty="0"/>
              <a:t> du </a:t>
            </a:r>
            <a:r>
              <a:rPr lang="fr-FR" i="1" dirty="0" err="1"/>
              <a:t>ferir</a:t>
            </a:r>
            <a:r>
              <a:rPr lang="fr-FR" dirty="0"/>
              <a:t> : allons, frappons.  </a:t>
            </a:r>
          </a:p>
          <a:p>
            <a:pPr marL="0" indent="0" algn="just">
              <a:buNone/>
            </a:pPr>
            <a:r>
              <a:rPr lang="fr-FR" dirty="0"/>
              <a:t> </a:t>
            </a:r>
          </a:p>
          <a:p>
            <a:pPr algn="just"/>
            <a:r>
              <a:rPr lang="fr-FR" dirty="0"/>
              <a:t>L’impératif est souvent précédé de </a:t>
            </a:r>
            <a:r>
              <a:rPr lang="fr-FR" dirty="0">
                <a:solidFill>
                  <a:srgbClr val="00B050"/>
                </a:solidFill>
              </a:rPr>
              <a:t>car</a:t>
            </a:r>
            <a:r>
              <a:rPr lang="fr-FR" dirty="0"/>
              <a:t> </a:t>
            </a:r>
            <a:r>
              <a:rPr lang="fr-FR" dirty="0">
                <a:solidFill>
                  <a:srgbClr val="00B050"/>
                </a:solidFill>
              </a:rPr>
              <a:t>(</a:t>
            </a:r>
            <a:r>
              <a:rPr lang="fr-FR" i="1" dirty="0" err="1">
                <a:solidFill>
                  <a:srgbClr val="00B050"/>
                </a:solidFill>
              </a:rPr>
              <a:t>quar</a:t>
            </a:r>
            <a:r>
              <a:rPr lang="fr-FR" dirty="0">
                <a:solidFill>
                  <a:srgbClr val="00B050"/>
                </a:solidFill>
              </a:rPr>
              <a:t>, </a:t>
            </a:r>
            <a:r>
              <a:rPr lang="fr-FR" i="1" dirty="0" err="1">
                <a:solidFill>
                  <a:srgbClr val="00B050"/>
                </a:solidFill>
              </a:rPr>
              <a:t>quer</a:t>
            </a:r>
            <a:r>
              <a:rPr lang="fr-FR" dirty="0">
                <a:solidFill>
                  <a:srgbClr val="00B050"/>
                </a:solidFill>
              </a:rPr>
              <a:t>), </a:t>
            </a:r>
            <a:r>
              <a:rPr lang="fr-FR" dirty="0"/>
              <a:t>qui peut se traduire par </a:t>
            </a:r>
            <a:r>
              <a:rPr lang="fr-FR" i="1" dirty="0">
                <a:solidFill>
                  <a:srgbClr val="00B050"/>
                </a:solidFill>
              </a:rPr>
              <a:t>donc</a:t>
            </a:r>
            <a:r>
              <a:rPr lang="fr-FR" dirty="0">
                <a:solidFill>
                  <a:srgbClr val="00B050"/>
                </a:solidFill>
              </a:rPr>
              <a:t>, </a:t>
            </a:r>
            <a:r>
              <a:rPr lang="fr-FR" i="1" dirty="0">
                <a:solidFill>
                  <a:srgbClr val="00B050"/>
                </a:solidFill>
              </a:rPr>
              <a:t>eh</a:t>
            </a:r>
            <a:r>
              <a:rPr lang="fr-FR" dirty="0">
                <a:solidFill>
                  <a:srgbClr val="00B050"/>
                </a:solidFill>
              </a:rPr>
              <a:t> </a:t>
            </a:r>
            <a:r>
              <a:rPr lang="fr-FR" i="1" dirty="0">
                <a:solidFill>
                  <a:srgbClr val="00B050"/>
                </a:solidFill>
              </a:rPr>
              <a:t>bien</a:t>
            </a:r>
            <a:r>
              <a:rPr lang="fr-FR" dirty="0">
                <a:solidFill>
                  <a:srgbClr val="00B050"/>
                </a:solidFill>
              </a:rPr>
              <a:t> ! </a:t>
            </a:r>
          </a:p>
          <a:p>
            <a:pPr marL="0" indent="0" algn="just">
              <a:buNone/>
            </a:pPr>
            <a:r>
              <a:rPr lang="fr-FR" dirty="0"/>
              <a:t>	Ex.	</a:t>
            </a:r>
            <a:r>
              <a:rPr lang="fr-FR" i="1" dirty="0" err="1"/>
              <a:t>Ço</a:t>
            </a:r>
            <a:r>
              <a:rPr lang="fr-FR" i="1" dirty="0"/>
              <a:t> </a:t>
            </a:r>
            <a:r>
              <a:rPr lang="fr-FR" i="1" dirty="0" err="1"/>
              <a:t>dist</a:t>
            </a:r>
            <a:r>
              <a:rPr lang="fr-FR" i="1" dirty="0"/>
              <a:t> li </a:t>
            </a:r>
            <a:r>
              <a:rPr lang="fr-FR" i="1" dirty="0" err="1"/>
              <a:t>pedre</a:t>
            </a:r>
            <a:r>
              <a:rPr lang="fr-FR" i="1" dirty="0"/>
              <a:t> : « </a:t>
            </a:r>
            <a:r>
              <a:rPr lang="fr-FR" i="1" dirty="0" err="1"/>
              <a:t>Filz</a:t>
            </a:r>
            <a:r>
              <a:rPr lang="fr-FR" i="1" dirty="0"/>
              <a:t>, </a:t>
            </a:r>
            <a:r>
              <a:rPr lang="fr-FR" b="1" i="1" dirty="0" err="1"/>
              <a:t>quer</a:t>
            </a:r>
            <a:r>
              <a:rPr lang="fr-FR" i="1" dirty="0"/>
              <a:t> t’en va </a:t>
            </a:r>
            <a:r>
              <a:rPr lang="fr-FR" i="1" dirty="0" err="1"/>
              <a:t>colchier</a:t>
            </a:r>
            <a:r>
              <a:rPr lang="fr-FR" dirty="0"/>
              <a:t>. »</a:t>
            </a:r>
          </a:p>
          <a:p>
            <a:pPr marL="0" indent="0" algn="just">
              <a:buNone/>
            </a:pPr>
            <a:r>
              <a:rPr lang="fr-FR" dirty="0"/>
              <a:t>		Le père dit : « Fils, </a:t>
            </a:r>
            <a:r>
              <a:rPr lang="fr-FR" i="1" dirty="0"/>
              <a:t>eh bien</a:t>
            </a:r>
            <a:r>
              <a:rPr lang="fr-FR" dirty="0"/>
              <a:t>, va te coucher »</a:t>
            </a:r>
          </a:p>
          <a:p>
            <a:pPr marL="0" indent="0" algn="just">
              <a:buNone/>
            </a:pPr>
            <a:r>
              <a:rPr lang="fr-FR" dirty="0"/>
              <a:t> </a:t>
            </a:r>
          </a:p>
          <a:p>
            <a:endParaRPr lang="fr-FR" dirty="0"/>
          </a:p>
        </p:txBody>
      </p:sp>
    </p:spTree>
    <p:extLst>
      <p:ext uri="{BB962C8B-B14F-4D97-AF65-F5344CB8AC3E}">
        <p14:creationId xmlns:p14="http://schemas.microsoft.com/office/powerpoint/2010/main" val="285928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233052D-9F22-4789-916F-95FEBE27630D}"/>
              </a:ext>
            </a:extLst>
          </p:cNvPr>
          <p:cNvSpPr>
            <a:spLocks noGrp="1"/>
          </p:cNvSpPr>
          <p:nvPr>
            <p:ph idx="1"/>
          </p:nvPr>
        </p:nvSpPr>
        <p:spPr>
          <a:xfrm>
            <a:off x="838200" y="735013"/>
            <a:ext cx="10515600" cy="5441950"/>
          </a:xfrm>
        </p:spPr>
        <p:txBody>
          <a:bodyPr/>
          <a:lstStyle/>
          <a:p>
            <a:pPr>
              <a:defRPr/>
            </a:pPr>
            <a:endParaRPr lang="fr-FR" b="1" u="sng" dirty="0"/>
          </a:p>
          <a:p>
            <a:pPr>
              <a:defRPr/>
            </a:pPr>
            <a:r>
              <a:rPr lang="fr-FR" b="1" u="sng" dirty="0">
                <a:solidFill>
                  <a:srgbClr val="FF0000"/>
                </a:solidFill>
              </a:rPr>
              <a:t>1</a:t>
            </a:r>
            <a:r>
              <a:rPr lang="fr-FR" b="1" u="sng" baseline="30000" dirty="0">
                <a:solidFill>
                  <a:srgbClr val="FF0000"/>
                </a:solidFill>
              </a:rPr>
              <a:t>ère</a:t>
            </a:r>
            <a:r>
              <a:rPr lang="fr-FR" b="1" u="sng" dirty="0">
                <a:solidFill>
                  <a:srgbClr val="FF0000"/>
                </a:solidFill>
              </a:rPr>
              <a:t> PARTIE : LA MORPHOLOGIE DE L’ANCIEN FRANÇAIS </a:t>
            </a:r>
            <a:endParaRPr lang="fr-FR" dirty="0">
              <a:solidFill>
                <a:srgbClr val="FF0000"/>
              </a:solidFill>
            </a:endParaRPr>
          </a:p>
          <a:p>
            <a:pPr marL="0" indent="0">
              <a:buFont typeface="Arial" panose="020B0604020202020204" pitchFamily="34" charset="0"/>
              <a:buNone/>
              <a:defRPr/>
            </a:pPr>
            <a:r>
              <a:rPr lang="fr-FR" b="1" dirty="0"/>
              <a:t> </a:t>
            </a:r>
            <a:endParaRPr lang="fr-FR" dirty="0"/>
          </a:p>
          <a:p>
            <a:pPr>
              <a:defRPr/>
            </a:pPr>
            <a:r>
              <a:rPr lang="fr-FR" b="1" u="sng" dirty="0">
                <a:solidFill>
                  <a:srgbClr val="FF0000"/>
                </a:solidFill>
              </a:rPr>
              <a:t>GROUPE NOMINAL ET DECLINAISON EN ANCIEN FRANÇAIS </a:t>
            </a:r>
            <a:endParaRPr lang="fr-FR" u="sng" dirty="0">
              <a:solidFill>
                <a:srgbClr val="FF0000"/>
              </a:solidFill>
            </a:endParaRPr>
          </a:p>
          <a:p>
            <a:pPr marL="0" indent="0">
              <a:buFont typeface="Arial" panose="020B0604020202020204" pitchFamily="34" charset="0"/>
              <a:buNone/>
              <a:defRPr/>
            </a:pPr>
            <a:r>
              <a:rPr lang="fr-FR" b="1" dirty="0">
                <a:solidFill>
                  <a:srgbClr val="FF0000"/>
                </a:solidFill>
              </a:rPr>
              <a:t> </a:t>
            </a:r>
            <a:endParaRPr lang="fr-FR" dirty="0">
              <a:solidFill>
                <a:srgbClr val="FF0000"/>
              </a:solidFill>
            </a:endParaRPr>
          </a:p>
          <a:p>
            <a:pPr algn="just">
              <a:lnSpc>
                <a:spcPct val="150000"/>
              </a:lnSpc>
              <a:defRPr/>
            </a:pPr>
            <a:r>
              <a:rPr lang="fr-FR" dirty="0"/>
              <a:t>	La marque casuelle contribue à indiquer la fonction grammaticale du substantif au sein de la proposition. La déclinaison française est un instrument bien simplifié par rapport à la déclinaison latine dont elle dérive. </a:t>
            </a:r>
          </a:p>
          <a:p>
            <a:pPr>
              <a:defRPr/>
            </a:pPr>
            <a:endParaRPr lang="fr-FR"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6AF2F2-3121-42D8-A1DC-410050CCFFBC}"/>
              </a:ext>
            </a:extLst>
          </p:cNvPr>
          <p:cNvSpPr>
            <a:spLocks noGrp="1"/>
          </p:cNvSpPr>
          <p:nvPr>
            <p:ph idx="1"/>
          </p:nvPr>
        </p:nvSpPr>
        <p:spPr>
          <a:xfrm>
            <a:off x="838200" y="609600"/>
            <a:ext cx="10515600" cy="5567363"/>
          </a:xfrm>
        </p:spPr>
        <p:txBody>
          <a:bodyPr/>
          <a:lstStyle/>
          <a:p>
            <a:r>
              <a:rPr lang="fr-FR" b="1" dirty="0">
                <a:solidFill>
                  <a:srgbClr val="FF0000"/>
                </a:solidFill>
              </a:rPr>
              <a:t>II.7.4. Le subjonctif</a:t>
            </a:r>
            <a:endParaRPr lang="fr-FR" dirty="0">
              <a:solidFill>
                <a:srgbClr val="FF0000"/>
              </a:solidFill>
            </a:endParaRPr>
          </a:p>
          <a:p>
            <a:pPr marL="0" indent="0" algn="just">
              <a:lnSpc>
                <a:spcPct val="100000"/>
              </a:lnSpc>
              <a:buNone/>
            </a:pPr>
            <a:r>
              <a:rPr lang="fr-FR" b="1" dirty="0"/>
              <a:t> </a:t>
            </a:r>
            <a:r>
              <a:rPr lang="fr-FR" b="1" i="1" u="sng" dirty="0">
                <a:solidFill>
                  <a:srgbClr val="00B050"/>
                </a:solidFill>
              </a:rPr>
              <a:t>Présent</a:t>
            </a:r>
            <a:r>
              <a:rPr lang="fr-FR" b="1" dirty="0"/>
              <a:t>.</a:t>
            </a:r>
            <a:r>
              <a:rPr lang="fr-FR" dirty="0"/>
              <a:t> Le subjonctif marquant un désir, un souhait (ou un ordre) s’emploie ordinairement sans </a:t>
            </a:r>
            <a:r>
              <a:rPr lang="fr-FR" i="1" dirty="0">
                <a:solidFill>
                  <a:srgbClr val="00B050"/>
                </a:solidFill>
              </a:rPr>
              <a:t>que</a:t>
            </a:r>
            <a:r>
              <a:rPr lang="fr-FR" dirty="0"/>
              <a:t>. </a:t>
            </a:r>
          </a:p>
          <a:p>
            <a:pPr marL="0" indent="0" algn="just">
              <a:lnSpc>
                <a:spcPct val="100000"/>
              </a:lnSpc>
              <a:buNone/>
            </a:pPr>
            <a:r>
              <a:rPr lang="fr-FR" dirty="0"/>
              <a:t>	Ex.	</a:t>
            </a:r>
            <a:r>
              <a:rPr lang="fr-FR" i="1" dirty="0"/>
              <a:t>Deus li </a:t>
            </a:r>
            <a:r>
              <a:rPr lang="fr-FR" i="1" dirty="0" err="1"/>
              <a:t>otreit</a:t>
            </a:r>
            <a:r>
              <a:rPr lang="fr-FR" i="1" dirty="0"/>
              <a:t> sainte </a:t>
            </a:r>
            <a:r>
              <a:rPr lang="fr-FR" i="1" dirty="0" err="1"/>
              <a:t>beneïçon</a:t>
            </a:r>
            <a:r>
              <a:rPr lang="fr-FR" dirty="0"/>
              <a:t> ! (</a:t>
            </a:r>
            <a:r>
              <a:rPr lang="fr-FR" dirty="0" err="1"/>
              <a:t>Rol</a:t>
            </a:r>
            <a:r>
              <a:rPr lang="fr-FR" dirty="0"/>
              <a:t>., 2245)</a:t>
            </a:r>
          </a:p>
          <a:p>
            <a:pPr marL="0" indent="0" algn="just">
              <a:lnSpc>
                <a:spcPct val="100000"/>
              </a:lnSpc>
              <a:buNone/>
            </a:pPr>
            <a:r>
              <a:rPr lang="fr-FR" dirty="0"/>
              <a:t>		</a:t>
            </a:r>
            <a:r>
              <a:rPr lang="fr-FR" i="1" dirty="0"/>
              <a:t>Que</a:t>
            </a:r>
            <a:r>
              <a:rPr lang="fr-FR" dirty="0"/>
              <a:t> Dieu lui octroie sa sainte bénédiction !</a:t>
            </a:r>
          </a:p>
          <a:p>
            <a:pPr marL="0" indent="0" algn="just">
              <a:lnSpc>
                <a:spcPct val="100000"/>
              </a:lnSpc>
              <a:buNone/>
            </a:pPr>
            <a:r>
              <a:rPr lang="fr-FR" dirty="0"/>
              <a:t>		</a:t>
            </a:r>
            <a:r>
              <a:rPr lang="fr-FR" i="1" dirty="0" err="1"/>
              <a:t>Ja</a:t>
            </a:r>
            <a:r>
              <a:rPr lang="fr-FR" i="1" dirty="0"/>
              <a:t> la </a:t>
            </a:r>
            <a:r>
              <a:rPr lang="fr-FR" i="1" dirty="0" err="1"/>
              <a:t>vostre</a:t>
            </a:r>
            <a:r>
              <a:rPr lang="fr-FR" i="1" dirty="0"/>
              <a:t> </a:t>
            </a:r>
            <a:r>
              <a:rPr lang="fr-FR" i="1" dirty="0" err="1"/>
              <a:t>anme</a:t>
            </a:r>
            <a:r>
              <a:rPr lang="fr-FR" i="1" dirty="0"/>
              <a:t> </a:t>
            </a:r>
            <a:r>
              <a:rPr lang="fr-FR" i="1" dirty="0" err="1"/>
              <a:t>nen</a:t>
            </a:r>
            <a:r>
              <a:rPr lang="fr-FR" i="1" dirty="0"/>
              <a:t> ait duel ne </a:t>
            </a:r>
            <a:r>
              <a:rPr lang="fr-FR" i="1" dirty="0" err="1"/>
              <a:t>soffraite</a:t>
            </a:r>
            <a:r>
              <a:rPr lang="fr-FR" i="1" dirty="0"/>
              <a:t> !</a:t>
            </a:r>
            <a:endParaRPr lang="fr-FR" dirty="0"/>
          </a:p>
          <a:p>
            <a:pPr marL="0" indent="0" algn="just">
              <a:lnSpc>
                <a:spcPct val="100000"/>
              </a:lnSpc>
              <a:buNone/>
            </a:pPr>
            <a:r>
              <a:rPr lang="fr-FR" i="1" dirty="0"/>
              <a:t>		De </a:t>
            </a:r>
            <a:r>
              <a:rPr lang="fr-FR" i="1" dirty="0" err="1"/>
              <a:t>pareïs</a:t>
            </a:r>
            <a:r>
              <a:rPr lang="fr-FR" i="1" dirty="0"/>
              <a:t> li </a:t>
            </a:r>
            <a:r>
              <a:rPr lang="fr-FR" i="1" dirty="0" err="1"/>
              <a:t>seit</a:t>
            </a:r>
            <a:r>
              <a:rPr lang="fr-FR" i="1" dirty="0"/>
              <a:t> la porte </a:t>
            </a:r>
            <a:r>
              <a:rPr lang="fr-FR" i="1" dirty="0" err="1"/>
              <a:t>overte</a:t>
            </a:r>
            <a:r>
              <a:rPr lang="fr-FR" i="1" dirty="0"/>
              <a:t> !</a:t>
            </a:r>
            <a:r>
              <a:rPr lang="fr-FR" dirty="0"/>
              <a:t> (</a:t>
            </a:r>
            <a:r>
              <a:rPr lang="fr-FR" dirty="0" err="1"/>
              <a:t>Rol</a:t>
            </a:r>
            <a:r>
              <a:rPr lang="fr-FR" dirty="0"/>
              <a:t>., 2257)</a:t>
            </a:r>
          </a:p>
          <a:p>
            <a:pPr algn="just">
              <a:lnSpc>
                <a:spcPct val="100000"/>
              </a:lnSpc>
            </a:pPr>
            <a:r>
              <a:rPr lang="fr-FR" dirty="0"/>
              <a:t>Que votre âme n’ait ni deuil ni douleur ; que du Paradis la porte lui soit ouverte !</a:t>
            </a:r>
          </a:p>
          <a:p>
            <a:pPr marL="0" indent="0">
              <a:buNone/>
            </a:pPr>
            <a:endParaRPr lang="fr-FR" dirty="0"/>
          </a:p>
        </p:txBody>
      </p:sp>
    </p:spTree>
    <p:extLst>
      <p:ext uri="{BB962C8B-B14F-4D97-AF65-F5344CB8AC3E}">
        <p14:creationId xmlns:p14="http://schemas.microsoft.com/office/powerpoint/2010/main" val="147830155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8989646-B3D9-4F9F-882B-3F6CD7FDE896}"/>
              </a:ext>
            </a:extLst>
          </p:cNvPr>
          <p:cNvSpPr>
            <a:spLocks noGrp="1"/>
          </p:cNvSpPr>
          <p:nvPr>
            <p:ph idx="1"/>
          </p:nvPr>
        </p:nvSpPr>
        <p:spPr>
          <a:xfrm>
            <a:off x="838200" y="443344"/>
            <a:ext cx="10515600" cy="7439892"/>
          </a:xfrm>
        </p:spPr>
        <p:txBody>
          <a:bodyPr/>
          <a:lstStyle/>
          <a:p>
            <a:pPr marL="0" indent="0">
              <a:buNone/>
            </a:pPr>
            <a:r>
              <a:rPr lang="fr-FR" i="1" dirty="0"/>
              <a:t> Ne vos ait hom qui face </a:t>
            </a:r>
            <a:r>
              <a:rPr lang="fr-FR" i="1" dirty="0" err="1"/>
              <a:t>coardie</a:t>
            </a:r>
            <a:r>
              <a:rPr lang="fr-FR" i="1" dirty="0"/>
              <a:t> !</a:t>
            </a:r>
            <a:r>
              <a:rPr lang="fr-FR" dirty="0"/>
              <a:t> (</a:t>
            </a:r>
            <a:r>
              <a:rPr lang="fr-FR" dirty="0" err="1"/>
              <a:t>Rol</a:t>
            </a:r>
            <a:r>
              <a:rPr lang="fr-FR" dirty="0"/>
              <a:t>., 2351.)</a:t>
            </a:r>
          </a:p>
          <a:p>
            <a:pPr marL="0" indent="0">
              <a:buNone/>
            </a:pPr>
            <a:r>
              <a:rPr lang="fr-FR" dirty="0"/>
              <a:t> Ne vous ait homme qui fasse couardise !</a:t>
            </a:r>
          </a:p>
          <a:p>
            <a:pPr marL="0" indent="0">
              <a:buNone/>
            </a:pPr>
            <a:r>
              <a:rPr lang="fr-FR" i="1" dirty="0"/>
              <a:t> Ne placet </a:t>
            </a:r>
            <a:r>
              <a:rPr lang="fr-FR" i="1" dirty="0" err="1"/>
              <a:t>Deu</a:t>
            </a:r>
            <a:r>
              <a:rPr lang="fr-FR" i="1" dirty="0"/>
              <a:t> ne ses </a:t>
            </a:r>
            <a:r>
              <a:rPr lang="fr-FR" i="1" dirty="0" err="1"/>
              <a:t>sainz</a:t>
            </a:r>
            <a:r>
              <a:rPr lang="fr-FR" i="1" dirty="0"/>
              <a:t> ne ses </a:t>
            </a:r>
            <a:r>
              <a:rPr lang="fr-FR" i="1" dirty="0" err="1"/>
              <a:t>angeles</a:t>
            </a:r>
            <a:r>
              <a:rPr lang="fr-FR" i="1" dirty="0"/>
              <a:t> !</a:t>
            </a:r>
            <a:r>
              <a:rPr lang="fr-FR" dirty="0"/>
              <a:t> (</a:t>
            </a:r>
            <a:r>
              <a:rPr lang="fr-FR" dirty="0" err="1"/>
              <a:t>Rol</a:t>
            </a:r>
            <a:r>
              <a:rPr lang="fr-FR" dirty="0"/>
              <a:t>., 3718) </a:t>
            </a:r>
          </a:p>
          <a:p>
            <a:pPr marL="0" indent="0">
              <a:buNone/>
            </a:pPr>
            <a:r>
              <a:rPr lang="fr-FR" dirty="0"/>
              <a:t> A Dieu ne plaise, ni à ses saints ni à ses anges !</a:t>
            </a:r>
          </a:p>
          <a:p>
            <a:pPr algn="just"/>
            <a:r>
              <a:rPr lang="fr-FR" dirty="0"/>
              <a:t>Le subjonctif présent s’emploie volontiers dans les formules de souhait commençant par </a:t>
            </a:r>
            <a:r>
              <a:rPr lang="fr-FR" i="1" dirty="0">
                <a:solidFill>
                  <a:srgbClr val="00B050"/>
                </a:solidFill>
              </a:rPr>
              <a:t>si</a:t>
            </a:r>
            <a:r>
              <a:rPr lang="fr-FR" dirty="0">
                <a:solidFill>
                  <a:srgbClr val="00B050"/>
                </a:solidFill>
              </a:rPr>
              <a:t> (= latin </a:t>
            </a:r>
            <a:r>
              <a:rPr lang="fr-FR" i="1" dirty="0">
                <a:solidFill>
                  <a:srgbClr val="00B050"/>
                </a:solidFill>
              </a:rPr>
              <a:t>sic</a:t>
            </a:r>
            <a:r>
              <a:rPr lang="fr-FR" dirty="0"/>
              <a:t>) et quelquefois par se. </a:t>
            </a:r>
          </a:p>
          <a:p>
            <a:pPr marL="0" indent="0">
              <a:buNone/>
            </a:pPr>
            <a:r>
              <a:rPr lang="fr-FR" dirty="0"/>
              <a:t>	Ex.	</a:t>
            </a:r>
            <a:r>
              <a:rPr lang="fr-FR" i="1" dirty="0">
                <a:solidFill>
                  <a:srgbClr val="00B050"/>
                </a:solidFill>
              </a:rPr>
              <a:t>Si</a:t>
            </a:r>
            <a:r>
              <a:rPr lang="fr-FR" i="1" dirty="0"/>
              <a:t> m’</a:t>
            </a:r>
            <a:r>
              <a:rPr lang="fr-FR" i="1" dirty="0" err="1"/>
              <a:t>aït</a:t>
            </a:r>
            <a:r>
              <a:rPr lang="fr-FR" i="1" dirty="0"/>
              <a:t> Deus !</a:t>
            </a:r>
            <a:r>
              <a:rPr lang="fr-FR" dirty="0"/>
              <a:t> (formule très fréquente) </a:t>
            </a:r>
          </a:p>
          <a:p>
            <a:pPr marL="0" indent="0">
              <a:buNone/>
            </a:pPr>
            <a:r>
              <a:rPr lang="fr-FR" dirty="0"/>
              <a:t>		Que Dieu m’aide !</a:t>
            </a:r>
          </a:p>
          <a:p>
            <a:pPr marL="0" indent="0">
              <a:buNone/>
            </a:pPr>
            <a:r>
              <a:rPr lang="fr-FR" dirty="0"/>
              <a:t>		</a:t>
            </a:r>
            <a:r>
              <a:rPr lang="fr-FR" i="1" dirty="0">
                <a:solidFill>
                  <a:srgbClr val="00B050"/>
                </a:solidFill>
              </a:rPr>
              <a:t>Si</a:t>
            </a:r>
            <a:r>
              <a:rPr lang="fr-FR" i="1" dirty="0"/>
              <a:t> </a:t>
            </a:r>
            <a:r>
              <a:rPr lang="fr-FR" i="1" dirty="0" err="1"/>
              <a:t>Dieus</a:t>
            </a:r>
            <a:r>
              <a:rPr lang="fr-FR" i="1" dirty="0"/>
              <a:t> me </a:t>
            </a:r>
            <a:r>
              <a:rPr lang="fr-FR" i="1" dirty="0" err="1"/>
              <a:t>gart</a:t>
            </a:r>
            <a:r>
              <a:rPr lang="fr-FR" i="1" dirty="0"/>
              <a:t> !</a:t>
            </a:r>
            <a:endParaRPr lang="fr-FR" dirty="0"/>
          </a:p>
          <a:p>
            <a:pPr marL="0" indent="0">
              <a:buNone/>
            </a:pPr>
            <a:r>
              <a:rPr lang="fr-FR" dirty="0"/>
              <a:t>		Puisse Dieu me garder !</a:t>
            </a:r>
          </a:p>
          <a:p>
            <a:pPr marL="0" indent="0">
              <a:buNone/>
            </a:pPr>
            <a:r>
              <a:rPr lang="fr-FR" dirty="0"/>
              <a:t>		</a:t>
            </a:r>
            <a:r>
              <a:rPr lang="fr-FR" i="1" dirty="0"/>
              <a:t>Plus vous </a:t>
            </a:r>
            <a:r>
              <a:rPr lang="fr-FR" i="1" dirty="0" err="1"/>
              <a:t>amoie</a:t>
            </a:r>
            <a:r>
              <a:rPr lang="fr-FR" i="1" dirty="0"/>
              <a:t> la moitié,</a:t>
            </a:r>
            <a:endParaRPr lang="fr-FR" dirty="0"/>
          </a:p>
          <a:p>
            <a:pPr marL="0" indent="0">
              <a:buNone/>
            </a:pPr>
            <a:r>
              <a:rPr lang="fr-FR" i="1" dirty="0"/>
              <a:t>		</a:t>
            </a:r>
            <a:r>
              <a:rPr lang="fr-FR" i="1" dirty="0">
                <a:solidFill>
                  <a:srgbClr val="00B050"/>
                </a:solidFill>
              </a:rPr>
              <a:t>Se</a:t>
            </a:r>
            <a:r>
              <a:rPr lang="fr-FR" i="1" dirty="0"/>
              <a:t> </a:t>
            </a:r>
            <a:r>
              <a:rPr lang="fr-FR" i="1" dirty="0" err="1"/>
              <a:t>Dieus</a:t>
            </a:r>
            <a:r>
              <a:rPr lang="fr-FR" i="1" dirty="0"/>
              <a:t> ait </a:t>
            </a:r>
            <a:r>
              <a:rPr lang="fr-FR" i="1" dirty="0" err="1"/>
              <a:t>ja</a:t>
            </a:r>
            <a:r>
              <a:rPr lang="fr-FR" i="1" dirty="0"/>
              <a:t> de moi pitié !</a:t>
            </a:r>
            <a:endParaRPr lang="fr-FR" dirty="0"/>
          </a:p>
          <a:p>
            <a:pPr marL="0" indent="0">
              <a:buNone/>
            </a:pPr>
            <a:r>
              <a:rPr lang="fr-FR" i="1" dirty="0"/>
              <a:t>		Que ne </a:t>
            </a:r>
            <a:r>
              <a:rPr lang="fr-FR" i="1" dirty="0" err="1"/>
              <a:t>fesoie</a:t>
            </a:r>
            <a:r>
              <a:rPr lang="fr-FR" i="1" dirty="0"/>
              <a:t> moi-</a:t>
            </a:r>
            <a:r>
              <a:rPr lang="fr-FR" i="1" dirty="0" err="1"/>
              <a:t>meïsmes</a:t>
            </a:r>
            <a:r>
              <a:rPr lang="fr-FR" dirty="0"/>
              <a:t>. (</a:t>
            </a:r>
            <a:r>
              <a:rPr lang="fr-FR" i="1" dirty="0" err="1"/>
              <a:t>Chastelaine</a:t>
            </a:r>
            <a:r>
              <a:rPr lang="fr-FR" i="1" dirty="0"/>
              <a:t> de </a:t>
            </a:r>
            <a:r>
              <a:rPr lang="fr-FR" i="1" dirty="0" err="1"/>
              <a:t>Vergi</a:t>
            </a:r>
            <a:r>
              <a:rPr lang="fr-FR" i="1" dirty="0"/>
              <a:t>, 761)</a:t>
            </a:r>
            <a:endParaRPr lang="fr-FR" dirty="0"/>
          </a:p>
          <a:p>
            <a:pPr marL="0" indent="0">
              <a:buNone/>
            </a:pPr>
            <a:r>
              <a:rPr lang="fr-FR" dirty="0"/>
              <a:t>Je vous aimais, Dieu me pardonne ! la moitié plus que je ne faisais moi -même.</a:t>
            </a:r>
          </a:p>
          <a:p>
            <a:pPr marL="0" indent="0">
              <a:buNone/>
            </a:pPr>
            <a:r>
              <a:rPr lang="fr-FR" dirty="0"/>
              <a:t> </a:t>
            </a:r>
          </a:p>
          <a:p>
            <a:endParaRPr lang="fr-FR" dirty="0"/>
          </a:p>
        </p:txBody>
      </p:sp>
    </p:spTree>
    <p:extLst>
      <p:ext uri="{BB962C8B-B14F-4D97-AF65-F5344CB8AC3E}">
        <p14:creationId xmlns:p14="http://schemas.microsoft.com/office/powerpoint/2010/main" val="106812022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4D50D2C-A513-4449-B2AB-77D3CCAB3E11}"/>
              </a:ext>
            </a:extLst>
          </p:cNvPr>
          <p:cNvSpPr>
            <a:spLocks noGrp="1"/>
          </p:cNvSpPr>
          <p:nvPr>
            <p:ph idx="1"/>
          </p:nvPr>
        </p:nvSpPr>
        <p:spPr>
          <a:xfrm>
            <a:off x="838200" y="526473"/>
            <a:ext cx="10515600" cy="5650490"/>
          </a:xfrm>
        </p:spPr>
        <p:txBody>
          <a:bodyPr/>
          <a:lstStyle/>
          <a:p>
            <a:r>
              <a:rPr lang="fr-FR" b="1" i="1" u="sng" dirty="0">
                <a:solidFill>
                  <a:srgbClr val="00B050"/>
                </a:solidFill>
              </a:rPr>
              <a:t>L’imparfait</a:t>
            </a:r>
            <a:r>
              <a:rPr lang="fr-FR" dirty="0">
                <a:solidFill>
                  <a:srgbClr val="00B050"/>
                </a:solidFill>
              </a:rPr>
              <a:t> </a:t>
            </a:r>
            <a:r>
              <a:rPr lang="fr-FR" b="1" dirty="0">
                <a:solidFill>
                  <a:srgbClr val="00B050"/>
                </a:solidFill>
              </a:rPr>
              <a:t>du subjonctif</a:t>
            </a:r>
            <a:r>
              <a:rPr lang="fr-FR" dirty="0"/>
              <a:t>, employé dans une proposition indépendante, exprime un regret du passé, un souhait qui ne peut pas être réalisé (mode irréel).</a:t>
            </a:r>
          </a:p>
          <a:p>
            <a:r>
              <a:rPr lang="fr-FR" b="1" i="1" u="sng" dirty="0">
                <a:solidFill>
                  <a:srgbClr val="00B050"/>
                </a:solidFill>
              </a:rPr>
              <a:t>Le plus-que-parfait</a:t>
            </a:r>
            <a:r>
              <a:rPr lang="fr-FR" dirty="0">
                <a:solidFill>
                  <a:srgbClr val="00B050"/>
                </a:solidFill>
              </a:rPr>
              <a:t> </a:t>
            </a:r>
            <a:r>
              <a:rPr lang="fr-FR" b="1" dirty="0">
                <a:solidFill>
                  <a:srgbClr val="00B050"/>
                </a:solidFill>
              </a:rPr>
              <a:t>du subjonctif </a:t>
            </a:r>
            <a:r>
              <a:rPr lang="fr-FR" dirty="0"/>
              <a:t>– plus rarement employé d’ailleurs – peut servir  à rendre la même idée.</a:t>
            </a:r>
          </a:p>
          <a:p>
            <a:pPr marL="0" indent="0">
              <a:buNone/>
            </a:pPr>
            <a:r>
              <a:rPr lang="fr-FR" dirty="0"/>
              <a:t>	Ex.	</a:t>
            </a:r>
            <a:r>
              <a:rPr lang="fr-FR" i="1" dirty="0"/>
              <a:t>Car la </a:t>
            </a:r>
            <a:r>
              <a:rPr lang="fr-FR" b="1" i="1" dirty="0" err="1"/>
              <a:t>tenisse</a:t>
            </a:r>
            <a:r>
              <a:rPr lang="fr-FR" i="1" dirty="0"/>
              <a:t> en France et </a:t>
            </a:r>
            <a:r>
              <a:rPr lang="fr-FR" i="1" dirty="0" err="1"/>
              <a:t>Bertrans</a:t>
            </a:r>
            <a:r>
              <a:rPr lang="fr-FR" i="1" dirty="0"/>
              <a:t> si i </a:t>
            </a:r>
            <a:r>
              <a:rPr lang="fr-FR" b="1" i="1" dirty="0" err="1"/>
              <a:t>fusset</a:t>
            </a:r>
            <a:r>
              <a:rPr lang="fr-FR" i="1" dirty="0"/>
              <a:t>. </a:t>
            </a:r>
            <a:endParaRPr lang="fr-FR" dirty="0"/>
          </a:p>
          <a:p>
            <a:pPr marL="0" indent="0">
              <a:buNone/>
            </a:pPr>
            <a:r>
              <a:rPr lang="fr-FR" i="1" dirty="0"/>
              <a:t>		A pis </a:t>
            </a:r>
            <a:r>
              <a:rPr lang="fr-FR" i="1" dirty="0" err="1"/>
              <a:t>ed</a:t>
            </a:r>
            <a:r>
              <a:rPr lang="fr-FR" i="1" dirty="0"/>
              <a:t> a martels </a:t>
            </a:r>
            <a:r>
              <a:rPr lang="fr-FR" i="1" dirty="0" err="1"/>
              <a:t>sereit</a:t>
            </a:r>
            <a:r>
              <a:rPr lang="fr-FR" i="1" dirty="0"/>
              <a:t> </a:t>
            </a:r>
            <a:r>
              <a:rPr lang="fr-FR" i="1" dirty="0" err="1"/>
              <a:t>aconseüde</a:t>
            </a:r>
            <a:r>
              <a:rPr lang="fr-FR" i="1" dirty="0"/>
              <a:t>. (</a:t>
            </a:r>
            <a:r>
              <a:rPr lang="fr-FR" i="1" dirty="0" err="1"/>
              <a:t>Pelerinage</a:t>
            </a:r>
            <a:r>
              <a:rPr lang="fr-FR" i="1" dirty="0"/>
              <a:t>, 327-8.)</a:t>
            </a:r>
            <a:r>
              <a:rPr lang="fr-FR" dirty="0"/>
              <a:t>      </a:t>
            </a:r>
          </a:p>
          <a:p>
            <a:pPr marL="0" indent="0">
              <a:buNone/>
            </a:pPr>
            <a:r>
              <a:rPr lang="fr-FR" dirty="0"/>
              <a:t> Car si je la tenais en France (puissé-je) et que Bertrand y fût, à coups de pics et de marteaux elle serait attaquée !</a:t>
            </a:r>
          </a:p>
          <a:p>
            <a:pPr marL="0" indent="0">
              <a:buNone/>
            </a:pPr>
            <a:r>
              <a:rPr lang="fr-FR" dirty="0"/>
              <a:t>		</a:t>
            </a:r>
            <a:r>
              <a:rPr lang="fr-FR" i="1" dirty="0"/>
              <a:t>E deus, </a:t>
            </a:r>
            <a:r>
              <a:rPr lang="fr-FR" i="1" dirty="0" err="1"/>
              <a:t>dist-il</a:t>
            </a:r>
            <a:r>
              <a:rPr lang="fr-FR" i="1" dirty="0"/>
              <a:t>, </a:t>
            </a:r>
            <a:r>
              <a:rPr lang="fr-FR" i="1" dirty="0" err="1"/>
              <a:t>quer</a:t>
            </a:r>
            <a:r>
              <a:rPr lang="fr-FR" i="1" dirty="0"/>
              <a:t> </a:t>
            </a:r>
            <a:r>
              <a:rPr lang="fr-FR" i="1" dirty="0" err="1"/>
              <a:t>oüsse</a:t>
            </a:r>
            <a:r>
              <a:rPr lang="fr-FR" i="1" dirty="0"/>
              <a:t>, un </a:t>
            </a:r>
            <a:r>
              <a:rPr lang="fr-FR" i="1" dirty="0" err="1"/>
              <a:t>serjant</a:t>
            </a:r>
            <a:endParaRPr lang="fr-FR" dirty="0"/>
          </a:p>
          <a:p>
            <a:pPr marL="0" indent="0">
              <a:buNone/>
            </a:pPr>
            <a:r>
              <a:rPr lang="fr-FR" i="1" dirty="0"/>
              <a:t>		</a:t>
            </a:r>
            <a:r>
              <a:rPr lang="fr-FR" i="1" dirty="0" err="1"/>
              <a:t>Quil</a:t>
            </a:r>
            <a:r>
              <a:rPr lang="fr-FR" i="1" dirty="0"/>
              <a:t> me </a:t>
            </a:r>
            <a:r>
              <a:rPr lang="fr-FR" b="1" i="1" dirty="0" err="1"/>
              <a:t>gardast</a:t>
            </a:r>
            <a:r>
              <a:rPr lang="fr-FR" i="1" dirty="0"/>
              <a:t> ! (Alexis, 226)</a:t>
            </a:r>
            <a:r>
              <a:rPr lang="fr-FR" dirty="0"/>
              <a:t>  </a:t>
            </a:r>
          </a:p>
          <a:p>
            <a:pPr marL="0" indent="0">
              <a:buNone/>
            </a:pPr>
            <a:r>
              <a:rPr lang="fr-FR" i="1" dirty="0"/>
              <a:t>		</a:t>
            </a:r>
            <a:r>
              <a:rPr lang="fr-FR" dirty="0"/>
              <a:t>Eh ! Dieu, dit-il, si j’avais un serviteur qui me le garderait !</a:t>
            </a:r>
          </a:p>
          <a:p>
            <a:endParaRPr lang="fr-FR" dirty="0"/>
          </a:p>
        </p:txBody>
      </p:sp>
    </p:spTree>
    <p:extLst>
      <p:ext uri="{BB962C8B-B14F-4D97-AF65-F5344CB8AC3E}">
        <p14:creationId xmlns:p14="http://schemas.microsoft.com/office/powerpoint/2010/main" val="378409510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37A34B-875C-446B-A1F7-C9716C6C8B2E}"/>
              </a:ext>
            </a:extLst>
          </p:cNvPr>
          <p:cNvSpPr>
            <a:spLocks noGrp="1"/>
          </p:cNvSpPr>
          <p:nvPr>
            <p:ph idx="1"/>
          </p:nvPr>
        </p:nvSpPr>
        <p:spPr>
          <a:xfrm>
            <a:off x="838200" y="595745"/>
            <a:ext cx="10515600" cy="5971310"/>
          </a:xfrm>
        </p:spPr>
        <p:txBody>
          <a:bodyPr/>
          <a:lstStyle/>
          <a:p>
            <a:r>
              <a:rPr lang="fr-FR" dirty="0"/>
              <a:t>L’imparfait du subjonctif a aussi le sens du conditionnel présent.</a:t>
            </a:r>
          </a:p>
          <a:p>
            <a:pPr marL="0" indent="0">
              <a:buNone/>
            </a:pPr>
            <a:r>
              <a:rPr lang="fr-FR" dirty="0"/>
              <a:t>	Ex.	</a:t>
            </a:r>
            <a:r>
              <a:rPr lang="fr-FR" i="1" dirty="0"/>
              <a:t>Mais li </a:t>
            </a:r>
            <a:r>
              <a:rPr lang="fr-FR" i="1" dirty="0" err="1"/>
              <a:t>quens</a:t>
            </a:r>
            <a:r>
              <a:rPr lang="fr-FR" i="1" dirty="0"/>
              <a:t> </a:t>
            </a:r>
            <a:r>
              <a:rPr lang="fr-FR" i="1" dirty="0" err="1"/>
              <a:t>Guenes</a:t>
            </a:r>
            <a:r>
              <a:rPr lang="fr-FR" i="1" dirty="0"/>
              <a:t> </a:t>
            </a:r>
            <a:r>
              <a:rPr lang="fr-FR" i="1" dirty="0" err="1"/>
              <a:t>iloec</a:t>
            </a:r>
            <a:r>
              <a:rPr lang="fr-FR" i="1" dirty="0"/>
              <a:t> ne </a:t>
            </a:r>
            <a:r>
              <a:rPr lang="fr-FR" b="1" i="1" dirty="0" err="1"/>
              <a:t>volsist</a:t>
            </a:r>
            <a:r>
              <a:rPr lang="fr-FR" i="1" dirty="0"/>
              <a:t> </a:t>
            </a:r>
            <a:r>
              <a:rPr lang="fr-FR" i="1" dirty="0" err="1"/>
              <a:t>estre</a:t>
            </a:r>
            <a:r>
              <a:rPr lang="fr-FR" i="1" dirty="0"/>
              <a:t>. (</a:t>
            </a:r>
            <a:r>
              <a:rPr lang="fr-FR" i="1" dirty="0" err="1"/>
              <a:t>Rol</a:t>
            </a:r>
            <a:r>
              <a:rPr lang="fr-FR" i="1" dirty="0"/>
              <a:t>., 332.) </a:t>
            </a:r>
            <a:endParaRPr lang="fr-FR" dirty="0"/>
          </a:p>
          <a:p>
            <a:pPr marL="0" indent="0">
              <a:buNone/>
            </a:pPr>
            <a:r>
              <a:rPr lang="fr-FR" dirty="0"/>
              <a:t>		Mais le comte Ganelon ne voudrait pas être là.</a:t>
            </a:r>
          </a:p>
          <a:p>
            <a:pPr marL="0" indent="0" algn="just">
              <a:buNone/>
            </a:pPr>
            <a:r>
              <a:rPr lang="fr-FR" dirty="0"/>
              <a:t> L’imparfait du subjonctif jouait aussi, conformément à son origine (plus-que-parfait du subjonctif en latin), le rôle de conditionnel passé et était même d’un emploi très fréquent dans ce sens.</a:t>
            </a:r>
          </a:p>
          <a:p>
            <a:pPr marL="0" indent="0">
              <a:buNone/>
            </a:pPr>
            <a:r>
              <a:rPr lang="fr-FR" dirty="0"/>
              <a:t>	Ex.	</a:t>
            </a:r>
            <a:r>
              <a:rPr lang="fr-FR" i="1" dirty="0"/>
              <a:t>Qui lui </a:t>
            </a:r>
            <a:r>
              <a:rPr lang="fr-FR" b="1" i="1" dirty="0" err="1"/>
              <a:t>veïst</a:t>
            </a:r>
            <a:r>
              <a:rPr lang="fr-FR" i="1" dirty="0"/>
              <a:t> Sarrazins </a:t>
            </a:r>
            <a:r>
              <a:rPr lang="fr-FR" i="1" dirty="0" err="1"/>
              <a:t>desmembrer</a:t>
            </a:r>
            <a:r>
              <a:rPr lang="fr-FR" i="1" dirty="0"/>
              <a:t> ! (</a:t>
            </a:r>
            <a:r>
              <a:rPr lang="fr-FR" i="1" dirty="0" err="1"/>
              <a:t>Rol</a:t>
            </a:r>
            <a:r>
              <a:rPr lang="fr-FR" i="1" dirty="0"/>
              <a:t>., 1970)</a:t>
            </a:r>
            <a:endParaRPr lang="fr-FR" dirty="0"/>
          </a:p>
          <a:p>
            <a:pPr marL="0" indent="0">
              <a:buNone/>
            </a:pPr>
            <a:r>
              <a:rPr lang="fr-FR" dirty="0"/>
              <a:t>		Qui </a:t>
            </a:r>
            <a:r>
              <a:rPr lang="fr-FR" i="1" dirty="0"/>
              <a:t>l’aurait vu </a:t>
            </a:r>
            <a:r>
              <a:rPr lang="fr-FR" dirty="0"/>
              <a:t>démembrer ainsi les Sarrasins ! </a:t>
            </a:r>
          </a:p>
          <a:p>
            <a:pPr marL="0" indent="0">
              <a:buNone/>
            </a:pPr>
            <a:r>
              <a:rPr lang="fr-FR" dirty="0"/>
              <a:t>		</a:t>
            </a:r>
            <a:r>
              <a:rPr lang="fr-FR" i="1" dirty="0"/>
              <a:t>La </a:t>
            </a:r>
            <a:r>
              <a:rPr lang="fr-FR" b="1" i="1" dirty="0" err="1"/>
              <a:t>veïssiez</a:t>
            </a:r>
            <a:r>
              <a:rPr lang="fr-FR" i="1" dirty="0"/>
              <a:t> la terre si </a:t>
            </a:r>
            <a:r>
              <a:rPr lang="fr-FR" i="1" dirty="0" err="1"/>
              <a:t>jonchiée</a:t>
            </a:r>
            <a:r>
              <a:rPr lang="fr-FR" i="1" dirty="0"/>
              <a:t> ! (</a:t>
            </a:r>
            <a:r>
              <a:rPr lang="fr-FR" i="1" dirty="0" err="1"/>
              <a:t>Rol</a:t>
            </a:r>
            <a:r>
              <a:rPr lang="fr-FR" i="1" dirty="0"/>
              <a:t>., 3388.)  </a:t>
            </a:r>
            <a:endParaRPr lang="fr-FR" dirty="0"/>
          </a:p>
          <a:p>
            <a:pPr marL="0" indent="0">
              <a:buNone/>
            </a:pPr>
            <a:r>
              <a:rPr lang="fr-FR" dirty="0"/>
              <a:t>		Là vous auriez vu la terre si jonchée !</a:t>
            </a:r>
          </a:p>
          <a:p>
            <a:pPr marL="0" indent="0">
              <a:buNone/>
            </a:pPr>
            <a:r>
              <a:rPr lang="fr-FR" dirty="0"/>
              <a:t>		</a:t>
            </a:r>
            <a:r>
              <a:rPr lang="fr-FR" i="1" dirty="0"/>
              <a:t>Ki pois </a:t>
            </a:r>
            <a:r>
              <a:rPr lang="fr-FR" b="1" i="1" dirty="0" err="1"/>
              <a:t>veïst</a:t>
            </a:r>
            <a:r>
              <a:rPr lang="fr-FR" i="1" dirty="0"/>
              <a:t> les chevaliers d’Arabe ! (</a:t>
            </a:r>
            <a:r>
              <a:rPr lang="fr-FR" i="1" dirty="0" err="1"/>
              <a:t>Rol</a:t>
            </a:r>
            <a:r>
              <a:rPr lang="fr-FR" i="1" dirty="0"/>
              <a:t>., 3473) </a:t>
            </a:r>
            <a:endParaRPr lang="fr-FR" dirty="0"/>
          </a:p>
          <a:p>
            <a:pPr marL="0" indent="0">
              <a:buNone/>
            </a:pPr>
            <a:r>
              <a:rPr lang="fr-FR" dirty="0"/>
              <a:t>		Celui qui </a:t>
            </a:r>
            <a:r>
              <a:rPr lang="fr-FR" i="1" dirty="0"/>
              <a:t>aurait vu</a:t>
            </a:r>
            <a:r>
              <a:rPr lang="fr-FR" dirty="0"/>
              <a:t> ensuite les chevaliers d’Arabie !</a:t>
            </a:r>
          </a:p>
          <a:p>
            <a:endParaRPr lang="fr-FR" dirty="0"/>
          </a:p>
        </p:txBody>
      </p:sp>
    </p:spTree>
    <p:extLst>
      <p:ext uri="{BB962C8B-B14F-4D97-AF65-F5344CB8AC3E}">
        <p14:creationId xmlns:p14="http://schemas.microsoft.com/office/powerpoint/2010/main" val="172347535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C364E8-C49A-4815-8C1B-465DDA3329FF}"/>
              </a:ext>
            </a:extLst>
          </p:cNvPr>
          <p:cNvSpPr>
            <a:spLocks noGrp="1"/>
          </p:cNvSpPr>
          <p:nvPr>
            <p:ph idx="1"/>
          </p:nvPr>
        </p:nvSpPr>
        <p:spPr>
          <a:xfrm>
            <a:off x="838200" y="748145"/>
            <a:ext cx="10515600" cy="5428818"/>
          </a:xfrm>
        </p:spPr>
        <p:txBody>
          <a:bodyPr/>
          <a:lstStyle/>
          <a:p>
            <a:pPr marL="0" indent="0">
              <a:buNone/>
            </a:pPr>
            <a:r>
              <a:rPr lang="fr-FR" i="1" dirty="0"/>
              <a:t>	Ne </a:t>
            </a:r>
            <a:r>
              <a:rPr lang="fr-FR" b="1" i="1" dirty="0" err="1"/>
              <a:t>fust</a:t>
            </a:r>
            <a:r>
              <a:rPr lang="fr-FR" i="1" dirty="0"/>
              <a:t> la </a:t>
            </a:r>
            <a:r>
              <a:rPr lang="fr-FR" i="1" dirty="0" err="1"/>
              <a:t>coife</a:t>
            </a:r>
            <a:r>
              <a:rPr lang="fr-FR" i="1" dirty="0"/>
              <a:t> de son haubert </a:t>
            </a:r>
            <a:r>
              <a:rPr lang="fr-FR" i="1" dirty="0" err="1"/>
              <a:t>treliz</a:t>
            </a:r>
            <a:endParaRPr lang="fr-FR" dirty="0"/>
          </a:p>
          <a:p>
            <a:pPr marL="0" indent="0">
              <a:buNone/>
            </a:pPr>
            <a:r>
              <a:rPr lang="fr-FR" i="1" dirty="0"/>
              <a:t>	De ci es </a:t>
            </a:r>
            <a:r>
              <a:rPr lang="fr-FR" i="1" dirty="0" err="1"/>
              <a:t>denz</a:t>
            </a:r>
            <a:r>
              <a:rPr lang="fr-FR" i="1" dirty="0"/>
              <a:t> li </a:t>
            </a:r>
            <a:r>
              <a:rPr lang="fr-FR" b="1" i="1" dirty="0" err="1"/>
              <a:t>eüst</a:t>
            </a:r>
            <a:r>
              <a:rPr lang="fr-FR" i="1" dirty="0"/>
              <a:t> le </a:t>
            </a:r>
            <a:r>
              <a:rPr lang="fr-FR" i="1" dirty="0" err="1"/>
              <a:t>brant</a:t>
            </a:r>
            <a:r>
              <a:rPr lang="fr-FR" i="1" dirty="0"/>
              <a:t> mis. (Raoul de Cambrai, v. 63)</a:t>
            </a:r>
            <a:endParaRPr lang="fr-FR" dirty="0"/>
          </a:p>
          <a:p>
            <a:pPr marL="0" indent="0">
              <a:buNone/>
            </a:pPr>
            <a:r>
              <a:rPr lang="fr-FR" dirty="0"/>
              <a:t>Si ce n</a:t>
            </a:r>
            <a:r>
              <a:rPr lang="fr-FR" i="1" dirty="0"/>
              <a:t>’eût été</a:t>
            </a:r>
            <a:r>
              <a:rPr lang="fr-FR" dirty="0"/>
              <a:t> (f. m: n’eût été) la coiffe du haubert tressé, il lui </a:t>
            </a:r>
            <a:r>
              <a:rPr lang="fr-FR" i="1" dirty="0"/>
              <a:t>aurait</a:t>
            </a:r>
            <a:r>
              <a:rPr lang="fr-FR" dirty="0"/>
              <a:t> </a:t>
            </a:r>
            <a:r>
              <a:rPr lang="fr-FR" i="1" dirty="0"/>
              <a:t>enfoncé</a:t>
            </a:r>
            <a:r>
              <a:rPr lang="fr-FR" dirty="0"/>
              <a:t> sa lame jusqu’aux dents.</a:t>
            </a:r>
          </a:p>
          <a:p>
            <a:pPr marL="0" indent="0">
              <a:buNone/>
            </a:pPr>
            <a:r>
              <a:rPr lang="fr-FR" i="1" dirty="0"/>
              <a:t>	</a:t>
            </a:r>
            <a:r>
              <a:rPr lang="fr-FR" i="1" dirty="0" err="1"/>
              <a:t>Ja</a:t>
            </a:r>
            <a:r>
              <a:rPr lang="fr-FR" i="1" dirty="0"/>
              <a:t> de </a:t>
            </a:r>
            <a:r>
              <a:rPr lang="fr-FR" i="1" dirty="0" err="1"/>
              <a:t>lour</a:t>
            </a:r>
            <a:r>
              <a:rPr lang="fr-FR" i="1" dirty="0"/>
              <a:t> </a:t>
            </a:r>
            <a:r>
              <a:rPr lang="fr-FR" i="1" dirty="0" err="1"/>
              <a:t>vuelde</a:t>
            </a:r>
            <a:r>
              <a:rPr lang="fr-FR" i="1" dirty="0"/>
              <a:t> lui ne </a:t>
            </a:r>
            <a:r>
              <a:rPr lang="fr-FR" b="1" i="1" dirty="0" err="1"/>
              <a:t>dessevrassent</a:t>
            </a:r>
            <a:r>
              <a:rPr lang="fr-FR" i="1" dirty="0"/>
              <a:t>.</a:t>
            </a:r>
            <a:r>
              <a:rPr lang="fr-FR" dirty="0"/>
              <a:t> (Alexis, 585)</a:t>
            </a:r>
          </a:p>
          <a:p>
            <a:pPr marL="0" indent="0">
              <a:buNone/>
            </a:pPr>
            <a:r>
              <a:rPr lang="fr-FR" dirty="0"/>
              <a:t> Jamais, de leur propre volonté, ils ne se </a:t>
            </a:r>
            <a:r>
              <a:rPr lang="fr-FR" i="1" dirty="0"/>
              <a:t>seraient</a:t>
            </a:r>
            <a:r>
              <a:rPr lang="fr-FR" dirty="0"/>
              <a:t> </a:t>
            </a:r>
            <a:r>
              <a:rPr lang="fr-FR" i="1" dirty="0"/>
              <a:t>séparés</a:t>
            </a:r>
            <a:r>
              <a:rPr lang="fr-FR" dirty="0"/>
              <a:t> de lui.    </a:t>
            </a:r>
          </a:p>
          <a:p>
            <a:pPr marL="0" indent="0">
              <a:buNone/>
            </a:pPr>
            <a:r>
              <a:rPr lang="fr-FR" dirty="0"/>
              <a:t> </a:t>
            </a:r>
          </a:p>
          <a:p>
            <a:pPr algn="just"/>
            <a:r>
              <a:rPr lang="fr-FR" dirty="0"/>
              <a:t>L’imparfait du subjonctif s’emploie avec le même sens dans les propositions subordonnées.  </a:t>
            </a:r>
          </a:p>
          <a:p>
            <a:pPr marL="0" indent="0">
              <a:buNone/>
            </a:pPr>
            <a:r>
              <a:rPr lang="fr-FR" dirty="0"/>
              <a:t>	Ex.	</a:t>
            </a:r>
            <a:r>
              <a:rPr lang="fr-FR" i="1" dirty="0"/>
              <a:t>Mais </a:t>
            </a:r>
            <a:r>
              <a:rPr lang="fr-FR" i="1" dirty="0" err="1"/>
              <a:t>co’st</a:t>
            </a:r>
            <a:r>
              <a:rPr lang="fr-FR" i="1" dirty="0"/>
              <a:t> tels </a:t>
            </a:r>
            <a:r>
              <a:rPr lang="fr-FR" i="1" dirty="0" err="1"/>
              <a:t>plaiz</a:t>
            </a:r>
            <a:r>
              <a:rPr lang="fr-FR" i="1" dirty="0"/>
              <a:t> dont il </a:t>
            </a:r>
            <a:r>
              <a:rPr lang="fr-FR" b="1" i="1" dirty="0" err="1"/>
              <a:t>volsist</a:t>
            </a:r>
            <a:r>
              <a:rPr lang="fr-FR" i="1" dirty="0"/>
              <a:t> </a:t>
            </a:r>
            <a:r>
              <a:rPr lang="fr-FR" i="1" dirty="0" err="1"/>
              <a:t>neient</a:t>
            </a:r>
            <a:r>
              <a:rPr lang="fr-FR" i="1" dirty="0"/>
              <a:t>. (Alexis, 49)</a:t>
            </a:r>
            <a:endParaRPr lang="fr-FR" dirty="0"/>
          </a:p>
          <a:p>
            <a:pPr marL="0" indent="0">
              <a:buNone/>
            </a:pPr>
            <a:r>
              <a:rPr lang="fr-FR" dirty="0"/>
              <a:t>		Mais c’est un accord dont il </a:t>
            </a:r>
            <a:r>
              <a:rPr lang="fr-FR" i="1" dirty="0"/>
              <a:t>n’aurait</a:t>
            </a:r>
            <a:r>
              <a:rPr lang="fr-FR" dirty="0"/>
              <a:t> nullement </a:t>
            </a:r>
            <a:r>
              <a:rPr lang="fr-FR" i="1" dirty="0"/>
              <a:t>voulu</a:t>
            </a:r>
            <a:r>
              <a:rPr lang="fr-FR" dirty="0"/>
              <a:t>.</a:t>
            </a:r>
          </a:p>
          <a:p>
            <a:pPr marL="0" indent="0">
              <a:buNone/>
            </a:pPr>
            <a:r>
              <a:rPr lang="fr-FR" dirty="0"/>
              <a:t> </a:t>
            </a:r>
          </a:p>
          <a:p>
            <a:endParaRPr lang="fr-FR" dirty="0"/>
          </a:p>
        </p:txBody>
      </p:sp>
    </p:spTree>
    <p:extLst>
      <p:ext uri="{BB962C8B-B14F-4D97-AF65-F5344CB8AC3E}">
        <p14:creationId xmlns:p14="http://schemas.microsoft.com/office/powerpoint/2010/main" val="411390694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E31165E-0CC0-4258-995A-6F95AECBE96D}"/>
              </a:ext>
            </a:extLst>
          </p:cNvPr>
          <p:cNvSpPr>
            <a:spLocks noGrp="1"/>
          </p:cNvSpPr>
          <p:nvPr>
            <p:ph idx="1"/>
          </p:nvPr>
        </p:nvSpPr>
        <p:spPr>
          <a:xfrm>
            <a:off x="838200" y="595745"/>
            <a:ext cx="10515600" cy="5581218"/>
          </a:xfrm>
        </p:spPr>
        <p:txBody>
          <a:bodyPr/>
          <a:lstStyle/>
          <a:p>
            <a:r>
              <a:rPr lang="fr-FR" b="1" dirty="0">
                <a:solidFill>
                  <a:srgbClr val="FF0000"/>
                </a:solidFill>
              </a:rPr>
              <a:t>II.7.5. L’infinitif</a:t>
            </a:r>
            <a:endParaRPr lang="fr-FR" dirty="0">
              <a:solidFill>
                <a:srgbClr val="FF0000"/>
              </a:solidFill>
            </a:endParaRPr>
          </a:p>
          <a:p>
            <a:pPr algn="just">
              <a:lnSpc>
                <a:spcPct val="100000"/>
              </a:lnSpc>
            </a:pPr>
            <a:r>
              <a:rPr lang="fr-FR" dirty="0"/>
              <a:t>L’infinitif peut être employé en fonction de substantif, sujet d’une phrase, et dans ce cas il prend </a:t>
            </a:r>
            <a:r>
              <a:rPr lang="fr-FR" i="1" dirty="0"/>
              <a:t>s</a:t>
            </a:r>
            <a:r>
              <a:rPr lang="fr-FR" dirty="0"/>
              <a:t>, signe du cas - sujet. Cet emploi est très fréquent ; on sait qu’il s’est restreint à quelques verbes seulement dans la langue moderne.</a:t>
            </a:r>
          </a:p>
          <a:p>
            <a:pPr marL="0" indent="0">
              <a:buNone/>
            </a:pPr>
            <a:r>
              <a:rPr lang="fr-FR" dirty="0"/>
              <a:t>	Ex.	</a:t>
            </a:r>
            <a:r>
              <a:rPr lang="fr-FR" i="1" dirty="0"/>
              <a:t>Li </a:t>
            </a:r>
            <a:r>
              <a:rPr lang="fr-FR" b="1" i="1" dirty="0"/>
              <a:t>corners</a:t>
            </a:r>
            <a:r>
              <a:rPr lang="fr-FR" i="1" dirty="0"/>
              <a:t> ne vos </a:t>
            </a:r>
            <a:r>
              <a:rPr lang="fr-FR" i="1" dirty="0" err="1"/>
              <a:t>avreit</a:t>
            </a:r>
            <a:r>
              <a:rPr lang="fr-FR" i="1" dirty="0"/>
              <a:t> mestier. (</a:t>
            </a:r>
            <a:r>
              <a:rPr lang="fr-FR" i="1" dirty="0" err="1"/>
              <a:t>Rol</a:t>
            </a:r>
            <a:r>
              <a:rPr lang="fr-FR" i="1" dirty="0"/>
              <a:t>., 1742)</a:t>
            </a:r>
            <a:endParaRPr lang="fr-FR" dirty="0"/>
          </a:p>
          <a:p>
            <a:pPr marL="0" indent="0">
              <a:buNone/>
            </a:pPr>
            <a:r>
              <a:rPr lang="fr-FR" dirty="0"/>
              <a:t>		Le corner, le fait de sonner du cor ne vous servirait à rien.</a:t>
            </a:r>
          </a:p>
          <a:p>
            <a:r>
              <a:rPr lang="fr-FR" dirty="0"/>
              <a:t>L’infinitif peut être aussi employé, comme un substantif, en fonction de cas – régime.	</a:t>
            </a:r>
          </a:p>
          <a:p>
            <a:pPr marL="0" indent="0">
              <a:buNone/>
            </a:pPr>
            <a:r>
              <a:rPr lang="fr-FR" dirty="0"/>
              <a:t>	Ex. 	</a:t>
            </a:r>
            <a:r>
              <a:rPr lang="fr-FR" i="1" dirty="0" err="1"/>
              <a:t>Dieus</a:t>
            </a:r>
            <a:r>
              <a:rPr lang="fr-FR" i="1" dirty="0"/>
              <a:t> </a:t>
            </a:r>
            <a:r>
              <a:rPr lang="fr-FR" i="1" dirty="0" err="1"/>
              <a:t>exodist</a:t>
            </a:r>
            <a:r>
              <a:rPr lang="fr-FR" i="1" dirty="0"/>
              <a:t> les suons </a:t>
            </a:r>
            <a:r>
              <a:rPr lang="fr-FR" b="1" i="1" dirty="0" err="1"/>
              <a:t>pensers</a:t>
            </a:r>
            <a:r>
              <a:rPr lang="fr-FR" dirty="0"/>
              <a:t>.  (Vie de Saint Léger, 29 b)</a:t>
            </a:r>
          </a:p>
          <a:p>
            <a:pPr marL="0" indent="0">
              <a:buNone/>
            </a:pPr>
            <a:r>
              <a:rPr lang="fr-FR" dirty="0"/>
              <a:t>		Dieu exauça ses </a:t>
            </a:r>
            <a:r>
              <a:rPr lang="fr-FR" dirty="0" err="1"/>
              <a:t>pensers</a:t>
            </a:r>
            <a:r>
              <a:rPr lang="fr-FR" dirty="0"/>
              <a:t>.</a:t>
            </a:r>
          </a:p>
          <a:p>
            <a:endParaRPr lang="fr-FR" dirty="0"/>
          </a:p>
        </p:txBody>
      </p:sp>
    </p:spTree>
    <p:extLst>
      <p:ext uri="{BB962C8B-B14F-4D97-AF65-F5344CB8AC3E}">
        <p14:creationId xmlns:p14="http://schemas.microsoft.com/office/powerpoint/2010/main" val="101801759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E6040F7-6990-437C-BD42-93E2687BC7D7}"/>
              </a:ext>
            </a:extLst>
          </p:cNvPr>
          <p:cNvSpPr>
            <a:spLocks noGrp="1"/>
          </p:cNvSpPr>
          <p:nvPr>
            <p:ph idx="1"/>
          </p:nvPr>
        </p:nvSpPr>
        <p:spPr>
          <a:xfrm>
            <a:off x="838200" y="651164"/>
            <a:ext cx="10515600" cy="5525799"/>
          </a:xfrm>
        </p:spPr>
        <p:txBody>
          <a:bodyPr/>
          <a:lstStyle/>
          <a:p>
            <a:pPr marL="0" indent="0">
              <a:buNone/>
            </a:pPr>
            <a:r>
              <a:rPr lang="fr-FR" i="1" dirty="0"/>
              <a:t>	</a:t>
            </a:r>
            <a:r>
              <a:rPr lang="fr-FR" i="1" dirty="0" err="1"/>
              <a:t>Tot</a:t>
            </a:r>
            <a:r>
              <a:rPr lang="fr-FR" i="1" dirty="0"/>
              <a:t> </a:t>
            </a:r>
            <a:r>
              <a:rPr lang="fr-FR" i="1" dirty="0" err="1"/>
              <a:t>nostre</a:t>
            </a:r>
            <a:r>
              <a:rPr lang="fr-FR" i="1" dirty="0"/>
              <a:t> </a:t>
            </a:r>
            <a:r>
              <a:rPr lang="fr-FR" b="1" i="1" dirty="0"/>
              <a:t>vivre</a:t>
            </a:r>
            <a:r>
              <a:rPr lang="fr-FR" i="1" dirty="0"/>
              <a:t> et </a:t>
            </a:r>
            <a:r>
              <a:rPr lang="fr-FR" i="1" dirty="0" err="1"/>
              <a:t>tot</a:t>
            </a:r>
            <a:r>
              <a:rPr lang="fr-FR" i="1" dirty="0"/>
              <a:t> </a:t>
            </a:r>
            <a:r>
              <a:rPr lang="fr-FR" i="1" dirty="0" err="1"/>
              <a:t>nostre</a:t>
            </a:r>
            <a:r>
              <a:rPr lang="fr-FR" i="1" dirty="0"/>
              <a:t> </a:t>
            </a:r>
            <a:r>
              <a:rPr lang="fr-FR" b="1" i="1" dirty="0" err="1"/>
              <a:t>mangier</a:t>
            </a:r>
            <a:endParaRPr lang="fr-FR" dirty="0"/>
          </a:p>
          <a:p>
            <a:pPr marL="0" indent="0">
              <a:buNone/>
            </a:pPr>
            <a:r>
              <a:rPr lang="fr-FR" i="1" dirty="0"/>
              <a:t>	De </a:t>
            </a:r>
            <a:r>
              <a:rPr lang="fr-FR" i="1" dirty="0" err="1"/>
              <a:t>cel</a:t>
            </a:r>
            <a:r>
              <a:rPr lang="fr-FR" i="1" dirty="0"/>
              <a:t> autel le convient </a:t>
            </a:r>
            <a:r>
              <a:rPr lang="fr-FR" i="1" dirty="0" err="1"/>
              <a:t>repairier</a:t>
            </a:r>
            <a:r>
              <a:rPr lang="fr-FR" i="1" dirty="0"/>
              <a:t>. (Raoul de Cambrai, 1348</a:t>
            </a:r>
            <a:r>
              <a:rPr lang="fr-FR" dirty="0"/>
              <a:t>.)</a:t>
            </a:r>
          </a:p>
          <a:p>
            <a:pPr marL="0" indent="0">
              <a:buNone/>
            </a:pPr>
            <a:r>
              <a:rPr lang="fr-FR" dirty="0"/>
              <a:t>Tout notre </a:t>
            </a:r>
            <a:r>
              <a:rPr lang="fr-FR" i="1" dirty="0"/>
              <a:t>vivre</a:t>
            </a:r>
            <a:r>
              <a:rPr lang="fr-FR" dirty="0"/>
              <a:t> et tout notre </a:t>
            </a:r>
            <a:r>
              <a:rPr lang="fr-FR" i="1" dirty="0"/>
              <a:t>manger</a:t>
            </a:r>
            <a:r>
              <a:rPr lang="fr-FR" dirty="0"/>
              <a:t> il convient de le tirer de cet autel</a:t>
            </a:r>
          </a:p>
          <a:p>
            <a:pPr algn="just"/>
            <a:r>
              <a:rPr lang="fr-FR" dirty="0"/>
              <a:t>De plus, l’infinitif peut jouer, accompagné de l’article défini ou d’un adjectif démonstratif ou possessif, le rôle de complément déterminatif, indirect ou circonstanciel. </a:t>
            </a:r>
          </a:p>
          <a:p>
            <a:pPr marL="0" indent="0">
              <a:buNone/>
            </a:pPr>
            <a:r>
              <a:rPr lang="fr-FR" dirty="0"/>
              <a:t>	Ex.	</a:t>
            </a:r>
            <a:r>
              <a:rPr lang="fr-FR" i="1" dirty="0" err="1"/>
              <a:t>Tens</a:t>
            </a:r>
            <a:r>
              <a:rPr lang="fr-FR" i="1" dirty="0"/>
              <a:t> est </a:t>
            </a:r>
            <a:r>
              <a:rPr lang="fr-FR" b="1" i="1" dirty="0" err="1"/>
              <a:t>del</a:t>
            </a:r>
            <a:r>
              <a:rPr lang="fr-FR" b="1" i="1" dirty="0"/>
              <a:t> </a:t>
            </a:r>
            <a:r>
              <a:rPr lang="fr-FR" b="1" i="1" dirty="0" err="1"/>
              <a:t>herbergier</a:t>
            </a:r>
            <a:r>
              <a:rPr lang="fr-FR" i="1" dirty="0"/>
              <a:t>,</a:t>
            </a:r>
            <a:endParaRPr lang="fr-FR" dirty="0"/>
          </a:p>
          <a:p>
            <a:pPr marL="0" indent="0">
              <a:buNone/>
            </a:pPr>
            <a:r>
              <a:rPr lang="fr-FR" i="1" dirty="0"/>
              <a:t>		En </a:t>
            </a:r>
            <a:r>
              <a:rPr lang="fr-FR" i="1" dirty="0" err="1"/>
              <a:t>Rencesvals</a:t>
            </a:r>
            <a:r>
              <a:rPr lang="fr-FR" i="1" dirty="0"/>
              <a:t> est </a:t>
            </a:r>
            <a:r>
              <a:rPr lang="fr-FR" i="1" dirty="0" err="1"/>
              <a:t>tart</a:t>
            </a:r>
            <a:r>
              <a:rPr lang="fr-FR" i="1" dirty="0"/>
              <a:t> </a:t>
            </a:r>
            <a:r>
              <a:rPr lang="fr-FR" b="1" i="1" dirty="0" err="1"/>
              <a:t>del</a:t>
            </a:r>
            <a:r>
              <a:rPr lang="fr-FR" b="1" i="1" dirty="0"/>
              <a:t> </a:t>
            </a:r>
            <a:r>
              <a:rPr lang="fr-FR" b="1" i="1" dirty="0" err="1"/>
              <a:t>repaidrier</a:t>
            </a:r>
            <a:r>
              <a:rPr lang="fr-FR" i="1" dirty="0"/>
              <a:t>. (</a:t>
            </a:r>
            <a:r>
              <a:rPr lang="fr-FR" i="1" dirty="0" err="1"/>
              <a:t>Rol</a:t>
            </a:r>
            <a:r>
              <a:rPr lang="fr-FR" i="1" dirty="0"/>
              <a:t>., 2482)</a:t>
            </a:r>
            <a:endParaRPr lang="fr-FR" dirty="0"/>
          </a:p>
          <a:p>
            <a:pPr marL="0" indent="0">
              <a:buNone/>
            </a:pPr>
            <a:r>
              <a:rPr lang="fr-FR" dirty="0"/>
              <a:t>Il est temps de se reposer, en Roncevaux il est trop tard pour revenir.</a:t>
            </a:r>
          </a:p>
          <a:p>
            <a:pPr marL="0" indent="0">
              <a:buNone/>
            </a:pPr>
            <a:r>
              <a:rPr lang="fr-FR" dirty="0"/>
              <a:t>		</a:t>
            </a:r>
            <a:r>
              <a:rPr lang="fr-FR" i="1" dirty="0"/>
              <a:t>En </a:t>
            </a:r>
            <a:r>
              <a:rPr lang="fr-FR" b="1" i="1" dirty="0" err="1"/>
              <a:t>cel</a:t>
            </a:r>
            <a:r>
              <a:rPr lang="fr-FR" i="1" dirty="0"/>
              <a:t> </a:t>
            </a:r>
            <a:r>
              <a:rPr lang="fr-FR" b="1" i="1" dirty="0"/>
              <a:t>tirer</a:t>
            </a:r>
            <a:r>
              <a:rPr lang="fr-FR" i="1" dirty="0"/>
              <a:t> le coms s’aperçut </a:t>
            </a:r>
            <a:r>
              <a:rPr lang="fr-FR" i="1" dirty="0" err="1"/>
              <a:t>alques</a:t>
            </a:r>
            <a:r>
              <a:rPr lang="fr-FR" i="1" dirty="0"/>
              <a:t>. (</a:t>
            </a:r>
            <a:r>
              <a:rPr lang="fr-FR" i="1" dirty="0" err="1"/>
              <a:t>Rol</a:t>
            </a:r>
            <a:r>
              <a:rPr lang="fr-FR" i="1" dirty="0"/>
              <a:t>., 2283)</a:t>
            </a:r>
            <a:endParaRPr lang="fr-FR" dirty="0"/>
          </a:p>
          <a:p>
            <a:pPr marL="0" indent="0">
              <a:buNone/>
            </a:pPr>
            <a:r>
              <a:rPr lang="fr-FR" dirty="0"/>
              <a:t>Au moment où on lui tirait (la barbe), Roland reprit connaissance. </a:t>
            </a:r>
          </a:p>
          <a:p>
            <a:endParaRPr lang="fr-FR" dirty="0"/>
          </a:p>
        </p:txBody>
      </p:sp>
    </p:spTree>
    <p:extLst>
      <p:ext uri="{BB962C8B-B14F-4D97-AF65-F5344CB8AC3E}">
        <p14:creationId xmlns:p14="http://schemas.microsoft.com/office/powerpoint/2010/main" val="62019511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5F3D045-CF9C-4CBE-A012-0AC0E29BE215}"/>
              </a:ext>
            </a:extLst>
          </p:cNvPr>
          <p:cNvSpPr>
            <a:spLocks noGrp="1"/>
          </p:cNvSpPr>
          <p:nvPr>
            <p:ph idx="1"/>
          </p:nvPr>
        </p:nvSpPr>
        <p:spPr>
          <a:xfrm>
            <a:off x="838200" y="706582"/>
            <a:ext cx="10515600" cy="5929745"/>
          </a:xfrm>
        </p:spPr>
        <p:txBody>
          <a:bodyPr/>
          <a:lstStyle/>
          <a:p>
            <a:r>
              <a:rPr lang="fr-FR" b="1" dirty="0">
                <a:solidFill>
                  <a:srgbClr val="FF0000"/>
                </a:solidFill>
              </a:rPr>
              <a:t>II.7.6. Le participe passé</a:t>
            </a:r>
            <a:endParaRPr lang="fr-FR" dirty="0">
              <a:solidFill>
                <a:srgbClr val="FF0000"/>
              </a:solidFill>
            </a:endParaRPr>
          </a:p>
          <a:p>
            <a:pPr algn="just">
              <a:lnSpc>
                <a:spcPct val="100000"/>
              </a:lnSpc>
            </a:pPr>
            <a:r>
              <a:rPr lang="fr-FR" dirty="0"/>
              <a:t>La règle de l’accord du participe passé en ancien français peut se résumer ainsi. </a:t>
            </a:r>
            <a:r>
              <a:rPr lang="fr-FR" dirty="0">
                <a:solidFill>
                  <a:srgbClr val="00B050"/>
                </a:solidFill>
              </a:rPr>
              <a:t>« L’ancienne langue peut à volonté faire accorder ou ne pas accorder le participe passé construit avec </a:t>
            </a:r>
            <a:r>
              <a:rPr lang="fr-FR" i="1" dirty="0">
                <a:solidFill>
                  <a:srgbClr val="00B050"/>
                </a:solidFill>
              </a:rPr>
              <a:t>avoir </a:t>
            </a:r>
            <a:r>
              <a:rPr lang="fr-FR" dirty="0">
                <a:solidFill>
                  <a:srgbClr val="00B050"/>
                </a:solidFill>
              </a:rPr>
              <a:t> et son régime, que celui-ci le suive ou le précède. »</a:t>
            </a:r>
            <a:r>
              <a:rPr lang="fr-FR" dirty="0"/>
              <a:t> Ordinairement cependant le participe s’accorde, que le régime direct précède – ce qui arrive plus souvent que dans la langue moderne – ou qu’il suive.  </a:t>
            </a:r>
          </a:p>
          <a:p>
            <a:pPr marL="0" indent="0">
              <a:buNone/>
            </a:pPr>
            <a:r>
              <a:rPr lang="fr-FR" dirty="0"/>
              <a:t>	Ex.	</a:t>
            </a:r>
            <a:r>
              <a:rPr lang="fr-FR" i="1" dirty="0"/>
              <a:t>Carles li Magnes </a:t>
            </a:r>
            <a:r>
              <a:rPr lang="fr-FR" b="1" i="1" dirty="0"/>
              <a:t>at</a:t>
            </a:r>
            <a:r>
              <a:rPr lang="fr-FR" i="1" dirty="0"/>
              <a:t> Espagne </a:t>
            </a:r>
            <a:r>
              <a:rPr lang="fr-FR" b="1" i="1" dirty="0" err="1"/>
              <a:t>guastée</a:t>
            </a:r>
            <a:r>
              <a:rPr lang="fr-FR" i="1" dirty="0"/>
              <a:t>,</a:t>
            </a:r>
            <a:endParaRPr lang="fr-FR" dirty="0"/>
          </a:p>
          <a:p>
            <a:pPr marL="0" indent="0">
              <a:buNone/>
            </a:pPr>
            <a:r>
              <a:rPr lang="fr-FR" i="1" dirty="0"/>
              <a:t>		Les castels </a:t>
            </a:r>
            <a:r>
              <a:rPr lang="fr-FR" b="1" i="1" dirty="0"/>
              <a:t>pris</a:t>
            </a:r>
            <a:r>
              <a:rPr lang="fr-FR" i="1" dirty="0"/>
              <a:t>, les </a:t>
            </a:r>
            <a:r>
              <a:rPr lang="fr-FR" i="1" dirty="0" err="1"/>
              <a:t>citéz</a:t>
            </a:r>
            <a:r>
              <a:rPr lang="fr-FR" i="1" dirty="0"/>
              <a:t> </a:t>
            </a:r>
            <a:r>
              <a:rPr lang="fr-FR" b="1" i="1" dirty="0"/>
              <a:t>violées</a:t>
            </a:r>
            <a:r>
              <a:rPr lang="fr-FR" i="1" dirty="0"/>
              <a:t>.</a:t>
            </a:r>
            <a:endParaRPr lang="fr-FR" dirty="0"/>
          </a:p>
          <a:p>
            <a:pPr marL="0" indent="0">
              <a:buNone/>
            </a:pPr>
            <a:r>
              <a:rPr lang="fr-FR" i="1" dirty="0"/>
              <a:t>		</a:t>
            </a:r>
            <a:r>
              <a:rPr lang="fr-FR" i="1" dirty="0" err="1"/>
              <a:t>Ço</a:t>
            </a:r>
            <a:r>
              <a:rPr lang="fr-FR" i="1" dirty="0"/>
              <a:t> dit li reis que sa guerre </a:t>
            </a:r>
            <a:r>
              <a:rPr lang="fr-FR" b="1" i="1" dirty="0"/>
              <a:t>out</a:t>
            </a:r>
            <a:r>
              <a:rPr lang="fr-FR" i="1" dirty="0"/>
              <a:t> </a:t>
            </a:r>
            <a:r>
              <a:rPr lang="fr-FR" b="1" i="1" dirty="0" err="1"/>
              <a:t>finée</a:t>
            </a:r>
            <a:r>
              <a:rPr lang="fr-FR" i="1" dirty="0"/>
              <a:t>. (</a:t>
            </a:r>
            <a:r>
              <a:rPr lang="fr-FR" i="1" dirty="0" err="1"/>
              <a:t>Rol</a:t>
            </a:r>
            <a:r>
              <a:rPr lang="fr-FR" i="1" dirty="0"/>
              <a:t>., 703)   </a:t>
            </a:r>
            <a:endParaRPr lang="fr-FR" dirty="0"/>
          </a:p>
          <a:p>
            <a:pPr marL="0" indent="0">
              <a:buNone/>
            </a:pPr>
            <a:r>
              <a:rPr lang="fr-FR" dirty="0"/>
              <a:t>Charlemagne a dévasté l’Espagne, pris les châteaux et violé les cités. Le roi dit qu’il a fini sa guerre. </a:t>
            </a:r>
          </a:p>
          <a:p>
            <a:endParaRPr lang="fr-FR" dirty="0"/>
          </a:p>
        </p:txBody>
      </p:sp>
    </p:spTree>
    <p:extLst>
      <p:ext uri="{BB962C8B-B14F-4D97-AF65-F5344CB8AC3E}">
        <p14:creationId xmlns:p14="http://schemas.microsoft.com/office/powerpoint/2010/main" val="34146640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F700BE4-4536-45AD-A0B7-B565F8562AFC}"/>
              </a:ext>
            </a:extLst>
          </p:cNvPr>
          <p:cNvSpPr>
            <a:spLocks noGrp="1"/>
          </p:cNvSpPr>
          <p:nvPr>
            <p:ph idx="1"/>
          </p:nvPr>
        </p:nvSpPr>
        <p:spPr>
          <a:xfrm>
            <a:off x="838200" y="581891"/>
            <a:ext cx="10515600" cy="5595072"/>
          </a:xfrm>
        </p:spPr>
        <p:txBody>
          <a:bodyPr/>
          <a:lstStyle/>
          <a:p>
            <a:pPr marL="0" indent="0">
              <a:buNone/>
            </a:pPr>
            <a:r>
              <a:rPr lang="fr-FR" dirty="0"/>
              <a:t>		…Carles l’</a:t>
            </a:r>
            <a:r>
              <a:rPr lang="fr-FR" dirty="0" err="1"/>
              <a:t>emperére</a:t>
            </a:r>
            <a:endParaRPr lang="fr-FR" dirty="0"/>
          </a:p>
          <a:p>
            <a:pPr marL="0" indent="0">
              <a:buNone/>
            </a:pPr>
            <a:r>
              <a:rPr lang="fr-FR" dirty="0"/>
              <a:t>		</a:t>
            </a:r>
            <a:r>
              <a:rPr lang="fr-FR" i="1" dirty="0"/>
              <a:t>Mort m’</a:t>
            </a:r>
            <a:r>
              <a:rPr lang="fr-FR" b="1" i="1" dirty="0"/>
              <a:t>at</a:t>
            </a:r>
            <a:r>
              <a:rPr lang="fr-FR" i="1" dirty="0"/>
              <a:t> mes homes, ma terre </a:t>
            </a:r>
            <a:r>
              <a:rPr lang="fr-FR" b="1" i="1" dirty="0" err="1"/>
              <a:t>déguastée</a:t>
            </a:r>
            <a:endParaRPr lang="fr-FR" dirty="0"/>
          </a:p>
          <a:p>
            <a:pPr marL="0" indent="0">
              <a:buNone/>
            </a:pPr>
            <a:r>
              <a:rPr lang="fr-FR" i="1" dirty="0"/>
              <a:t>		Et mes </a:t>
            </a:r>
            <a:r>
              <a:rPr lang="fr-FR" i="1" dirty="0" err="1"/>
              <a:t>citéz</a:t>
            </a:r>
            <a:r>
              <a:rPr lang="fr-FR" i="1" dirty="0"/>
              <a:t> </a:t>
            </a:r>
            <a:r>
              <a:rPr lang="fr-FR" b="1" i="1" dirty="0" err="1"/>
              <a:t>fraites</a:t>
            </a:r>
            <a:r>
              <a:rPr lang="fr-FR" i="1" dirty="0"/>
              <a:t> et </a:t>
            </a:r>
            <a:r>
              <a:rPr lang="fr-FR" b="1" i="1" dirty="0"/>
              <a:t>violées</a:t>
            </a:r>
            <a:r>
              <a:rPr lang="fr-FR" i="1" dirty="0"/>
              <a:t>. (</a:t>
            </a:r>
            <a:r>
              <a:rPr lang="fr-FR" i="1" dirty="0" err="1"/>
              <a:t>Rol</a:t>
            </a:r>
            <a:r>
              <a:rPr lang="fr-FR" i="1" dirty="0"/>
              <a:t>., 2755.)</a:t>
            </a:r>
            <a:r>
              <a:rPr lang="fr-FR" dirty="0"/>
              <a:t>   </a:t>
            </a:r>
            <a:r>
              <a:rPr lang="fr-FR" i="1" dirty="0"/>
              <a:t> </a:t>
            </a:r>
            <a:endParaRPr lang="fr-FR" dirty="0"/>
          </a:p>
          <a:p>
            <a:pPr marL="0" indent="0">
              <a:buNone/>
            </a:pPr>
            <a:r>
              <a:rPr lang="fr-FR" i="1" dirty="0"/>
              <a:t> </a:t>
            </a:r>
            <a:r>
              <a:rPr lang="fr-FR" dirty="0"/>
              <a:t>Charles l’empereur m’a </a:t>
            </a:r>
            <a:r>
              <a:rPr lang="fr-FR" i="1" dirty="0"/>
              <a:t>tué</a:t>
            </a:r>
            <a:r>
              <a:rPr lang="fr-FR" dirty="0"/>
              <a:t> mes hommes, </a:t>
            </a:r>
            <a:r>
              <a:rPr lang="fr-FR" i="1" dirty="0"/>
              <a:t>dévasté</a:t>
            </a:r>
            <a:r>
              <a:rPr lang="fr-FR" dirty="0"/>
              <a:t> ma terre, </a:t>
            </a:r>
            <a:r>
              <a:rPr lang="fr-FR" i="1" dirty="0"/>
              <a:t>brisé</a:t>
            </a:r>
            <a:r>
              <a:rPr lang="fr-FR" dirty="0"/>
              <a:t> et violé mes cités.</a:t>
            </a:r>
          </a:p>
          <a:p>
            <a:pPr algn="just">
              <a:lnSpc>
                <a:spcPct val="100000"/>
              </a:lnSpc>
            </a:pPr>
            <a:r>
              <a:rPr lang="fr-FR" dirty="0"/>
              <a:t>Le participe passé construit avec le verbe </a:t>
            </a:r>
            <a:r>
              <a:rPr lang="fr-FR" i="1" dirty="0"/>
              <a:t>être</a:t>
            </a:r>
            <a:r>
              <a:rPr lang="fr-FR" dirty="0"/>
              <a:t> dans les verbes passifs, et aux temps composés des verbes pronominaux et intransitifs, s’accorde comme cela a lieu dans la langue moderne. </a:t>
            </a:r>
          </a:p>
          <a:p>
            <a:pPr marL="0" indent="0">
              <a:buNone/>
            </a:pPr>
            <a:r>
              <a:rPr lang="fr-FR" dirty="0"/>
              <a:t>   Ex.	</a:t>
            </a:r>
            <a:r>
              <a:rPr lang="fr-FR" i="1" dirty="0"/>
              <a:t>Amont parmi ces heaumes se sont </a:t>
            </a:r>
            <a:r>
              <a:rPr lang="fr-FR" b="1" i="1" dirty="0" err="1"/>
              <a:t>entreferu</a:t>
            </a:r>
            <a:r>
              <a:rPr lang="fr-FR" dirty="0"/>
              <a:t>. (</a:t>
            </a:r>
            <a:r>
              <a:rPr lang="fr-FR" dirty="0" err="1"/>
              <a:t>Fierabras</a:t>
            </a:r>
            <a:r>
              <a:rPr lang="fr-FR" dirty="0"/>
              <a:t>, 1440)</a:t>
            </a:r>
          </a:p>
          <a:p>
            <a:pPr marL="0" indent="0">
              <a:buNone/>
            </a:pPr>
            <a:r>
              <a:rPr lang="fr-FR" dirty="0"/>
              <a:t>		En haut sur les heaumes ils se sont « </a:t>
            </a:r>
            <a:r>
              <a:rPr lang="fr-FR" i="1" dirty="0"/>
              <a:t>entrefrappés</a:t>
            </a:r>
            <a:r>
              <a:rPr lang="fr-FR" dirty="0"/>
              <a:t> ».</a:t>
            </a:r>
          </a:p>
          <a:p>
            <a:endParaRPr lang="fr-FR" dirty="0"/>
          </a:p>
        </p:txBody>
      </p:sp>
    </p:spTree>
    <p:extLst>
      <p:ext uri="{BB962C8B-B14F-4D97-AF65-F5344CB8AC3E}">
        <p14:creationId xmlns:p14="http://schemas.microsoft.com/office/powerpoint/2010/main" val="75444988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84F751-96C3-4483-8C12-BC568F1CEB5B}"/>
              </a:ext>
            </a:extLst>
          </p:cNvPr>
          <p:cNvSpPr>
            <a:spLocks noGrp="1"/>
          </p:cNvSpPr>
          <p:nvPr>
            <p:ph idx="1"/>
          </p:nvPr>
        </p:nvSpPr>
        <p:spPr>
          <a:xfrm>
            <a:off x="838200" y="678873"/>
            <a:ext cx="10515600" cy="5498090"/>
          </a:xfrm>
        </p:spPr>
        <p:txBody>
          <a:bodyPr/>
          <a:lstStyle/>
          <a:p>
            <a:r>
              <a:rPr lang="fr-FR" b="1" dirty="0"/>
              <a:t>Références bibliographiques</a:t>
            </a:r>
          </a:p>
          <a:p>
            <a:pPr marL="0" indent="0" algn="just">
              <a:buNone/>
            </a:pPr>
            <a:r>
              <a:rPr lang="x-none" dirty="0"/>
              <a:t>BURIDANT (C.), 	</a:t>
            </a:r>
            <a:r>
              <a:rPr lang="x-none" i="1" dirty="0"/>
              <a:t>Grammaire Nouvelle de l’ancien français</a:t>
            </a:r>
            <a:r>
              <a:rPr lang="x-none" dirty="0"/>
              <a:t>, SEDES, </a:t>
            </a:r>
            <a:r>
              <a:rPr lang="fr-FR" dirty="0"/>
              <a:t>				</a:t>
            </a:r>
            <a:r>
              <a:rPr lang="x-none" dirty="0"/>
              <a:t>Paris, 2000.</a:t>
            </a:r>
            <a:endParaRPr lang="fr-FR" dirty="0"/>
          </a:p>
          <a:p>
            <a:pPr marL="0" indent="0" algn="just">
              <a:buNone/>
            </a:pPr>
            <a:r>
              <a:rPr lang="fr-FR" dirty="0"/>
              <a:t>DIEDHIOU (F.), 	</a:t>
            </a:r>
            <a:r>
              <a:rPr lang="fr-FR" i="1" dirty="0"/>
              <a:t>Initiation à la linguistique diachronique de la langue 			française,</a:t>
            </a:r>
            <a:r>
              <a:rPr lang="fr-FR" dirty="0"/>
              <a:t> L’Harmattan, Dakar, 2017.</a:t>
            </a:r>
          </a:p>
          <a:p>
            <a:pPr marL="0" indent="0" algn="just">
              <a:buNone/>
            </a:pPr>
            <a:r>
              <a:rPr lang="x-none" dirty="0"/>
              <a:t>MENARD (P.), 	</a:t>
            </a:r>
            <a:r>
              <a:rPr lang="x-none" i="1" dirty="0"/>
              <a:t>Syntaxe de l’ancien français</a:t>
            </a:r>
            <a:r>
              <a:rPr lang="x-none" dirty="0"/>
              <a:t>, SOBODI, Bordeaux, </a:t>
            </a:r>
            <a:r>
              <a:rPr lang="fr-FR" dirty="0"/>
              <a:t>				</a:t>
            </a:r>
            <a:r>
              <a:rPr lang="x-none" dirty="0"/>
              <a:t>1973.</a:t>
            </a:r>
            <a:endParaRPr lang="fr-FR" dirty="0"/>
          </a:p>
          <a:p>
            <a:pPr marL="0" indent="0" algn="just">
              <a:buNone/>
            </a:pPr>
            <a:r>
              <a:rPr lang="x-none" dirty="0"/>
              <a:t>MOIGNET (G.), 	</a:t>
            </a:r>
            <a:r>
              <a:rPr lang="x-none" i="1" dirty="0"/>
              <a:t>Grammaire de l’ancien français. Morphologie, </a:t>
            </a:r>
            <a:r>
              <a:rPr lang="fr-FR" i="1" dirty="0"/>
              <a:t>			</a:t>
            </a:r>
            <a:r>
              <a:rPr lang="x-none" i="1" dirty="0"/>
              <a:t>syntaxe</a:t>
            </a:r>
            <a:r>
              <a:rPr lang="x-none" dirty="0"/>
              <a:t>, Klincksieck, Paris, 1988 (2</a:t>
            </a:r>
            <a:r>
              <a:rPr lang="x-none" baseline="30000" dirty="0"/>
              <a:t>e</a:t>
            </a:r>
            <a:r>
              <a:rPr lang="x-none" dirty="0"/>
              <a:t> éd. revue), p.2</a:t>
            </a:r>
            <a:r>
              <a:rPr lang="fr-FR" dirty="0"/>
              <a:t>60</a:t>
            </a:r>
            <a:r>
              <a:rPr lang="x-none" dirty="0"/>
              <a:t>.</a:t>
            </a:r>
            <a:endParaRPr lang="fr-FR" dirty="0"/>
          </a:p>
          <a:p>
            <a:pPr marL="0" indent="0" algn="just">
              <a:buNone/>
            </a:pPr>
            <a:r>
              <a:rPr lang="fr-FR" dirty="0"/>
              <a:t>REVOL (T.), 		</a:t>
            </a:r>
            <a:r>
              <a:rPr lang="fr-FR" i="1" dirty="0"/>
              <a:t>Introduction à l’ancien français</a:t>
            </a:r>
            <a:r>
              <a:rPr lang="fr-FR" dirty="0"/>
              <a:t>, Nathan, Paris, 2000.</a:t>
            </a:r>
          </a:p>
          <a:p>
            <a:endParaRPr lang="fr-FR" b="1" dirty="0"/>
          </a:p>
        </p:txBody>
      </p:sp>
    </p:spTree>
    <p:extLst>
      <p:ext uri="{BB962C8B-B14F-4D97-AF65-F5344CB8AC3E}">
        <p14:creationId xmlns:p14="http://schemas.microsoft.com/office/powerpoint/2010/main" val="379782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7A1FE99-2060-4E6E-8E76-69C1E490507A}"/>
              </a:ext>
            </a:extLst>
          </p:cNvPr>
          <p:cNvSpPr>
            <a:spLocks noGrp="1"/>
          </p:cNvSpPr>
          <p:nvPr>
            <p:ph idx="1"/>
          </p:nvPr>
        </p:nvSpPr>
        <p:spPr>
          <a:xfrm>
            <a:off x="838200" y="623888"/>
            <a:ext cx="10515600" cy="5956300"/>
          </a:xfrm>
        </p:spPr>
        <p:txBody>
          <a:bodyPr/>
          <a:lstStyle/>
          <a:p>
            <a:pPr algn="just">
              <a:lnSpc>
                <a:spcPct val="150000"/>
              </a:lnSpc>
              <a:defRPr/>
            </a:pPr>
            <a:r>
              <a:rPr lang="fr-FR" dirty="0"/>
              <a:t>La déclinaison de l’ancien français est un héritage simplifié de la déclinaison latine :</a:t>
            </a:r>
          </a:p>
          <a:p>
            <a:pPr algn="just">
              <a:lnSpc>
                <a:spcPct val="150000"/>
              </a:lnSpc>
              <a:defRPr/>
            </a:pPr>
            <a:r>
              <a:rPr lang="fr-FR" dirty="0"/>
              <a:t>il ne reste plus que deux cas : </a:t>
            </a:r>
            <a:r>
              <a:rPr lang="fr-FR" b="1" i="1" dirty="0">
                <a:solidFill>
                  <a:srgbClr val="FF0000"/>
                </a:solidFill>
              </a:rPr>
              <a:t>le cas sujet</a:t>
            </a:r>
            <a:r>
              <a:rPr lang="fr-FR" dirty="0">
                <a:solidFill>
                  <a:srgbClr val="FF0000"/>
                </a:solidFill>
              </a:rPr>
              <a:t> (CS), </a:t>
            </a:r>
            <a:r>
              <a:rPr lang="fr-FR" dirty="0"/>
              <a:t>issu du nominatif latin,  représente le nominatif et le vocatif et </a:t>
            </a:r>
            <a:r>
              <a:rPr lang="fr-FR" b="1" i="1" dirty="0">
                <a:solidFill>
                  <a:srgbClr val="FF0000"/>
                </a:solidFill>
              </a:rPr>
              <a:t>le cas régime</a:t>
            </a:r>
            <a:r>
              <a:rPr lang="fr-FR" dirty="0">
                <a:solidFill>
                  <a:srgbClr val="FF0000"/>
                </a:solidFill>
              </a:rPr>
              <a:t> (CR), </a:t>
            </a:r>
            <a:r>
              <a:rPr lang="fr-FR" dirty="0"/>
              <a:t>issu de l’accusatif, représente l’accusatif, le génitif, le datif et l’ablatif;</a:t>
            </a:r>
          </a:p>
          <a:p>
            <a:pPr algn="just">
              <a:lnSpc>
                <a:spcPct val="150000"/>
              </a:lnSpc>
              <a:defRPr/>
            </a:pPr>
            <a:r>
              <a:rPr lang="fr-FR" dirty="0"/>
              <a:t>les deux genres, masculin et féminin, ont absorbé le neutre. </a:t>
            </a:r>
          </a:p>
          <a:p>
            <a:pPr algn="just">
              <a:lnSpc>
                <a:spcPct val="150000"/>
              </a:lnSpc>
              <a:defRPr/>
            </a:pPr>
            <a:r>
              <a:rPr lang="fr-FR" dirty="0"/>
              <a:t>Ex. : </a:t>
            </a:r>
            <a:r>
              <a:rPr lang="fr-FR" dirty="0" err="1"/>
              <a:t>caput</a:t>
            </a:r>
            <a:r>
              <a:rPr lang="fr-FR" dirty="0"/>
              <a:t>, -</a:t>
            </a:r>
            <a:r>
              <a:rPr lang="fr-FR" dirty="0" err="1"/>
              <a:t>itis</a:t>
            </a:r>
            <a:r>
              <a:rPr lang="fr-FR" dirty="0"/>
              <a:t>  &gt;  </a:t>
            </a:r>
            <a:r>
              <a:rPr lang="fr-FR" dirty="0" err="1"/>
              <a:t>capus</a:t>
            </a:r>
            <a:r>
              <a:rPr lang="fr-FR" dirty="0"/>
              <a:t>  &gt;  </a:t>
            </a:r>
            <a:r>
              <a:rPr lang="fr-FR" dirty="0" err="1"/>
              <a:t>chief</a:t>
            </a:r>
            <a:r>
              <a:rPr lang="fr-FR" dirty="0"/>
              <a:t> &gt; chef (« tête »), devenu masculin ; </a:t>
            </a:r>
          </a:p>
          <a:p>
            <a:pPr algn="just">
              <a:lnSpc>
                <a:spcPct val="150000"/>
              </a:lnSpc>
              <a:defRPr/>
            </a:pPr>
            <a:r>
              <a:rPr lang="fr-FR" dirty="0"/>
              <a:t>	   </a:t>
            </a:r>
            <a:r>
              <a:rPr lang="fr-FR" dirty="0" err="1"/>
              <a:t>folium</a:t>
            </a:r>
            <a:r>
              <a:rPr lang="fr-FR" dirty="0"/>
              <a:t>, </a:t>
            </a:r>
            <a:r>
              <a:rPr lang="fr-FR" dirty="0" err="1"/>
              <a:t>folia</a:t>
            </a:r>
            <a:r>
              <a:rPr lang="fr-FR" dirty="0"/>
              <a:t> (pluriel)  &gt;  </a:t>
            </a:r>
            <a:r>
              <a:rPr lang="fr-FR" dirty="0" err="1"/>
              <a:t>fueille</a:t>
            </a:r>
            <a:r>
              <a:rPr lang="fr-FR" dirty="0"/>
              <a:t> (« feuille »), devenu féminin.</a:t>
            </a:r>
          </a:p>
          <a:p>
            <a:pPr marL="0" indent="0" algn="just">
              <a:lnSpc>
                <a:spcPct val="150000"/>
              </a:lnSpc>
              <a:buFont typeface="Arial" panose="020B0604020202020204" pitchFamily="34" charset="0"/>
              <a:buNone/>
              <a:defRPr/>
            </a:pPr>
            <a:r>
              <a:rPr lang="fr-FR" dirty="0"/>
              <a:t> 	 </a:t>
            </a:r>
          </a:p>
          <a:p>
            <a:pPr>
              <a:defRPr/>
            </a:pPr>
            <a:endParaRPr lang="fr-FR"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D4B652-AC3F-4E6B-9D20-9E4EE1C85948}"/>
              </a:ext>
            </a:extLst>
          </p:cNvPr>
          <p:cNvSpPr>
            <a:spLocks noGrp="1"/>
          </p:cNvSpPr>
          <p:nvPr>
            <p:ph idx="1"/>
          </p:nvPr>
        </p:nvSpPr>
        <p:spPr>
          <a:xfrm>
            <a:off x="838200" y="595745"/>
            <a:ext cx="10515600" cy="5581218"/>
          </a:xfrm>
        </p:spPr>
        <p:txBody>
          <a:bodyPr/>
          <a:lstStyle/>
          <a:p>
            <a:endParaRPr lang="fr-FR" dirty="0"/>
          </a:p>
          <a:p>
            <a:endParaRPr lang="fr-FR" dirty="0"/>
          </a:p>
          <a:p>
            <a:endParaRPr lang="fr-FR" dirty="0"/>
          </a:p>
          <a:p>
            <a:endParaRPr lang="fr-FR" dirty="0"/>
          </a:p>
          <a:p>
            <a:pPr algn="ctr"/>
            <a:r>
              <a:rPr lang="fr-FR" sz="4400" dirty="0">
                <a:solidFill>
                  <a:srgbClr val="00B050"/>
                </a:solidFill>
              </a:rPr>
              <a:t>MERCI DE VOTRE AIMABLE ATTENTION</a:t>
            </a:r>
          </a:p>
        </p:txBody>
      </p:sp>
    </p:spTree>
    <p:extLst>
      <p:ext uri="{BB962C8B-B14F-4D97-AF65-F5344CB8AC3E}">
        <p14:creationId xmlns:p14="http://schemas.microsoft.com/office/powerpoint/2010/main" val="5308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DAC56FF-324F-4AB2-B731-9BB78EBE3AA7}"/>
              </a:ext>
            </a:extLst>
          </p:cNvPr>
          <p:cNvSpPr>
            <a:spLocks noGrp="1"/>
          </p:cNvSpPr>
          <p:nvPr>
            <p:ph idx="1"/>
          </p:nvPr>
        </p:nvSpPr>
        <p:spPr>
          <a:xfrm>
            <a:off x="838200" y="471488"/>
            <a:ext cx="10515600" cy="5832475"/>
          </a:xfrm>
        </p:spPr>
        <p:txBody>
          <a:bodyPr/>
          <a:lstStyle/>
          <a:p>
            <a:pPr marL="914400" lvl="2" indent="0">
              <a:buFont typeface="Arial" panose="020B0604020202020204" pitchFamily="34" charset="0"/>
              <a:buNone/>
              <a:defRPr/>
            </a:pPr>
            <a:endParaRPr lang="fr-FR" b="1" dirty="0"/>
          </a:p>
          <a:p>
            <a:pPr marL="914400" lvl="2" indent="0">
              <a:buFont typeface="Arial" panose="020B0604020202020204" pitchFamily="34" charset="0"/>
              <a:buNone/>
              <a:defRPr/>
            </a:pPr>
            <a:r>
              <a:rPr lang="fr-FR" sz="2800" b="1" dirty="0">
                <a:solidFill>
                  <a:srgbClr val="FF0000"/>
                </a:solidFill>
              </a:rPr>
              <a:t>I.1  </a:t>
            </a:r>
            <a:r>
              <a:rPr lang="fr-FR" sz="2800" b="1" u="sng" dirty="0">
                <a:solidFill>
                  <a:srgbClr val="FF0000"/>
                </a:solidFill>
              </a:rPr>
              <a:t>LES ARTICLES</a:t>
            </a:r>
            <a:endParaRPr lang="fr-FR" sz="2800" dirty="0">
              <a:solidFill>
                <a:srgbClr val="FF0000"/>
              </a:solidFill>
            </a:endParaRPr>
          </a:p>
          <a:p>
            <a:pPr marL="0" indent="0">
              <a:buFont typeface="Arial" panose="020B0604020202020204" pitchFamily="34" charset="0"/>
              <a:buNone/>
              <a:defRPr/>
            </a:pPr>
            <a:endParaRPr lang="fr-FR" dirty="0"/>
          </a:p>
          <a:p>
            <a:pPr algn="just">
              <a:defRPr/>
            </a:pPr>
            <a:r>
              <a:rPr lang="fr-FR" dirty="0"/>
              <a:t>La présence des articles en ancien français est une innovation par rapport au système latin. </a:t>
            </a:r>
          </a:p>
          <a:p>
            <a:pPr marL="0" indent="0" algn="just">
              <a:buFont typeface="Arial" panose="020B0604020202020204" pitchFamily="34" charset="0"/>
              <a:buNone/>
              <a:defRPr/>
            </a:pPr>
            <a:r>
              <a:rPr lang="fr-FR" b="1" dirty="0"/>
              <a:t> </a:t>
            </a:r>
            <a:endParaRPr lang="fr-FR" dirty="0"/>
          </a:p>
          <a:p>
            <a:pPr>
              <a:defRPr/>
            </a:pPr>
            <a:r>
              <a:rPr lang="fr-FR" dirty="0"/>
              <a:t>			</a:t>
            </a:r>
            <a:r>
              <a:rPr lang="fr-FR" b="1" dirty="0">
                <a:solidFill>
                  <a:srgbClr val="FF0000"/>
                </a:solidFill>
              </a:rPr>
              <a:t>I.</a:t>
            </a:r>
            <a:r>
              <a:rPr lang="fr-FR" dirty="0">
                <a:solidFill>
                  <a:srgbClr val="FF0000"/>
                </a:solidFill>
              </a:rPr>
              <a:t> </a:t>
            </a:r>
            <a:r>
              <a:rPr lang="fr-FR" b="1" dirty="0">
                <a:solidFill>
                  <a:srgbClr val="FF0000"/>
                </a:solidFill>
              </a:rPr>
              <a:t>1.1. </a:t>
            </a:r>
            <a:r>
              <a:rPr lang="fr-FR" b="1" u="sng" dirty="0">
                <a:solidFill>
                  <a:srgbClr val="FF0000"/>
                </a:solidFill>
              </a:rPr>
              <a:t>ARTICLE DEFINI</a:t>
            </a:r>
            <a:endParaRPr lang="fr-FR" dirty="0">
              <a:solidFill>
                <a:srgbClr val="FF0000"/>
              </a:solidFill>
            </a:endParaRPr>
          </a:p>
          <a:p>
            <a:pPr algn="just">
              <a:lnSpc>
                <a:spcPct val="100000"/>
              </a:lnSpc>
              <a:defRPr/>
            </a:pPr>
            <a:r>
              <a:rPr lang="fr-FR" dirty="0"/>
              <a:t>L’ancien français l’emprunte au démonstratif latin </a:t>
            </a:r>
            <a:r>
              <a:rPr lang="fr-FR" i="1" dirty="0"/>
              <a:t>ille. </a:t>
            </a:r>
            <a:r>
              <a:rPr lang="fr-FR" dirty="0"/>
              <a:t>Ce démonstratif lui sert également pour le pronom personnel de 3</a:t>
            </a:r>
            <a:r>
              <a:rPr lang="fr-FR" baseline="30000" dirty="0"/>
              <a:t>e</a:t>
            </a:r>
            <a:r>
              <a:rPr lang="fr-FR" dirty="0"/>
              <a:t> personne (</a:t>
            </a:r>
            <a:r>
              <a:rPr lang="fr-FR" i="1" dirty="0"/>
              <a:t>ille &gt; il</a:t>
            </a:r>
            <a:r>
              <a:rPr lang="fr-FR" dirty="0"/>
              <a:t> et </a:t>
            </a:r>
            <a:r>
              <a:rPr lang="fr-FR" i="1" dirty="0" err="1"/>
              <a:t>illa</a:t>
            </a:r>
            <a:r>
              <a:rPr lang="fr-FR" i="1" dirty="0"/>
              <a:t> &gt; elle</a:t>
            </a:r>
            <a:r>
              <a:rPr lang="fr-FR" dirty="0"/>
              <a:t>) et, en combinaison avec la particule </a:t>
            </a:r>
            <a:r>
              <a:rPr lang="fr-FR" i="1" dirty="0"/>
              <a:t>ecce</a:t>
            </a:r>
            <a:r>
              <a:rPr lang="fr-FR" dirty="0"/>
              <a:t>, pour une partie des démonstratifs (</a:t>
            </a:r>
            <a:r>
              <a:rPr lang="fr-FR" i="1" dirty="0"/>
              <a:t>ecce</a:t>
            </a:r>
            <a:r>
              <a:rPr lang="fr-FR" dirty="0"/>
              <a:t> + </a:t>
            </a:r>
            <a:r>
              <a:rPr lang="fr-FR" i="1" dirty="0" err="1"/>
              <a:t>illum</a:t>
            </a:r>
            <a:r>
              <a:rPr lang="fr-FR" dirty="0"/>
              <a:t> &gt; </a:t>
            </a:r>
            <a:r>
              <a:rPr lang="fr-FR" i="1" dirty="0" err="1"/>
              <a:t>cel</a:t>
            </a:r>
            <a:r>
              <a:rPr lang="fr-FR" dirty="0"/>
              <a:t> et </a:t>
            </a:r>
            <a:r>
              <a:rPr lang="fr-FR" i="1" dirty="0"/>
              <a:t>ecce</a:t>
            </a:r>
            <a:r>
              <a:rPr lang="fr-FR" dirty="0"/>
              <a:t> + </a:t>
            </a:r>
            <a:r>
              <a:rPr lang="fr-FR" i="1" dirty="0" err="1"/>
              <a:t>illam</a:t>
            </a:r>
            <a:r>
              <a:rPr lang="fr-FR" dirty="0"/>
              <a:t> &gt; </a:t>
            </a:r>
            <a:r>
              <a:rPr lang="fr-FR" i="1" dirty="0" err="1"/>
              <a:t>cele</a:t>
            </a:r>
            <a:r>
              <a:rPr lang="fr-FR" dirty="0"/>
              <a:t>).</a:t>
            </a:r>
          </a:p>
          <a:p>
            <a:pPr algn="just">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6238131-36F0-466B-9105-FB1AA153410B}"/>
              </a:ext>
            </a:extLst>
          </p:cNvPr>
          <p:cNvSpPr>
            <a:spLocks noGrp="1"/>
          </p:cNvSpPr>
          <p:nvPr>
            <p:ph idx="1"/>
          </p:nvPr>
        </p:nvSpPr>
        <p:spPr>
          <a:xfrm>
            <a:off x="838200" y="498764"/>
            <a:ext cx="10515600" cy="6470072"/>
          </a:xfrm>
        </p:spPr>
        <p:txBody>
          <a:bodyPr/>
          <a:lstStyle/>
          <a:p>
            <a:r>
              <a:rPr lang="fr-FR" b="1" u="sng" dirty="0">
                <a:solidFill>
                  <a:srgbClr val="FF0000"/>
                </a:solidFill>
              </a:rPr>
              <a:t>Références bibliographiques</a:t>
            </a:r>
            <a:endParaRPr lang="fr-FR" dirty="0">
              <a:solidFill>
                <a:srgbClr val="FF0000"/>
              </a:solidFill>
            </a:endParaRPr>
          </a:p>
          <a:p>
            <a:pPr algn="just"/>
            <a:r>
              <a:rPr lang="fr-FR" dirty="0"/>
              <a:t>Brunot (F.), </a:t>
            </a:r>
            <a:r>
              <a:rPr lang="fr-FR" i="1" dirty="0"/>
              <a:t>Histoire de la langue française des origines à nos jours</a:t>
            </a:r>
            <a:r>
              <a:rPr lang="fr-FR" dirty="0"/>
              <a:t>, T. I, G Antoine, G. Gougenheim et R. Wagner </a:t>
            </a:r>
            <a:r>
              <a:rPr lang="fr-FR" dirty="0" err="1"/>
              <a:t>éds</a:t>
            </a:r>
            <a:r>
              <a:rPr lang="fr-FR" dirty="0"/>
              <a:t>, A. Colin, Paris, 1966 (1</a:t>
            </a:r>
            <a:r>
              <a:rPr lang="fr-FR" baseline="30000" dirty="0"/>
              <a:t>ère</a:t>
            </a:r>
            <a:r>
              <a:rPr lang="fr-FR" dirty="0"/>
              <a:t> éd. 1906)</a:t>
            </a:r>
          </a:p>
          <a:p>
            <a:pPr algn="just"/>
            <a:r>
              <a:rPr lang="fr-FR" dirty="0"/>
              <a:t>BURIDANT (C.), </a:t>
            </a:r>
            <a:r>
              <a:rPr lang="fr-FR" i="1" dirty="0"/>
              <a:t>Grammaire Nouvelle de l’ancien français</a:t>
            </a:r>
            <a:r>
              <a:rPr lang="fr-FR" dirty="0"/>
              <a:t>, SEDES, Paris, 2000.</a:t>
            </a:r>
          </a:p>
          <a:p>
            <a:pPr algn="just"/>
            <a:r>
              <a:rPr lang="fr-FR" dirty="0"/>
              <a:t>DIEDHIOU (F.), </a:t>
            </a:r>
            <a:r>
              <a:rPr lang="fr-FR" i="1" dirty="0"/>
              <a:t>Initiation à la linguistique diachronique de la langue française</a:t>
            </a:r>
            <a:r>
              <a:rPr lang="fr-FR" dirty="0"/>
              <a:t>, L’Harmattan, Sénégal, 2017.</a:t>
            </a:r>
          </a:p>
          <a:p>
            <a:pPr algn="just"/>
            <a:r>
              <a:rPr lang="fr-FR" dirty="0"/>
              <a:t>FOULET (L.), </a:t>
            </a:r>
            <a:r>
              <a:rPr lang="fr-FR" i="1" dirty="0"/>
              <a:t>Petite syntaxe de l’ancien français</a:t>
            </a:r>
            <a:r>
              <a:rPr lang="fr-FR" dirty="0"/>
              <a:t>, Champion (CFMA), Paris.</a:t>
            </a:r>
          </a:p>
          <a:p>
            <a:pPr algn="just"/>
            <a:r>
              <a:rPr lang="fr-FR" dirty="0"/>
              <a:t>HASENOHR, G. (2000), </a:t>
            </a:r>
            <a:r>
              <a:rPr lang="fr-FR" i="1" dirty="0"/>
              <a:t>Introduction à l’ancien français</a:t>
            </a:r>
            <a:r>
              <a:rPr lang="fr-FR" dirty="0"/>
              <a:t>. Paris, SEDES. </a:t>
            </a:r>
          </a:p>
          <a:p>
            <a:pPr algn="just"/>
            <a:r>
              <a:rPr lang="fr-FR" dirty="0"/>
              <a:t>MENARD (P.), </a:t>
            </a:r>
            <a:r>
              <a:rPr lang="fr-FR" i="1" dirty="0"/>
              <a:t>Syntaxe de l’ancien français</a:t>
            </a:r>
            <a:r>
              <a:rPr lang="fr-FR" dirty="0"/>
              <a:t>, SOBODI, Bordeaux, 1973.</a:t>
            </a:r>
          </a:p>
          <a:p>
            <a:endParaRPr lang="fr-FR" dirty="0"/>
          </a:p>
        </p:txBody>
      </p:sp>
    </p:spTree>
    <p:extLst>
      <p:ext uri="{BB962C8B-B14F-4D97-AF65-F5344CB8AC3E}">
        <p14:creationId xmlns:p14="http://schemas.microsoft.com/office/powerpoint/2010/main" val="1439807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a:extLst>
              <a:ext uri="{FF2B5EF4-FFF2-40B4-BE49-F238E27FC236}">
                <a16:creationId xmlns:a16="http://schemas.microsoft.com/office/drawing/2014/main" id="{3C013B9D-CC5E-40F4-8A2B-2D6EDB49A0A4}"/>
              </a:ext>
            </a:extLst>
          </p:cNvPr>
          <p:cNvSpPr>
            <a:spLocks noGrp="1" noChangeArrowheads="1"/>
          </p:cNvSpPr>
          <p:nvPr>
            <p:ph idx="1"/>
          </p:nvPr>
        </p:nvSpPr>
        <p:spPr>
          <a:xfrm>
            <a:off x="1017588" y="700088"/>
            <a:ext cx="10515600" cy="5457825"/>
          </a:xfrm>
        </p:spPr>
        <p:txBody>
          <a:bodyPr/>
          <a:lstStyle/>
          <a:p>
            <a:endParaRPr lang="fr-FR" altLang="fr-FR"/>
          </a:p>
          <a:p>
            <a:endParaRPr lang="fr-FR" altLang="fr-FR"/>
          </a:p>
          <a:p>
            <a:endParaRPr lang="fr-FR" altLang="fr-FR"/>
          </a:p>
          <a:p>
            <a:endParaRPr lang="fr-FR" altLang="fr-FR"/>
          </a:p>
          <a:p>
            <a:endParaRPr lang="fr-FR" altLang="fr-FR"/>
          </a:p>
          <a:p>
            <a:pPr algn="just"/>
            <a:r>
              <a:rPr lang="fr-FR" altLang="fr-FR" b="1" i="1"/>
              <a:t>Remarques</a:t>
            </a:r>
            <a:r>
              <a:rPr lang="fr-FR" altLang="fr-FR" b="1"/>
              <a:t>.</a:t>
            </a:r>
            <a:r>
              <a:rPr lang="fr-FR" altLang="fr-FR"/>
              <a:t> Au cas sujet masculin singulier </a:t>
            </a:r>
            <a:r>
              <a:rPr lang="fr-FR" altLang="fr-FR">
                <a:solidFill>
                  <a:srgbClr val="00B050"/>
                </a:solidFill>
              </a:rPr>
              <a:t>li</a:t>
            </a:r>
            <a:r>
              <a:rPr lang="fr-FR" altLang="fr-FR"/>
              <a:t> provient, par aphérèse (effacement à l’initial) de </a:t>
            </a:r>
            <a:r>
              <a:rPr lang="fr-FR" altLang="fr-FR" i="1">
                <a:solidFill>
                  <a:srgbClr val="00B050"/>
                </a:solidFill>
              </a:rPr>
              <a:t>il</a:t>
            </a:r>
            <a:r>
              <a:rPr lang="fr-FR" altLang="fr-FR">
                <a:solidFill>
                  <a:srgbClr val="00B050"/>
                </a:solidFill>
              </a:rPr>
              <a:t>,</a:t>
            </a:r>
            <a:r>
              <a:rPr lang="fr-FR" altLang="fr-FR"/>
              <a:t> de </a:t>
            </a:r>
            <a:r>
              <a:rPr lang="fr-FR" altLang="fr-FR" i="1">
                <a:solidFill>
                  <a:srgbClr val="00B050"/>
                </a:solidFill>
              </a:rPr>
              <a:t>illi</a:t>
            </a:r>
            <a:r>
              <a:rPr lang="fr-FR" altLang="fr-FR">
                <a:solidFill>
                  <a:srgbClr val="00B050"/>
                </a:solidFill>
              </a:rPr>
              <a:t> </a:t>
            </a:r>
            <a:r>
              <a:rPr lang="fr-FR" altLang="fr-FR"/>
              <a:t>pour </a:t>
            </a:r>
            <a:r>
              <a:rPr lang="fr-FR" altLang="fr-FR" i="1">
                <a:solidFill>
                  <a:srgbClr val="00B050"/>
                </a:solidFill>
              </a:rPr>
              <a:t>ille</a:t>
            </a:r>
            <a:r>
              <a:rPr lang="fr-FR" altLang="fr-FR"/>
              <a:t>. </a:t>
            </a:r>
          </a:p>
          <a:p>
            <a:pPr algn="just"/>
            <a:r>
              <a:rPr lang="fr-FR" altLang="fr-FR"/>
              <a:t>Au cas régime singulier </a:t>
            </a:r>
            <a:r>
              <a:rPr lang="fr-FR" altLang="fr-FR" i="1"/>
              <a:t>lo</a:t>
            </a:r>
            <a:r>
              <a:rPr lang="fr-FR" altLang="fr-FR"/>
              <a:t> se rencontre jusqu’au début du XIIe siècle : il devient </a:t>
            </a:r>
            <a:r>
              <a:rPr lang="fr-FR" altLang="fr-FR" i="1"/>
              <a:t>le </a:t>
            </a:r>
            <a:r>
              <a:rPr lang="fr-FR" altLang="fr-FR"/>
              <a:t>par suite de son emploi comme atone. L’article défini masculin </a:t>
            </a:r>
            <a:r>
              <a:rPr lang="fr-FR" altLang="fr-FR" b="1" i="1"/>
              <a:t>le</a:t>
            </a:r>
            <a:r>
              <a:rPr lang="fr-FR" altLang="fr-FR"/>
              <a:t> (français) vient du CR </a:t>
            </a:r>
            <a:r>
              <a:rPr lang="fr-FR" altLang="fr-FR" b="1" i="1"/>
              <a:t>illum &gt; lo &gt; le</a:t>
            </a:r>
            <a:r>
              <a:rPr lang="fr-FR" altLang="fr-FR"/>
              <a:t> et l’article défini féminin </a:t>
            </a:r>
            <a:r>
              <a:rPr lang="fr-FR" altLang="fr-FR" b="1" i="1"/>
              <a:t>la</a:t>
            </a:r>
            <a:r>
              <a:rPr lang="fr-FR" altLang="fr-FR"/>
              <a:t> vient du CR </a:t>
            </a:r>
            <a:r>
              <a:rPr lang="fr-FR" altLang="fr-FR" b="1" i="1"/>
              <a:t>illam &gt; la</a:t>
            </a:r>
            <a:r>
              <a:rPr lang="fr-FR" altLang="fr-FR" b="1"/>
              <a:t>. </a:t>
            </a:r>
            <a:endParaRPr lang="fr-FR" altLang="fr-FR"/>
          </a:p>
          <a:p>
            <a:endParaRPr lang="fr-FR" altLang="fr-FR"/>
          </a:p>
        </p:txBody>
      </p:sp>
      <p:graphicFrame>
        <p:nvGraphicFramePr>
          <p:cNvPr id="6" name="Tableau 6">
            <a:extLst>
              <a:ext uri="{FF2B5EF4-FFF2-40B4-BE49-F238E27FC236}">
                <a16:creationId xmlns:a16="http://schemas.microsoft.com/office/drawing/2014/main" id="{1B85C04B-A6E3-44D1-94AC-05B62EB4603B}"/>
              </a:ext>
            </a:extLst>
          </p:cNvPr>
          <p:cNvGraphicFramePr>
            <a:graphicFrameLocks noGrp="1"/>
          </p:cNvGraphicFramePr>
          <p:nvPr/>
        </p:nvGraphicFramePr>
        <p:xfrm>
          <a:off x="2032000" y="719138"/>
          <a:ext cx="7375525" cy="2322512"/>
        </p:xfrm>
        <a:graphic>
          <a:graphicData uri="http://schemas.openxmlformats.org/drawingml/2006/table">
            <a:tbl>
              <a:tblPr firstRow="1" bandRow="1">
                <a:tableStyleId>{5C22544A-7EE6-4342-B048-85BDC9FD1C3A}</a:tableStyleId>
              </a:tblPr>
              <a:tblGrid>
                <a:gridCol w="2458508">
                  <a:extLst>
                    <a:ext uri="{9D8B030D-6E8A-4147-A177-3AD203B41FA5}">
                      <a16:colId xmlns:a16="http://schemas.microsoft.com/office/drawing/2014/main" val="20000"/>
                    </a:ext>
                  </a:extLst>
                </a:gridCol>
                <a:gridCol w="2458508">
                  <a:extLst>
                    <a:ext uri="{9D8B030D-6E8A-4147-A177-3AD203B41FA5}">
                      <a16:colId xmlns:a16="http://schemas.microsoft.com/office/drawing/2014/main" val="20001"/>
                    </a:ext>
                  </a:extLst>
                </a:gridCol>
                <a:gridCol w="2458508">
                  <a:extLst>
                    <a:ext uri="{9D8B030D-6E8A-4147-A177-3AD203B41FA5}">
                      <a16:colId xmlns:a16="http://schemas.microsoft.com/office/drawing/2014/main" val="20002"/>
                    </a:ext>
                  </a:extLst>
                </a:gridCol>
              </a:tblGrid>
              <a:tr h="518372">
                <a:tc>
                  <a:txBody>
                    <a:bodyPr/>
                    <a:lstStyle/>
                    <a:p>
                      <a:endParaRPr lang="fr-FR" sz="2800" dirty="0"/>
                    </a:p>
                  </a:txBody>
                  <a:tcPr marL="91444" marR="91444" marT="45739" marB="45739"/>
                </a:tc>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Masculin</a:t>
                      </a:r>
                      <a:r>
                        <a:rPr lang="fr-FR" sz="2800" dirty="0">
                          <a:effectLst/>
                          <a:latin typeface="Cambria" panose="02040503050406030204" pitchFamily="18" charset="0"/>
                          <a:ea typeface="Times New Roman" panose="02020603050405020304" pitchFamily="18" charset="0"/>
                          <a:cs typeface="Arial" panose="020B0604020202020204" pitchFamily="34" charset="0"/>
                        </a:rPr>
                        <a:t>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Féminin</a:t>
                      </a:r>
                      <a:r>
                        <a:rPr lang="fr-FR" sz="2800" dirty="0">
                          <a:effectLst/>
                          <a:latin typeface="Cambria" panose="02040503050406030204" pitchFamily="18" charset="0"/>
                          <a:ea typeface="Times New Roman" panose="02020603050405020304" pitchFamily="18" charset="0"/>
                          <a:cs typeface="Arial" panose="020B0604020202020204" pitchFamily="34" charset="0"/>
                        </a:rPr>
                        <a:t>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extLst>
                  <a:ext uri="{0D108BD9-81ED-4DB2-BD59-A6C34878D82A}">
                    <a16:rowId xmlns:a16="http://schemas.microsoft.com/office/drawing/2014/main" val="10000"/>
                  </a:ext>
                </a:extLst>
              </a:tr>
              <a:tr h="451035">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CS singulier</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a:effectLst/>
                          <a:latin typeface="Cambria" panose="02040503050406030204" pitchFamily="18" charset="0"/>
                          <a:ea typeface="Times New Roman" panose="02020603050405020304" pitchFamily="18" charset="0"/>
                          <a:cs typeface="Arial" panose="020B0604020202020204" pitchFamily="34" charset="0"/>
                        </a:rPr>
                        <a:t>*</a:t>
                      </a: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illi</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li</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a:effectLst/>
                          <a:latin typeface="Cambria" panose="02040503050406030204" pitchFamily="18" charset="0"/>
                          <a:ea typeface="Times New Roman" panose="02020603050405020304" pitchFamily="18" charset="0"/>
                          <a:cs typeface="Arial" panose="020B0604020202020204" pitchFamily="34" charset="0"/>
                        </a:rPr>
                        <a:t>illa  &gt; la      </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extLst>
                  <a:ext uri="{0D108BD9-81ED-4DB2-BD59-A6C34878D82A}">
                    <a16:rowId xmlns:a16="http://schemas.microsoft.com/office/drawing/2014/main" val="10001"/>
                  </a:ext>
                </a:extLst>
              </a:tr>
              <a:tr h="451035">
                <a:tc>
                  <a:txBody>
                    <a:bodyPr/>
                    <a:lstStyle/>
                    <a:p>
                      <a:pPr algn="just">
                        <a:lnSpc>
                          <a:spcPct val="115000"/>
                        </a:lnSpc>
                        <a:spcAft>
                          <a:spcPts val="0"/>
                        </a:spcAft>
                      </a:pPr>
                      <a:r>
                        <a:rPr lang="fr-FR" sz="2800" b="1">
                          <a:effectLst/>
                          <a:latin typeface="Cambria" panose="02040503050406030204" pitchFamily="18" charset="0"/>
                          <a:ea typeface="Times New Roman" panose="02020603050405020304" pitchFamily="18" charset="0"/>
                          <a:cs typeface="Arial" panose="020B0604020202020204" pitchFamily="34" charset="0"/>
                        </a:rPr>
                        <a:t>CR singulier</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illum</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800" i="1" dirty="0" err="1">
                          <a:effectLst/>
                          <a:latin typeface="Cambria" panose="02040503050406030204" pitchFamily="18" charset="0"/>
                          <a:ea typeface="Times New Roman" panose="02020603050405020304" pitchFamily="18" charset="0"/>
                          <a:cs typeface="Arial" panose="020B0604020202020204" pitchFamily="34" charset="0"/>
                        </a:rPr>
                        <a:t>lo</a:t>
                      </a:r>
                      <a:r>
                        <a:rPr lang="fr-FR" sz="2800" i="1" dirty="0">
                          <a:effectLst/>
                          <a:latin typeface="Cambria" panose="02040503050406030204" pitchFamily="18" charset="0"/>
                          <a:ea typeface="Times New Roman" panose="02020603050405020304" pitchFamily="18" charset="0"/>
                          <a:cs typeface="Arial" panose="020B0604020202020204" pitchFamily="34" charset="0"/>
                        </a:rPr>
                        <a:t>, le</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illam</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la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extLst>
                  <a:ext uri="{0D108BD9-81ED-4DB2-BD59-A6C34878D82A}">
                    <a16:rowId xmlns:a16="http://schemas.microsoft.com/office/drawing/2014/main" val="10002"/>
                  </a:ext>
                </a:extLst>
              </a:tr>
              <a:tr h="451035">
                <a:tc>
                  <a:txBody>
                    <a:bodyPr/>
                    <a:lstStyle/>
                    <a:p>
                      <a:pPr algn="just">
                        <a:lnSpc>
                          <a:spcPct val="115000"/>
                        </a:lnSpc>
                        <a:spcAft>
                          <a:spcPts val="0"/>
                        </a:spcAft>
                      </a:pPr>
                      <a:r>
                        <a:rPr lang="fr-FR" sz="2800" b="1">
                          <a:effectLst/>
                          <a:latin typeface="Cambria" panose="02040503050406030204" pitchFamily="18" charset="0"/>
                          <a:ea typeface="Times New Roman" panose="02020603050405020304" pitchFamily="18" charset="0"/>
                          <a:cs typeface="Arial" panose="020B0604020202020204" pitchFamily="34" charset="0"/>
                        </a:rPr>
                        <a:t>CS pluriel</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illi</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li</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a:effectLst/>
                          <a:latin typeface="Cambria" panose="02040503050406030204" pitchFamily="18" charset="0"/>
                          <a:ea typeface="Times New Roman" panose="02020603050405020304" pitchFamily="18" charset="0"/>
                          <a:cs typeface="Arial" panose="020B0604020202020204" pitchFamily="34" charset="0"/>
                        </a:rPr>
                        <a:t>*</a:t>
                      </a: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illas</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les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extLst>
                  <a:ext uri="{0D108BD9-81ED-4DB2-BD59-A6C34878D82A}">
                    <a16:rowId xmlns:a16="http://schemas.microsoft.com/office/drawing/2014/main" val="10003"/>
                  </a:ext>
                </a:extLst>
              </a:tr>
              <a:tr h="451035">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CR pluriel</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illos</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les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tc>
                  <a:txBody>
                    <a:bodyPr/>
                    <a:lstStyle/>
                    <a:p>
                      <a:pPr algn="just">
                        <a:lnSpc>
                          <a:spcPct val="115000"/>
                        </a:lnSpc>
                        <a:spcAft>
                          <a:spcPts val="0"/>
                        </a:spcAft>
                      </a:pPr>
                      <a:r>
                        <a:rPr lang="fr-FR" sz="2800" i="1" dirty="0">
                          <a:effectLst/>
                          <a:latin typeface="Cambria" panose="02040503050406030204" pitchFamily="18" charset="0"/>
                          <a:ea typeface="Times New Roman" panose="02020603050405020304" pitchFamily="18" charset="0"/>
                          <a:cs typeface="Arial" panose="020B0604020202020204" pitchFamily="34" charset="0"/>
                        </a:rPr>
                        <a:t>*</a:t>
                      </a:r>
                      <a:r>
                        <a:rPr lang="fr-FR" sz="2800" i="1" dirty="0" err="1">
                          <a:effectLst/>
                          <a:latin typeface="Cambria" panose="02040503050406030204" pitchFamily="18" charset="0"/>
                          <a:ea typeface="Times New Roman" panose="02020603050405020304" pitchFamily="18" charset="0"/>
                          <a:cs typeface="Arial" panose="020B0604020202020204" pitchFamily="34" charset="0"/>
                        </a:rPr>
                        <a:t>illas</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les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3" marR="68583"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2">
            <a:extLst>
              <a:ext uri="{FF2B5EF4-FFF2-40B4-BE49-F238E27FC236}">
                <a16:creationId xmlns:a16="http://schemas.microsoft.com/office/drawing/2014/main" id="{3DF2A1CA-87BD-4CE8-9093-F8A3F547D4EB}"/>
              </a:ext>
            </a:extLst>
          </p:cNvPr>
          <p:cNvSpPr>
            <a:spLocks noGrp="1" noChangeArrowheads="1"/>
          </p:cNvSpPr>
          <p:nvPr>
            <p:ph idx="1"/>
          </p:nvPr>
        </p:nvSpPr>
        <p:spPr>
          <a:xfrm>
            <a:off x="838200" y="609600"/>
            <a:ext cx="10515600" cy="5567363"/>
          </a:xfrm>
        </p:spPr>
        <p:txBody>
          <a:bodyPr/>
          <a:lstStyle/>
          <a:p>
            <a:r>
              <a:rPr lang="fr-FR" altLang="fr-FR" i="1">
                <a:solidFill>
                  <a:srgbClr val="FF0000"/>
                </a:solidFill>
              </a:rPr>
              <a:t>illum</a:t>
            </a:r>
            <a:r>
              <a:rPr lang="fr-FR" altLang="fr-FR"/>
              <a:t> &gt; par aphérèse </a:t>
            </a:r>
            <a:r>
              <a:rPr lang="fr-FR" altLang="fr-FR" b="1"/>
              <a:t>&gt; lu &gt; lo, o devient e muet </a:t>
            </a:r>
            <a:r>
              <a:rPr lang="fr-FR" altLang="fr-FR" b="1">
                <a:solidFill>
                  <a:srgbClr val="00B050"/>
                </a:solidFill>
              </a:rPr>
              <a:t>&gt; le. </a:t>
            </a:r>
          </a:p>
          <a:p>
            <a:r>
              <a:rPr lang="fr-FR" altLang="fr-FR" i="1">
                <a:solidFill>
                  <a:srgbClr val="FF0000"/>
                </a:solidFill>
              </a:rPr>
              <a:t>illam</a:t>
            </a:r>
            <a:r>
              <a:rPr lang="fr-FR" altLang="fr-FR"/>
              <a:t> &gt; par aphérèse &gt; </a:t>
            </a:r>
            <a:r>
              <a:rPr lang="fr-FR" altLang="fr-FR" b="1"/>
              <a:t>la &gt; </a:t>
            </a:r>
            <a:r>
              <a:rPr lang="fr-FR" altLang="fr-FR" b="1">
                <a:solidFill>
                  <a:srgbClr val="00B050"/>
                </a:solidFill>
              </a:rPr>
              <a:t>la.</a:t>
            </a:r>
          </a:p>
          <a:p>
            <a:r>
              <a:rPr lang="fr-FR" altLang="fr-FR" b="1">
                <a:solidFill>
                  <a:srgbClr val="00B050"/>
                </a:solidFill>
              </a:rPr>
              <a:t>Pluriel: CR </a:t>
            </a:r>
            <a:r>
              <a:rPr lang="fr-FR" altLang="fr-FR" b="1" i="1">
                <a:solidFill>
                  <a:srgbClr val="00B050"/>
                </a:solidFill>
              </a:rPr>
              <a:t>illos</a:t>
            </a:r>
            <a:r>
              <a:rPr lang="fr-FR" altLang="fr-FR" b="1">
                <a:solidFill>
                  <a:srgbClr val="00B050"/>
                </a:solidFill>
              </a:rPr>
              <a:t> &gt; los (espagnol) &gt; les</a:t>
            </a:r>
          </a:p>
          <a:p>
            <a:pPr marL="1371600" lvl="3" indent="0">
              <a:buFont typeface="Arial" panose="020B0604020202020204" pitchFamily="34" charset="0"/>
              <a:buNone/>
            </a:pPr>
            <a:r>
              <a:rPr lang="fr-FR" altLang="fr-FR" sz="2800" b="1">
                <a:solidFill>
                  <a:srgbClr val="00B050"/>
                </a:solidFill>
              </a:rPr>
              <a:t>CR </a:t>
            </a:r>
            <a:r>
              <a:rPr lang="fr-FR" altLang="fr-FR" sz="2800" b="1" i="1">
                <a:solidFill>
                  <a:srgbClr val="00B050"/>
                </a:solidFill>
              </a:rPr>
              <a:t>illas</a:t>
            </a:r>
            <a:r>
              <a:rPr lang="fr-FR" altLang="fr-FR" sz="2800" b="1">
                <a:solidFill>
                  <a:srgbClr val="00B050"/>
                </a:solidFill>
              </a:rPr>
              <a:t> &gt; Las (espagnol) &gt; les</a:t>
            </a:r>
          </a:p>
          <a:p>
            <a:r>
              <a:rPr lang="fr-FR" altLang="fr-FR" i="1"/>
              <a:t>Les formes contractées</a:t>
            </a:r>
            <a:r>
              <a:rPr lang="fr-FR" altLang="fr-FR"/>
              <a:t> :    </a:t>
            </a:r>
          </a:p>
          <a:p>
            <a:pPr algn="just">
              <a:lnSpc>
                <a:spcPct val="150000"/>
              </a:lnSpc>
            </a:pPr>
            <a:r>
              <a:rPr lang="fr-FR" altLang="fr-FR" b="1"/>
              <a:t>Enclise</a:t>
            </a:r>
            <a:r>
              <a:rPr lang="fr-FR" altLang="fr-FR"/>
              <a:t> : devant un mot commençant par une consonne, les articles définis se soudent, par enclise, à la préposition qui les précède, quand il s’agit de </a:t>
            </a:r>
            <a:r>
              <a:rPr lang="fr-FR" altLang="fr-FR" i="1"/>
              <a:t>a, de, en</a:t>
            </a:r>
            <a:r>
              <a:rPr lang="fr-FR" altLang="fr-FR"/>
              <a:t> : </a:t>
            </a:r>
          </a:p>
          <a:p>
            <a:endParaRPr lang="fr-FR" altLang="fr-FR" b="1">
              <a:solidFill>
                <a:srgbClr val="00B05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2">
            <a:extLst>
              <a:ext uri="{FF2B5EF4-FFF2-40B4-BE49-F238E27FC236}">
                <a16:creationId xmlns:a16="http://schemas.microsoft.com/office/drawing/2014/main" id="{1DE48CA8-028A-4EF4-8F94-6DCCCDF8ED59}"/>
              </a:ext>
            </a:extLst>
          </p:cNvPr>
          <p:cNvSpPr>
            <a:spLocks noGrp="1" noChangeArrowheads="1"/>
          </p:cNvSpPr>
          <p:nvPr>
            <p:ph idx="1"/>
          </p:nvPr>
        </p:nvSpPr>
        <p:spPr>
          <a:xfrm>
            <a:off x="838200" y="415925"/>
            <a:ext cx="10515600" cy="5761038"/>
          </a:xfrm>
        </p:spPr>
        <p:txBody>
          <a:bodyPr/>
          <a:lstStyle/>
          <a:p>
            <a:pPr algn="just">
              <a:lnSpc>
                <a:spcPct val="150000"/>
              </a:lnSpc>
            </a:pPr>
            <a:r>
              <a:rPr lang="fr-FR" altLang="fr-FR" i="1"/>
              <a:t>a + le : al, au.</a:t>
            </a:r>
            <a:endParaRPr lang="fr-FR" altLang="fr-FR"/>
          </a:p>
          <a:p>
            <a:pPr algn="just">
              <a:lnSpc>
                <a:spcPct val="150000"/>
              </a:lnSpc>
            </a:pPr>
            <a:r>
              <a:rPr lang="fr-FR" altLang="fr-FR" i="1"/>
              <a:t>a + les</a:t>
            </a:r>
            <a:r>
              <a:rPr lang="fr-FR" altLang="fr-FR"/>
              <a:t> (masc. et fém.) : als, </a:t>
            </a:r>
            <a:r>
              <a:rPr lang="fr-FR" altLang="fr-FR" i="1"/>
              <a:t>as, aus, aux</a:t>
            </a:r>
            <a:r>
              <a:rPr lang="fr-FR" altLang="fr-FR"/>
              <a:t> (la forme </a:t>
            </a:r>
            <a:r>
              <a:rPr lang="fr-FR" altLang="fr-FR" i="1"/>
              <a:t>aus</a:t>
            </a:r>
            <a:r>
              <a:rPr lang="fr-FR" altLang="fr-FR"/>
              <a:t> est plus tardive (XIIIe siècle) et formée par addition de </a:t>
            </a:r>
            <a:r>
              <a:rPr lang="fr-FR" altLang="fr-FR" i="1"/>
              <a:t>–s</a:t>
            </a:r>
            <a:r>
              <a:rPr lang="fr-FR" altLang="fr-FR"/>
              <a:t> au sg. </a:t>
            </a:r>
            <a:r>
              <a:rPr lang="fr-FR" altLang="fr-FR" i="1"/>
              <a:t>au</a:t>
            </a:r>
            <a:r>
              <a:rPr lang="fr-FR" altLang="fr-FR"/>
              <a:t>).</a:t>
            </a:r>
          </a:p>
          <a:p>
            <a:r>
              <a:rPr lang="fr-FR" altLang="fr-FR" i="1"/>
              <a:t>de + le : del, deu, dou, du.</a:t>
            </a:r>
            <a:endParaRPr lang="fr-FR" altLang="fr-FR"/>
          </a:p>
          <a:p>
            <a:r>
              <a:rPr lang="fr-FR" altLang="fr-FR" i="1"/>
              <a:t>de + les : dels, des.</a:t>
            </a:r>
            <a:endParaRPr lang="fr-FR" altLang="fr-FR"/>
          </a:p>
          <a:p>
            <a:r>
              <a:rPr lang="fr-FR" altLang="fr-FR" i="1"/>
              <a:t>en + le : enl, el, eu, ou, u, on.</a:t>
            </a:r>
            <a:endParaRPr lang="fr-FR" altLang="fr-FR"/>
          </a:p>
          <a:p>
            <a:r>
              <a:rPr lang="fr-FR" altLang="fr-FR" i="1"/>
              <a:t>en + les : enls, es      </a:t>
            </a:r>
            <a:endParaRPr lang="fr-FR" altLang="fr-FR"/>
          </a:p>
          <a:p>
            <a:pPr>
              <a:lnSpc>
                <a:spcPct val="150000"/>
              </a:lnSpc>
            </a:pPr>
            <a:r>
              <a:rPr lang="fr-FR" altLang="fr-FR" b="1" i="1">
                <a:solidFill>
                  <a:srgbClr val="FF0000"/>
                </a:solidFill>
              </a:rPr>
              <a:t>En les</a:t>
            </a:r>
            <a:r>
              <a:rPr lang="fr-FR" altLang="fr-FR" i="1">
                <a:solidFill>
                  <a:srgbClr val="FF0000"/>
                </a:solidFill>
              </a:rPr>
              <a:t> </a:t>
            </a:r>
            <a:r>
              <a:rPr lang="fr-FR" altLang="fr-FR"/>
              <a:t>devient </a:t>
            </a:r>
            <a:r>
              <a:rPr lang="fr-FR" altLang="fr-FR" b="1" i="1">
                <a:solidFill>
                  <a:srgbClr val="FF0000"/>
                </a:solidFill>
              </a:rPr>
              <a:t>ès</a:t>
            </a:r>
            <a:r>
              <a:rPr lang="fr-FR" altLang="fr-FR"/>
              <a:t>, maintenu dans quelques expressions : </a:t>
            </a:r>
            <a:r>
              <a:rPr lang="fr-FR" altLang="fr-FR" b="1"/>
              <a:t>licence ès lettres, ès sciences,  ès mathématiques, etc.</a:t>
            </a:r>
            <a:endParaRPr lang="fr-FR" altLang="fr-FR"/>
          </a:p>
          <a:p>
            <a:endParaRPr lang="fr-FR" altLang="fr-F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A1C0725-6523-420D-B566-113D2A90C31B}"/>
              </a:ext>
            </a:extLst>
          </p:cNvPr>
          <p:cNvSpPr>
            <a:spLocks noGrp="1"/>
          </p:cNvSpPr>
          <p:nvPr>
            <p:ph idx="1"/>
          </p:nvPr>
        </p:nvSpPr>
        <p:spPr>
          <a:xfrm>
            <a:off x="949325" y="527050"/>
            <a:ext cx="10515600" cy="6096000"/>
          </a:xfrm>
        </p:spPr>
        <p:txBody>
          <a:bodyPr/>
          <a:lstStyle/>
          <a:p>
            <a:pPr marL="0" indent="0">
              <a:buFont typeface="Arial" panose="020B0604020202020204" pitchFamily="34" charset="0"/>
              <a:buNone/>
              <a:defRPr/>
            </a:pPr>
            <a:r>
              <a:rPr lang="fr-FR" b="1" dirty="0">
                <a:solidFill>
                  <a:srgbClr val="FF0000"/>
                </a:solidFill>
              </a:rPr>
              <a:t>I. 1.2.  </a:t>
            </a:r>
            <a:r>
              <a:rPr lang="fr-FR" b="1" u="sng" dirty="0">
                <a:solidFill>
                  <a:srgbClr val="FF0000"/>
                </a:solidFill>
              </a:rPr>
              <a:t>ARTICLE INDEFINI</a:t>
            </a:r>
            <a:r>
              <a:rPr lang="fr-FR" u="sng" dirty="0">
                <a:solidFill>
                  <a:srgbClr val="FF0000"/>
                </a:solidFill>
              </a:rPr>
              <a:t> </a:t>
            </a:r>
            <a:endParaRPr lang="fr-FR" dirty="0">
              <a:solidFill>
                <a:srgbClr val="FF0000"/>
              </a:solidFill>
            </a:endParaRPr>
          </a:p>
          <a:p>
            <a:pPr marL="0" indent="0">
              <a:buFont typeface="Arial" panose="020B0604020202020204" pitchFamily="34" charset="0"/>
              <a:buNone/>
              <a:defRPr/>
            </a:pPr>
            <a:endParaRPr lang="fr-FR" dirty="0"/>
          </a:p>
          <a:p>
            <a:pPr marL="0" indent="0">
              <a:buFont typeface="Arial" panose="020B0604020202020204" pitchFamily="34" charset="0"/>
              <a:buNone/>
              <a:defRPr/>
            </a:pPr>
            <a:endParaRPr lang="fr-FR" dirty="0"/>
          </a:p>
          <a:p>
            <a:pPr marL="0" indent="0">
              <a:buFont typeface="Arial" panose="020B0604020202020204" pitchFamily="34" charset="0"/>
              <a:buNone/>
              <a:defRPr/>
            </a:pPr>
            <a:endParaRPr lang="fr-FR" dirty="0"/>
          </a:p>
          <a:p>
            <a:pPr marL="0" indent="0">
              <a:buFont typeface="Arial" panose="020B0604020202020204" pitchFamily="34" charset="0"/>
              <a:buNone/>
              <a:defRPr/>
            </a:pPr>
            <a:endParaRPr lang="fr-FR" dirty="0"/>
          </a:p>
          <a:p>
            <a:pPr marL="0" indent="0">
              <a:buFont typeface="Arial" panose="020B0604020202020204" pitchFamily="34" charset="0"/>
              <a:buNone/>
              <a:defRPr/>
            </a:pPr>
            <a:endParaRPr lang="fr-FR" dirty="0"/>
          </a:p>
          <a:p>
            <a:pPr marL="0" indent="0">
              <a:buFont typeface="Arial" panose="020B0604020202020204" pitchFamily="34" charset="0"/>
              <a:buNone/>
              <a:defRPr/>
            </a:pPr>
            <a:endParaRPr lang="fr-FR" dirty="0"/>
          </a:p>
          <a:p>
            <a:pPr marL="0" indent="0">
              <a:buFont typeface="Arial" panose="020B0604020202020204" pitchFamily="34" charset="0"/>
              <a:buNone/>
              <a:defRPr/>
            </a:pPr>
            <a:endParaRPr lang="fr-FR" dirty="0"/>
          </a:p>
          <a:p>
            <a:pPr algn="just">
              <a:defRPr/>
            </a:pPr>
            <a:r>
              <a:rPr lang="fr-FR" dirty="0"/>
              <a:t>L’-e final de </a:t>
            </a:r>
            <a:r>
              <a:rPr lang="fr-FR" i="1" dirty="0"/>
              <a:t>une</a:t>
            </a:r>
            <a:r>
              <a:rPr lang="fr-FR" dirty="0"/>
              <a:t> s’élide devant voyelle, mais la graphie n’en est pas modifiée. Le pluriel existe, mais il est employé uniquement pour des objets qui vont par paire ou qui forment un ensemble.</a:t>
            </a:r>
          </a:p>
          <a:p>
            <a:pPr algn="just">
              <a:defRPr/>
            </a:pPr>
            <a:r>
              <a:rPr lang="fr-FR" dirty="0"/>
              <a:t>Ex. : </a:t>
            </a:r>
            <a:r>
              <a:rPr lang="fr-FR" i="1" dirty="0">
                <a:solidFill>
                  <a:srgbClr val="0070C0"/>
                </a:solidFill>
              </a:rPr>
              <a:t>uns degrés</a:t>
            </a:r>
            <a:r>
              <a:rPr lang="fr-FR" dirty="0">
                <a:solidFill>
                  <a:srgbClr val="0070C0"/>
                </a:solidFill>
              </a:rPr>
              <a:t> </a:t>
            </a:r>
            <a:r>
              <a:rPr lang="fr-FR" dirty="0"/>
              <a:t>(« un escalier »), </a:t>
            </a:r>
            <a:r>
              <a:rPr lang="fr-FR" i="1" dirty="0">
                <a:solidFill>
                  <a:srgbClr val="0070C0"/>
                </a:solidFill>
              </a:rPr>
              <a:t>uns cous</a:t>
            </a:r>
            <a:r>
              <a:rPr lang="fr-FR" dirty="0">
                <a:solidFill>
                  <a:srgbClr val="0070C0"/>
                </a:solidFill>
              </a:rPr>
              <a:t> </a:t>
            </a:r>
            <a:r>
              <a:rPr lang="fr-FR" dirty="0"/>
              <a:t>(« une volée de coups »).</a:t>
            </a:r>
          </a:p>
          <a:p>
            <a:pPr marL="0" indent="0">
              <a:buFont typeface="Arial" panose="020B0604020202020204" pitchFamily="34" charset="0"/>
              <a:buNone/>
              <a:defRPr/>
            </a:pPr>
            <a:r>
              <a:rPr lang="fr-FR" dirty="0"/>
              <a:t> </a:t>
            </a:r>
          </a:p>
          <a:p>
            <a:pPr marL="0" indent="0">
              <a:buFont typeface="Arial" panose="020B0604020202020204" pitchFamily="34" charset="0"/>
              <a:buNone/>
              <a:defRPr/>
            </a:pPr>
            <a:r>
              <a:rPr lang="fr-FR" dirty="0"/>
              <a:t> </a:t>
            </a:r>
          </a:p>
          <a:p>
            <a:pPr marL="0" indent="0">
              <a:buFont typeface="Arial" panose="020B0604020202020204" pitchFamily="34" charset="0"/>
              <a:buNone/>
              <a:defRPr/>
            </a:pPr>
            <a:endParaRPr lang="fr-FR" dirty="0"/>
          </a:p>
        </p:txBody>
      </p:sp>
      <p:graphicFrame>
        <p:nvGraphicFramePr>
          <p:cNvPr id="4" name="Tableau 4">
            <a:extLst>
              <a:ext uri="{FF2B5EF4-FFF2-40B4-BE49-F238E27FC236}">
                <a16:creationId xmlns:a16="http://schemas.microsoft.com/office/drawing/2014/main" id="{2DFF8143-C7F0-49C1-9089-EF22432BA420}"/>
              </a:ext>
            </a:extLst>
          </p:cNvPr>
          <p:cNvGraphicFramePr>
            <a:graphicFrameLocks noGrp="1"/>
          </p:cNvGraphicFramePr>
          <p:nvPr/>
        </p:nvGraphicFramePr>
        <p:xfrm>
          <a:off x="2032000" y="1330325"/>
          <a:ext cx="8128000" cy="2909888"/>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523724">
                <a:tc>
                  <a:txBody>
                    <a:bodyPr/>
                    <a:lstStyle/>
                    <a:p>
                      <a:endParaRPr lang="fr-FR" sz="2800" dirty="0"/>
                    </a:p>
                  </a:txBody>
                  <a:tcPr marT="45727" marB="45727"/>
                </a:tc>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Masculin</a:t>
                      </a:r>
                      <a:r>
                        <a:rPr lang="fr-FR" sz="2800" dirty="0">
                          <a:effectLst/>
                          <a:latin typeface="Cambria" panose="02040503050406030204" pitchFamily="18" charset="0"/>
                          <a:ea typeface="Times New Roman" panose="02020603050405020304" pitchFamily="18" charset="0"/>
                          <a:cs typeface="Arial" panose="020B0604020202020204" pitchFamily="34" charset="0"/>
                        </a:rPr>
                        <a:t>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Féminin</a:t>
                      </a:r>
                      <a:r>
                        <a:rPr lang="fr-FR" sz="2800" dirty="0">
                          <a:effectLst/>
                          <a:latin typeface="Cambria" panose="02040503050406030204" pitchFamily="18" charset="0"/>
                          <a:ea typeface="Times New Roman" panose="02020603050405020304" pitchFamily="18" charset="0"/>
                          <a:cs typeface="Arial" panose="020B0604020202020204" pitchFamily="34" charset="0"/>
                        </a:rPr>
                        <a:t> </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96541">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CS singulier</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unus</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uns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a:effectLst/>
                          <a:latin typeface="Cambria" panose="02040503050406030204" pitchFamily="18" charset="0"/>
                          <a:ea typeface="Times New Roman" panose="02020603050405020304" pitchFamily="18" charset="0"/>
                          <a:cs typeface="Arial" panose="020B0604020202020204" pitchFamily="34" charset="0"/>
                        </a:rPr>
                        <a:t>una  &gt;  une      </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96541">
                <a:tc>
                  <a:txBody>
                    <a:bodyPr/>
                    <a:lstStyle/>
                    <a:p>
                      <a:pPr algn="just">
                        <a:lnSpc>
                          <a:spcPct val="115000"/>
                        </a:lnSpc>
                        <a:spcAft>
                          <a:spcPts val="0"/>
                        </a:spcAft>
                      </a:pPr>
                      <a:r>
                        <a:rPr lang="fr-FR" sz="2800" b="1">
                          <a:effectLst/>
                          <a:latin typeface="Cambria" panose="02040503050406030204" pitchFamily="18" charset="0"/>
                          <a:ea typeface="Times New Roman" panose="02020603050405020304" pitchFamily="18" charset="0"/>
                          <a:cs typeface="Arial" panose="020B0604020202020204" pitchFamily="34" charset="0"/>
                        </a:rPr>
                        <a:t>CR singulier</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dirty="0">
                          <a:effectLst/>
                          <a:latin typeface="Cambria" panose="02040503050406030204" pitchFamily="18" charset="0"/>
                          <a:ea typeface="Times New Roman" panose="02020603050405020304" pitchFamily="18" charset="0"/>
                          <a:cs typeface="Arial" panose="020B0604020202020204" pitchFamily="34" charset="0"/>
                        </a:rPr>
                        <a:t>unum &gt; un</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a:effectLst/>
                          <a:latin typeface="Cambria" panose="02040503050406030204" pitchFamily="18" charset="0"/>
                          <a:ea typeface="Times New Roman" panose="02020603050405020304" pitchFamily="18" charset="0"/>
                          <a:cs typeface="Arial" panose="020B0604020202020204" pitchFamily="34" charset="0"/>
                        </a:rPr>
                        <a:t>unam &gt; une</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96541">
                <a:tc>
                  <a:txBody>
                    <a:bodyPr/>
                    <a:lstStyle/>
                    <a:p>
                      <a:pPr algn="just">
                        <a:lnSpc>
                          <a:spcPct val="115000"/>
                        </a:lnSpc>
                        <a:spcAft>
                          <a:spcPts val="0"/>
                        </a:spcAft>
                      </a:pPr>
                      <a:r>
                        <a:rPr lang="fr-FR" sz="2800" b="1">
                          <a:effectLst/>
                          <a:latin typeface="Cambria" panose="02040503050406030204" pitchFamily="18" charset="0"/>
                          <a:ea typeface="Times New Roman" panose="02020603050405020304" pitchFamily="18" charset="0"/>
                          <a:cs typeface="Arial" panose="020B0604020202020204" pitchFamily="34" charset="0"/>
                        </a:rPr>
                        <a:t>CS pluriel</a:t>
                      </a:r>
                      <a:endParaRPr lang="fr-FR"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dirty="0">
                          <a:effectLst/>
                          <a:latin typeface="Cambria" panose="02040503050406030204" pitchFamily="18" charset="0"/>
                          <a:ea typeface="Times New Roman" panose="02020603050405020304" pitchFamily="18" charset="0"/>
                          <a:cs typeface="Arial" panose="020B0604020202020204" pitchFamily="34" charset="0"/>
                        </a:rPr>
                        <a:t>uni &gt; un</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dirty="0">
                          <a:effectLst/>
                          <a:latin typeface="Cambria" panose="02040503050406030204" pitchFamily="18" charset="0"/>
                          <a:ea typeface="Times New Roman" panose="02020603050405020304" pitchFamily="18" charset="0"/>
                          <a:cs typeface="Arial" panose="020B0604020202020204" pitchFamily="34" charset="0"/>
                        </a:rPr>
                        <a:t>*</a:t>
                      </a:r>
                      <a:r>
                        <a:rPr lang="fr-FR" sz="2800" dirty="0" err="1">
                          <a:effectLst/>
                          <a:latin typeface="Cambria" panose="02040503050406030204" pitchFamily="18" charset="0"/>
                          <a:ea typeface="Times New Roman" panose="02020603050405020304" pitchFamily="18" charset="0"/>
                          <a:cs typeface="Arial" panose="020B0604020202020204" pitchFamily="34" charset="0"/>
                        </a:rPr>
                        <a:t>unas</a:t>
                      </a:r>
                      <a:r>
                        <a:rPr lang="fr-FR" sz="2800" dirty="0">
                          <a:effectLst/>
                          <a:latin typeface="Cambria" panose="02040503050406030204" pitchFamily="18" charset="0"/>
                          <a:ea typeface="Times New Roman" panose="02020603050405020304" pitchFamily="18" charset="0"/>
                          <a:cs typeface="Arial" panose="020B0604020202020204" pitchFamily="34" charset="0"/>
                        </a:rPr>
                        <a:t> &gt; unes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96541">
                <a:tc>
                  <a:txBody>
                    <a:bodyPr/>
                    <a:lstStyle/>
                    <a:p>
                      <a:pPr algn="just">
                        <a:lnSpc>
                          <a:spcPct val="115000"/>
                        </a:lnSpc>
                        <a:spcAft>
                          <a:spcPts val="0"/>
                        </a:spcAft>
                      </a:pPr>
                      <a:r>
                        <a:rPr lang="fr-FR" sz="2800" b="1" dirty="0">
                          <a:effectLst/>
                          <a:latin typeface="Cambria" panose="02040503050406030204" pitchFamily="18" charset="0"/>
                          <a:ea typeface="Times New Roman" panose="02020603050405020304" pitchFamily="18" charset="0"/>
                          <a:cs typeface="Arial" panose="020B0604020202020204" pitchFamily="34" charset="0"/>
                        </a:rPr>
                        <a:t>CR pluriel</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Unos</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uns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800" i="1" dirty="0" err="1">
                          <a:effectLst/>
                          <a:latin typeface="Cambria" panose="02040503050406030204" pitchFamily="18" charset="0"/>
                          <a:ea typeface="Times New Roman" panose="02020603050405020304" pitchFamily="18" charset="0"/>
                          <a:cs typeface="Arial" panose="020B0604020202020204" pitchFamily="34" charset="0"/>
                        </a:rPr>
                        <a:t>unas</a:t>
                      </a:r>
                      <a:r>
                        <a:rPr lang="fr-FR" sz="2800" i="1" dirty="0">
                          <a:effectLst/>
                          <a:latin typeface="Cambria" panose="02040503050406030204" pitchFamily="18" charset="0"/>
                          <a:ea typeface="Times New Roman" panose="02020603050405020304" pitchFamily="18" charset="0"/>
                          <a:cs typeface="Arial" panose="020B0604020202020204" pitchFamily="34" charset="0"/>
                        </a:rPr>
                        <a:t> &gt; unes</a:t>
                      </a:r>
                      <a:endParaRPr lang="fr-FR"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contenu 2">
            <a:extLst>
              <a:ext uri="{FF2B5EF4-FFF2-40B4-BE49-F238E27FC236}">
                <a16:creationId xmlns:a16="http://schemas.microsoft.com/office/drawing/2014/main" id="{1F2C91F3-8B2A-411C-B88C-F1A231BE2530}"/>
              </a:ext>
            </a:extLst>
          </p:cNvPr>
          <p:cNvSpPr>
            <a:spLocks noGrp="1" noChangeArrowheads="1"/>
          </p:cNvSpPr>
          <p:nvPr>
            <p:ph idx="1"/>
          </p:nvPr>
        </p:nvSpPr>
        <p:spPr>
          <a:xfrm>
            <a:off x="838200" y="679450"/>
            <a:ext cx="10515600" cy="5497513"/>
          </a:xfrm>
        </p:spPr>
        <p:txBody>
          <a:bodyPr/>
          <a:lstStyle/>
          <a:p>
            <a:r>
              <a:rPr lang="fr-FR" altLang="fr-FR" b="1">
                <a:solidFill>
                  <a:srgbClr val="FF0000"/>
                </a:solidFill>
              </a:rPr>
              <a:t>I.1.3.</a:t>
            </a:r>
            <a:r>
              <a:rPr lang="fr-FR" altLang="fr-FR">
                <a:solidFill>
                  <a:srgbClr val="FF0000"/>
                </a:solidFill>
              </a:rPr>
              <a:t> </a:t>
            </a:r>
            <a:r>
              <a:rPr lang="fr-FR" altLang="fr-FR" b="1" u="sng">
                <a:solidFill>
                  <a:srgbClr val="FF0000"/>
                </a:solidFill>
              </a:rPr>
              <a:t>ARTICLE PARTITIF</a:t>
            </a:r>
            <a:endParaRPr lang="fr-FR" altLang="fr-FR">
              <a:solidFill>
                <a:srgbClr val="FF0000"/>
              </a:solidFill>
            </a:endParaRPr>
          </a:p>
          <a:p>
            <a:r>
              <a:rPr lang="fr-FR" altLang="fr-FR"/>
              <a:t>Il résulte de l’association de la préposition </a:t>
            </a:r>
            <a:r>
              <a:rPr lang="fr-FR" altLang="fr-FR" i="1"/>
              <a:t>de</a:t>
            </a:r>
            <a:r>
              <a:rPr lang="fr-FR" altLang="fr-FR"/>
              <a:t> avec l’article défini : del (</a:t>
            </a:r>
            <a:r>
              <a:rPr lang="fr-FR" altLang="fr-FR" i="1"/>
              <a:t>deu</a:t>
            </a:r>
            <a:r>
              <a:rPr lang="fr-FR" altLang="fr-FR"/>
              <a:t>, </a:t>
            </a:r>
            <a:r>
              <a:rPr lang="fr-FR" altLang="fr-FR" i="1"/>
              <a:t>dou, do, du</a:t>
            </a:r>
            <a:r>
              <a:rPr lang="fr-FR" altLang="fr-FR"/>
              <a:t>), </a:t>
            </a:r>
            <a:r>
              <a:rPr lang="fr-FR" altLang="fr-FR" i="1"/>
              <a:t>des</a:t>
            </a:r>
            <a:r>
              <a:rPr lang="fr-FR" altLang="fr-FR"/>
              <a:t>.  </a:t>
            </a:r>
          </a:p>
          <a:p>
            <a:r>
              <a:rPr lang="fr-FR" altLang="fr-FR"/>
              <a:t>			</a:t>
            </a:r>
          </a:p>
          <a:p>
            <a:r>
              <a:rPr lang="fr-FR" altLang="fr-FR" b="1" u="sng">
                <a:solidFill>
                  <a:srgbClr val="FF0000"/>
                </a:solidFill>
              </a:rPr>
              <a:t>I.2. LA DECLINAISON DES</a:t>
            </a:r>
            <a:r>
              <a:rPr lang="fr-FR" altLang="fr-FR" b="1">
                <a:solidFill>
                  <a:srgbClr val="FF0000"/>
                </a:solidFill>
              </a:rPr>
              <a:t> </a:t>
            </a:r>
            <a:r>
              <a:rPr lang="fr-FR" altLang="fr-FR" b="1" u="sng">
                <a:solidFill>
                  <a:srgbClr val="FF0000"/>
                </a:solidFill>
              </a:rPr>
              <a:t>SUBSTANTIFS</a:t>
            </a:r>
            <a:endParaRPr lang="fr-FR" altLang="fr-FR">
              <a:solidFill>
                <a:srgbClr val="FF0000"/>
              </a:solidFill>
            </a:endParaRPr>
          </a:p>
          <a:p>
            <a:pPr algn="just">
              <a:lnSpc>
                <a:spcPct val="150000"/>
              </a:lnSpc>
            </a:pPr>
            <a:r>
              <a:rPr lang="fr-FR" altLang="fr-FR"/>
              <a:t>Les substantifs se répartissent, dans la catégorie du genre, en masculins et féminins. Ils sont fléchis en nombre : singulier et pluriel, et en cas : cas sujet et cas régime. Les déclinaisons se sont réduites à trois au masculin et trois au féminin.</a:t>
            </a:r>
          </a:p>
          <a:p>
            <a:pPr algn="just">
              <a:lnSpc>
                <a:spcPct val="150000"/>
              </a:lnSpc>
            </a:pPr>
            <a:r>
              <a:rPr lang="fr-FR" altLang="fr-FR" b="1"/>
              <a:t> </a:t>
            </a:r>
            <a:endParaRPr lang="fr-FR" altLang="fr-FR"/>
          </a:p>
          <a:p>
            <a:endParaRPr lang="fr-FR" altLang="fr-F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contenu 2">
            <a:extLst>
              <a:ext uri="{FF2B5EF4-FFF2-40B4-BE49-F238E27FC236}">
                <a16:creationId xmlns:a16="http://schemas.microsoft.com/office/drawing/2014/main" id="{DED571A3-B945-467D-AD79-C7672EEEAF9F}"/>
              </a:ext>
            </a:extLst>
          </p:cNvPr>
          <p:cNvSpPr>
            <a:spLocks noGrp="1" noChangeArrowheads="1"/>
          </p:cNvSpPr>
          <p:nvPr>
            <p:ph idx="1"/>
          </p:nvPr>
        </p:nvSpPr>
        <p:spPr>
          <a:xfrm>
            <a:off x="838200" y="650875"/>
            <a:ext cx="10515600" cy="5526088"/>
          </a:xfrm>
        </p:spPr>
        <p:txBody>
          <a:bodyPr/>
          <a:lstStyle/>
          <a:p>
            <a:r>
              <a:rPr lang="fr-FR" altLang="fr-FR" b="1">
                <a:solidFill>
                  <a:srgbClr val="FF0000"/>
                </a:solidFill>
              </a:rPr>
              <a:t>I.2. 1. </a:t>
            </a:r>
            <a:r>
              <a:rPr lang="fr-FR" altLang="fr-FR" b="1" u="sng">
                <a:solidFill>
                  <a:srgbClr val="FF0000"/>
                </a:solidFill>
              </a:rPr>
              <a:t>LE GENRE</a:t>
            </a:r>
            <a:endParaRPr lang="fr-FR" altLang="fr-FR">
              <a:solidFill>
                <a:srgbClr val="FF0000"/>
              </a:solidFill>
            </a:endParaRPr>
          </a:p>
          <a:p>
            <a:pPr algn="just">
              <a:lnSpc>
                <a:spcPct val="100000"/>
              </a:lnSpc>
            </a:pPr>
            <a:r>
              <a:rPr lang="fr-FR" altLang="fr-FR">
                <a:solidFill>
                  <a:srgbClr val="00B050"/>
                </a:solidFill>
              </a:rPr>
              <a:t>Les deux genres, masculin et féminin, ont absorbé le neutre.</a:t>
            </a:r>
          </a:p>
          <a:p>
            <a:pPr algn="just">
              <a:lnSpc>
                <a:spcPct val="100000"/>
              </a:lnSpc>
            </a:pPr>
            <a:r>
              <a:rPr lang="fr-FR" altLang="fr-FR"/>
              <a:t>Dans la classe des noms des êtres animés, le genre grammatical peut correspondre au genre sexuel et l’opposition des deux genres grammaticaux peut se manifester par des oppositions morphologiques.</a:t>
            </a:r>
          </a:p>
          <a:p>
            <a:pPr algn="just">
              <a:lnSpc>
                <a:spcPct val="100000"/>
              </a:lnSpc>
            </a:pPr>
            <a:r>
              <a:rPr lang="fr-FR" altLang="fr-FR"/>
              <a:t>	</a:t>
            </a:r>
            <a:r>
              <a:rPr lang="fr-FR" altLang="fr-FR">
                <a:solidFill>
                  <a:srgbClr val="00B050"/>
                </a:solidFill>
              </a:rPr>
              <a:t>Le féminin est généralement marqué par rapport au masculin.</a:t>
            </a:r>
          </a:p>
          <a:p>
            <a:pPr algn="just">
              <a:lnSpc>
                <a:spcPct val="100000"/>
              </a:lnSpc>
            </a:pPr>
            <a:r>
              <a:rPr lang="fr-FR" altLang="fr-FR"/>
              <a:t>La marque la plus fréquente est le suffixe </a:t>
            </a:r>
            <a:r>
              <a:rPr lang="fr-FR" altLang="fr-FR">
                <a:solidFill>
                  <a:srgbClr val="FF0000"/>
                </a:solidFill>
              </a:rPr>
              <a:t>– e</a:t>
            </a:r>
            <a:r>
              <a:rPr lang="fr-FR" altLang="fr-FR"/>
              <a:t> (qui, en ancien français, n’est pas seulement une marque graphique) s’ajoutant au radical du masculin, non sans entraîner parfois des modifications phonétiques.</a:t>
            </a:r>
          </a:p>
          <a:p>
            <a:endParaRPr lang="fr-FR" altLang="fr-F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2">
            <a:extLst>
              <a:ext uri="{FF2B5EF4-FFF2-40B4-BE49-F238E27FC236}">
                <a16:creationId xmlns:a16="http://schemas.microsoft.com/office/drawing/2014/main" id="{C3488AAC-18A8-498A-B745-3CE8A0D4E0FD}"/>
              </a:ext>
            </a:extLst>
          </p:cNvPr>
          <p:cNvSpPr>
            <a:spLocks noGrp="1" noChangeArrowheads="1"/>
          </p:cNvSpPr>
          <p:nvPr>
            <p:ph idx="1"/>
          </p:nvPr>
        </p:nvSpPr>
        <p:spPr>
          <a:xfrm>
            <a:off x="838200" y="595313"/>
            <a:ext cx="10515600" cy="5581650"/>
          </a:xfrm>
        </p:spPr>
        <p:txBody>
          <a:bodyPr/>
          <a:lstStyle/>
          <a:p>
            <a:r>
              <a:rPr lang="fr-FR" altLang="fr-FR" dirty="0"/>
              <a:t>Exemples : </a:t>
            </a:r>
          </a:p>
          <a:p>
            <a:r>
              <a:rPr lang="fr-FR" altLang="fr-FR" b="1" dirty="0"/>
              <a:t>	</a:t>
            </a:r>
            <a:r>
              <a:rPr lang="fr-FR" altLang="fr-FR" b="1" i="1" dirty="0"/>
              <a:t>masculin					féminin  </a:t>
            </a:r>
            <a:endParaRPr lang="fr-FR" altLang="fr-FR" dirty="0"/>
          </a:p>
          <a:p>
            <a:r>
              <a:rPr lang="fr-FR" altLang="fr-FR" dirty="0"/>
              <a:t>li amis, l’ami					l’amie</a:t>
            </a:r>
          </a:p>
          <a:p>
            <a:r>
              <a:rPr lang="fr-FR" altLang="fr-FR" dirty="0"/>
              <a:t>li </a:t>
            </a:r>
            <a:r>
              <a:rPr lang="fr-FR" altLang="fr-FR" dirty="0" err="1"/>
              <a:t>bergiers</a:t>
            </a:r>
            <a:r>
              <a:rPr lang="fr-FR" altLang="fr-FR" dirty="0"/>
              <a:t>, le </a:t>
            </a:r>
            <a:r>
              <a:rPr lang="fr-FR" altLang="fr-FR" dirty="0" err="1"/>
              <a:t>bergier</a:t>
            </a:r>
            <a:r>
              <a:rPr lang="fr-FR" altLang="fr-FR" dirty="0"/>
              <a:t>				la </a:t>
            </a:r>
            <a:r>
              <a:rPr lang="fr-FR" altLang="fr-FR" dirty="0" err="1"/>
              <a:t>bergiere</a:t>
            </a:r>
            <a:endParaRPr lang="fr-FR" altLang="fr-FR" dirty="0"/>
          </a:p>
          <a:p>
            <a:r>
              <a:rPr lang="fr-FR" altLang="fr-FR" dirty="0"/>
              <a:t>li </a:t>
            </a:r>
            <a:r>
              <a:rPr lang="fr-FR" altLang="fr-FR" dirty="0" err="1"/>
              <a:t>esposez</a:t>
            </a:r>
            <a:r>
              <a:rPr lang="fr-FR" altLang="fr-FR" dirty="0"/>
              <a:t>, l’</a:t>
            </a:r>
            <a:r>
              <a:rPr lang="fr-FR" altLang="fr-FR" dirty="0" err="1"/>
              <a:t>esposé</a:t>
            </a:r>
            <a:r>
              <a:rPr lang="fr-FR" altLang="fr-FR" dirty="0"/>
              <a:t>				l’</a:t>
            </a:r>
            <a:r>
              <a:rPr lang="fr-FR" altLang="fr-FR" dirty="0" err="1"/>
              <a:t>esposee</a:t>
            </a:r>
            <a:endParaRPr lang="fr-FR" altLang="fr-FR" dirty="0"/>
          </a:p>
          <a:p>
            <a:r>
              <a:rPr lang="fr-FR" altLang="fr-FR" dirty="0"/>
              <a:t>li </a:t>
            </a:r>
            <a:r>
              <a:rPr lang="fr-FR" altLang="fr-FR" dirty="0" err="1"/>
              <a:t>damoiseaus</a:t>
            </a:r>
            <a:r>
              <a:rPr lang="fr-FR" altLang="fr-FR" dirty="0"/>
              <a:t>, le </a:t>
            </a:r>
            <a:r>
              <a:rPr lang="fr-FR" altLang="fr-FR" dirty="0" err="1"/>
              <a:t>damoisel</a:t>
            </a:r>
            <a:r>
              <a:rPr lang="fr-FR" altLang="fr-FR" dirty="0"/>
              <a:t>			la </a:t>
            </a:r>
            <a:r>
              <a:rPr lang="fr-FR" altLang="fr-FR" dirty="0" err="1"/>
              <a:t>damoisele</a:t>
            </a:r>
            <a:endParaRPr lang="fr-FR" altLang="fr-FR" dirty="0"/>
          </a:p>
          <a:p>
            <a:r>
              <a:rPr lang="fr-FR" altLang="fr-FR" dirty="0"/>
              <a:t>li </a:t>
            </a:r>
            <a:r>
              <a:rPr lang="fr-FR" altLang="fr-FR" dirty="0" err="1"/>
              <a:t>chaitis</a:t>
            </a:r>
            <a:r>
              <a:rPr lang="fr-FR" altLang="fr-FR" dirty="0"/>
              <a:t>, le </a:t>
            </a:r>
            <a:r>
              <a:rPr lang="fr-FR" altLang="fr-FR" dirty="0" err="1"/>
              <a:t>chaitif</a:t>
            </a:r>
            <a:r>
              <a:rPr lang="fr-FR" altLang="fr-FR" dirty="0"/>
              <a:t>				la </a:t>
            </a:r>
            <a:r>
              <a:rPr lang="fr-FR" altLang="fr-FR" dirty="0" err="1"/>
              <a:t>chaitive</a:t>
            </a:r>
            <a:endParaRPr lang="fr-FR" altLang="fr-FR" dirty="0"/>
          </a:p>
          <a:p>
            <a:r>
              <a:rPr lang="fr-FR" altLang="fr-FR" dirty="0"/>
              <a:t>li </a:t>
            </a:r>
            <a:r>
              <a:rPr lang="fr-FR" altLang="fr-FR" dirty="0" err="1"/>
              <a:t>fiz</a:t>
            </a:r>
            <a:r>
              <a:rPr lang="fr-FR" altLang="fr-FR" dirty="0"/>
              <a:t>, le fil, le </a:t>
            </a:r>
            <a:r>
              <a:rPr lang="fr-FR" altLang="fr-FR" dirty="0" err="1"/>
              <a:t>fiz</a:t>
            </a:r>
            <a:r>
              <a:rPr lang="fr-FR" altLang="fr-FR" dirty="0"/>
              <a:t>					la fille</a:t>
            </a:r>
          </a:p>
          <a:p>
            <a:r>
              <a:rPr lang="fr-FR" altLang="fr-FR" dirty="0"/>
              <a:t>li </a:t>
            </a:r>
            <a:r>
              <a:rPr lang="fr-FR" altLang="fr-FR" dirty="0" err="1"/>
              <a:t>compaing</a:t>
            </a:r>
            <a:r>
              <a:rPr lang="fr-FR" altLang="fr-FR" dirty="0"/>
              <a:t>					la </a:t>
            </a:r>
            <a:r>
              <a:rPr lang="fr-FR" altLang="fr-FR" dirty="0" err="1"/>
              <a:t>compaigne</a:t>
            </a:r>
            <a:r>
              <a:rPr lang="fr-FR" altLang="fr-FR"/>
              <a:t>, </a:t>
            </a:r>
          </a:p>
          <a:p>
            <a:r>
              <a:rPr lang="fr-FR" altLang="fr-FR"/>
              <a:t>etc.</a:t>
            </a:r>
          </a:p>
          <a:p>
            <a:endParaRPr lang="fr-FR" altLang="fr-FR" dirty="0"/>
          </a:p>
          <a:p>
            <a:endParaRPr lang="fr-FR" alt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contenu 2">
            <a:extLst>
              <a:ext uri="{FF2B5EF4-FFF2-40B4-BE49-F238E27FC236}">
                <a16:creationId xmlns:a16="http://schemas.microsoft.com/office/drawing/2014/main" id="{D414BEA7-B05F-44AC-A43B-678051758E0A}"/>
              </a:ext>
            </a:extLst>
          </p:cNvPr>
          <p:cNvSpPr>
            <a:spLocks noGrp="1" noChangeArrowheads="1"/>
          </p:cNvSpPr>
          <p:nvPr>
            <p:ph idx="1"/>
          </p:nvPr>
        </p:nvSpPr>
        <p:spPr>
          <a:xfrm>
            <a:off x="838200" y="609600"/>
            <a:ext cx="10515600" cy="5567363"/>
          </a:xfrm>
        </p:spPr>
        <p:txBody>
          <a:bodyPr/>
          <a:lstStyle/>
          <a:p>
            <a:pPr algn="just">
              <a:lnSpc>
                <a:spcPct val="150000"/>
              </a:lnSpc>
            </a:pPr>
            <a:r>
              <a:rPr lang="fr-FR" altLang="fr-FR"/>
              <a:t>1. Le genre est héréditaire et </a:t>
            </a:r>
            <a:r>
              <a:rPr lang="fr-FR" altLang="fr-FR" i="1"/>
              <a:t>immotivé</a:t>
            </a:r>
            <a:r>
              <a:rPr lang="fr-FR" altLang="fr-FR"/>
              <a:t> dans les substantifs dont le signifié est conçu sous l’aspect de l’inanimé. </a:t>
            </a:r>
            <a:r>
              <a:rPr lang="fr-FR" altLang="fr-FR" i="1"/>
              <a:t>Li escuz</a:t>
            </a:r>
            <a:r>
              <a:rPr lang="fr-FR" altLang="fr-FR"/>
              <a:t> (= l’écu), </a:t>
            </a:r>
            <a:r>
              <a:rPr lang="fr-FR" altLang="fr-FR" i="1"/>
              <a:t>li dreiz</a:t>
            </a:r>
            <a:r>
              <a:rPr lang="fr-FR" altLang="fr-FR"/>
              <a:t> (= le droit) sont masculins. </a:t>
            </a:r>
            <a:r>
              <a:rPr lang="fr-FR" altLang="fr-FR" i="1"/>
              <a:t>L’espee</a:t>
            </a:r>
            <a:r>
              <a:rPr lang="fr-FR" altLang="fr-FR"/>
              <a:t> (= l’épée), </a:t>
            </a:r>
            <a:r>
              <a:rPr lang="fr-FR" altLang="fr-FR" i="1"/>
              <a:t>la jostise</a:t>
            </a:r>
            <a:r>
              <a:rPr lang="fr-FR" altLang="fr-FR"/>
              <a:t> (=la justice) sont féminins. </a:t>
            </a:r>
          </a:p>
          <a:p>
            <a:pPr algn="just">
              <a:lnSpc>
                <a:spcPct val="150000"/>
              </a:lnSpc>
            </a:pPr>
            <a:r>
              <a:rPr lang="fr-FR" altLang="fr-FR"/>
              <a:t>A défaut de </a:t>
            </a:r>
            <a:r>
              <a:rPr lang="fr-FR" altLang="fr-FR" i="1"/>
              <a:t>Prd</a:t>
            </a:r>
            <a:r>
              <a:rPr lang="fr-FR" altLang="fr-FR"/>
              <a:t> (= prédéterminant), la structure de R (= le radical ou la base du nom) ne permet pas toujours de prévoir le genre de ces substantifs.   Entre </a:t>
            </a:r>
            <a:r>
              <a:rPr lang="fr-FR" altLang="fr-FR" i="1"/>
              <a:t>escuz</a:t>
            </a:r>
            <a:r>
              <a:rPr lang="fr-FR" altLang="fr-FR"/>
              <a:t> (=écu) et </a:t>
            </a:r>
            <a:r>
              <a:rPr lang="fr-FR" altLang="fr-FR" i="1"/>
              <a:t>vertuz </a:t>
            </a:r>
            <a:r>
              <a:rPr lang="fr-FR" altLang="fr-FR"/>
              <a:t>(= pouvoir, force) rien n’indique que le premier est masculin est le second féminin.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a:extLst>
              <a:ext uri="{FF2B5EF4-FFF2-40B4-BE49-F238E27FC236}">
                <a16:creationId xmlns:a16="http://schemas.microsoft.com/office/drawing/2014/main" id="{7D0170B9-F7B3-465F-9B9B-A2EEEF9BC542}"/>
              </a:ext>
            </a:extLst>
          </p:cNvPr>
          <p:cNvSpPr>
            <a:spLocks noGrp="1" noChangeArrowheads="1"/>
          </p:cNvSpPr>
          <p:nvPr>
            <p:ph idx="1"/>
          </p:nvPr>
        </p:nvSpPr>
        <p:spPr>
          <a:xfrm>
            <a:off x="838200" y="527050"/>
            <a:ext cx="10515600" cy="6053138"/>
          </a:xfrm>
        </p:spPr>
        <p:txBody>
          <a:bodyPr/>
          <a:lstStyle/>
          <a:p>
            <a:pPr algn="just"/>
            <a:r>
              <a:rPr lang="fr-FR" altLang="fr-FR"/>
              <a:t>Toutefois, héréditairement, sont féminins, par exemple les substantifs radicaux en </a:t>
            </a:r>
            <a:r>
              <a:rPr lang="fr-FR" altLang="fr-FR">
                <a:solidFill>
                  <a:srgbClr val="00B050"/>
                </a:solidFill>
              </a:rPr>
              <a:t>–</a:t>
            </a:r>
            <a:r>
              <a:rPr lang="fr-FR" altLang="fr-FR" i="1">
                <a:solidFill>
                  <a:srgbClr val="00B050"/>
                </a:solidFill>
              </a:rPr>
              <a:t>or ~ our</a:t>
            </a:r>
            <a:r>
              <a:rPr lang="fr-FR" altLang="fr-FR">
                <a:solidFill>
                  <a:srgbClr val="00B050"/>
                </a:solidFill>
              </a:rPr>
              <a:t> </a:t>
            </a:r>
            <a:r>
              <a:rPr lang="fr-FR" altLang="fr-FR"/>
              <a:t>(ex. </a:t>
            </a:r>
            <a:r>
              <a:rPr lang="fr-FR" altLang="fr-FR" i="1"/>
              <a:t>flour</a:t>
            </a:r>
            <a:r>
              <a:rPr lang="fr-FR" altLang="fr-FR"/>
              <a:t> = fleur, </a:t>
            </a:r>
            <a:r>
              <a:rPr lang="fr-FR" altLang="fr-FR" i="1"/>
              <a:t>dolor </a:t>
            </a:r>
            <a:r>
              <a:rPr lang="fr-FR" altLang="fr-FR"/>
              <a:t>= souffrance, </a:t>
            </a:r>
            <a:r>
              <a:rPr lang="fr-FR" altLang="fr-FR" i="1"/>
              <a:t>colur</a:t>
            </a:r>
            <a:r>
              <a:rPr lang="fr-FR" altLang="fr-FR"/>
              <a:t> = couleur), les substantifs radicaux ou dérivés en </a:t>
            </a:r>
            <a:r>
              <a:rPr lang="fr-FR" altLang="fr-FR" i="1">
                <a:solidFill>
                  <a:srgbClr val="00B050"/>
                </a:solidFill>
              </a:rPr>
              <a:t>–ez</a:t>
            </a:r>
            <a:r>
              <a:rPr lang="fr-FR" altLang="fr-FR">
                <a:solidFill>
                  <a:srgbClr val="00B050"/>
                </a:solidFill>
              </a:rPr>
              <a:t> </a:t>
            </a:r>
            <a:r>
              <a:rPr lang="fr-FR" altLang="fr-FR"/>
              <a:t>(ex. </a:t>
            </a:r>
            <a:r>
              <a:rPr lang="fr-FR" altLang="fr-FR" i="1"/>
              <a:t>citez </a:t>
            </a:r>
            <a:r>
              <a:rPr lang="fr-FR" altLang="fr-FR"/>
              <a:t>= cité, </a:t>
            </a:r>
            <a:r>
              <a:rPr lang="fr-FR" altLang="fr-FR" i="1"/>
              <a:t>bontez</a:t>
            </a:r>
            <a:r>
              <a:rPr lang="fr-FR" altLang="fr-FR"/>
              <a:t> = bonté), les substantifs dérivés en </a:t>
            </a:r>
            <a:r>
              <a:rPr lang="fr-FR" altLang="fr-FR" i="1">
                <a:solidFill>
                  <a:srgbClr val="00B050"/>
                </a:solidFill>
              </a:rPr>
              <a:t>-ance</a:t>
            </a:r>
            <a:r>
              <a:rPr lang="fr-FR" altLang="fr-FR">
                <a:solidFill>
                  <a:srgbClr val="00B050"/>
                </a:solidFill>
              </a:rPr>
              <a:t> </a:t>
            </a:r>
            <a:r>
              <a:rPr lang="fr-FR" altLang="fr-FR"/>
              <a:t>(ex. </a:t>
            </a:r>
            <a:r>
              <a:rPr lang="fr-FR" altLang="fr-FR" i="1"/>
              <a:t>crëance</a:t>
            </a:r>
            <a:r>
              <a:rPr lang="fr-FR" altLang="fr-FR"/>
              <a:t> = créance ~ croyance, </a:t>
            </a:r>
            <a:r>
              <a:rPr lang="fr-FR" altLang="fr-FR" i="1"/>
              <a:t>fiance</a:t>
            </a:r>
            <a:r>
              <a:rPr lang="fr-FR" altLang="fr-FR"/>
              <a:t> = foi).</a:t>
            </a:r>
          </a:p>
          <a:p>
            <a:pPr algn="just">
              <a:lnSpc>
                <a:spcPct val="100000"/>
              </a:lnSpc>
            </a:pPr>
            <a:r>
              <a:rPr lang="fr-FR" altLang="fr-FR"/>
              <a:t>	Parmi les substantifs dont le signifié est conçu sous l’aspect de l’inanimé quelques-uns se rangent dans le genre </a:t>
            </a:r>
            <a:r>
              <a:rPr lang="fr-FR" altLang="fr-FR" i="1">
                <a:solidFill>
                  <a:srgbClr val="00B050"/>
                </a:solidFill>
              </a:rPr>
              <a:t>neutre</a:t>
            </a:r>
            <a:r>
              <a:rPr lang="fr-FR" altLang="fr-FR">
                <a:solidFill>
                  <a:srgbClr val="00B050"/>
                </a:solidFill>
              </a:rPr>
              <a:t>.</a:t>
            </a:r>
            <a:r>
              <a:rPr lang="fr-FR" altLang="fr-FR"/>
              <a:t> Morphologiquement ce genre est marqué par l’invariabilité en nombre et en cas des substantifs. Soit </a:t>
            </a:r>
            <a:r>
              <a:rPr lang="fr-FR" altLang="fr-FR" i="1">
                <a:solidFill>
                  <a:srgbClr val="00B050"/>
                </a:solidFill>
              </a:rPr>
              <a:t>arme</a:t>
            </a:r>
            <a:r>
              <a:rPr lang="fr-FR" altLang="fr-FR"/>
              <a:t> (= l’ensemble des pièces de l’armure), </a:t>
            </a:r>
            <a:r>
              <a:rPr lang="fr-FR" altLang="fr-FR" i="1">
                <a:solidFill>
                  <a:srgbClr val="00B050"/>
                </a:solidFill>
              </a:rPr>
              <a:t>brace</a:t>
            </a:r>
            <a:r>
              <a:rPr lang="fr-FR" altLang="fr-FR">
                <a:solidFill>
                  <a:srgbClr val="00B050"/>
                </a:solidFill>
              </a:rPr>
              <a:t> </a:t>
            </a:r>
            <a:r>
              <a:rPr lang="fr-FR" altLang="fr-FR"/>
              <a:t>(= les deux bras), </a:t>
            </a:r>
            <a:r>
              <a:rPr lang="fr-FR" altLang="fr-FR" i="1">
                <a:solidFill>
                  <a:srgbClr val="00B050"/>
                </a:solidFill>
              </a:rPr>
              <a:t>carre</a:t>
            </a:r>
            <a:r>
              <a:rPr lang="fr-FR" altLang="fr-FR"/>
              <a:t> (= un convoi), </a:t>
            </a:r>
            <a:r>
              <a:rPr lang="fr-FR" altLang="fr-FR" i="1">
                <a:solidFill>
                  <a:srgbClr val="00B050"/>
                </a:solidFill>
              </a:rPr>
              <a:t>deie</a:t>
            </a:r>
            <a:r>
              <a:rPr lang="fr-FR" altLang="fr-FR">
                <a:solidFill>
                  <a:srgbClr val="00B050"/>
                </a:solidFill>
              </a:rPr>
              <a:t> ~ </a:t>
            </a:r>
            <a:r>
              <a:rPr lang="fr-FR" altLang="fr-FR" i="1">
                <a:solidFill>
                  <a:srgbClr val="00B050"/>
                </a:solidFill>
              </a:rPr>
              <a:t>doie</a:t>
            </a:r>
            <a:r>
              <a:rPr lang="fr-FR" altLang="fr-FR">
                <a:solidFill>
                  <a:srgbClr val="00B050"/>
                </a:solidFill>
              </a:rPr>
              <a:t> </a:t>
            </a:r>
            <a:r>
              <a:rPr lang="fr-FR" altLang="fr-FR"/>
              <a:t>(= les doigts), </a:t>
            </a:r>
            <a:r>
              <a:rPr lang="fr-FR" altLang="fr-FR" i="1">
                <a:solidFill>
                  <a:srgbClr val="00B050"/>
                </a:solidFill>
              </a:rPr>
              <a:t>milie</a:t>
            </a:r>
            <a:r>
              <a:rPr lang="fr-FR" altLang="fr-FR"/>
              <a:t> (= un millier), </a:t>
            </a:r>
            <a:r>
              <a:rPr lang="fr-FR" altLang="fr-FR" i="1">
                <a:solidFill>
                  <a:srgbClr val="00B050"/>
                </a:solidFill>
              </a:rPr>
              <a:t>paire</a:t>
            </a:r>
            <a:r>
              <a:rPr lang="fr-FR" altLang="fr-FR"/>
              <a:t> (= une paire). Il s’agit là d’une survivance et ces substantifs ont été tôt ramenés aux règles de la déclinaison du type auquel ils appartenaient. </a:t>
            </a:r>
          </a:p>
          <a:p>
            <a:pPr algn="just"/>
            <a:endParaRPr lang="fr-FR" altLang="fr-F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8E5A1B3-4C7B-4A06-B1EE-FDBEF86E9EED}"/>
              </a:ext>
            </a:extLst>
          </p:cNvPr>
          <p:cNvSpPr>
            <a:spLocks noGrp="1"/>
          </p:cNvSpPr>
          <p:nvPr>
            <p:ph idx="1"/>
          </p:nvPr>
        </p:nvSpPr>
        <p:spPr>
          <a:xfrm>
            <a:off x="838200" y="595745"/>
            <a:ext cx="10515600" cy="5581218"/>
          </a:xfrm>
        </p:spPr>
        <p:txBody>
          <a:bodyPr/>
          <a:lstStyle/>
          <a:p>
            <a:pPr algn="just">
              <a:lnSpc>
                <a:spcPct val="100000"/>
              </a:lnSpc>
            </a:pPr>
            <a:r>
              <a:rPr lang="fr-FR" dirty="0"/>
              <a:t>2. Le genre est motivé dans les substantifs dont le signifié est conçu sous l’aspect de l’animé humain. Masculin et féminin se distribuent alors sur le modèle de la différenciation des sexes.</a:t>
            </a:r>
          </a:p>
          <a:p>
            <a:pPr marL="0" indent="0" algn="just">
              <a:lnSpc>
                <a:spcPct val="100000"/>
              </a:lnSpc>
              <a:buNone/>
            </a:pPr>
            <a:r>
              <a:rPr lang="fr-FR" dirty="0"/>
              <a:t>	</a:t>
            </a:r>
            <a:r>
              <a:rPr lang="fr-FR" i="1" dirty="0"/>
              <a:t>Li </a:t>
            </a:r>
            <a:r>
              <a:rPr lang="fr-FR" i="1" dirty="0" err="1"/>
              <a:t>uem</a:t>
            </a:r>
            <a:r>
              <a:rPr lang="fr-FR" dirty="0"/>
              <a:t> (= l’homme), </a:t>
            </a:r>
            <a:r>
              <a:rPr lang="fr-FR" i="1" dirty="0"/>
              <a:t>la </a:t>
            </a:r>
            <a:r>
              <a:rPr lang="fr-FR" i="1" dirty="0" err="1"/>
              <a:t>fame</a:t>
            </a:r>
            <a:r>
              <a:rPr lang="fr-FR" dirty="0"/>
              <a:t> (= la femme).  </a:t>
            </a:r>
          </a:p>
          <a:p>
            <a:pPr algn="just">
              <a:lnSpc>
                <a:spcPct val="100000"/>
              </a:lnSpc>
            </a:pPr>
            <a:r>
              <a:rPr lang="fr-FR" dirty="0"/>
              <a:t>L’attribution d’une désinence ou d’un suffixe spécialisé permet de faire passer une base masculine au féminin lorsqu’il y a lieu de dénoter une fonction, un titre ou l’appartenance d’une femme à une collectivité.</a:t>
            </a:r>
          </a:p>
          <a:p>
            <a:pPr algn="just">
              <a:lnSpc>
                <a:spcPct val="100000"/>
              </a:lnSpc>
            </a:pPr>
            <a:r>
              <a:rPr lang="fr-FR" dirty="0"/>
              <a:t>A </a:t>
            </a:r>
            <a:r>
              <a:rPr lang="fr-FR" i="1" dirty="0"/>
              <a:t>l</a:t>
            </a:r>
            <a:r>
              <a:rPr lang="fr-FR" i="1" dirty="0">
                <a:solidFill>
                  <a:srgbClr val="00B050"/>
                </a:solidFill>
              </a:rPr>
              <a:t>’</a:t>
            </a:r>
            <a:r>
              <a:rPr lang="fr-FR" i="1" dirty="0" err="1">
                <a:solidFill>
                  <a:srgbClr val="00B050"/>
                </a:solidFill>
              </a:rPr>
              <a:t>espous</a:t>
            </a:r>
            <a:r>
              <a:rPr lang="fr-FR" i="1" dirty="0">
                <a:solidFill>
                  <a:srgbClr val="00B050"/>
                </a:solidFill>
              </a:rPr>
              <a:t> </a:t>
            </a:r>
            <a:r>
              <a:rPr lang="fr-FR" dirty="0"/>
              <a:t>(= l’époux) répond </a:t>
            </a:r>
            <a:r>
              <a:rPr lang="fr-FR" i="1" dirty="0"/>
              <a:t>l’</a:t>
            </a:r>
            <a:r>
              <a:rPr lang="fr-FR" i="1" dirty="0" err="1"/>
              <a:t>espouse</a:t>
            </a:r>
            <a:r>
              <a:rPr lang="fr-FR" dirty="0"/>
              <a:t>. A </a:t>
            </a:r>
            <a:r>
              <a:rPr lang="fr-FR" i="1" dirty="0">
                <a:solidFill>
                  <a:srgbClr val="00B050"/>
                </a:solidFill>
              </a:rPr>
              <a:t>li </a:t>
            </a:r>
            <a:r>
              <a:rPr lang="fr-FR" i="1" dirty="0" err="1">
                <a:solidFill>
                  <a:srgbClr val="00B050"/>
                </a:solidFill>
              </a:rPr>
              <a:t>prestre</a:t>
            </a:r>
            <a:r>
              <a:rPr lang="fr-FR" dirty="0">
                <a:solidFill>
                  <a:srgbClr val="00B050"/>
                </a:solidFill>
              </a:rPr>
              <a:t> </a:t>
            </a:r>
            <a:r>
              <a:rPr lang="fr-FR" dirty="0"/>
              <a:t>(=le </a:t>
            </a:r>
            <a:r>
              <a:rPr lang="fr-FR" dirty="0" err="1"/>
              <a:t>pretre</a:t>
            </a:r>
            <a:r>
              <a:rPr lang="fr-FR" dirty="0"/>
              <a:t>) répond </a:t>
            </a:r>
            <a:r>
              <a:rPr lang="fr-FR" i="1" dirty="0">
                <a:solidFill>
                  <a:srgbClr val="00B050"/>
                </a:solidFill>
              </a:rPr>
              <a:t>la</a:t>
            </a:r>
            <a:r>
              <a:rPr lang="fr-FR" dirty="0">
                <a:solidFill>
                  <a:srgbClr val="00B050"/>
                </a:solidFill>
              </a:rPr>
              <a:t> </a:t>
            </a:r>
            <a:r>
              <a:rPr lang="fr-FR" i="1" dirty="0" err="1">
                <a:solidFill>
                  <a:srgbClr val="00B050"/>
                </a:solidFill>
              </a:rPr>
              <a:t>prestresse</a:t>
            </a:r>
            <a:r>
              <a:rPr lang="fr-FR" dirty="0">
                <a:solidFill>
                  <a:srgbClr val="00B050"/>
                </a:solidFill>
              </a:rPr>
              <a:t> </a:t>
            </a:r>
            <a:r>
              <a:rPr lang="fr-FR" dirty="0"/>
              <a:t>(= la femme du prêtre). A </a:t>
            </a:r>
            <a:r>
              <a:rPr lang="fr-FR" dirty="0">
                <a:solidFill>
                  <a:srgbClr val="00B050"/>
                </a:solidFill>
              </a:rPr>
              <a:t>li dus </a:t>
            </a:r>
            <a:r>
              <a:rPr lang="fr-FR" dirty="0"/>
              <a:t>(= le duc) répond </a:t>
            </a:r>
            <a:r>
              <a:rPr lang="fr-FR" i="1" dirty="0"/>
              <a:t>la </a:t>
            </a:r>
            <a:r>
              <a:rPr lang="fr-FR" i="1" dirty="0" err="1">
                <a:solidFill>
                  <a:srgbClr val="00B050"/>
                </a:solidFill>
              </a:rPr>
              <a:t>duchoise</a:t>
            </a:r>
            <a:endParaRPr lang="fr-FR" dirty="0">
              <a:solidFill>
                <a:srgbClr val="00B050"/>
              </a:solidFill>
            </a:endParaRPr>
          </a:p>
          <a:p>
            <a:pPr marL="0" indent="0" algn="just">
              <a:lnSpc>
                <a:spcPct val="100000"/>
              </a:lnSpc>
              <a:buNone/>
            </a:pPr>
            <a:r>
              <a:rPr lang="fr-FR" i="1" dirty="0"/>
              <a:t> </a:t>
            </a:r>
            <a:endParaRPr lang="fr-FR" dirty="0"/>
          </a:p>
          <a:p>
            <a:endParaRPr lang="fr-FR" dirty="0"/>
          </a:p>
        </p:txBody>
      </p:sp>
    </p:spTree>
    <p:extLst>
      <p:ext uri="{BB962C8B-B14F-4D97-AF65-F5344CB8AC3E}">
        <p14:creationId xmlns:p14="http://schemas.microsoft.com/office/powerpoint/2010/main" val="122424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973A9E0-EE23-4B90-908B-9B1011F9739E}"/>
              </a:ext>
            </a:extLst>
          </p:cNvPr>
          <p:cNvSpPr>
            <a:spLocks noGrp="1"/>
          </p:cNvSpPr>
          <p:nvPr>
            <p:ph idx="1"/>
          </p:nvPr>
        </p:nvSpPr>
        <p:spPr>
          <a:xfrm>
            <a:off x="838200" y="706582"/>
            <a:ext cx="10515600" cy="5470381"/>
          </a:xfrm>
        </p:spPr>
        <p:txBody>
          <a:bodyPr/>
          <a:lstStyle/>
          <a:p>
            <a:pPr algn="just">
              <a:lnSpc>
                <a:spcPct val="150000"/>
              </a:lnSpc>
            </a:pPr>
            <a:r>
              <a:rPr lang="fr-FR" dirty="0"/>
              <a:t>MOIGNET (G.), </a:t>
            </a:r>
            <a:r>
              <a:rPr lang="fr-FR" i="1" dirty="0"/>
              <a:t>Grammaire de l’ancien français. Morphologie, syntaxe,</a:t>
            </a:r>
            <a:r>
              <a:rPr lang="fr-FR" dirty="0"/>
              <a:t> </a:t>
            </a:r>
            <a:r>
              <a:rPr lang="fr-FR" dirty="0" err="1"/>
              <a:t>Klincksieck</a:t>
            </a:r>
            <a:r>
              <a:rPr lang="fr-FR" dirty="0"/>
              <a:t>, Paris, 1988 (2</a:t>
            </a:r>
            <a:r>
              <a:rPr lang="fr-FR" baseline="30000" dirty="0"/>
              <a:t>e</a:t>
            </a:r>
            <a:r>
              <a:rPr lang="fr-FR" dirty="0"/>
              <a:t> éd. revue)</a:t>
            </a:r>
          </a:p>
          <a:p>
            <a:pPr algn="just">
              <a:lnSpc>
                <a:spcPct val="150000"/>
              </a:lnSpc>
            </a:pPr>
            <a:r>
              <a:rPr lang="fr-FR" dirty="0"/>
              <a:t>RAYNAUD de LAGE (G.), </a:t>
            </a:r>
            <a:r>
              <a:rPr lang="fr-FR" i="1" dirty="0"/>
              <a:t>Introduction à l’ancien français</a:t>
            </a:r>
            <a:r>
              <a:rPr lang="fr-FR" dirty="0"/>
              <a:t>. Paris : SEDES, 1993.</a:t>
            </a:r>
          </a:p>
          <a:p>
            <a:pPr algn="just">
              <a:lnSpc>
                <a:spcPct val="150000"/>
              </a:lnSpc>
            </a:pPr>
            <a:r>
              <a:rPr lang="fr-FR" dirty="0"/>
              <a:t>REVOL (T.), </a:t>
            </a:r>
            <a:r>
              <a:rPr lang="fr-FR" i="1" dirty="0"/>
              <a:t>Introduction à l’ancien français</a:t>
            </a:r>
            <a:r>
              <a:rPr lang="fr-FR" dirty="0"/>
              <a:t>, Paris, Nathan, 2000.</a:t>
            </a:r>
          </a:p>
          <a:p>
            <a:endParaRPr lang="fr-FR" dirty="0"/>
          </a:p>
        </p:txBody>
      </p:sp>
    </p:spTree>
    <p:extLst>
      <p:ext uri="{BB962C8B-B14F-4D97-AF65-F5344CB8AC3E}">
        <p14:creationId xmlns:p14="http://schemas.microsoft.com/office/powerpoint/2010/main" val="4171446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30E7FE0-F430-491E-9CB9-3FD355F1B04F}"/>
              </a:ext>
            </a:extLst>
          </p:cNvPr>
          <p:cNvSpPr>
            <a:spLocks noGrp="1"/>
          </p:cNvSpPr>
          <p:nvPr>
            <p:ph idx="1"/>
          </p:nvPr>
        </p:nvSpPr>
        <p:spPr>
          <a:xfrm>
            <a:off x="838200" y="484908"/>
            <a:ext cx="10515600" cy="6677891"/>
          </a:xfrm>
        </p:spPr>
        <p:txBody>
          <a:bodyPr/>
          <a:lstStyle/>
          <a:p>
            <a:r>
              <a:rPr lang="fr-FR" b="1" dirty="0"/>
              <a:t>I.2.1.1. Les substantifs Masculins </a:t>
            </a:r>
            <a:endParaRPr lang="fr-FR" dirty="0"/>
          </a:p>
          <a:p>
            <a:pPr marL="0" indent="0">
              <a:buNone/>
            </a:pPr>
            <a:r>
              <a:rPr lang="fr-FR" b="1" i="1" dirty="0"/>
              <a:t> Première classe</a:t>
            </a:r>
            <a:endParaRPr lang="fr-FR" dirty="0"/>
          </a:p>
          <a:p>
            <a:r>
              <a:rPr lang="fr-FR" dirty="0"/>
              <a:t>Cette classe comprend les substantifs correspondant à des substantifs masculins latins dont le nominatif singulier était terminé en </a:t>
            </a:r>
            <a:r>
              <a:rPr lang="fr-FR" i="1" dirty="0"/>
              <a:t>–s (us)</a:t>
            </a:r>
            <a:r>
              <a:rPr lang="fr-FR" dirty="0"/>
              <a:t>. Ici il faut distinguer les cas sujets des cas régimes.</a:t>
            </a:r>
          </a:p>
          <a:p>
            <a:pPr marL="0" indent="0">
              <a:buNone/>
            </a:pPr>
            <a:r>
              <a:rPr lang="fr-FR" b="1" i="1" dirty="0"/>
              <a:t>   Modèle</a:t>
            </a:r>
            <a:r>
              <a:rPr lang="fr-FR" i="1" dirty="0"/>
              <a:t> : mur </a:t>
            </a:r>
            <a:r>
              <a:rPr lang="fr-FR" dirty="0"/>
              <a:t>(du latin : </a:t>
            </a:r>
            <a:r>
              <a:rPr lang="fr-FR" i="1" dirty="0" err="1"/>
              <a:t>mύrus</a:t>
            </a:r>
            <a:r>
              <a:rPr lang="fr-FR" i="1" dirty="0"/>
              <a:t>, </a:t>
            </a:r>
            <a:r>
              <a:rPr lang="fr-FR" i="1" dirty="0" err="1"/>
              <a:t>mύrus</a:t>
            </a:r>
            <a:r>
              <a:rPr lang="fr-FR" i="1" dirty="0"/>
              <a:t> </a:t>
            </a:r>
            <a:r>
              <a:rPr lang="fr-FR" dirty="0"/>
              <a:t>) </a:t>
            </a:r>
          </a:p>
          <a:p>
            <a:endParaRPr lang="fr-FR" dirty="0"/>
          </a:p>
          <a:p>
            <a:endParaRPr lang="fr-FR" dirty="0"/>
          </a:p>
        </p:txBody>
      </p:sp>
      <p:graphicFrame>
        <p:nvGraphicFramePr>
          <p:cNvPr id="4" name="Tableau 4">
            <a:extLst>
              <a:ext uri="{FF2B5EF4-FFF2-40B4-BE49-F238E27FC236}">
                <a16:creationId xmlns:a16="http://schemas.microsoft.com/office/drawing/2014/main" id="{075DBEA9-A42F-4C8A-9838-A914F0E0CD00}"/>
              </a:ext>
            </a:extLst>
          </p:cNvPr>
          <p:cNvGraphicFramePr>
            <a:graphicFrameLocks noGrp="1"/>
          </p:cNvGraphicFramePr>
          <p:nvPr>
            <p:extLst>
              <p:ext uri="{D42A27DB-BD31-4B8C-83A1-F6EECF244321}">
                <p14:modId xmlns:p14="http://schemas.microsoft.com/office/powerpoint/2010/main" val="1406444464"/>
              </p:ext>
            </p:extLst>
          </p:nvPr>
        </p:nvGraphicFramePr>
        <p:xfrm>
          <a:off x="2032000" y="3428999"/>
          <a:ext cx="8128000" cy="385595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194048677"/>
                    </a:ext>
                  </a:extLst>
                </a:gridCol>
                <a:gridCol w="1006764">
                  <a:extLst>
                    <a:ext uri="{9D8B030D-6E8A-4147-A177-3AD203B41FA5}">
                      <a16:colId xmlns:a16="http://schemas.microsoft.com/office/drawing/2014/main" val="1325444090"/>
                    </a:ext>
                  </a:extLst>
                </a:gridCol>
                <a:gridCol w="1967345">
                  <a:extLst>
                    <a:ext uri="{9D8B030D-6E8A-4147-A177-3AD203B41FA5}">
                      <a16:colId xmlns:a16="http://schemas.microsoft.com/office/drawing/2014/main" val="1821516921"/>
                    </a:ext>
                  </a:extLst>
                </a:gridCol>
                <a:gridCol w="3121891">
                  <a:extLst>
                    <a:ext uri="{9D8B030D-6E8A-4147-A177-3AD203B41FA5}">
                      <a16:colId xmlns:a16="http://schemas.microsoft.com/office/drawing/2014/main" val="684745759"/>
                    </a:ext>
                  </a:extLst>
                </a:gridCol>
              </a:tblGrid>
              <a:tr h="627611">
                <a:tc>
                  <a:txBody>
                    <a:bodyPr/>
                    <a:lstStyle/>
                    <a:p>
                      <a:endParaRPr lang="fr-FR" sz="2400" dirty="0"/>
                    </a:p>
                  </a:txBody>
                  <a:tcPr/>
                </a:tc>
                <a:tc>
                  <a:txBody>
                    <a:bodyPr/>
                    <a:lstStyle/>
                    <a:p>
                      <a:endParaRPr lang="fr-FR" sz="2400" dirty="0"/>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8126233"/>
                  </a:ext>
                </a:extLst>
              </a:tr>
              <a:tr h="627611">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Singulier</a:t>
                      </a: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mύrus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Li murs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7734330"/>
                  </a:ext>
                </a:extLst>
              </a:tr>
              <a:tr h="627611">
                <a:tc vMerge="1">
                  <a:txBody>
                    <a:bodyPr/>
                    <a:lstStyle/>
                    <a:p>
                      <a:endParaRPr lang="fr-FR"/>
                    </a:p>
                  </a:txBody>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mύrum</a:t>
                      </a:r>
                      <a:r>
                        <a:rPr lang="fr-FR" sz="24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Lo, le mur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9587216"/>
                  </a:ext>
                </a:extLst>
              </a:tr>
              <a:tr h="627611">
                <a:tc rowSpan="2">
                  <a:txBody>
                    <a:bodyPr/>
                    <a:lstStyle/>
                    <a:p>
                      <a:pPr algn="just">
                        <a:lnSpc>
                          <a:spcPct val="115000"/>
                        </a:lnSpc>
                        <a:spcAft>
                          <a:spcPts val="0"/>
                        </a:spcAft>
                      </a:pPr>
                      <a:r>
                        <a:rPr lang="fr-FR" sz="24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mύri</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Li mur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0323196"/>
                  </a:ext>
                </a:extLst>
              </a:tr>
              <a:tr h="627611">
                <a:tc vMerge="1">
                  <a:txBody>
                    <a:bodyPr/>
                    <a:lstStyle/>
                    <a:p>
                      <a:endParaRPr lang="fr-FR"/>
                    </a:p>
                  </a:txBody>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mύros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Los, les murs</a:t>
                      </a: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0262826"/>
                  </a:ext>
                </a:extLst>
              </a:tr>
            </a:tbl>
          </a:graphicData>
        </a:graphic>
      </p:graphicFrame>
    </p:spTree>
    <p:extLst>
      <p:ext uri="{BB962C8B-B14F-4D97-AF65-F5344CB8AC3E}">
        <p14:creationId xmlns:p14="http://schemas.microsoft.com/office/powerpoint/2010/main" val="4007403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719EE5-C4D8-44D4-A049-CDBB5E305C50}"/>
              </a:ext>
            </a:extLst>
          </p:cNvPr>
          <p:cNvSpPr>
            <a:spLocks noGrp="1"/>
          </p:cNvSpPr>
          <p:nvPr>
            <p:ph idx="1"/>
          </p:nvPr>
        </p:nvSpPr>
        <p:spPr>
          <a:xfrm>
            <a:off x="838200" y="457200"/>
            <a:ext cx="10515600" cy="5719763"/>
          </a:xfrm>
        </p:spPr>
        <p:txBody>
          <a:bodyPr/>
          <a:lstStyle/>
          <a:p>
            <a:pPr algn="just">
              <a:lnSpc>
                <a:spcPct val="100000"/>
              </a:lnSpc>
            </a:pPr>
            <a:r>
              <a:rPr lang="fr-FR" dirty="0"/>
              <a:t>Ainsi se déclinaient : </a:t>
            </a:r>
            <a:r>
              <a:rPr lang="fr-FR" i="1" dirty="0" err="1">
                <a:solidFill>
                  <a:srgbClr val="00B050"/>
                </a:solidFill>
              </a:rPr>
              <a:t>chevail</a:t>
            </a:r>
            <a:r>
              <a:rPr lang="fr-FR" i="1" dirty="0">
                <a:solidFill>
                  <a:srgbClr val="00B050"/>
                </a:solidFill>
              </a:rPr>
              <a:t>, </a:t>
            </a:r>
            <a:r>
              <a:rPr lang="fr-FR" i="1" dirty="0" err="1">
                <a:solidFill>
                  <a:srgbClr val="00B050"/>
                </a:solidFill>
              </a:rPr>
              <a:t>anz</a:t>
            </a:r>
            <a:r>
              <a:rPr lang="fr-FR" i="1" dirty="0">
                <a:solidFill>
                  <a:srgbClr val="00B050"/>
                </a:solidFill>
              </a:rPr>
              <a:t>, sers, cers, </a:t>
            </a:r>
            <a:r>
              <a:rPr lang="fr-FR" i="1" dirty="0" err="1">
                <a:solidFill>
                  <a:srgbClr val="00B050"/>
                </a:solidFill>
              </a:rPr>
              <a:t>prez</a:t>
            </a:r>
            <a:r>
              <a:rPr lang="fr-FR" dirty="0">
                <a:solidFill>
                  <a:srgbClr val="00B050"/>
                </a:solidFill>
              </a:rPr>
              <a:t> </a:t>
            </a:r>
            <a:r>
              <a:rPr lang="fr-FR" dirty="0"/>
              <a:t>(de </a:t>
            </a:r>
            <a:r>
              <a:rPr lang="fr-FR" i="1" dirty="0"/>
              <a:t>*</a:t>
            </a:r>
            <a:r>
              <a:rPr lang="fr-FR" i="1" dirty="0" err="1"/>
              <a:t>pratus</a:t>
            </a:r>
            <a:r>
              <a:rPr lang="fr-FR" dirty="0"/>
              <a:t> pour </a:t>
            </a:r>
            <a:r>
              <a:rPr lang="fr-FR" i="1" dirty="0" err="1"/>
              <a:t>pratum</a:t>
            </a:r>
            <a:r>
              <a:rPr lang="fr-FR" dirty="0"/>
              <a:t>), </a:t>
            </a:r>
            <a:r>
              <a:rPr lang="fr-FR" i="1" dirty="0" err="1">
                <a:solidFill>
                  <a:srgbClr val="00B050"/>
                </a:solidFill>
              </a:rPr>
              <a:t>mals</a:t>
            </a:r>
            <a:r>
              <a:rPr lang="fr-FR" dirty="0"/>
              <a:t>, etc.</a:t>
            </a:r>
          </a:p>
          <a:p>
            <a:pPr algn="just">
              <a:lnSpc>
                <a:spcPct val="100000"/>
              </a:lnSpc>
            </a:pPr>
            <a:r>
              <a:rPr lang="fr-FR" dirty="0"/>
              <a:t>Se déclinaient de même les substantifs provenant de noms latins masculins terminés en </a:t>
            </a:r>
            <a:r>
              <a:rPr lang="fr-FR" i="1" dirty="0"/>
              <a:t>–</a:t>
            </a:r>
            <a:r>
              <a:rPr lang="fr-FR" i="1" dirty="0" err="1"/>
              <a:t>is</a:t>
            </a:r>
            <a:r>
              <a:rPr lang="fr-FR" i="1" dirty="0"/>
              <a:t> </a:t>
            </a:r>
            <a:r>
              <a:rPr lang="fr-FR" dirty="0"/>
              <a:t>: </a:t>
            </a:r>
            <a:r>
              <a:rPr lang="fr-FR" i="1" dirty="0">
                <a:solidFill>
                  <a:srgbClr val="00B050"/>
                </a:solidFill>
              </a:rPr>
              <a:t>canis</a:t>
            </a:r>
            <a:r>
              <a:rPr lang="fr-FR" dirty="0">
                <a:solidFill>
                  <a:srgbClr val="00B050"/>
                </a:solidFill>
              </a:rPr>
              <a:t> &gt; chiens, </a:t>
            </a:r>
            <a:r>
              <a:rPr lang="fr-FR" i="1" dirty="0">
                <a:solidFill>
                  <a:srgbClr val="00B050"/>
                </a:solidFill>
              </a:rPr>
              <a:t>panis</a:t>
            </a:r>
            <a:r>
              <a:rPr lang="fr-FR" dirty="0">
                <a:solidFill>
                  <a:srgbClr val="00B050"/>
                </a:solidFill>
              </a:rPr>
              <a:t> &gt; pains</a:t>
            </a:r>
            <a:r>
              <a:rPr lang="fr-FR" dirty="0"/>
              <a:t>, ou de noms latins masculins terminés en </a:t>
            </a:r>
            <a:r>
              <a:rPr lang="fr-FR" i="1" dirty="0"/>
              <a:t>–x</a:t>
            </a:r>
            <a:r>
              <a:rPr lang="fr-FR" dirty="0"/>
              <a:t>, comme </a:t>
            </a:r>
            <a:r>
              <a:rPr lang="fr-FR" i="1" dirty="0"/>
              <a:t>rex</a:t>
            </a:r>
            <a:r>
              <a:rPr lang="fr-FR" dirty="0"/>
              <a:t>, qui, devenu </a:t>
            </a:r>
            <a:r>
              <a:rPr lang="fr-FR" i="1" dirty="0" err="1"/>
              <a:t>regis</a:t>
            </a:r>
            <a:r>
              <a:rPr lang="fr-FR" dirty="0"/>
              <a:t> dans le latin vulgaire, a donné en a. f. </a:t>
            </a:r>
            <a:r>
              <a:rPr lang="fr-FR" i="1" dirty="0"/>
              <a:t>reis</a:t>
            </a:r>
            <a:r>
              <a:rPr lang="fr-FR" dirty="0"/>
              <a:t>. </a:t>
            </a:r>
          </a:p>
          <a:p>
            <a:pPr algn="just">
              <a:lnSpc>
                <a:spcPct val="100000"/>
              </a:lnSpc>
            </a:pPr>
            <a:r>
              <a:rPr lang="fr-FR" dirty="0"/>
              <a:t>Enfin on déclinait sur ce modèle les mots comme </a:t>
            </a:r>
            <a:r>
              <a:rPr lang="fr-FR" i="1" dirty="0" err="1"/>
              <a:t>piez</a:t>
            </a:r>
            <a:r>
              <a:rPr lang="fr-FR" dirty="0"/>
              <a:t>, </a:t>
            </a:r>
            <a:r>
              <a:rPr lang="fr-FR" i="1" dirty="0"/>
              <a:t>lions</a:t>
            </a:r>
            <a:r>
              <a:rPr lang="fr-FR" dirty="0"/>
              <a:t>, </a:t>
            </a:r>
            <a:r>
              <a:rPr lang="fr-FR" i="1" dirty="0"/>
              <a:t>bues</a:t>
            </a:r>
            <a:r>
              <a:rPr lang="fr-FR" dirty="0"/>
              <a:t>, qui proviennent de substantifs comme *</a:t>
            </a:r>
            <a:r>
              <a:rPr lang="fr-FR" i="1" dirty="0" err="1">
                <a:solidFill>
                  <a:srgbClr val="00B050"/>
                </a:solidFill>
              </a:rPr>
              <a:t>pedis</a:t>
            </a:r>
            <a:r>
              <a:rPr lang="fr-FR" dirty="0">
                <a:solidFill>
                  <a:srgbClr val="00B050"/>
                </a:solidFill>
              </a:rPr>
              <a:t>, *</a:t>
            </a:r>
            <a:r>
              <a:rPr lang="fr-FR" i="1" dirty="0" err="1">
                <a:solidFill>
                  <a:srgbClr val="00B050"/>
                </a:solidFill>
              </a:rPr>
              <a:t>leonis</a:t>
            </a:r>
            <a:r>
              <a:rPr lang="fr-FR" dirty="0">
                <a:solidFill>
                  <a:srgbClr val="00B050"/>
                </a:solidFill>
              </a:rPr>
              <a:t>, *</a:t>
            </a:r>
            <a:r>
              <a:rPr lang="fr-FR" i="1" dirty="0" err="1">
                <a:solidFill>
                  <a:srgbClr val="00B050"/>
                </a:solidFill>
              </a:rPr>
              <a:t>bovis</a:t>
            </a:r>
            <a:r>
              <a:rPr lang="fr-FR" dirty="0">
                <a:solidFill>
                  <a:srgbClr val="00B050"/>
                </a:solidFill>
              </a:rPr>
              <a:t> </a:t>
            </a:r>
            <a:r>
              <a:rPr lang="fr-FR" dirty="0"/>
              <a:t>(lat. cl. </a:t>
            </a:r>
            <a:r>
              <a:rPr lang="fr-FR" i="1" dirty="0" err="1"/>
              <a:t>pes</a:t>
            </a:r>
            <a:r>
              <a:rPr lang="fr-FR" dirty="0"/>
              <a:t>, </a:t>
            </a:r>
            <a:r>
              <a:rPr lang="fr-FR" i="1" dirty="0" err="1"/>
              <a:t>leo</a:t>
            </a:r>
            <a:r>
              <a:rPr lang="fr-FR" dirty="0"/>
              <a:t>, </a:t>
            </a:r>
            <a:r>
              <a:rPr lang="fr-FR" i="1" dirty="0" err="1"/>
              <a:t>bos</a:t>
            </a:r>
            <a:r>
              <a:rPr lang="fr-FR" dirty="0"/>
              <a:t>).</a:t>
            </a:r>
          </a:p>
          <a:p>
            <a:pPr algn="just">
              <a:lnSpc>
                <a:spcPct val="100000"/>
              </a:lnSpc>
            </a:pPr>
            <a:r>
              <a:rPr lang="fr-FR" dirty="0"/>
              <a:t>Les infinitifs pris en fonction de substantifs suivent aussi cette déclinaison : </a:t>
            </a:r>
            <a:r>
              <a:rPr lang="fr-FR" i="1" dirty="0">
                <a:solidFill>
                  <a:srgbClr val="00B050"/>
                </a:solidFill>
              </a:rPr>
              <a:t>li </a:t>
            </a:r>
            <a:r>
              <a:rPr lang="fr-FR" i="1" dirty="0" err="1">
                <a:solidFill>
                  <a:srgbClr val="00B050"/>
                </a:solidFill>
              </a:rPr>
              <a:t>morirs</a:t>
            </a:r>
            <a:r>
              <a:rPr lang="fr-FR" i="1" dirty="0">
                <a:solidFill>
                  <a:srgbClr val="00B050"/>
                </a:solidFill>
              </a:rPr>
              <a:t>, li repentirs.</a:t>
            </a:r>
            <a:r>
              <a:rPr lang="fr-FR" dirty="0">
                <a:solidFill>
                  <a:srgbClr val="00B050"/>
                </a:solidFill>
              </a:rPr>
              <a:t> </a:t>
            </a:r>
          </a:p>
          <a:p>
            <a:endParaRPr lang="fr-FR" dirty="0"/>
          </a:p>
        </p:txBody>
      </p:sp>
    </p:spTree>
    <p:extLst>
      <p:ext uri="{BB962C8B-B14F-4D97-AF65-F5344CB8AC3E}">
        <p14:creationId xmlns:p14="http://schemas.microsoft.com/office/powerpoint/2010/main" val="1020490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4C7F8DF-0573-4485-89DD-89D268C70154}"/>
              </a:ext>
            </a:extLst>
          </p:cNvPr>
          <p:cNvSpPr>
            <a:spLocks noGrp="1"/>
          </p:cNvSpPr>
          <p:nvPr>
            <p:ph idx="1"/>
          </p:nvPr>
        </p:nvSpPr>
        <p:spPr>
          <a:xfrm>
            <a:off x="838200" y="540327"/>
            <a:ext cx="10515600" cy="5636636"/>
          </a:xfrm>
        </p:spPr>
        <p:txBody>
          <a:bodyPr/>
          <a:lstStyle/>
          <a:p>
            <a:pPr algn="just">
              <a:lnSpc>
                <a:spcPct val="100000"/>
              </a:lnSpc>
            </a:pPr>
            <a:r>
              <a:rPr lang="fr-FR" dirty="0"/>
              <a:t>Les mots comme </a:t>
            </a:r>
            <a:r>
              <a:rPr lang="fr-FR" i="1" dirty="0"/>
              <a:t>ermites</a:t>
            </a:r>
            <a:r>
              <a:rPr lang="fr-FR" dirty="0"/>
              <a:t>, </a:t>
            </a:r>
            <a:r>
              <a:rPr lang="fr-FR" i="1" dirty="0"/>
              <a:t>prophètes</a:t>
            </a:r>
            <a:r>
              <a:rPr lang="fr-FR" dirty="0"/>
              <a:t>, quoique correspondant à des substantifs latins en – </a:t>
            </a:r>
            <a:r>
              <a:rPr lang="fr-FR" i="1" dirty="0"/>
              <a:t>a</a:t>
            </a:r>
            <a:r>
              <a:rPr lang="fr-FR" dirty="0"/>
              <a:t>, prennent </a:t>
            </a:r>
            <a:r>
              <a:rPr lang="fr-FR" i="1" dirty="0"/>
              <a:t>s : ermites</a:t>
            </a:r>
            <a:r>
              <a:rPr lang="fr-FR" dirty="0"/>
              <a:t>, </a:t>
            </a:r>
            <a:r>
              <a:rPr lang="fr-FR" i="1" dirty="0"/>
              <a:t>prophètes</a:t>
            </a:r>
            <a:r>
              <a:rPr lang="fr-FR" dirty="0"/>
              <a:t>.  </a:t>
            </a:r>
            <a:r>
              <a:rPr lang="fr-FR" i="1" dirty="0"/>
              <a:t>  </a:t>
            </a:r>
            <a:endParaRPr lang="fr-FR" dirty="0"/>
          </a:p>
          <a:p>
            <a:pPr algn="just">
              <a:lnSpc>
                <a:spcPct val="100000"/>
              </a:lnSpc>
            </a:pPr>
            <a:r>
              <a:rPr lang="fr-FR" dirty="0"/>
              <a:t>Voici des exemples de ces divers cas : </a:t>
            </a:r>
          </a:p>
          <a:p>
            <a:pPr algn="just">
              <a:lnSpc>
                <a:spcPct val="100000"/>
              </a:lnSpc>
            </a:pPr>
            <a:r>
              <a:rPr lang="fr-FR" dirty="0">
                <a:solidFill>
                  <a:srgbClr val="00B050"/>
                </a:solidFill>
              </a:rPr>
              <a:t>Singulier, cas sujet</a:t>
            </a:r>
            <a:r>
              <a:rPr lang="fr-FR" dirty="0"/>
              <a:t> : </a:t>
            </a:r>
            <a:r>
              <a:rPr lang="fr-FR" i="1" dirty="0"/>
              <a:t>li bons </a:t>
            </a:r>
            <a:r>
              <a:rPr lang="fr-FR" i="1" dirty="0" err="1"/>
              <a:t>chevals</a:t>
            </a:r>
            <a:r>
              <a:rPr lang="fr-FR" i="1" dirty="0"/>
              <a:t>, li bons chiens ; </a:t>
            </a:r>
            <a:r>
              <a:rPr lang="fr-FR" i="1" dirty="0" err="1"/>
              <a:t>cist</a:t>
            </a:r>
            <a:r>
              <a:rPr lang="fr-FR" i="1" dirty="0"/>
              <a:t> </a:t>
            </a:r>
            <a:r>
              <a:rPr lang="fr-FR" i="1" dirty="0" err="1"/>
              <a:t>chevals</a:t>
            </a:r>
            <a:r>
              <a:rPr lang="fr-FR" i="1" dirty="0"/>
              <a:t> est </a:t>
            </a:r>
            <a:r>
              <a:rPr lang="fr-FR" i="1" dirty="0" err="1"/>
              <a:t>chiers</a:t>
            </a:r>
            <a:r>
              <a:rPr lang="fr-FR" i="1" dirty="0"/>
              <a:t> ; </a:t>
            </a:r>
            <a:r>
              <a:rPr lang="fr-FR" i="1" dirty="0" err="1"/>
              <a:t>cist</a:t>
            </a:r>
            <a:r>
              <a:rPr lang="fr-FR" i="1" dirty="0"/>
              <a:t> chiens est </a:t>
            </a:r>
            <a:r>
              <a:rPr lang="fr-FR" i="1" dirty="0" err="1"/>
              <a:t>mals</a:t>
            </a:r>
            <a:r>
              <a:rPr lang="fr-FR" i="1" dirty="0"/>
              <a:t> </a:t>
            </a:r>
            <a:r>
              <a:rPr lang="fr-FR" dirty="0"/>
              <a:t>(méchant). </a:t>
            </a:r>
          </a:p>
          <a:p>
            <a:pPr algn="just">
              <a:lnSpc>
                <a:spcPct val="100000"/>
              </a:lnSpc>
            </a:pPr>
            <a:r>
              <a:rPr lang="fr-FR" dirty="0">
                <a:solidFill>
                  <a:srgbClr val="00B050"/>
                </a:solidFill>
              </a:rPr>
              <a:t>Singulier, cas régime</a:t>
            </a:r>
            <a:r>
              <a:rPr lang="fr-FR" dirty="0"/>
              <a:t> : </a:t>
            </a:r>
            <a:r>
              <a:rPr lang="fr-FR" i="1" dirty="0"/>
              <a:t>j’</a:t>
            </a:r>
            <a:r>
              <a:rPr lang="fr-FR" i="1" dirty="0" err="1"/>
              <a:t>aim</a:t>
            </a:r>
            <a:r>
              <a:rPr lang="fr-FR" i="1" dirty="0"/>
              <a:t> ce bon chien ; je </a:t>
            </a:r>
            <a:r>
              <a:rPr lang="fr-FR" i="1" dirty="0" err="1"/>
              <a:t>voi</a:t>
            </a:r>
            <a:r>
              <a:rPr lang="fr-FR" i="1" dirty="0"/>
              <a:t> un </a:t>
            </a:r>
            <a:r>
              <a:rPr lang="fr-FR" i="1" dirty="0" err="1"/>
              <a:t>grant</a:t>
            </a:r>
            <a:r>
              <a:rPr lang="fr-FR" i="1" dirty="0"/>
              <a:t> cheval ; je </a:t>
            </a:r>
            <a:r>
              <a:rPr lang="fr-FR" i="1" dirty="0" err="1"/>
              <a:t>manjue</a:t>
            </a:r>
            <a:r>
              <a:rPr lang="fr-FR" i="1" dirty="0"/>
              <a:t> ce bon pain. </a:t>
            </a:r>
            <a:endParaRPr lang="fr-FR" dirty="0"/>
          </a:p>
          <a:p>
            <a:pPr algn="just">
              <a:lnSpc>
                <a:spcPct val="100000"/>
              </a:lnSpc>
            </a:pPr>
            <a:r>
              <a:rPr lang="fr-FR" dirty="0">
                <a:solidFill>
                  <a:srgbClr val="00B050"/>
                </a:solidFill>
              </a:rPr>
              <a:t>Pluriel, cas sujet</a:t>
            </a:r>
            <a:r>
              <a:rPr lang="fr-FR" dirty="0"/>
              <a:t> : </a:t>
            </a:r>
            <a:r>
              <a:rPr lang="fr-FR" i="1" dirty="0" err="1"/>
              <a:t>halt</a:t>
            </a:r>
            <a:r>
              <a:rPr lang="fr-FR" i="1" dirty="0"/>
              <a:t> sont li mur et les roches dures ; </a:t>
            </a:r>
            <a:r>
              <a:rPr lang="fr-FR" i="1" dirty="0" err="1"/>
              <a:t>cist</a:t>
            </a:r>
            <a:r>
              <a:rPr lang="fr-FR" i="1" dirty="0"/>
              <a:t> cheval sont chier ; </a:t>
            </a:r>
            <a:r>
              <a:rPr lang="fr-FR" i="1" dirty="0" err="1"/>
              <a:t>cist</a:t>
            </a:r>
            <a:r>
              <a:rPr lang="fr-FR" i="1" dirty="0"/>
              <a:t> chien sont sage.        </a:t>
            </a:r>
            <a:endParaRPr lang="fr-FR" dirty="0"/>
          </a:p>
          <a:p>
            <a:pPr algn="just">
              <a:lnSpc>
                <a:spcPct val="100000"/>
              </a:lnSpc>
            </a:pPr>
            <a:r>
              <a:rPr lang="fr-FR" i="1" dirty="0">
                <a:solidFill>
                  <a:srgbClr val="00B050"/>
                </a:solidFill>
              </a:rPr>
              <a:t> </a:t>
            </a:r>
            <a:r>
              <a:rPr lang="fr-FR" dirty="0">
                <a:solidFill>
                  <a:srgbClr val="00B050"/>
                </a:solidFill>
              </a:rPr>
              <a:t>Pluriel, cas régime </a:t>
            </a:r>
            <a:r>
              <a:rPr lang="fr-FR" dirty="0"/>
              <a:t>: </a:t>
            </a:r>
            <a:r>
              <a:rPr lang="fr-FR" i="1" dirty="0"/>
              <a:t>j’ai </a:t>
            </a:r>
            <a:r>
              <a:rPr lang="fr-FR" i="1" dirty="0" err="1"/>
              <a:t>veü</a:t>
            </a:r>
            <a:r>
              <a:rPr lang="fr-FR" i="1" dirty="0"/>
              <a:t> ces </a:t>
            </a:r>
            <a:r>
              <a:rPr lang="fr-FR" i="1" dirty="0" err="1"/>
              <a:t>mals</a:t>
            </a:r>
            <a:r>
              <a:rPr lang="fr-FR" i="1" dirty="0"/>
              <a:t> </a:t>
            </a:r>
            <a:r>
              <a:rPr lang="fr-FR" i="1" dirty="0" err="1"/>
              <a:t>chevals</a:t>
            </a:r>
            <a:r>
              <a:rPr lang="fr-FR" i="1" dirty="0"/>
              <a:t> ; j’ai </a:t>
            </a:r>
            <a:r>
              <a:rPr lang="fr-FR" i="1" dirty="0" err="1"/>
              <a:t>beü</a:t>
            </a:r>
            <a:r>
              <a:rPr lang="fr-FR" i="1" dirty="0"/>
              <a:t> </a:t>
            </a:r>
            <a:r>
              <a:rPr lang="fr-FR" i="1" dirty="0" err="1"/>
              <a:t>cez</a:t>
            </a:r>
            <a:r>
              <a:rPr lang="fr-FR" i="1" dirty="0"/>
              <a:t> bons vins ; </a:t>
            </a:r>
            <a:r>
              <a:rPr lang="fr-FR" i="1" dirty="0" err="1"/>
              <a:t>veez</a:t>
            </a:r>
            <a:r>
              <a:rPr lang="fr-FR" dirty="0"/>
              <a:t> (voyez) </a:t>
            </a:r>
            <a:r>
              <a:rPr lang="fr-FR" i="1" dirty="0" err="1"/>
              <a:t>cez</a:t>
            </a:r>
            <a:r>
              <a:rPr lang="fr-FR" i="1" dirty="0"/>
              <a:t> </a:t>
            </a:r>
            <a:r>
              <a:rPr lang="fr-FR" i="1" dirty="0" err="1"/>
              <a:t>granz</a:t>
            </a:r>
            <a:r>
              <a:rPr lang="fr-FR" i="1" dirty="0"/>
              <a:t> murs. </a:t>
            </a:r>
            <a:endParaRPr lang="fr-FR" dirty="0"/>
          </a:p>
          <a:p>
            <a:endParaRPr lang="fr-FR" dirty="0"/>
          </a:p>
        </p:txBody>
      </p:sp>
    </p:spTree>
    <p:extLst>
      <p:ext uri="{BB962C8B-B14F-4D97-AF65-F5344CB8AC3E}">
        <p14:creationId xmlns:p14="http://schemas.microsoft.com/office/powerpoint/2010/main" val="1464666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8C9DB1D-B63A-43DD-91AC-C4EE47F489D1}"/>
              </a:ext>
            </a:extLst>
          </p:cNvPr>
          <p:cNvSpPr>
            <a:spLocks noGrp="1"/>
          </p:cNvSpPr>
          <p:nvPr>
            <p:ph idx="1"/>
          </p:nvPr>
        </p:nvSpPr>
        <p:spPr>
          <a:xfrm>
            <a:off x="838200" y="387927"/>
            <a:ext cx="10515600" cy="6179128"/>
          </a:xfrm>
        </p:spPr>
        <p:txBody>
          <a:bodyPr/>
          <a:lstStyle/>
          <a:p>
            <a:pPr algn="just">
              <a:lnSpc>
                <a:spcPct val="100000"/>
              </a:lnSpc>
            </a:pPr>
            <a:r>
              <a:rPr lang="fr-FR" dirty="0"/>
              <a:t>Cette déclinaison indique donc autant le nombre que le cas, grâce à l’alternance des formes en « - s » et des formes sans « -s ».</a:t>
            </a:r>
          </a:p>
          <a:p>
            <a:pPr algn="just">
              <a:lnSpc>
                <a:spcPct val="100000"/>
              </a:lnSpc>
            </a:pPr>
            <a:r>
              <a:rPr lang="fr-FR" b="1" i="1" dirty="0"/>
              <a:t>Deuxième classe    </a:t>
            </a:r>
            <a:endParaRPr lang="fr-FR" dirty="0"/>
          </a:p>
          <a:p>
            <a:pPr algn="just">
              <a:lnSpc>
                <a:spcPct val="100000"/>
              </a:lnSpc>
            </a:pPr>
            <a:r>
              <a:rPr lang="fr-FR" b="1" dirty="0"/>
              <a:t>Modèle : </a:t>
            </a:r>
            <a:r>
              <a:rPr lang="fr-FR" i="1" dirty="0" err="1"/>
              <a:t>pere</a:t>
            </a:r>
            <a:r>
              <a:rPr lang="fr-FR" b="1" dirty="0"/>
              <a:t>  </a:t>
            </a:r>
            <a:r>
              <a:rPr lang="fr-FR" dirty="0"/>
              <a:t>(du latin : </a:t>
            </a:r>
            <a:r>
              <a:rPr lang="fr-FR" i="1" dirty="0" err="1"/>
              <a:t>páter</a:t>
            </a:r>
            <a:r>
              <a:rPr lang="fr-FR" i="1" dirty="0"/>
              <a:t>, patri</a:t>
            </a:r>
            <a:r>
              <a:rPr lang="fr-FR" dirty="0"/>
              <a:t>)</a:t>
            </a:r>
            <a:r>
              <a:rPr lang="fr-FR" b="1" dirty="0"/>
              <a:t>	</a:t>
            </a:r>
            <a:endParaRPr lang="fr-FR" dirty="0"/>
          </a:p>
          <a:p>
            <a:endParaRPr lang="fr-FR" dirty="0"/>
          </a:p>
        </p:txBody>
      </p:sp>
      <p:graphicFrame>
        <p:nvGraphicFramePr>
          <p:cNvPr id="4" name="Tableau 4">
            <a:extLst>
              <a:ext uri="{FF2B5EF4-FFF2-40B4-BE49-F238E27FC236}">
                <a16:creationId xmlns:a16="http://schemas.microsoft.com/office/drawing/2014/main" id="{A0D73739-95C7-4A82-B99E-8BC91EE8D87D}"/>
              </a:ext>
            </a:extLst>
          </p:cNvPr>
          <p:cNvGraphicFramePr>
            <a:graphicFrameLocks noGrp="1"/>
          </p:cNvGraphicFramePr>
          <p:nvPr>
            <p:extLst>
              <p:ext uri="{D42A27DB-BD31-4B8C-83A1-F6EECF244321}">
                <p14:modId xmlns:p14="http://schemas.microsoft.com/office/powerpoint/2010/main" val="3952582717"/>
              </p:ext>
            </p:extLst>
          </p:nvPr>
        </p:nvGraphicFramePr>
        <p:xfrm>
          <a:off x="2032000" y="2632364"/>
          <a:ext cx="8128000" cy="393469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44057086"/>
                    </a:ext>
                  </a:extLst>
                </a:gridCol>
                <a:gridCol w="1062182">
                  <a:extLst>
                    <a:ext uri="{9D8B030D-6E8A-4147-A177-3AD203B41FA5}">
                      <a16:colId xmlns:a16="http://schemas.microsoft.com/office/drawing/2014/main" val="1016122308"/>
                    </a:ext>
                  </a:extLst>
                </a:gridCol>
                <a:gridCol w="2604654">
                  <a:extLst>
                    <a:ext uri="{9D8B030D-6E8A-4147-A177-3AD203B41FA5}">
                      <a16:colId xmlns:a16="http://schemas.microsoft.com/office/drawing/2014/main" val="4071055290"/>
                    </a:ext>
                  </a:extLst>
                </a:gridCol>
                <a:gridCol w="2429164">
                  <a:extLst>
                    <a:ext uri="{9D8B030D-6E8A-4147-A177-3AD203B41FA5}">
                      <a16:colId xmlns:a16="http://schemas.microsoft.com/office/drawing/2014/main" val="2290662953"/>
                    </a:ext>
                  </a:extLst>
                </a:gridCol>
              </a:tblGrid>
              <a:tr h="476931">
                <a:tc>
                  <a:txBody>
                    <a:bodyPr/>
                    <a:lstStyle/>
                    <a:p>
                      <a:endParaRPr lang="fr-FR" sz="2400" dirty="0"/>
                    </a:p>
                  </a:txBody>
                  <a:tcPr/>
                </a:tc>
                <a:tc>
                  <a:txBody>
                    <a:bodyPr/>
                    <a:lstStyle/>
                    <a:p>
                      <a:endParaRPr lang="fr-FR" sz="2400" dirty="0"/>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15061383"/>
                  </a:ext>
                </a:extLst>
              </a:tr>
              <a:tr h="864440">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páter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Li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pedre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00573260"/>
                  </a:ext>
                </a:extLst>
              </a:tr>
              <a:tr h="864440">
                <a:tc vMerge="1">
                  <a:txBody>
                    <a:bodyPr/>
                    <a:lstStyle/>
                    <a:p>
                      <a:endParaRPr lang="fr-FR"/>
                    </a:p>
                  </a:txBody>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pátrem</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Lo, le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pedre</a:t>
                      </a: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1147973"/>
                  </a:ext>
                </a:extLst>
              </a:tr>
              <a:tr h="864440">
                <a:tc rowSpan="2">
                  <a:txBody>
                    <a:bodyPr/>
                    <a:lstStyle/>
                    <a:p>
                      <a:pPr algn="just">
                        <a:lnSpc>
                          <a:spcPct val="115000"/>
                        </a:lnSpc>
                        <a:spcAft>
                          <a:spcPts val="0"/>
                        </a:spcAft>
                      </a:pPr>
                      <a:r>
                        <a:rPr lang="fr-FR" sz="24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pátres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Les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pedres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4322883"/>
                  </a:ext>
                </a:extLst>
              </a:tr>
              <a:tr h="864440">
                <a:tc vMerge="1">
                  <a:txBody>
                    <a:bodyPr/>
                    <a:lstStyle/>
                    <a:p>
                      <a:endParaRPr lang="fr-FR"/>
                    </a:p>
                  </a:txBody>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pátres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los, les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pedres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9467593"/>
                  </a:ext>
                </a:extLst>
              </a:tr>
            </a:tbl>
          </a:graphicData>
        </a:graphic>
      </p:graphicFrame>
    </p:spTree>
    <p:extLst>
      <p:ext uri="{BB962C8B-B14F-4D97-AF65-F5344CB8AC3E}">
        <p14:creationId xmlns:p14="http://schemas.microsoft.com/office/powerpoint/2010/main" val="26849941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792C361-C245-407F-8370-23BC82C40CA1}"/>
              </a:ext>
            </a:extLst>
          </p:cNvPr>
          <p:cNvSpPr>
            <a:spLocks noGrp="1"/>
          </p:cNvSpPr>
          <p:nvPr>
            <p:ph idx="1"/>
          </p:nvPr>
        </p:nvSpPr>
        <p:spPr>
          <a:xfrm>
            <a:off x="838200" y="498764"/>
            <a:ext cx="10515600" cy="6179127"/>
          </a:xfrm>
        </p:spPr>
        <p:txBody>
          <a:bodyPr/>
          <a:lstStyle/>
          <a:p>
            <a:pPr algn="just">
              <a:lnSpc>
                <a:spcPct val="150000"/>
              </a:lnSpc>
            </a:pPr>
            <a:r>
              <a:rPr lang="fr-FR" dirty="0"/>
              <a:t>Les substantifs de cette classe proviennent de parisyllabiques ou dissyllabiques masculins latins à accent fixe en </a:t>
            </a:r>
            <a:r>
              <a:rPr lang="fr-FR" i="1" dirty="0">
                <a:solidFill>
                  <a:srgbClr val="00B050"/>
                </a:solidFill>
              </a:rPr>
              <a:t>–er</a:t>
            </a:r>
            <a:r>
              <a:rPr lang="fr-FR" dirty="0">
                <a:solidFill>
                  <a:srgbClr val="00B050"/>
                </a:solidFill>
              </a:rPr>
              <a:t> </a:t>
            </a:r>
            <a:r>
              <a:rPr lang="fr-FR" dirty="0"/>
              <a:t>de la 2</a:t>
            </a:r>
            <a:r>
              <a:rPr lang="fr-FR" baseline="30000" dirty="0"/>
              <a:t>e</a:t>
            </a:r>
            <a:r>
              <a:rPr lang="fr-FR" dirty="0"/>
              <a:t> déclinaison (</a:t>
            </a:r>
            <a:r>
              <a:rPr lang="fr-FR" i="1" dirty="0" err="1">
                <a:solidFill>
                  <a:srgbClr val="00B050"/>
                </a:solidFill>
              </a:rPr>
              <a:t>culter</a:t>
            </a:r>
            <a:r>
              <a:rPr lang="fr-FR" i="1" dirty="0">
                <a:solidFill>
                  <a:srgbClr val="00B050"/>
                </a:solidFill>
              </a:rPr>
              <a:t>, </a:t>
            </a:r>
            <a:r>
              <a:rPr lang="fr-FR" i="1" dirty="0" err="1">
                <a:solidFill>
                  <a:srgbClr val="00B050"/>
                </a:solidFill>
              </a:rPr>
              <a:t>cultri</a:t>
            </a:r>
            <a:r>
              <a:rPr lang="fr-FR" i="1" dirty="0">
                <a:solidFill>
                  <a:srgbClr val="00B050"/>
                </a:solidFill>
              </a:rPr>
              <a:t> ; liber, </a:t>
            </a:r>
            <a:r>
              <a:rPr lang="fr-FR" i="1" dirty="0" err="1">
                <a:solidFill>
                  <a:srgbClr val="00B050"/>
                </a:solidFill>
              </a:rPr>
              <a:t>libri</a:t>
            </a:r>
            <a:r>
              <a:rPr lang="fr-FR" i="1" dirty="0">
                <a:solidFill>
                  <a:srgbClr val="00B050"/>
                </a:solidFill>
              </a:rPr>
              <a:t> ; magister, </a:t>
            </a:r>
            <a:r>
              <a:rPr lang="fr-FR" i="1" dirty="0" err="1">
                <a:solidFill>
                  <a:srgbClr val="00B050"/>
                </a:solidFill>
              </a:rPr>
              <a:t>magistri</a:t>
            </a:r>
            <a:r>
              <a:rPr lang="fr-FR" i="1" dirty="0">
                <a:solidFill>
                  <a:srgbClr val="00B050"/>
                </a:solidFill>
              </a:rPr>
              <a:t> </a:t>
            </a:r>
            <a:r>
              <a:rPr lang="fr-FR" dirty="0"/>
              <a:t>) et de masculins latins en </a:t>
            </a:r>
            <a:r>
              <a:rPr lang="fr-FR" dirty="0">
                <a:solidFill>
                  <a:srgbClr val="00B050"/>
                </a:solidFill>
              </a:rPr>
              <a:t>–</a:t>
            </a:r>
            <a:r>
              <a:rPr lang="fr-FR" i="1" dirty="0">
                <a:solidFill>
                  <a:srgbClr val="00B050"/>
                </a:solidFill>
              </a:rPr>
              <a:t>er</a:t>
            </a:r>
            <a:r>
              <a:rPr lang="fr-FR" dirty="0"/>
              <a:t>, </a:t>
            </a:r>
            <a:r>
              <a:rPr lang="fr-FR" dirty="0" err="1"/>
              <a:t>gén</a:t>
            </a:r>
            <a:r>
              <a:rPr lang="fr-FR" dirty="0"/>
              <a:t>. –</a:t>
            </a:r>
            <a:r>
              <a:rPr lang="fr-FR" i="1" dirty="0" err="1"/>
              <a:t>is</a:t>
            </a:r>
            <a:r>
              <a:rPr lang="fr-FR" dirty="0"/>
              <a:t>, de la 3</a:t>
            </a:r>
            <a:r>
              <a:rPr lang="fr-FR" baseline="30000" dirty="0"/>
              <a:t>e </a:t>
            </a:r>
            <a:r>
              <a:rPr lang="fr-FR" dirty="0"/>
              <a:t>déclinaison: </a:t>
            </a:r>
            <a:r>
              <a:rPr lang="fr-FR" i="1" dirty="0">
                <a:solidFill>
                  <a:srgbClr val="00B050"/>
                </a:solidFill>
              </a:rPr>
              <a:t>pater &gt; </a:t>
            </a:r>
            <a:r>
              <a:rPr lang="fr-FR" dirty="0" err="1">
                <a:solidFill>
                  <a:srgbClr val="00B050"/>
                </a:solidFill>
              </a:rPr>
              <a:t>pedre</a:t>
            </a:r>
            <a:r>
              <a:rPr lang="fr-FR" i="1" dirty="0">
                <a:solidFill>
                  <a:srgbClr val="00B050"/>
                </a:solidFill>
              </a:rPr>
              <a:t>, frater &gt; </a:t>
            </a:r>
            <a:r>
              <a:rPr lang="fr-FR" dirty="0" err="1">
                <a:solidFill>
                  <a:srgbClr val="00B050"/>
                </a:solidFill>
              </a:rPr>
              <a:t>fredre</a:t>
            </a:r>
            <a:r>
              <a:rPr lang="fr-FR" i="1" dirty="0">
                <a:solidFill>
                  <a:srgbClr val="00B050"/>
                </a:solidFill>
              </a:rPr>
              <a:t>, venter &gt; </a:t>
            </a:r>
            <a:r>
              <a:rPr lang="fr-FR" dirty="0">
                <a:solidFill>
                  <a:srgbClr val="00B050"/>
                </a:solidFill>
              </a:rPr>
              <a:t>ventre. </a:t>
            </a:r>
          </a:p>
          <a:p>
            <a:pPr algn="just">
              <a:lnSpc>
                <a:spcPct val="150000"/>
              </a:lnSpc>
            </a:pPr>
            <a:r>
              <a:rPr lang="fr-FR" dirty="0"/>
              <a:t>De bonne heure d’ailleurs ces substantifs prennent </a:t>
            </a:r>
            <a:r>
              <a:rPr lang="fr-FR" i="1" dirty="0"/>
              <a:t>s</a:t>
            </a:r>
            <a:r>
              <a:rPr lang="fr-FR" dirty="0"/>
              <a:t> au cas sujet singulier : </a:t>
            </a:r>
            <a:r>
              <a:rPr lang="fr-FR" i="1" dirty="0">
                <a:solidFill>
                  <a:srgbClr val="00B050"/>
                </a:solidFill>
              </a:rPr>
              <a:t>li </a:t>
            </a:r>
            <a:r>
              <a:rPr lang="fr-FR" i="1" dirty="0" err="1">
                <a:solidFill>
                  <a:srgbClr val="00B050"/>
                </a:solidFill>
              </a:rPr>
              <a:t>pedres</a:t>
            </a:r>
            <a:r>
              <a:rPr lang="fr-FR" dirty="0">
                <a:solidFill>
                  <a:srgbClr val="00B050"/>
                </a:solidFill>
              </a:rPr>
              <a:t>, </a:t>
            </a:r>
            <a:r>
              <a:rPr lang="fr-FR" i="1" dirty="0">
                <a:solidFill>
                  <a:srgbClr val="00B050"/>
                </a:solidFill>
              </a:rPr>
              <a:t>li </a:t>
            </a:r>
            <a:r>
              <a:rPr lang="fr-FR" i="1" dirty="0" err="1">
                <a:solidFill>
                  <a:srgbClr val="00B050"/>
                </a:solidFill>
              </a:rPr>
              <a:t>coltres</a:t>
            </a:r>
            <a:r>
              <a:rPr lang="fr-FR" dirty="0">
                <a:solidFill>
                  <a:srgbClr val="00B050"/>
                </a:solidFill>
              </a:rPr>
              <a:t> (couteau), </a:t>
            </a:r>
            <a:r>
              <a:rPr lang="fr-FR" i="1" dirty="0">
                <a:solidFill>
                  <a:srgbClr val="00B050"/>
                </a:solidFill>
              </a:rPr>
              <a:t>li </a:t>
            </a:r>
            <a:r>
              <a:rPr lang="fr-FR" i="1" dirty="0" err="1">
                <a:solidFill>
                  <a:srgbClr val="00B050"/>
                </a:solidFill>
              </a:rPr>
              <a:t>maïstres</a:t>
            </a:r>
            <a:r>
              <a:rPr lang="fr-FR" dirty="0">
                <a:solidFill>
                  <a:srgbClr val="00B050"/>
                </a:solidFill>
              </a:rPr>
              <a:t>, </a:t>
            </a:r>
            <a:r>
              <a:rPr lang="fr-FR" dirty="0"/>
              <a:t>etc. </a:t>
            </a:r>
          </a:p>
          <a:p>
            <a:pPr algn="just">
              <a:lnSpc>
                <a:spcPct val="150000"/>
              </a:lnSpc>
            </a:pPr>
            <a:r>
              <a:rPr lang="fr-FR" dirty="0"/>
              <a:t>Le cas sujet du pluriel correspond à un pluriel en </a:t>
            </a:r>
            <a:r>
              <a:rPr lang="fr-FR" i="1" dirty="0"/>
              <a:t>i </a:t>
            </a:r>
            <a:r>
              <a:rPr lang="fr-FR" dirty="0"/>
              <a:t>du latin vulgaire : </a:t>
            </a:r>
            <a:r>
              <a:rPr lang="fr-FR" i="1" dirty="0"/>
              <a:t>patri</a:t>
            </a:r>
            <a:r>
              <a:rPr lang="fr-FR" dirty="0"/>
              <a:t> (analogie de </a:t>
            </a:r>
            <a:r>
              <a:rPr lang="fr-FR" i="1" dirty="0"/>
              <a:t>muri</a:t>
            </a:r>
            <a:r>
              <a:rPr lang="fr-FR" dirty="0"/>
              <a:t>) au lieu de patres. </a:t>
            </a:r>
          </a:p>
          <a:p>
            <a:pPr marL="0" indent="0" algn="just">
              <a:lnSpc>
                <a:spcPct val="150000"/>
              </a:lnSpc>
              <a:buNone/>
            </a:pPr>
            <a:endParaRPr lang="fr-FR" dirty="0"/>
          </a:p>
          <a:p>
            <a:endParaRPr lang="fr-FR" dirty="0"/>
          </a:p>
        </p:txBody>
      </p:sp>
    </p:spTree>
    <p:extLst>
      <p:ext uri="{BB962C8B-B14F-4D97-AF65-F5344CB8AC3E}">
        <p14:creationId xmlns:p14="http://schemas.microsoft.com/office/powerpoint/2010/main" val="3166750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8B4FA22-FC68-45D6-AD37-707425973290}"/>
              </a:ext>
            </a:extLst>
          </p:cNvPr>
          <p:cNvSpPr>
            <a:spLocks noGrp="1"/>
          </p:cNvSpPr>
          <p:nvPr>
            <p:ph idx="1"/>
          </p:nvPr>
        </p:nvSpPr>
        <p:spPr>
          <a:xfrm>
            <a:off x="838200" y="595745"/>
            <a:ext cx="10515600" cy="5888182"/>
          </a:xfrm>
        </p:spPr>
        <p:txBody>
          <a:bodyPr/>
          <a:lstStyle/>
          <a:p>
            <a:r>
              <a:rPr lang="fr-FR" b="1" i="1" dirty="0">
                <a:solidFill>
                  <a:srgbClr val="FF0000"/>
                </a:solidFill>
              </a:rPr>
              <a:t>Imparisyllabiques</a:t>
            </a:r>
            <a:r>
              <a:rPr lang="fr-FR" b="1" dirty="0">
                <a:solidFill>
                  <a:srgbClr val="FF0000"/>
                </a:solidFill>
              </a:rPr>
              <a:t> </a:t>
            </a:r>
            <a:r>
              <a:rPr lang="fr-FR" dirty="0">
                <a:solidFill>
                  <a:srgbClr val="FF0000"/>
                </a:solidFill>
              </a:rPr>
              <a:t> </a:t>
            </a:r>
          </a:p>
          <a:p>
            <a:r>
              <a:rPr lang="fr-FR" b="1" dirty="0"/>
              <a:t>Modèle</a:t>
            </a:r>
            <a:r>
              <a:rPr lang="fr-FR" dirty="0"/>
              <a:t> : </a:t>
            </a:r>
            <a:r>
              <a:rPr lang="fr-FR" i="1" dirty="0"/>
              <a:t>baron</a:t>
            </a:r>
            <a:r>
              <a:rPr lang="fr-FR" dirty="0"/>
              <a:t> (du latin </a:t>
            </a:r>
            <a:r>
              <a:rPr lang="fr-FR" i="1" dirty="0" err="1"/>
              <a:t>báro</a:t>
            </a:r>
            <a:r>
              <a:rPr lang="fr-FR" i="1" dirty="0"/>
              <a:t>, </a:t>
            </a:r>
            <a:r>
              <a:rPr lang="fr-FR" i="1" dirty="0" err="1"/>
              <a:t>barónis</a:t>
            </a:r>
            <a:r>
              <a:rPr lang="fr-FR" i="1" dirty="0"/>
              <a:t> </a:t>
            </a:r>
            <a:r>
              <a:rPr lang="fr-FR" dirty="0"/>
              <a:t>)</a:t>
            </a:r>
          </a:p>
          <a:p>
            <a:pPr marL="0" indent="0">
              <a:buNone/>
            </a:pPr>
            <a:r>
              <a:rPr lang="fr-FR" dirty="0"/>
              <a:t> </a:t>
            </a:r>
          </a:p>
          <a:p>
            <a:endParaRPr lang="fr-FR" dirty="0"/>
          </a:p>
        </p:txBody>
      </p:sp>
      <p:graphicFrame>
        <p:nvGraphicFramePr>
          <p:cNvPr id="4" name="Tableau 4">
            <a:extLst>
              <a:ext uri="{FF2B5EF4-FFF2-40B4-BE49-F238E27FC236}">
                <a16:creationId xmlns:a16="http://schemas.microsoft.com/office/drawing/2014/main" id="{0A9987DD-AB4A-42E8-899E-5BBBCB5BFE75}"/>
              </a:ext>
            </a:extLst>
          </p:cNvPr>
          <p:cNvGraphicFramePr>
            <a:graphicFrameLocks noGrp="1"/>
          </p:cNvGraphicFramePr>
          <p:nvPr>
            <p:extLst>
              <p:ext uri="{D42A27DB-BD31-4B8C-83A1-F6EECF244321}">
                <p14:modId xmlns:p14="http://schemas.microsoft.com/office/powerpoint/2010/main" val="1243737276"/>
              </p:ext>
            </p:extLst>
          </p:nvPr>
        </p:nvGraphicFramePr>
        <p:xfrm>
          <a:off x="2078182" y="1995055"/>
          <a:ext cx="8081818" cy="3898149"/>
        </p:xfrm>
        <a:graphic>
          <a:graphicData uri="http://schemas.openxmlformats.org/drawingml/2006/table">
            <a:tbl>
              <a:tblPr firstRow="1" bandRow="1">
                <a:tableStyleId>{5C22544A-7EE6-4342-B048-85BDC9FD1C3A}</a:tableStyleId>
              </a:tblPr>
              <a:tblGrid>
                <a:gridCol w="1985818">
                  <a:extLst>
                    <a:ext uri="{9D8B030D-6E8A-4147-A177-3AD203B41FA5}">
                      <a16:colId xmlns:a16="http://schemas.microsoft.com/office/drawing/2014/main" val="638129590"/>
                    </a:ext>
                  </a:extLst>
                </a:gridCol>
                <a:gridCol w="909782">
                  <a:extLst>
                    <a:ext uri="{9D8B030D-6E8A-4147-A177-3AD203B41FA5}">
                      <a16:colId xmlns:a16="http://schemas.microsoft.com/office/drawing/2014/main" val="122354496"/>
                    </a:ext>
                  </a:extLst>
                </a:gridCol>
                <a:gridCol w="1939636">
                  <a:extLst>
                    <a:ext uri="{9D8B030D-6E8A-4147-A177-3AD203B41FA5}">
                      <a16:colId xmlns:a16="http://schemas.microsoft.com/office/drawing/2014/main" val="1640275851"/>
                    </a:ext>
                  </a:extLst>
                </a:gridCol>
                <a:gridCol w="3246582">
                  <a:extLst>
                    <a:ext uri="{9D8B030D-6E8A-4147-A177-3AD203B41FA5}">
                      <a16:colId xmlns:a16="http://schemas.microsoft.com/office/drawing/2014/main" val="3291862846"/>
                    </a:ext>
                  </a:extLst>
                </a:gridCol>
              </a:tblGrid>
              <a:tr h="623454">
                <a:tc>
                  <a:txBody>
                    <a:bodyPr/>
                    <a:lstStyle/>
                    <a:p>
                      <a:endParaRPr lang="fr-FR"/>
                    </a:p>
                  </a:txBody>
                  <a:tcPr/>
                </a:tc>
                <a:tc>
                  <a:txBody>
                    <a:bodyPr/>
                    <a:lstStyle/>
                    <a:p>
                      <a:endParaRPr lang="fr-FR" dirty="0"/>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1676822"/>
                  </a:ext>
                </a:extLst>
              </a:tr>
              <a:tr h="504305">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báro</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Li ber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9418154"/>
                  </a:ext>
                </a:extLst>
              </a:tr>
              <a:tr h="426720">
                <a:tc vMerge="1">
                  <a:txBody>
                    <a:bodyPr/>
                    <a:lstStyle/>
                    <a:p>
                      <a:endParaRPr lang="fr-FR"/>
                    </a:p>
                  </a:txBody>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barónem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Lo, le baron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4233251"/>
                  </a:ext>
                </a:extLst>
              </a:tr>
              <a:tr h="510048">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Pluriel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barónes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Les barons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2672706"/>
                  </a:ext>
                </a:extLst>
              </a:tr>
              <a:tr h="853440">
                <a:tc vMerge="1">
                  <a:txBody>
                    <a:bodyPr/>
                    <a:lstStyle/>
                    <a:p>
                      <a:endParaRPr lang="fr-FR"/>
                    </a:p>
                  </a:txBody>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barónes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Los , les barons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77473708"/>
                  </a:ext>
                </a:extLst>
              </a:tr>
            </a:tbl>
          </a:graphicData>
        </a:graphic>
      </p:graphicFrame>
    </p:spTree>
    <p:extLst>
      <p:ext uri="{BB962C8B-B14F-4D97-AF65-F5344CB8AC3E}">
        <p14:creationId xmlns:p14="http://schemas.microsoft.com/office/powerpoint/2010/main" val="2513163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9BB59AC-4DD0-4D47-9C45-4F94A08F5029}"/>
              </a:ext>
            </a:extLst>
          </p:cNvPr>
          <p:cNvSpPr>
            <a:spLocks noGrp="1"/>
          </p:cNvSpPr>
          <p:nvPr>
            <p:ph idx="1"/>
          </p:nvPr>
        </p:nvSpPr>
        <p:spPr>
          <a:xfrm>
            <a:off x="838200" y="609600"/>
            <a:ext cx="10515600" cy="5567363"/>
          </a:xfrm>
        </p:spPr>
        <p:txBody>
          <a:bodyPr/>
          <a:lstStyle/>
          <a:p>
            <a:pPr algn="just">
              <a:lnSpc>
                <a:spcPct val="150000"/>
              </a:lnSpc>
            </a:pPr>
            <a:r>
              <a:rPr lang="fr-FR" dirty="0"/>
              <a:t>Ces substantifs imparisyllabiques correspondent à des substantifs latins de la 3</a:t>
            </a:r>
            <a:r>
              <a:rPr lang="fr-FR" baseline="30000" dirty="0"/>
              <a:t>e</a:t>
            </a:r>
            <a:r>
              <a:rPr lang="fr-FR" dirty="0"/>
              <a:t> déclinaison qui comportent un nombre de syllabes différent au nominatif et au génitif singulier. Ce sont des substantifs à </a:t>
            </a:r>
            <a:r>
              <a:rPr lang="fr-FR" b="1" dirty="0"/>
              <a:t>accent mobile</a:t>
            </a:r>
            <a:r>
              <a:rPr lang="fr-FR" dirty="0"/>
              <a:t>, d’où un double radical (</a:t>
            </a:r>
            <a:r>
              <a:rPr lang="fr-FR" i="1" dirty="0" err="1">
                <a:solidFill>
                  <a:srgbClr val="00B050"/>
                </a:solidFill>
              </a:rPr>
              <a:t>báro</a:t>
            </a:r>
            <a:r>
              <a:rPr lang="fr-FR" dirty="0">
                <a:solidFill>
                  <a:srgbClr val="00B050"/>
                </a:solidFill>
              </a:rPr>
              <a:t>, </a:t>
            </a:r>
            <a:r>
              <a:rPr lang="fr-FR" i="1" dirty="0" err="1">
                <a:solidFill>
                  <a:srgbClr val="00B050"/>
                </a:solidFill>
              </a:rPr>
              <a:t>barónis</a:t>
            </a:r>
            <a:r>
              <a:rPr lang="fr-FR" i="1" dirty="0">
                <a:solidFill>
                  <a:srgbClr val="00B050"/>
                </a:solidFill>
              </a:rPr>
              <a:t> </a:t>
            </a:r>
            <a:r>
              <a:rPr lang="fr-FR" i="1" dirty="0"/>
              <a:t>&gt; </a:t>
            </a:r>
            <a:r>
              <a:rPr lang="fr-FR" dirty="0"/>
              <a:t>baron), par opposition aux </a:t>
            </a:r>
            <a:r>
              <a:rPr lang="fr-FR" i="1" dirty="0"/>
              <a:t>parisyllabiques</a:t>
            </a:r>
            <a:r>
              <a:rPr lang="fr-FR" dirty="0"/>
              <a:t> qui sont des substantifs à </a:t>
            </a:r>
            <a:r>
              <a:rPr lang="fr-FR" b="1" dirty="0"/>
              <a:t>accent fixe</a:t>
            </a:r>
            <a:r>
              <a:rPr lang="fr-FR" dirty="0"/>
              <a:t>, qui comportent un nombre égal de syllabes au nominatif et au génitif singulier (</a:t>
            </a:r>
            <a:r>
              <a:rPr lang="fr-FR" i="1" dirty="0" err="1">
                <a:solidFill>
                  <a:srgbClr val="00B050"/>
                </a:solidFill>
              </a:rPr>
              <a:t>múrus</a:t>
            </a:r>
            <a:r>
              <a:rPr lang="fr-FR" i="1" dirty="0">
                <a:solidFill>
                  <a:srgbClr val="00B050"/>
                </a:solidFill>
              </a:rPr>
              <a:t>, </a:t>
            </a:r>
            <a:r>
              <a:rPr lang="fr-FR" i="1" dirty="0" err="1">
                <a:solidFill>
                  <a:srgbClr val="00B050"/>
                </a:solidFill>
              </a:rPr>
              <a:t>múrus</a:t>
            </a:r>
            <a:r>
              <a:rPr lang="fr-FR" dirty="0">
                <a:solidFill>
                  <a:srgbClr val="00B050"/>
                </a:solidFill>
              </a:rPr>
              <a:t> </a:t>
            </a:r>
            <a:r>
              <a:rPr lang="fr-FR" dirty="0"/>
              <a:t>&gt; mur).</a:t>
            </a:r>
          </a:p>
          <a:p>
            <a:pPr marL="0" indent="0">
              <a:buNone/>
            </a:pPr>
            <a:endParaRPr lang="fr-FR" dirty="0"/>
          </a:p>
        </p:txBody>
      </p:sp>
    </p:spTree>
    <p:extLst>
      <p:ext uri="{BB962C8B-B14F-4D97-AF65-F5344CB8AC3E}">
        <p14:creationId xmlns:p14="http://schemas.microsoft.com/office/powerpoint/2010/main" val="4276606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E6A963B-60D4-46F9-868B-F7F7B088E858}"/>
              </a:ext>
            </a:extLst>
          </p:cNvPr>
          <p:cNvSpPr>
            <a:spLocks noGrp="1"/>
          </p:cNvSpPr>
          <p:nvPr>
            <p:ph idx="1"/>
          </p:nvPr>
        </p:nvSpPr>
        <p:spPr>
          <a:xfrm>
            <a:off x="838200" y="554182"/>
            <a:ext cx="10515600" cy="5622781"/>
          </a:xfrm>
        </p:spPr>
        <p:txBody>
          <a:bodyPr/>
          <a:lstStyle/>
          <a:p>
            <a:pPr algn="just"/>
            <a:r>
              <a:rPr lang="fr-FR" dirty="0"/>
              <a:t>En ancien français, les imparisyllabiques ce sont des substantifs dans lesquels l’accent n’était pas sur la même syllabe aux cas sujets et aux cas régimes : ex. </a:t>
            </a:r>
            <a:r>
              <a:rPr lang="fr-FR" i="1" dirty="0" err="1">
                <a:solidFill>
                  <a:srgbClr val="00B050"/>
                </a:solidFill>
              </a:rPr>
              <a:t>imperátor</a:t>
            </a:r>
            <a:r>
              <a:rPr lang="fr-FR" dirty="0">
                <a:solidFill>
                  <a:srgbClr val="00B050"/>
                </a:solidFill>
              </a:rPr>
              <a:t>, </a:t>
            </a:r>
            <a:r>
              <a:rPr lang="fr-FR" i="1" dirty="0" err="1">
                <a:solidFill>
                  <a:srgbClr val="00B050"/>
                </a:solidFill>
              </a:rPr>
              <a:t>imperatórem</a:t>
            </a:r>
            <a:r>
              <a:rPr lang="fr-FR" i="1" dirty="0">
                <a:solidFill>
                  <a:srgbClr val="00B050"/>
                </a:solidFill>
              </a:rPr>
              <a:t> </a:t>
            </a:r>
            <a:r>
              <a:rPr lang="fr-FR" dirty="0">
                <a:solidFill>
                  <a:srgbClr val="00B050"/>
                </a:solidFill>
              </a:rPr>
              <a:t>; </a:t>
            </a:r>
            <a:r>
              <a:rPr lang="fr-FR" i="1" dirty="0" err="1">
                <a:solidFill>
                  <a:srgbClr val="00B050"/>
                </a:solidFill>
              </a:rPr>
              <a:t>présbiter</a:t>
            </a:r>
            <a:r>
              <a:rPr lang="fr-FR" i="1" dirty="0">
                <a:solidFill>
                  <a:srgbClr val="00B050"/>
                </a:solidFill>
              </a:rPr>
              <a:t>, </a:t>
            </a:r>
            <a:r>
              <a:rPr lang="fr-FR" i="1" dirty="0" err="1">
                <a:solidFill>
                  <a:srgbClr val="00B050"/>
                </a:solidFill>
              </a:rPr>
              <a:t>presbίterum</a:t>
            </a:r>
            <a:r>
              <a:rPr lang="fr-FR" i="1" dirty="0">
                <a:solidFill>
                  <a:srgbClr val="00B050"/>
                </a:solidFill>
              </a:rPr>
              <a:t> ; </a:t>
            </a:r>
            <a:r>
              <a:rPr lang="fr-FR" i="1" dirty="0" err="1">
                <a:solidFill>
                  <a:srgbClr val="00B050"/>
                </a:solidFill>
              </a:rPr>
              <a:t>ίnfans</a:t>
            </a:r>
            <a:r>
              <a:rPr lang="fr-FR" i="1" dirty="0">
                <a:solidFill>
                  <a:srgbClr val="00B050"/>
                </a:solidFill>
              </a:rPr>
              <a:t>, </a:t>
            </a:r>
            <a:r>
              <a:rPr lang="fr-FR" i="1" dirty="0" err="1">
                <a:solidFill>
                  <a:srgbClr val="00B050"/>
                </a:solidFill>
              </a:rPr>
              <a:t>infántem</a:t>
            </a:r>
            <a:r>
              <a:rPr lang="fr-FR" i="1" dirty="0">
                <a:solidFill>
                  <a:srgbClr val="00B050"/>
                </a:solidFill>
              </a:rPr>
              <a:t> ; </a:t>
            </a:r>
            <a:r>
              <a:rPr lang="fr-FR" i="1" dirty="0" err="1">
                <a:solidFill>
                  <a:srgbClr val="00B050"/>
                </a:solidFill>
              </a:rPr>
              <a:t>cantátor</a:t>
            </a:r>
            <a:r>
              <a:rPr lang="fr-FR" i="1" dirty="0">
                <a:solidFill>
                  <a:srgbClr val="00B050"/>
                </a:solidFill>
              </a:rPr>
              <a:t>, </a:t>
            </a:r>
            <a:r>
              <a:rPr lang="fr-FR" i="1" dirty="0" err="1">
                <a:solidFill>
                  <a:srgbClr val="00B050"/>
                </a:solidFill>
              </a:rPr>
              <a:t>cantatóris</a:t>
            </a:r>
            <a:r>
              <a:rPr lang="fr-FR" i="1" dirty="0">
                <a:solidFill>
                  <a:srgbClr val="00B050"/>
                </a:solidFill>
              </a:rPr>
              <a:t>, </a:t>
            </a:r>
            <a:r>
              <a:rPr lang="fr-FR" dirty="0"/>
              <a:t>etc</a:t>
            </a:r>
            <a:r>
              <a:rPr lang="fr-FR" i="1" dirty="0"/>
              <a:t>.</a:t>
            </a:r>
            <a:endParaRPr lang="fr-FR" dirty="0"/>
          </a:p>
          <a:p>
            <a:r>
              <a:rPr lang="fr-FR" dirty="0"/>
              <a:t>		Singulier				Pluriel</a:t>
            </a:r>
          </a:p>
          <a:p>
            <a:r>
              <a:rPr lang="fr-FR" dirty="0"/>
              <a:t>        c. s. </a:t>
            </a:r>
            <a:r>
              <a:rPr lang="fr-FR" i="1" dirty="0"/>
              <a:t>L’</a:t>
            </a:r>
            <a:r>
              <a:rPr lang="fr-FR" i="1" dirty="0" err="1"/>
              <a:t>emperédre</a:t>
            </a:r>
            <a:r>
              <a:rPr lang="fr-FR" i="1" dirty="0"/>
              <a:t>	</a:t>
            </a:r>
            <a:r>
              <a:rPr lang="fr-FR" dirty="0"/>
              <a:t>		c. s. </a:t>
            </a:r>
            <a:r>
              <a:rPr lang="fr-FR" i="1" dirty="0"/>
              <a:t>Li</a:t>
            </a:r>
            <a:r>
              <a:rPr lang="fr-FR" dirty="0"/>
              <a:t> </a:t>
            </a:r>
            <a:r>
              <a:rPr lang="fr-FR" i="1" dirty="0" err="1"/>
              <a:t>emperedór</a:t>
            </a:r>
            <a:endParaRPr lang="fr-FR" dirty="0"/>
          </a:p>
          <a:p>
            <a:r>
              <a:rPr lang="nl-NL" dirty="0"/>
              <a:t>        c. r.  </a:t>
            </a:r>
            <a:r>
              <a:rPr lang="nl-NL" i="1" dirty="0" err="1"/>
              <a:t>l’emperedór</a:t>
            </a:r>
            <a:r>
              <a:rPr lang="nl-NL" dirty="0"/>
              <a:t>			c. r.  </a:t>
            </a:r>
            <a:r>
              <a:rPr lang="nl-NL" i="1" dirty="0"/>
              <a:t>Los</a:t>
            </a:r>
            <a:r>
              <a:rPr lang="nl-NL" dirty="0"/>
              <a:t>, </a:t>
            </a:r>
            <a:r>
              <a:rPr lang="nl-NL" i="1" dirty="0"/>
              <a:t>les</a:t>
            </a:r>
            <a:r>
              <a:rPr lang="nl-NL" dirty="0"/>
              <a:t> </a:t>
            </a:r>
            <a:r>
              <a:rPr lang="nl-NL" i="1" dirty="0" err="1"/>
              <a:t>emperedórs</a:t>
            </a:r>
            <a:endParaRPr lang="fr-FR" dirty="0"/>
          </a:p>
          <a:p>
            <a:pPr marL="0" indent="0">
              <a:buNone/>
            </a:pPr>
            <a:r>
              <a:rPr lang="nl-NL" i="1" dirty="0"/>
              <a:t> </a:t>
            </a:r>
            <a:endParaRPr lang="fr-FR" dirty="0"/>
          </a:p>
          <a:p>
            <a:r>
              <a:rPr lang="nl-NL" dirty="0"/>
              <a:t>		Singulier 				</a:t>
            </a:r>
            <a:r>
              <a:rPr lang="nl-NL" dirty="0" err="1"/>
              <a:t>Pluriel</a:t>
            </a:r>
            <a:endParaRPr lang="fr-FR" dirty="0"/>
          </a:p>
          <a:p>
            <a:pPr marL="0" indent="0">
              <a:buNone/>
            </a:pPr>
            <a:r>
              <a:rPr lang="nl-NL" dirty="0"/>
              <a:t>          </a:t>
            </a:r>
            <a:r>
              <a:rPr lang="fr-FR" dirty="0"/>
              <a:t>c. s. </a:t>
            </a:r>
            <a:r>
              <a:rPr lang="fr-FR" i="1" dirty="0"/>
              <a:t>L’</a:t>
            </a:r>
            <a:r>
              <a:rPr lang="fr-FR" i="1" dirty="0" err="1"/>
              <a:t>ancéstre</a:t>
            </a:r>
            <a:r>
              <a:rPr lang="fr-FR" dirty="0"/>
              <a:t>			c. s.  </a:t>
            </a:r>
            <a:r>
              <a:rPr lang="fr-FR" i="1" dirty="0"/>
              <a:t>Li </a:t>
            </a:r>
            <a:r>
              <a:rPr lang="fr-FR" i="1" dirty="0" err="1"/>
              <a:t>ancessór</a:t>
            </a:r>
            <a:endParaRPr lang="fr-FR" dirty="0"/>
          </a:p>
          <a:p>
            <a:r>
              <a:rPr lang="fr-FR" dirty="0"/>
              <a:t>       c. r.  </a:t>
            </a:r>
            <a:r>
              <a:rPr lang="fr-FR" i="1" dirty="0"/>
              <a:t>L’</a:t>
            </a:r>
            <a:r>
              <a:rPr lang="fr-FR" i="1" dirty="0" err="1"/>
              <a:t>ancessór</a:t>
            </a:r>
            <a:r>
              <a:rPr lang="fr-FR" dirty="0"/>
              <a:t> 			c. r.   </a:t>
            </a:r>
            <a:r>
              <a:rPr lang="fr-FR" i="1" dirty="0"/>
              <a:t>Los, les </a:t>
            </a:r>
            <a:r>
              <a:rPr lang="fr-FR" i="1" dirty="0" err="1"/>
              <a:t>ancessórs</a:t>
            </a:r>
            <a:r>
              <a:rPr lang="fr-FR" i="1" dirty="0"/>
              <a:t> </a:t>
            </a:r>
            <a:endParaRPr lang="fr-FR" dirty="0"/>
          </a:p>
          <a:p>
            <a:endParaRPr lang="fr-FR" dirty="0"/>
          </a:p>
        </p:txBody>
      </p:sp>
    </p:spTree>
    <p:extLst>
      <p:ext uri="{BB962C8B-B14F-4D97-AF65-F5344CB8AC3E}">
        <p14:creationId xmlns:p14="http://schemas.microsoft.com/office/powerpoint/2010/main" val="1730548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67E968E-DB12-443E-8CF1-8B4D869D5BE9}"/>
              </a:ext>
            </a:extLst>
          </p:cNvPr>
          <p:cNvSpPr>
            <a:spLocks noGrp="1"/>
          </p:cNvSpPr>
          <p:nvPr>
            <p:ph idx="1"/>
          </p:nvPr>
        </p:nvSpPr>
        <p:spPr>
          <a:xfrm>
            <a:off x="838200" y="471055"/>
            <a:ext cx="10515600" cy="5705908"/>
          </a:xfrm>
        </p:spPr>
        <p:txBody>
          <a:bodyPr/>
          <a:lstStyle/>
          <a:p>
            <a:r>
              <a:rPr lang="fr-FR" dirty="0"/>
              <a:t>Ainsi se déclinent, avec changement d’accent : </a:t>
            </a:r>
          </a:p>
          <a:p>
            <a:pPr marL="0" indent="0">
              <a:buNone/>
            </a:pPr>
            <a:r>
              <a:rPr lang="fr-FR" dirty="0"/>
              <a:t> </a:t>
            </a:r>
          </a:p>
          <a:p>
            <a:r>
              <a:rPr lang="fr-FR" dirty="0"/>
              <a:t>	</a:t>
            </a:r>
            <a:r>
              <a:rPr lang="en-GB" dirty="0"/>
              <a:t>c. s.    </a:t>
            </a:r>
            <a:r>
              <a:rPr lang="en-GB" i="1" dirty="0" err="1"/>
              <a:t>compáing</a:t>
            </a:r>
            <a:r>
              <a:rPr lang="en-GB" dirty="0"/>
              <a:t>			c. r.     </a:t>
            </a:r>
            <a:r>
              <a:rPr lang="fr-FR" i="1" dirty="0" err="1"/>
              <a:t>compagnón</a:t>
            </a:r>
            <a:r>
              <a:rPr lang="fr-FR" dirty="0"/>
              <a:t>  </a:t>
            </a:r>
          </a:p>
          <a:p>
            <a:r>
              <a:rPr lang="fr-FR" dirty="0"/>
              <a:t>		</a:t>
            </a:r>
            <a:r>
              <a:rPr lang="fr-FR" i="1" dirty="0" err="1"/>
              <a:t>énfes</a:t>
            </a:r>
            <a:r>
              <a:rPr lang="fr-FR" i="1" dirty="0"/>
              <a:t>					</a:t>
            </a:r>
            <a:r>
              <a:rPr lang="fr-FR" i="1" dirty="0" err="1"/>
              <a:t>enfánt</a:t>
            </a:r>
            <a:r>
              <a:rPr lang="fr-FR" i="1" dirty="0"/>
              <a:t>	</a:t>
            </a:r>
            <a:endParaRPr lang="fr-FR" dirty="0"/>
          </a:p>
          <a:p>
            <a:r>
              <a:rPr lang="fr-FR" i="1" dirty="0"/>
              <a:t>		</a:t>
            </a:r>
            <a:r>
              <a:rPr lang="fr-FR" i="1" dirty="0" err="1"/>
              <a:t>ábes</a:t>
            </a:r>
            <a:r>
              <a:rPr lang="fr-FR" i="1" dirty="0"/>
              <a:t>					</a:t>
            </a:r>
            <a:r>
              <a:rPr lang="fr-FR" i="1" dirty="0" err="1"/>
              <a:t>abét</a:t>
            </a:r>
            <a:r>
              <a:rPr lang="fr-FR" i="1" dirty="0"/>
              <a:t> (abbé) </a:t>
            </a:r>
            <a:endParaRPr lang="fr-FR" dirty="0"/>
          </a:p>
          <a:p>
            <a:r>
              <a:rPr lang="fr-FR" i="1" dirty="0"/>
              <a:t>		</a:t>
            </a:r>
            <a:r>
              <a:rPr lang="fr-FR" i="1" dirty="0" err="1"/>
              <a:t>nes</a:t>
            </a:r>
            <a:r>
              <a:rPr lang="fr-FR" i="1" dirty="0"/>
              <a:t>, nies				</a:t>
            </a:r>
            <a:r>
              <a:rPr lang="fr-FR" i="1" dirty="0" err="1"/>
              <a:t>nevót</a:t>
            </a:r>
            <a:r>
              <a:rPr lang="fr-FR" i="1" dirty="0"/>
              <a:t> (neveu)</a:t>
            </a:r>
            <a:endParaRPr lang="fr-FR" dirty="0"/>
          </a:p>
          <a:p>
            <a:r>
              <a:rPr lang="fr-FR" dirty="0"/>
              <a:t>		</a:t>
            </a:r>
            <a:r>
              <a:rPr lang="fr-FR" i="1" dirty="0" err="1"/>
              <a:t>pástre</a:t>
            </a:r>
            <a:r>
              <a:rPr lang="fr-FR" dirty="0"/>
              <a:t>					</a:t>
            </a:r>
            <a:r>
              <a:rPr lang="fr-FR" i="1" dirty="0" err="1"/>
              <a:t>pastóur</a:t>
            </a:r>
            <a:r>
              <a:rPr lang="fr-FR" dirty="0"/>
              <a:t> (pasteur)</a:t>
            </a:r>
          </a:p>
          <a:p>
            <a:r>
              <a:rPr lang="fr-FR" dirty="0"/>
              <a:t>		</a:t>
            </a:r>
            <a:r>
              <a:rPr lang="fr-FR" i="1" dirty="0"/>
              <a:t>s</a:t>
            </a:r>
            <a:r>
              <a:rPr lang="en-GB" i="1" dirty="0"/>
              <a:t>ί</a:t>
            </a:r>
            <a:r>
              <a:rPr lang="fr-FR" i="1" dirty="0"/>
              <a:t>re</a:t>
            </a:r>
            <a:r>
              <a:rPr lang="fr-FR" dirty="0"/>
              <a:t>					</a:t>
            </a:r>
            <a:r>
              <a:rPr lang="fr-FR" i="1" dirty="0" err="1"/>
              <a:t>segnóur</a:t>
            </a:r>
            <a:r>
              <a:rPr lang="fr-FR" dirty="0"/>
              <a:t> (seigneur)</a:t>
            </a:r>
          </a:p>
          <a:p>
            <a:r>
              <a:rPr lang="fr-FR" dirty="0"/>
              <a:t>		</a:t>
            </a:r>
            <a:r>
              <a:rPr lang="fr-FR" i="1" dirty="0"/>
              <a:t>gars					</a:t>
            </a:r>
            <a:r>
              <a:rPr lang="fr-FR" i="1" dirty="0" err="1"/>
              <a:t>garsón</a:t>
            </a:r>
            <a:endParaRPr lang="fr-FR" dirty="0"/>
          </a:p>
          <a:p>
            <a:r>
              <a:rPr lang="fr-FR" dirty="0"/>
              <a:t>Le mot </a:t>
            </a:r>
            <a:r>
              <a:rPr lang="fr-FR" i="1" dirty="0" err="1"/>
              <a:t>sóror</a:t>
            </a:r>
            <a:r>
              <a:rPr lang="fr-FR" dirty="0"/>
              <a:t> a donné au cas sujet </a:t>
            </a:r>
            <a:r>
              <a:rPr lang="fr-FR" i="1" dirty="0"/>
              <a:t>suer</a:t>
            </a:r>
            <a:r>
              <a:rPr lang="fr-FR" dirty="0"/>
              <a:t>, auj. </a:t>
            </a:r>
            <a:r>
              <a:rPr lang="fr-FR" i="1" dirty="0"/>
              <a:t>sœur</a:t>
            </a:r>
            <a:r>
              <a:rPr lang="fr-FR" dirty="0"/>
              <a:t>, et au cas régime singulier </a:t>
            </a:r>
            <a:r>
              <a:rPr lang="fr-FR" i="1" dirty="0" err="1"/>
              <a:t>seróur</a:t>
            </a:r>
            <a:r>
              <a:rPr lang="fr-FR" dirty="0"/>
              <a:t> &lt; </a:t>
            </a:r>
            <a:r>
              <a:rPr lang="fr-FR" i="1" dirty="0" err="1"/>
              <a:t>sorórem</a:t>
            </a:r>
            <a:r>
              <a:rPr lang="fr-FR" dirty="0"/>
              <a:t>. Pluriel : </a:t>
            </a:r>
            <a:r>
              <a:rPr lang="fr-FR" i="1" dirty="0" err="1"/>
              <a:t>seróurs</a:t>
            </a:r>
            <a:r>
              <a:rPr lang="fr-FR" dirty="0"/>
              <a:t>. </a:t>
            </a:r>
          </a:p>
          <a:p>
            <a:r>
              <a:rPr lang="fr-FR" dirty="0"/>
              <a:t> </a:t>
            </a:r>
          </a:p>
          <a:p>
            <a:endParaRPr lang="fr-FR" dirty="0"/>
          </a:p>
        </p:txBody>
      </p:sp>
    </p:spTree>
    <p:extLst>
      <p:ext uri="{BB962C8B-B14F-4D97-AF65-F5344CB8AC3E}">
        <p14:creationId xmlns:p14="http://schemas.microsoft.com/office/powerpoint/2010/main" val="730017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B6040A9-A91A-4CB5-9599-C984634619EC}"/>
              </a:ext>
            </a:extLst>
          </p:cNvPr>
          <p:cNvSpPr>
            <a:spLocks noGrp="1"/>
          </p:cNvSpPr>
          <p:nvPr>
            <p:ph idx="1"/>
          </p:nvPr>
        </p:nvSpPr>
        <p:spPr>
          <a:xfrm>
            <a:off x="838200" y="595744"/>
            <a:ext cx="10515600" cy="5749637"/>
          </a:xfrm>
        </p:spPr>
        <p:txBody>
          <a:bodyPr/>
          <a:lstStyle/>
          <a:p>
            <a:r>
              <a:rPr lang="fr-FR" b="1" dirty="0">
                <a:solidFill>
                  <a:srgbClr val="FF0000"/>
                </a:solidFill>
              </a:rPr>
              <a:t>I.2.1.2. Les substantifs féminins</a:t>
            </a:r>
            <a:r>
              <a:rPr lang="fr-FR" b="1" dirty="0"/>
              <a:t> </a:t>
            </a:r>
            <a:endParaRPr lang="fr-FR" dirty="0"/>
          </a:p>
          <a:p>
            <a:r>
              <a:rPr lang="fr-FR" b="1" dirty="0"/>
              <a:t>Modèle</a:t>
            </a:r>
            <a:r>
              <a:rPr lang="fr-FR" dirty="0"/>
              <a:t> : </a:t>
            </a:r>
            <a:r>
              <a:rPr lang="fr-FR" i="1" dirty="0"/>
              <a:t>chose</a:t>
            </a:r>
            <a:endParaRPr lang="fr-FR" dirty="0"/>
          </a:p>
          <a:p>
            <a:r>
              <a:rPr lang="fr-FR" dirty="0"/>
              <a:t>En latin, ces parisyllabiques en « -a » possédaient un accent fixe.</a:t>
            </a:r>
          </a:p>
          <a:p>
            <a:endParaRPr lang="fr-FR" dirty="0"/>
          </a:p>
        </p:txBody>
      </p:sp>
      <p:graphicFrame>
        <p:nvGraphicFramePr>
          <p:cNvPr id="4" name="Tableau 4">
            <a:extLst>
              <a:ext uri="{FF2B5EF4-FFF2-40B4-BE49-F238E27FC236}">
                <a16:creationId xmlns:a16="http://schemas.microsoft.com/office/drawing/2014/main" id="{BDFC5B4F-0714-4A8A-8CD1-594B8FAEE4E7}"/>
              </a:ext>
            </a:extLst>
          </p:cNvPr>
          <p:cNvGraphicFramePr>
            <a:graphicFrameLocks noGrp="1"/>
          </p:cNvGraphicFramePr>
          <p:nvPr>
            <p:extLst>
              <p:ext uri="{D42A27DB-BD31-4B8C-83A1-F6EECF244321}">
                <p14:modId xmlns:p14="http://schemas.microsoft.com/office/powerpoint/2010/main" val="637117995"/>
              </p:ext>
            </p:extLst>
          </p:nvPr>
        </p:nvGraphicFramePr>
        <p:xfrm>
          <a:off x="2008909" y="2299854"/>
          <a:ext cx="8151093" cy="4156360"/>
        </p:xfrm>
        <a:graphic>
          <a:graphicData uri="http://schemas.openxmlformats.org/drawingml/2006/table">
            <a:tbl>
              <a:tblPr firstRow="1" bandRow="1">
                <a:tableStyleId>{5C22544A-7EE6-4342-B048-85BDC9FD1C3A}</a:tableStyleId>
              </a:tblPr>
              <a:tblGrid>
                <a:gridCol w="1377758">
                  <a:extLst>
                    <a:ext uri="{9D8B030D-6E8A-4147-A177-3AD203B41FA5}">
                      <a16:colId xmlns:a16="http://schemas.microsoft.com/office/drawing/2014/main" val="2743020228"/>
                    </a:ext>
                  </a:extLst>
                </a:gridCol>
                <a:gridCol w="208280">
                  <a:extLst>
                    <a:ext uri="{9D8B030D-6E8A-4147-A177-3AD203B41FA5}">
                      <a16:colId xmlns:a16="http://schemas.microsoft.com/office/drawing/2014/main" val="1645499124"/>
                    </a:ext>
                  </a:extLst>
                </a:gridCol>
                <a:gridCol w="208280">
                  <a:extLst>
                    <a:ext uri="{9D8B030D-6E8A-4147-A177-3AD203B41FA5}">
                      <a16:colId xmlns:a16="http://schemas.microsoft.com/office/drawing/2014/main" val="212697547"/>
                    </a:ext>
                  </a:extLst>
                </a:gridCol>
                <a:gridCol w="1503064">
                  <a:extLst>
                    <a:ext uri="{9D8B030D-6E8A-4147-A177-3AD203B41FA5}">
                      <a16:colId xmlns:a16="http://schemas.microsoft.com/office/drawing/2014/main" val="835427099"/>
                    </a:ext>
                  </a:extLst>
                </a:gridCol>
                <a:gridCol w="2022764">
                  <a:extLst>
                    <a:ext uri="{9D8B030D-6E8A-4147-A177-3AD203B41FA5}">
                      <a16:colId xmlns:a16="http://schemas.microsoft.com/office/drawing/2014/main" val="1988977723"/>
                    </a:ext>
                  </a:extLst>
                </a:gridCol>
                <a:gridCol w="2830947">
                  <a:extLst>
                    <a:ext uri="{9D8B030D-6E8A-4147-A177-3AD203B41FA5}">
                      <a16:colId xmlns:a16="http://schemas.microsoft.com/office/drawing/2014/main" val="2640908446"/>
                    </a:ext>
                  </a:extLst>
                </a:gridCol>
              </a:tblGrid>
              <a:tr h="831272">
                <a:tc gridSpan="4">
                  <a:txBody>
                    <a:bodyPr/>
                    <a:lstStyle/>
                    <a:p>
                      <a:pPr algn="just">
                        <a:lnSpc>
                          <a:spcPct val="115000"/>
                        </a:lnSpc>
                        <a:spcAft>
                          <a:spcPts val="0"/>
                        </a:spcAft>
                      </a:pPr>
                      <a:r>
                        <a:rPr lang="fr-FR" sz="1400" dirty="0">
                          <a:effectLst/>
                          <a:latin typeface="Cambria" panose="02040503050406030204" pitchFamily="18" charset="0"/>
                          <a:ea typeface="Times New Roman" panose="02020603050405020304" pitchFamily="18" charset="0"/>
                          <a:cs typeface="Arial" panose="020B0604020202020204" pitchFamily="34"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hMerge="1">
                  <a:txBody>
                    <a:bodyPr/>
                    <a:lstStyle/>
                    <a:p>
                      <a:pPr algn="just">
                        <a:lnSpc>
                          <a:spcPct val="115000"/>
                        </a:lnSpc>
                        <a:spcAft>
                          <a:spcPts val="0"/>
                        </a:spcAft>
                      </a:pP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hMerge="1">
                  <a:txBody>
                    <a:bodyPr/>
                    <a:lstStyle/>
                    <a:p>
                      <a:pPr algn="just">
                        <a:lnSpc>
                          <a:spcPct val="115000"/>
                        </a:lnSpc>
                        <a:spcAft>
                          <a:spcPts val="0"/>
                        </a:spcAft>
                      </a:pP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35537794"/>
                  </a:ext>
                </a:extLst>
              </a:tr>
              <a:tr h="831272">
                <a:tc gridSpan="2">
                  <a:txBody>
                    <a:bodyPr/>
                    <a:lstStyle/>
                    <a:p>
                      <a:r>
                        <a:rPr lang="fr-FR" sz="2400" b="1" dirty="0"/>
                        <a:t>Singulier </a:t>
                      </a:r>
                    </a:p>
                  </a:txBody>
                  <a:tcPr>
                    <a:lnR w="12700" cmpd="sng">
                      <a:noFill/>
                    </a:lnR>
                  </a:tcPr>
                </a:tc>
                <a:tc hMerge="1">
                  <a:txBody>
                    <a:bodyPr/>
                    <a:lstStyle/>
                    <a:p>
                      <a:endParaRPr lang="fr-FR" dirty="0"/>
                    </a:p>
                  </a:txBody>
                  <a:tcPr>
                    <a:lnL w="12700" cmpd="sng">
                      <a:noFill/>
                    </a:lnL>
                  </a:tcPr>
                </a:tc>
                <a:tc>
                  <a:txBody>
                    <a:bodyPr/>
                    <a:lstStyle/>
                    <a:p>
                      <a:pPr algn="just">
                        <a:lnSpc>
                          <a:spcPct val="115000"/>
                        </a:lnSpc>
                        <a:spcAft>
                          <a:spcPts val="0"/>
                        </a:spcAft>
                      </a:pP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cáusa</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 chose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8833201"/>
                  </a:ext>
                </a:extLst>
              </a:tr>
              <a:tr h="831272">
                <a:tc gridSpan="2">
                  <a:txBody>
                    <a:bodyPr/>
                    <a:lstStyle/>
                    <a:p>
                      <a:endParaRPr lang="fr-FR" sz="2400" dirty="0"/>
                    </a:p>
                  </a:txBody>
                  <a:tcPr>
                    <a:lnR w="12700" cmpd="sng">
                      <a:noFill/>
                    </a:lnR>
                  </a:tcPr>
                </a:tc>
                <a:tc hMerge="1">
                  <a:txBody>
                    <a:bodyPr/>
                    <a:lstStyle/>
                    <a:p>
                      <a:endParaRPr lang="fr-FR"/>
                    </a:p>
                  </a:txBody>
                  <a:tcPr>
                    <a:lnL w="12700" cmpd="sng">
                      <a:noFill/>
                    </a:lnL>
                  </a:tcPr>
                </a:tc>
                <a:tc>
                  <a:txBody>
                    <a:bodyPr/>
                    <a:lstStyle/>
                    <a:p>
                      <a:endParaRPr lang="fr-FR" sz="2400"/>
                    </a:p>
                  </a:txBody>
                  <a:tcPr>
                    <a:lnL>
                      <a:noFill/>
                    </a:lnL>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cáusam</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 chose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7542786"/>
                  </a:ext>
                </a:extLst>
              </a:tr>
              <a:tr h="831272">
                <a:tc gridSpan="2">
                  <a:txBody>
                    <a:bodyPr/>
                    <a:lstStyle/>
                    <a:p>
                      <a:r>
                        <a:rPr lang="fr-FR" sz="2400" b="1" dirty="0"/>
                        <a:t>Pluriel </a:t>
                      </a:r>
                    </a:p>
                  </a:txBody>
                  <a:tcPr>
                    <a:lnR w="12700" cmpd="sng">
                      <a:noFill/>
                    </a:lnR>
                  </a:tcPr>
                </a:tc>
                <a:tc hMerge="1">
                  <a:txBody>
                    <a:bodyPr/>
                    <a:lstStyle/>
                    <a:p>
                      <a:endParaRPr lang="fr-FR"/>
                    </a:p>
                  </a:txBody>
                  <a:tcPr>
                    <a:lnL w="12700" cmpd="sng">
                      <a:noFill/>
                    </a:lnL>
                  </a:tcPr>
                </a:tc>
                <a:tc>
                  <a:txBody>
                    <a:bodyPr/>
                    <a:lstStyle/>
                    <a:p>
                      <a:pPr algn="just">
                        <a:lnSpc>
                          <a:spcPct val="115000"/>
                        </a:lnSpc>
                        <a:spcAft>
                          <a:spcPts val="0"/>
                        </a:spcAft>
                      </a:pP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cáusae</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Les chose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57494749"/>
                  </a:ext>
                </a:extLst>
              </a:tr>
              <a:tr h="831272">
                <a:tc>
                  <a:txBody>
                    <a:bodyPr/>
                    <a:lstStyle/>
                    <a:p>
                      <a:endParaRPr lang="fr-FR" sz="2400" dirty="0"/>
                    </a:p>
                  </a:txBody>
                  <a:tcPr/>
                </a:tc>
                <a:tc>
                  <a:txBody>
                    <a:bodyPr/>
                    <a:lstStyle/>
                    <a:p>
                      <a:endParaRPr lang="fr-FR" sz="2400" dirty="0"/>
                    </a:p>
                  </a:txBody>
                  <a:tcPr>
                    <a:lnR w="12700" cmpd="sng">
                      <a:noFill/>
                    </a:lnR>
                  </a:tcPr>
                </a:tc>
                <a:tc>
                  <a:txBody>
                    <a:bodyPr/>
                    <a:lstStyle/>
                    <a:p>
                      <a:endParaRPr lang="fr-FR" sz="2400"/>
                    </a:p>
                  </a:txBody>
                  <a:tcPr>
                    <a:lnL w="12700" cmpd="sng">
                      <a:noFill/>
                    </a:lnL>
                  </a:tcPr>
                </a:tc>
                <a:tc>
                  <a:txBody>
                    <a:bodyPr/>
                    <a:lstStyle/>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cáusas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Las, les choses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6789923"/>
                  </a:ext>
                </a:extLst>
              </a:tr>
            </a:tbl>
          </a:graphicData>
        </a:graphic>
      </p:graphicFrame>
    </p:spTree>
    <p:extLst>
      <p:ext uri="{BB962C8B-B14F-4D97-AF65-F5344CB8AC3E}">
        <p14:creationId xmlns:p14="http://schemas.microsoft.com/office/powerpoint/2010/main" val="171302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6A98ED-1BE1-4703-957A-22C6E07A1D42}"/>
              </a:ext>
            </a:extLst>
          </p:cNvPr>
          <p:cNvSpPr>
            <a:spLocks noGrp="1"/>
          </p:cNvSpPr>
          <p:nvPr>
            <p:ph idx="1"/>
          </p:nvPr>
        </p:nvSpPr>
        <p:spPr>
          <a:xfrm>
            <a:off x="838200" y="304800"/>
            <a:ext cx="10515600" cy="6330950"/>
          </a:xfrm>
        </p:spPr>
        <p:txBody>
          <a:bodyPr rtlCol="0">
            <a:normAutofit lnSpcReduction="10000"/>
          </a:bodyPr>
          <a:lstStyle/>
          <a:p>
            <a:pPr marL="0" indent="0" fontAlgn="auto">
              <a:spcAft>
                <a:spcPts val="0"/>
              </a:spcAft>
              <a:buFont typeface="Arial" panose="020B0604020202020204" pitchFamily="34" charset="0"/>
              <a:buNone/>
              <a:defRPr/>
            </a:pPr>
            <a:r>
              <a:rPr lang="fr-FR" b="1" dirty="0">
                <a:solidFill>
                  <a:srgbClr val="FF0000"/>
                </a:solidFill>
              </a:rPr>
              <a:t>I. DU LATIN AUX LANGUES ROMANES</a:t>
            </a:r>
            <a:r>
              <a:rPr lang="fr-FR" dirty="0">
                <a:solidFill>
                  <a:srgbClr val="FF0000"/>
                </a:solidFill>
              </a:rPr>
              <a:t>      </a:t>
            </a:r>
          </a:p>
          <a:p>
            <a:pPr algn="just" fontAlgn="auto">
              <a:lnSpc>
                <a:spcPct val="150000"/>
              </a:lnSpc>
              <a:spcAft>
                <a:spcPts val="0"/>
              </a:spcAft>
              <a:defRPr/>
            </a:pPr>
            <a:r>
              <a:rPr lang="fr-FR" dirty="0"/>
              <a:t>La langue parlée, plus libre et moins fixée que le latin littéraire, évolua plus vite que la langue écrite (de même qu’aujourd’hui le français parlé a évolué et diffère de la langue écrite). De plus, dans les différents pays conquis par Rome, elle se modifia selon les habitudes de prononciation des peuples étrangers. De même que l’indo-européen primitif avait donné naissance à la floraison des langues indo-européennes, de même </a:t>
            </a:r>
            <a:r>
              <a:rPr lang="fr-FR" b="1" dirty="0"/>
              <a:t>le latin perdit son unité et donna naissance aux différentes </a:t>
            </a:r>
            <a:r>
              <a:rPr lang="fr-FR" b="1" dirty="0">
                <a:solidFill>
                  <a:srgbClr val="00B050"/>
                </a:solidFill>
              </a:rPr>
              <a:t>langues romanes</a:t>
            </a:r>
            <a:r>
              <a:rPr lang="fr-FR" b="1" dirty="0"/>
              <a:t> : </a:t>
            </a:r>
            <a:r>
              <a:rPr lang="fr-FR" b="1" dirty="0">
                <a:solidFill>
                  <a:srgbClr val="FF0000"/>
                </a:solidFill>
              </a:rPr>
              <a:t>italien, français, espagnol, portugais, roumain</a:t>
            </a:r>
            <a:r>
              <a:rPr lang="fr-FR" dirty="0">
                <a:solidFill>
                  <a:srgbClr val="FF0000"/>
                </a:solidFill>
              </a:rPr>
              <a:t>.    </a:t>
            </a:r>
          </a:p>
          <a:p>
            <a:pPr fontAlgn="auto">
              <a:spcAft>
                <a:spcPts val="0"/>
              </a:spcAft>
              <a:defRPr/>
            </a:pP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FE15CD2-8615-4879-9B5B-037F5F42C060}"/>
              </a:ext>
            </a:extLst>
          </p:cNvPr>
          <p:cNvSpPr>
            <a:spLocks noGrp="1"/>
          </p:cNvSpPr>
          <p:nvPr>
            <p:ph idx="1"/>
          </p:nvPr>
        </p:nvSpPr>
        <p:spPr>
          <a:xfrm>
            <a:off x="838200" y="457200"/>
            <a:ext cx="10515600" cy="5719763"/>
          </a:xfrm>
        </p:spPr>
        <p:txBody>
          <a:bodyPr/>
          <a:lstStyle/>
          <a:p>
            <a:r>
              <a:rPr lang="fr-FR" b="1" dirty="0"/>
              <a:t>Modèle</a:t>
            </a:r>
            <a:r>
              <a:rPr lang="fr-FR" dirty="0"/>
              <a:t> : </a:t>
            </a:r>
            <a:r>
              <a:rPr lang="fr-FR" i="1" dirty="0"/>
              <a:t>fin</a:t>
            </a:r>
            <a:r>
              <a:rPr lang="fr-FR" dirty="0"/>
              <a:t> </a:t>
            </a:r>
          </a:p>
          <a:p>
            <a:pPr algn="just"/>
            <a:r>
              <a:rPr lang="fr-FR" dirty="0"/>
              <a:t>Ils sont issus de </a:t>
            </a:r>
            <a:r>
              <a:rPr lang="fr-FR" dirty="0">
                <a:solidFill>
                  <a:srgbClr val="00B050"/>
                </a:solidFill>
              </a:rPr>
              <a:t>parisyllabiques</a:t>
            </a:r>
            <a:r>
              <a:rPr lang="fr-FR" dirty="0"/>
              <a:t> latins en « -</a:t>
            </a:r>
            <a:r>
              <a:rPr lang="fr-FR" dirty="0" err="1"/>
              <a:t>is</a:t>
            </a:r>
            <a:r>
              <a:rPr lang="fr-FR" dirty="0"/>
              <a:t> », mais ils peuvent aussi venir de mots refaits en bas latin, comme </a:t>
            </a:r>
            <a:r>
              <a:rPr lang="fr-FR" i="1" dirty="0" err="1"/>
              <a:t>nox</a:t>
            </a:r>
            <a:r>
              <a:rPr lang="fr-FR" i="1" dirty="0"/>
              <a:t> → *</a:t>
            </a:r>
            <a:r>
              <a:rPr lang="fr-FR" i="1" dirty="0" err="1"/>
              <a:t>noctis</a:t>
            </a:r>
            <a:r>
              <a:rPr lang="fr-FR" i="1" dirty="0"/>
              <a:t> (« </a:t>
            </a:r>
            <a:r>
              <a:rPr lang="fr-FR" dirty="0"/>
              <a:t>nuit ») ou </a:t>
            </a:r>
            <a:r>
              <a:rPr lang="fr-FR" i="1" dirty="0"/>
              <a:t>ratio → *</a:t>
            </a:r>
            <a:r>
              <a:rPr lang="fr-FR" i="1" dirty="0" err="1"/>
              <a:t>rationis</a:t>
            </a:r>
            <a:r>
              <a:rPr lang="fr-FR" dirty="0"/>
              <a:t> (« raison »).</a:t>
            </a:r>
          </a:p>
          <a:p>
            <a:endParaRPr lang="fr-FR" dirty="0"/>
          </a:p>
        </p:txBody>
      </p:sp>
      <p:graphicFrame>
        <p:nvGraphicFramePr>
          <p:cNvPr id="4" name="Tableau 4">
            <a:extLst>
              <a:ext uri="{FF2B5EF4-FFF2-40B4-BE49-F238E27FC236}">
                <a16:creationId xmlns:a16="http://schemas.microsoft.com/office/drawing/2014/main" id="{D3AA587E-CCE8-49ED-AC6A-28E5F5C93E3B}"/>
              </a:ext>
            </a:extLst>
          </p:cNvPr>
          <p:cNvGraphicFramePr>
            <a:graphicFrameLocks noGrp="1"/>
          </p:cNvGraphicFramePr>
          <p:nvPr>
            <p:extLst>
              <p:ext uri="{D42A27DB-BD31-4B8C-83A1-F6EECF244321}">
                <p14:modId xmlns:p14="http://schemas.microsoft.com/office/powerpoint/2010/main" val="1151770848"/>
              </p:ext>
            </p:extLst>
          </p:nvPr>
        </p:nvGraphicFramePr>
        <p:xfrm>
          <a:off x="2032000" y="2286000"/>
          <a:ext cx="7513783" cy="4336470"/>
        </p:xfrm>
        <a:graphic>
          <a:graphicData uri="http://schemas.openxmlformats.org/drawingml/2006/table">
            <a:tbl>
              <a:tblPr firstRow="1" bandRow="1">
                <a:tableStyleId>{5C22544A-7EE6-4342-B048-85BDC9FD1C3A}</a:tableStyleId>
              </a:tblPr>
              <a:tblGrid>
                <a:gridCol w="1878446">
                  <a:extLst>
                    <a:ext uri="{9D8B030D-6E8A-4147-A177-3AD203B41FA5}">
                      <a16:colId xmlns:a16="http://schemas.microsoft.com/office/drawing/2014/main" val="533309350"/>
                    </a:ext>
                  </a:extLst>
                </a:gridCol>
                <a:gridCol w="1033145">
                  <a:extLst>
                    <a:ext uri="{9D8B030D-6E8A-4147-A177-3AD203B41FA5}">
                      <a16:colId xmlns:a16="http://schemas.microsoft.com/office/drawing/2014/main" val="1965567164"/>
                    </a:ext>
                  </a:extLst>
                </a:gridCol>
                <a:gridCol w="1639371">
                  <a:extLst>
                    <a:ext uri="{9D8B030D-6E8A-4147-A177-3AD203B41FA5}">
                      <a16:colId xmlns:a16="http://schemas.microsoft.com/office/drawing/2014/main" val="4290862926"/>
                    </a:ext>
                  </a:extLst>
                </a:gridCol>
                <a:gridCol w="2962821">
                  <a:extLst>
                    <a:ext uri="{9D8B030D-6E8A-4147-A177-3AD203B41FA5}">
                      <a16:colId xmlns:a16="http://schemas.microsoft.com/office/drawing/2014/main" val="4046897611"/>
                    </a:ext>
                  </a:extLst>
                </a:gridCol>
              </a:tblGrid>
              <a:tr h="867294">
                <a:tc>
                  <a:txBody>
                    <a:bodyPr/>
                    <a:lstStyle/>
                    <a:p>
                      <a:endParaRPr lang="fr-FR" sz="2400"/>
                    </a:p>
                  </a:txBody>
                  <a:tcPr/>
                </a:tc>
                <a:tc>
                  <a:txBody>
                    <a:bodyPr/>
                    <a:lstStyle/>
                    <a:p>
                      <a:endParaRPr lang="fr-FR" sz="2400" dirty="0"/>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3838568"/>
                  </a:ext>
                </a:extLst>
              </a:tr>
              <a:tr h="867294">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finis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Li  fins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5927193"/>
                  </a:ext>
                </a:extLst>
              </a:tr>
              <a:tr h="867294">
                <a:tc vMerge="1">
                  <a:txBody>
                    <a:bodyPr/>
                    <a:lstStyle/>
                    <a:p>
                      <a:endParaRPr lang="fr-FR"/>
                    </a:p>
                  </a:txBody>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finem</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 fin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8431998"/>
                  </a:ext>
                </a:extLst>
              </a:tr>
              <a:tr h="867294">
                <a:tc rowSpan="2">
                  <a:txBody>
                    <a:bodyPr/>
                    <a:lstStyle/>
                    <a:p>
                      <a:pPr algn="just">
                        <a:lnSpc>
                          <a:spcPct val="115000"/>
                        </a:lnSpc>
                        <a:spcAft>
                          <a:spcPts val="0"/>
                        </a:spcAft>
                      </a:pPr>
                      <a:r>
                        <a:rPr lang="fr-FR" sz="24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fines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Les fins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20219831"/>
                  </a:ext>
                </a:extLst>
              </a:tr>
              <a:tr h="867294">
                <a:tc vMerge="1">
                  <a:txBody>
                    <a:bodyPr/>
                    <a:lstStyle/>
                    <a:p>
                      <a:endParaRPr lang="fr-FR"/>
                    </a:p>
                  </a:txBody>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fines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Las, les fins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50204054"/>
                  </a:ext>
                </a:extLst>
              </a:tr>
            </a:tbl>
          </a:graphicData>
        </a:graphic>
      </p:graphicFrame>
    </p:spTree>
    <p:extLst>
      <p:ext uri="{BB962C8B-B14F-4D97-AF65-F5344CB8AC3E}">
        <p14:creationId xmlns:p14="http://schemas.microsoft.com/office/powerpoint/2010/main" val="597858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00E87A1-4585-4B50-906A-4FF0F3641F35}"/>
              </a:ext>
            </a:extLst>
          </p:cNvPr>
          <p:cNvSpPr>
            <a:spLocks noGrp="1"/>
          </p:cNvSpPr>
          <p:nvPr>
            <p:ph idx="1"/>
          </p:nvPr>
        </p:nvSpPr>
        <p:spPr>
          <a:xfrm>
            <a:off x="838200" y="595745"/>
            <a:ext cx="10515600" cy="5581218"/>
          </a:xfrm>
        </p:spPr>
        <p:txBody>
          <a:bodyPr/>
          <a:lstStyle/>
          <a:p>
            <a:pPr algn="just">
              <a:lnSpc>
                <a:spcPct val="200000"/>
              </a:lnSpc>
            </a:pPr>
            <a:r>
              <a:rPr lang="fr-FR" dirty="0"/>
              <a:t>On note la présence phonétique d’un « -s » final au CS singulier : mais ce « -s » tend à être supprimé, sur le modèle de la première déclinaison, largement plus représentée. </a:t>
            </a:r>
          </a:p>
          <a:p>
            <a:pPr algn="just">
              <a:lnSpc>
                <a:spcPct val="200000"/>
              </a:lnSpc>
            </a:pPr>
            <a:r>
              <a:rPr lang="fr-FR" dirty="0"/>
              <a:t>	Se déclinent ainsi tous les féminins sans [ e ] final qui n’appartiennent pas à la troisième déclinaison.</a:t>
            </a:r>
          </a:p>
          <a:p>
            <a:pPr marL="0" indent="0" algn="just">
              <a:buNone/>
            </a:pPr>
            <a:endParaRPr lang="fr-FR" dirty="0"/>
          </a:p>
          <a:p>
            <a:pPr marL="0" indent="0">
              <a:buNone/>
            </a:pPr>
            <a:endParaRPr lang="fr-FR" dirty="0"/>
          </a:p>
        </p:txBody>
      </p:sp>
    </p:spTree>
    <p:extLst>
      <p:ext uri="{BB962C8B-B14F-4D97-AF65-F5344CB8AC3E}">
        <p14:creationId xmlns:p14="http://schemas.microsoft.com/office/powerpoint/2010/main" val="1743416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B164BE5-EEF0-4A22-BCA3-B59F509FC6D6}"/>
              </a:ext>
            </a:extLst>
          </p:cNvPr>
          <p:cNvSpPr>
            <a:spLocks noGrp="1"/>
          </p:cNvSpPr>
          <p:nvPr>
            <p:ph idx="1"/>
          </p:nvPr>
        </p:nvSpPr>
        <p:spPr>
          <a:xfrm>
            <a:off x="838200" y="568036"/>
            <a:ext cx="10515600" cy="5608927"/>
          </a:xfrm>
        </p:spPr>
        <p:txBody>
          <a:bodyPr/>
          <a:lstStyle/>
          <a:p>
            <a:r>
              <a:rPr lang="fr-FR" dirty="0"/>
              <a:t>Modèle : </a:t>
            </a:r>
            <a:r>
              <a:rPr lang="fr-FR" i="1" dirty="0"/>
              <a:t>suer /  </a:t>
            </a:r>
            <a:r>
              <a:rPr lang="fr-FR" i="1" dirty="0" err="1"/>
              <a:t>sereur</a:t>
            </a:r>
            <a:r>
              <a:rPr lang="fr-FR" dirty="0"/>
              <a:t>  (« sœur ») </a:t>
            </a:r>
          </a:p>
          <a:p>
            <a:r>
              <a:rPr lang="fr-FR" dirty="0"/>
              <a:t>Les mots sont issus d’imparisyllabiques à accent mobile.</a:t>
            </a:r>
          </a:p>
          <a:p>
            <a:pPr marL="0" indent="0">
              <a:buNone/>
            </a:pPr>
            <a:endParaRPr lang="fr-FR" dirty="0"/>
          </a:p>
          <a:p>
            <a:endParaRPr lang="fr-FR" dirty="0"/>
          </a:p>
        </p:txBody>
      </p:sp>
      <p:graphicFrame>
        <p:nvGraphicFramePr>
          <p:cNvPr id="4" name="Tableau 4">
            <a:extLst>
              <a:ext uri="{FF2B5EF4-FFF2-40B4-BE49-F238E27FC236}">
                <a16:creationId xmlns:a16="http://schemas.microsoft.com/office/drawing/2014/main" id="{989BBDF9-36FE-4036-85B2-B3607D433B64}"/>
              </a:ext>
            </a:extLst>
          </p:cNvPr>
          <p:cNvGraphicFramePr>
            <a:graphicFrameLocks noGrp="1"/>
          </p:cNvGraphicFramePr>
          <p:nvPr>
            <p:extLst>
              <p:ext uri="{D42A27DB-BD31-4B8C-83A1-F6EECF244321}">
                <p14:modId xmlns:p14="http://schemas.microsoft.com/office/powerpoint/2010/main" val="2397328069"/>
              </p:ext>
            </p:extLst>
          </p:nvPr>
        </p:nvGraphicFramePr>
        <p:xfrm>
          <a:off x="2032000" y="1995054"/>
          <a:ext cx="8128000" cy="4294907"/>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26253906"/>
                    </a:ext>
                  </a:extLst>
                </a:gridCol>
                <a:gridCol w="1062182">
                  <a:extLst>
                    <a:ext uri="{9D8B030D-6E8A-4147-A177-3AD203B41FA5}">
                      <a16:colId xmlns:a16="http://schemas.microsoft.com/office/drawing/2014/main" val="3425923462"/>
                    </a:ext>
                  </a:extLst>
                </a:gridCol>
                <a:gridCol w="1870363">
                  <a:extLst>
                    <a:ext uri="{9D8B030D-6E8A-4147-A177-3AD203B41FA5}">
                      <a16:colId xmlns:a16="http://schemas.microsoft.com/office/drawing/2014/main" val="2517022089"/>
                    </a:ext>
                  </a:extLst>
                </a:gridCol>
                <a:gridCol w="3163455">
                  <a:extLst>
                    <a:ext uri="{9D8B030D-6E8A-4147-A177-3AD203B41FA5}">
                      <a16:colId xmlns:a16="http://schemas.microsoft.com/office/drawing/2014/main" val="3268626970"/>
                    </a:ext>
                  </a:extLst>
                </a:gridCol>
              </a:tblGrid>
              <a:tr h="623387">
                <a:tc>
                  <a:txBody>
                    <a:bodyPr/>
                    <a:lstStyle/>
                    <a:p>
                      <a:endParaRPr lang="fr-FR" sz="2400"/>
                    </a:p>
                  </a:txBody>
                  <a:tcPr/>
                </a:tc>
                <a:tc>
                  <a:txBody>
                    <a:bodyPr/>
                    <a:lstStyle/>
                    <a:p>
                      <a:endParaRPr lang="fr-FR" sz="2400"/>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03447984"/>
                  </a:ext>
                </a:extLst>
              </a:tr>
              <a:tr h="917880">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sόror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 suer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3360141"/>
                  </a:ext>
                </a:extLst>
              </a:tr>
              <a:tr h="917880">
                <a:tc vMerge="1">
                  <a:txBody>
                    <a:bodyPr/>
                    <a:lstStyle/>
                    <a:p>
                      <a:endParaRPr lang="fr-FR"/>
                    </a:p>
                  </a:txBody>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sor’ōrem</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La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sereur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1706607"/>
                  </a:ext>
                </a:extLst>
              </a:tr>
              <a:tr h="917880">
                <a:tc rowSpan="2">
                  <a:txBody>
                    <a:bodyPr/>
                    <a:lstStyle/>
                    <a:p>
                      <a:pPr algn="just">
                        <a:lnSpc>
                          <a:spcPct val="115000"/>
                        </a:lnSpc>
                        <a:spcAft>
                          <a:spcPts val="0"/>
                        </a:spcAft>
                      </a:pPr>
                      <a:r>
                        <a:rPr lang="fr-FR" sz="24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sorόres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Les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sereurs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7936299"/>
                  </a:ext>
                </a:extLst>
              </a:tr>
              <a:tr h="917880">
                <a:tc vMerge="1">
                  <a:txBody>
                    <a:bodyPr/>
                    <a:lstStyle/>
                    <a:p>
                      <a:endParaRPr lang="fr-FR"/>
                    </a:p>
                  </a:txBody>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sorόres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Les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sereurs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84334565"/>
                  </a:ext>
                </a:extLst>
              </a:tr>
            </a:tbl>
          </a:graphicData>
        </a:graphic>
      </p:graphicFrame>
    </p:spTree>
    <p:extLst>
      <p:ext uri="{BB962C8B-B14F-4D97-AF65-F5344CB8AC3E}">
        <p14:creationId xmlns:p14="http://schemas.microsoft.com/office/powerpoint/2010/main" val="2005475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BCA4268-27F6-4BDF-8A97-73B9DFEDFAD1}"/>
              </a:ext>
            </a:extLst>
          </p:cNvPr>
          <p:cNvSpPr>
            <a:spLocks noGrp="1"/>
          </p:cNvSpPr>
          <p:nvPr>
            <p:ph idx="1"/>
          </p:nvPr>
        </p:nvSpPr>
        <p:spPr>
          <a:xfrm>
            <a:off x="838200" y="346364"/>
            <a:ext cx="10515600" cy="5375563"/>
          </a:xfrm>
        </p:spPr>
        <p:txBody>
          <a:bodyPr/>
          <a:lstStyle/>
          <a:p>
            <a:r>
              <a:rPr lang="fr-FR" b="1" dirty="0">
                <a:solidFill>
                  <a:srgbClr val="FF0000"/>
                </a:solidFill>
              </a:rPr>
              <a:t>I.2.2. Quelques mots qui posent problème </a:t>
            </a:r>
            <a:r>
              <a:rPr lang="fr-FR" b="1" i="1" dirty="0">
                <a:solidFill>
                  <a:srgbClr val="FF0000"/>
                </a:solidFill>
              </a:rPr>
              <a:t> </a:t>
            </a:r>
            <a:endParaRPr lang="fr-FR" dirty="0">
              <a:solidFill>
                <a:srgbClr val="FF0000"/>
              </a:solidFill>
            </a:endParaRPr>
          </a:p>
          <a:p>
            <a:r>
              <a:rPr lang="fr-FR" b="1" i="1" dirty="0"/>
              <a:t>Conte</a:t>
            </a:r>
            <a:r>
              <a:rPr lang="fr-FR" b="1" dirty="0"/>
              <a:t> </a:t>
            </a:r>
            <a:endParaRPr lang="fr-FR" dirty="0"/>
          </a:p>
          <a:p>
            <a:r>
              <a:rPr lang="fr-FR" i="1" dirty="0"/>
              <a:t>Conte</a:t>
            </a:r>
            <a:r>
              <a:rPr lang="fr-FR" dirty="0"/>
              <a:t> est issu d’un mot latin à accent fixe :</a:t>
            </a:r>
          </a:p>
          <a:p>
            <a:endParaRPr lang="fr-FR" dirty="0"/>
          </a:p>
        </p:txBody>
      </p:sp>
      <p:graphicFrame>
        <p:nvGraphicFramePr>
          <p:cNvPr id="4" name="Tableau 4">
            <a:extLst>
              <a:ext uri="{FF2B5EF4-FFF2-40B4-BE49-F238E27FC236}">
                <a16:creationId xmlns:a16="http://schemas.microsoft.com/office/drawing/2014/main" id="{0E282888-CADF-42C4-BFE7-667B90E807EF}"/>
              </a:ext>
            </a:extLst>
          </p:cNvPr>
          <p:cNvGraphicFramePr>
            <a:graphicFrameLocks noGrp="1"/>
          </p:cNvGraphicFramePr>
          <p:nvPr>
            <p:extLst>
              <p:ext uri="{D42A27DB-BD31-4B8C-83A1-F6EECF244321}">
                <p14:modId xmlns:p14="http://schemas.microsoft.com/office/powerpoint/2010/main" val="3971673497"/>
              </p:ext>
            </p:extLst>
          </p:nvPr>
        </p:nvGraphicFramePr>
        <p:xfrm>
          <a:off x="1357745" y="2133600"/>
          <a:ext cx="8802255" cy="4527233"/>
        </p:xfrm>
        <a:graphic>
          <a:graphicData uri="http://schemas.openxmlformats.org/drawingml/2006/table">
            <a:tbl>
              <a:tblPr firstRow="1" bandRow="1">
                <a:tableStyleId>{5C22544A-7EE6-4342-B048-85BDC9FD1C3A}</a:tableStyleId>
              </a:tblPr>
              <a:tblGrid>
                <a:gridCol w="2200564">
                  <a:extLst>
                    <a:ext uri="{9D8B030D-6E8A-4147-A177-3AD203B41FA5}">
                      <a16:colId xmlns:a16="http://schemas.microsoft.com/office/drawing/2014/main" val="3162155913"/>
                    </a:ext>
                  </a:extLst>
                </a:gridCol>
                <a:gridCol w="955245">
                  <a:extLst>
                    <a:ext uri="{9D8B030D-6E8A-4147-A177-3AD203B41FA5}">
                      <a16:colId xmlns:a16="http://schemas.microsoft.com/office/drawing/2014/main" val="3672829363"/>
                    </a:ext>
                  </a:extLst>
                </a:gridCol>
                <a:gridCol w="1950500">
                  <a:extLst>
                    <a:ext uri="{9D8B030D-6E8A-4147-A177-3AD203B41FA5}">
                      <a16:colId xmlns:a16="http://schemas.microsoft.com/office/drawing/2014/main" val="1196368593"/>
                    </a:ext>
                  </a:extLst>
                </a:gridCol>
                <a:gridCol w="3695946">
                  <a:extLst>
                    <a:ext uri="{9D8B030D-6E8A-4147-A177-3AD203B41FA5}">
                      <a16:colId xmlns:a16="http://schemas.microsoft.com/office/drawing/2014/main" val="1008717240"/>
                    </a:ext>
                  </a:extLst>
                </a:gridCol>
              </a:tblGrid>
              <a:tr h="386167">
                <a:tc>
                  <a:txBody>
                    <a:bodyPr/>
                    <a:lstStyle/>
                    <a:p>
                      <a:endParaRPr lang="fr-FR" sz="2400"/>
                    </a:p>
                  </a:txBody>
                  <a:tcPr/>
                </a:tc>
                <a:tc>
                  <a:txBody>
                    <a:bodyPr/>
                    <a:lstStyle/>
                    <a:p>
                      <a:endParaRPr lang="fr-FR" sz="2400" dirty="0"/>
                    </a:p>
                  </a:txBody>
                  <a:tcPr/>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8466312"/>
                  </a:ext>
                </a:extLst>
              </a:tr>
              <a:tr h="681691">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c’</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ŏmes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Li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cuens</a:t>
                      </a:r>
                      <a:r>
                        <a:rPr lang="fr-FR" sz="2400" i="1" dirty="0">
                          <a:effectLst/>
                          <a:latin typeface="Cambria" panose="02040503050406030204" pitchFamily="18" charset="0"/>
                          <a:ea typeface="Times New Roman" panose="02020603050405020304" pitchFamily="18" charset="0"/>
                          <a:cs typeface="Arial" panose="020B0604020202020204" pitchFamily="34" charset="0"/>
                        </a:rPr>
                        <a:t> / cons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8067190"/>
                  </a:ext>
                </a:extLst>
              </a:tr>
              <a:tr h="681691">
                <a:tc vMerge="1">
                  <a:txBody>
                    <a:bodyPr/>
                    <a:lstStyle/>
                    <a:p>
                      <a:endParaRPr lang="fr-FR"/>
                    </a:p>
                  </a:txBody>
                  <a:tcPr/>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CR</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cόmitem</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 conte</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1123037"/>
                  </a:ext>
                </a:extLst>
              </a:tr>
              <a:tr h="681691">
                <a:tc rowSpan="2">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Pluriel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cόmites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Les contes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56486467"/>
                  </a:ext>
                </a:extLst>
              </a:tr>
              <a:tr h="1392614">
                <a:tc vMerge="1">
                  <a:txBody>
                    <a:bodyPr/>
                    <a:lstStyle/>
                    <a:p>
                      <a:endParaRPr lang="fr-FR"/>
                    </a:p>
                  </a:txBody>
                  <a:tcPr/>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CR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err="1">
                          <a:effectLst/>
                          <a:latin typeface="Cambria" panose="02040503050406030204" pitchFamily="18" charset="0"/>
                          <a:ea typeface="Times New Roman" panose="02020603050405020304" pitchFamily="18" charset="0"/>
                          <a:cs typeface="Arial" panose="020B0604020202020204" pitchFamily="34" charset="0"/>
                        </a:rPr>
                        <a:t>cόmites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les contes</a:t>
                      </a:r>
                    </a:p>
                    <a:p>
                      <a:pPr algn="just">
                        <a:lnSpc>
                          <a:spcPct val="115000"/>
                        </a:lnSpc>
                        <a:spcAft>
                          <a:spcPts val="0"/>
                        </a:spcAft>
                      </a:pPr>
                      <a:endParaRPr lang="fr-FR" sz="2400" i="1" dirty="0">
                        <a:effectLst/>
                        <a:latin typeface="Cambria" panose="02040503050406030204" pitchFamily="18" charset="0"/>
                        <a:ea typeface="Times New Roman" panose="02020603050405020304" pitchFamily="18" charset="0"/>
                        <a:cs typeface="Arial" panose="020B0604020202020204" pitchFamily="34" charset="0"/>
                      </a:endParaRPr>
                    </a:p>
                    <a:p>
                      <a:pPr algn="just">
                        <a:lnSpc>
                          <a:spcPct val="115000"/>
                        </a:lnSpc>
                        <a:spcAft>
                          <a:spcPts val="0"/>
                        </a:spcAft>
                      </a:pPr>
                      <a:endParaRPr lang="fr-FR" sz="2400" i="1" dirty="0">
                        <a:effectLst/>
                        <a:latin typeface="Cambria" panose="02040503050406030204" pitchFamily="18" charset="0"/>
                        <a:ea typeface="Times New Roman" panose="02020603050405020304" pitchFamily="18" charset="0"/>
                        <a:cs typeface="Arial" panose="020B0604020202020204" pitchFamily="34" charset="0"/>
                      </a:endParaRPr>
                    </a:p>
                    <a:p>
                      <a:pPr algn="just">
                        <a:lnSpc>
                          <a:spcPct val="115000"/>
                        </a:lnSpc>
                        <a:spcAft>
                          <a:spcPts val="0"/>
                        </a:spcAft>
                      </a:pP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5808103"/>
                  </a:ext>
                </a:extLst>
              </a:tr>
            </a:tbl>
          </a:graphicData>
        </a:graphic>
      </p:graphicFrame>
    </p:spTree>
    <p:extLst>
      <p:ext uri="{BB962C8B-B14F-4D97-AF65-F5344CB8AC3E}">
        <p14:creationId xmlns:p14="http://schemas.microsoft.com/office/powerpoint/2010/main" val="3960925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C0915EC-DE83-48FA-99C4-E254DF5069FB}"/>
              </a:ext>
            </a:extLst>
          </p:cNvPr>
          <p:cNvSpPr>
            <a:spLocks noGrp="1"/>
          </p:cNvSpPr>
          <p:nvPr>
            <p:ph idx="1"/>
          </p:nvPr>
        </p:nvSpPr>
        <p:spPr>
          <a:xfrm>
            <a:off x="838200" y="471054"/>
            <a:ext cx="10515600" cy="6179127"/>
          </a:xfrm>
        </p:spPr>
        <p:txBody>
          <a:bodyPr/>
          <a:lstStyle/>
          <a:p>
            <a:pPr algn="just">
              <a:lnSpc>
                <a:spcPct val="100000"/>
              </a:lnSpc>
            </a:pPr>
            <a:r>
              <a:rPr lang="fr-FR" b="1" dirty="0"/>
              <a:t>Attention : </a:t>
            </a:r>
            <a:r>
              <a:rPr lang="fr-FR" dirty="0"/>
              <a:t>Il s’agit ici du </a:t>
            </a:r>
            <a:r>
              <a:rPr lang="fr-FR" i="1" dirty="0"/>
              <a:t>comte</a:t>
            </a:r>
            <a:r>
              <a:rPr lang="fr-FR" dirty="0"/>
              <a:t> qui est un haut dignitaire attaché à la suite de l’empereur, à ne pas confondre avec le </a:t>
            </a:r>
            <a:r>
              <a:rPr lang="fr-FR" i="1" dirty="0"/>
              <a:t>conte</a:t>
            </a:r>
            <a:r>
              <a:rPr lang="fr-FR" dirty="0"/>
              <a:t> (histoire, narration) du verbe </a:t>
            </a:r>
            <a:r>
              <a:rPr lang="fr-FR" i="1" dirty="0"/>
              <a:t>conter</a:t>
            </a:r>
            <a:r>
              <a:rPr lang="fr-FR" dirty="0"/>
              <a:t> qui vient de </a:t>
            </a:r>
            <a:r>
              <a:rPr lang="fr-FR" i="1" dirty="0" err="1"/>
              <a:t>computáre</a:t>
            </a:r>
            <a:r>
              <a:rPr lang="fr-FR" dirty="0"/>
              <a:t> &gt; </a:t>
            </a:r>
            <a:r>
              <a:rPr lang="fr-FR" i="1" dirty="0"/>
              <a:t>compter</a:t>
            </a:r>
            <a:r>
              <a:rPr lang="fr-FR" dirty="0"/>
              <a:t>. Les deux mots ne sont distingués dans la graphie qu’à partir du XVIe siècle.</a:t>
            </a:r>
          </a:p>
          <a:p>
            <a:r>
              <a:rPr lang="fr-FR" b="1" i="1" dirty="0"/>
              <a:t>(H)om   /   (h)</a:t>
            </a:r>
            <a:r>
              <a:rPr lang="fr-FR" b="1" i="1" dirty="0" err="1"/>
              <a:t>uem</a:t>
            </a:r>
            <a:r>
              <a:rPr lang="fr-FR" b="1" i="1" dirty="0"/>
              <a:t> </a:t>
            </a:r>
            <a:endParaRPr lang="fr-FR" dirty="0"/>
          </a:p>
          <a:p>
            <a:r>
              <a:rPr lang="fr-FR" dirty="0"/>
              <a:t>Ce mot possédait aussi un accent fixe :  </a:t>
            </a:r>
          </a:p>
          <a:p>
            <a:pPr marL="0" indent="0">
              <a:buNone/>
            </a:pPr>
            <a:r>
              <a:rPr lang="fr-FR" dirty="0"/>
              <a:t> </a:t>
            </a:r>
          </a:p>
          <a:p>
            <a:pPr marL="0" indent="0">
              <a:buNone/>
            </a:pPr>
            <a:endParaRPr lang="fr-FR" dirty="0"/>
          </a:p>
          <a:p>
            <a:endParaRPr lang="fr-FR" dirty="0"/>
          </a:p>
        </p:txBody>
      </p:sp>
      <p:graphicFrame>
        <p:nvGraphicFramePr>
          <p:cNvPr id="4" name="Tableau 4">
            <a:extLst>
              <a:ext uri="{FF2B5EF4-FFF2-40B4-BE49-F238E27FC236}">
                <a16:creationId xmlns:a16="http://schemas.microsoft.com/office/drawing/2014/main" id="{50504D27-B531-43DA-A1D7-6D7C1D0223DE}"/>
              </a:ext>
            </a:extLst>
          </p:cNvPr>
          <p:cNvGraphicFramePr>
            <a:graphicFrameLocks noGrp="1"/>
          </p:cNvGraphicFramePr>
          <p:nvPr>
            <p:extLst>
              <p:ext uri="{D42A27DB-BD31-4B8C-83A1-F6EECF244321}">
                <p14:modId xmlns:p14="http://schemas.microsoft.com/office/powerpoint/2010/main" val="704707082"/>
              </p:ext>
            </p:extLst>
          </p:nvPr>
        </p:nvGraphicFramePr>
        <p:xfrm>
          <a:off x="2032000" y="3740725"/>
          <a:ext cx="7084291" cy="3272259"/>
        </p:xfrm>
        <a:graphic>
          <a:graphicData uri="http://schemas.openxmlformats.org/drawingml/2006/table">
            <a:tbl>
              <a:tblPr firstRow="1" bandRow="1">
                <a:tableStyleId>{5C22544A-7EE6-4342-B048-85BDC9FD1C3A}</a:tableStyleId>
              </a:tblPr>
              <a:tblGrid>
                <a:gridCol w="1771073">
                  <a:extLst>
                    <a:ext uri="{9D8B030D-6E8A-4147-A177-3AD203B41FA5}">
                      <a16:colId xmlns:a16="http://schemas.microsoft.com/office/drawing/2014/main" val="903134220"/>
                    </a:ext>
                  </a:extLst>
                </a:gridCol>
                <a:gridCol w="648051">
                  <a:extLst>
                    <a:ext uri="{9D8B030D-6E8A-4147-A177-3AD203B41FA5}">
                      <a16:colId xmlns:a16="http://schemas.microsoft.com/office/drawing/2014/main" val="167488434"/>
                    </a:ext>
                  </a:extLst>
                </a:gridCol>
                <a:gridCol w="1545664">
                  <a:extLst>
                    <a:ext uri="{9D8B030D-6E8A-4147-A177-3AD203B41FA5}">
                      <a16:colId xmlns:a16="http://schemas.microsoft.com/office/drawing/2014/main" val="2409208347"/>
                    </a:ext>
                  </a:extLst>
                </a:gridCol>
                <a:gridCol w="3119503">
                  <a:extLst>
                    <a:ext uri="{9D8B030D-6E8A-4147-A177-3AD203B41FA5}">
                      <a16:colId xmlns:a16="http://schemas.microsoft.com/office/drawing/2014/main" val="160802929"/>
                    </a:ext>
                  </a:extLst>
                </a:gridCol>
              </a:tblGrid>
              <a:tr h="581891">
                <a:tc>
                  <a:txBody>
                    <a:bodyPr/>
                    <a:lstStyle/>
                    <a:p>
                      <a:endParaRPr lang="fr-FR" sz="2000"/>
                    </a:p>
                  </a:txBody>
                  <a:tcPr/>
                </a:tc>
                <a:tc>
                  <a:txBody>
                    <a:bodyPr/>
                    <a:lstStyle/>
                    <a:p>
                      <a:endParaRPr lang="fr-FR" sz="2000"/>
                    </a:p>
                  </a:txBody>
                  <a:tcPr/>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Latin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Ancien français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3421106"/>
                  </a:ext>
                </a:extLst>
              </a:tr>
              <a:tr h="581891">
                <a:tc rowSpan="2">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CS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h’ŏmo</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Li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uem</a:t>
                      </a:r>
                      <a:r>
                        <a:rPr lang="fr-FR" sz="2000" i="1" dirty="0">
                          <a:effectLst/>
                          <a:latin typeface="Cambria" panose="02040503050406030204" pitchFamily="18" charset="0"/>
                          <a:ea typeface="Times New Roman" panose="02020603050405020304" pitchFamily="18" charset="0"/>
                          <a:cs typeface="Arial" panose="020B0604020202020204" pitchFamily="34" charset="0"/>
                        </a:rPr>
                        <a:t> / om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7887980"/>
                  </a:ext>
                </a:extLst>
              </a:tr>
              <a:tr h="581891">
                <a:tc vMerge="1">
                  <a:txBody>
                    <a:bodyPr/>
                    <a:lstStyle/>
                    <a:p>
                      <a:endParaRPr lang="fr-FR"/>
                    </a:p>
                  </a:txBody>
                  <a:tcPr/>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CR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hόminem</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Le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ome</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l’ome</a:t>
                      </a: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98340"/>
                  </a:ext>
                </a:extLst>
              </a:tr>
              <a:tr h="581891">
                <a:tc rowSpan="2">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CS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hόmines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Les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omes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3003669"/>
                  </a:ext>
                </a:extLst>
              </a:tr>
              <a:tr h="581891">
                <a:tc vMerge="1">
                  <a:txBody>
                    <a:bodyPr/>
                    <a:lstStyle/>
                    <a:p>
                      <a:endParaRPr lang="fr-FR"/>
                    </a:p>
                  </a:txBody>
                  <a:tcPr/>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CR</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hόmines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Les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omes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2265066"/>
                  </a:ext>
                </a:extLst>
              </a:tr>
            </a:tbl>
          </a:graphicData>
        </a:graphic>
      </p:graphicFrame>
    </p:spTree>
    <p:extLst>
      <p:ext uri="{BB962C8B-B14F-4D97-AF65-F5344CB8AC3E}">
        <p14:creationId xmlns:p14="http://schemas.microsoft.com/office/powerpoint/2010/main" val="1808427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6B3B255-F98B-4FFC-A7CE-33F839002752}"/>
              </a:ext>
            </a:extLst>
          </p:cNvPr>
          <p:cNvSpPr>
            <a:spLocks noGrp="1"/>
          </p:cNvSpPr>
          <p:nvPr>
            <p:ph idx="1"/>
          </p:nvPr>
        </p:nvSpPr>
        <p:spPr>
          <a:xfrm>
            <a:off x="838200" y="637308"/>
            <a:ext cx="10515600" cy="6220691"/>
          </a:xfrm>
        </p:spPr>
        <p:txBody>
          <a:bodyPr/>
          <a:lstStyle/>
          <a:p>
            <a:r>
              <a:rPr lang="fr-FR" dirty="0"/>
              <a:t>Le pronom personnel indéfini </a:t>
            </a:r>
            <a:r>
              <a:rPr lang="fr-FR" b="1" dirty="0"/>
              <a:t>ON</a:t>
            </a:r>
            <a:r>
              <a:rPr lang="fr-FR" dirty="0"/>
              <a:t> vient du nominatif </a:t>
            </a:r>
            <a:r>
              <a:rPr lang="fr-FR" dirty="0" err="1"/>
              <a:t>hómo</a:t>
            </a:r>
            <a:r>
              <a:rPr lang="fr-FR" dirty="0"/>
              <a:t> &gt; </a:t>
            </a:r>
            <a:r>
              <a:rPr lang="fr-FR" dirty="0" err="1"/>
              <a:t>uem</a:t>
            </a:r>
            <a:r>
              <a:rPr lang="fr-FR" dirty="0"/>
              <a:t> &gt; om &gt; </a:t>
            </a:r>
            <a:r>
              <a:rPr lang="fr-FR" b="1" dirty="0"/>
              <a:t>ON</a:t>
            </a:r>
            <a:r>
              <a:rPr lang="fr-FR" dirty="0"/>
              <a:t>.</a:t>
            </a:r>
            <a:r>
              <a:rPr lang="fr-FR" b="1" dirty="0"/>
              <a:t> </a:t>
            </a:r>
            <a:endParaRPr lang="fr-FR" dirty="0"/>
          </a:p>
          <a:p>
            <a:r>
              <a:rPr lang="en-US" i="1" dirty="0" err="1"/>
              <a:t>Hómo</a:t>
            </a:r>
            <a:r>
              <a:rPr lang="en-US" i="1" dirty="0"/>
              <a:t> </a:t>
            </a:r>
            <a:r>
              <a:rPr lang="en-US" i="1" dirty="0" err="1"/>
              <a:t>dedit</a:t>
            </a:r>
            <a:r>
              <a:rPr lang="en-US" i="1" dirty="0"/>
              <a:t> (</a:t>
            </a:r>
            <a:r>
              <a:rPr lang="en-US" i="1" dirty="0" err="1"/>
              <a:t>latin</a:t>
            </a:r>
            <a:r>
              <a:rPr lang="en-US" i="1" dirty="0"/>
              <a:t>)&gt; li </a:t>
            </a:r>
            <a:r>
              <a:rPr lang="en-US" i="1" dirty="0" err="1"/>
              <a:t>uem</a:t>
            </a:r>
            <a:r>
              <a:rPr lang="en-US" i="1" dirty="0"/>
              <a:t> (</a:t>
            </a:r>
            <a:r>
              <a:rPr lang="en-US" i="1" dirty="0" err="1"/>
              <a:t>l’om</a:t>
            </a:r>
            <a:r>
              <a:rPr lang="en-US" i="1" dirty="0"/>
              <a:t>) a </a:t>
            </a:r>
            <a:r>
              <a:rPr lang="en-US" i="1" dirty="0" err="1"/>
              <a:t>dit</a:t>
            </a:r>
            <a:r>
              <a:rPr lang="en-US" i="1" dirty="0"/>
              <a:t> (</a:t>
            </a:r>
            <a:r>
              <a:rPr lang="en-US" i="1" dirty="0" err="1"/>
              <a:t>ancien</a:t>
            </a:r>
            <a:r>
              <a:rPr lang="en-US" i="1" dirty="0"/>
              <a:t> </a:t>
            </a:r>
            <a:r>
              <a:rPr lang="en-US" i="1" dirty="0" err="1"/>
              <a:t>français</a:t>
            </a:r>
            <a:r>
              <a:rPr lang="en-US" i="1" dirty="0"/>
              <a:t>) &gt; </a:t>
            </a:r>
            <a:r>
              <a:rPr lang="en-US" b="1" dirty="0"/>
              <a:t>on </a:t>
            </a:r>
            <a:r>
              <a:rPr lang="en-US" dirty="0"/>
              <a:t>a </a:t>
            </a:r>
            <a:r>
              <a:rPr lang="en-US" dirty="0" err="1"/>
              <a:t>dit</a:t>
            </a:r>
            <a:r>
              <a:rPr lang="en-US" dirty="0"/>
              <a:t>. </a:t>
            </a:r>
            <a:r>
              <a:rPr lang="en-US" b="1" i="1" dirty="0"/>
              <a:t> </a:t>
            </a:r>
            <a:endParaRPr lang="fr-FR" dirty="0"/>
          </a:p>
          <a:p>
            <a:r>
              <a:rPr lang="fr-FR" b="1" i="1" dirty="0"/>
              <a:t>Seigneur</a:t>
            </a:r>
            <a:r>
              <a:rPr lang="fr-FR" dirty="0"/>
              <a:t> </a:t>
            </a:r>
          </a:p>
          <a:p>
            <a:pPr lvl="0"/>
            <a:r>
              <a:rPr lang="fr-FR" dirty="0"/>
              <a:t>CS </a:t>
            </a:r>
            <a:r>
              <a:rPr lang="fr-FR" dirty="0" err="1"/>
              <a:t>sing</a:t>
            </a:r>
            <a:r>
              <a:rPr lang="fr-FR" dirty="0"/>
              <a:t>. : </a:t>
            </a:r>
            <a:r>
              <a:rPr lang="fr-FR" i="1" dirty="0"/>
              <a:t>sire</a:t>
            </a:r>
            <a:r>
              <a:rPr lang="fr-FR" dirty="0"/>
              <a:t>.</a:t>
            </a:r>
          </a:p>
          <a:p>
            <a:pPr lvl="0"/>
            <a:r>
              <a:rPr lang="fr-FR" dirty="0"/>
              <a:t>CR </a:t>
            </a:r>
            <a:r>
              <a:rPr lang="fr-FR" dirty="0" err="1"/>
              <a:t>sing</a:t>
            </a:r>
            <a:r>
              <a:rPr lang="fr-FR" dirty="0"/>
              <a:t>. : </a:t>
            </a:r>
            <a:r>
              <a:rPr lang="fr-FR" i="1" dirty="0"/>
              <a:t>seigneur</a:t>
            </a:r>
            <a:r>
              <a:rPr lang="fr-FR" dirty="0"/>
              <a:t>.</a:t>
            </a:r>
            <a:r>
              <a:rPr lang="fr-FR" b="1" dirty="0"/>
              <a:t> </a:t>
            </a:r>
            <a:endParaRPr lang="fr-FR" dirty="0"/>
          </a:p>
          <a:p>
            <a:r>
              <a:rPr lang="fr-FR" dirty="0"/>
              <a:t>Le mot est issu d’un comparatif (de </a:t>
            </a:r>
            <a:r>
              <a:rPr lang="fr-FR" i="1" dirty="0" err="1"/>
              <a:t>senex</a:t>
            </a:r>
            <a:r>
              <a:rPr lang="fr-FR" dirty="0"/>
              <a:t> : « le plus âgé », utilisé comme titre de respect). Il faut distinguer :</a:t>
            </a:r>
          </a:p>
          <a:p>
            <a:r>
              <a:rPr lang="fr-FR" dirty="0"/>
              <a:t> </a:t>
            </a:r>
            <a:r>
              <a:rPr lang="fr-FR" b="1" i="1" dirty="0">
                <a:solidFill>
                  <a:srgbClr val="00B050"/>
                </a:solidFill>
              </a:rPr>
              <a:t>Les formes pleines</a:t>
            </a:r>
            <a:r>
              <a:rPr lang="fr-FR" b="1" dirty="0">
                <a:solidFill>
                  <a:srgbClr val="00B050"/>
                </a:solidFill>
              </a:rPr>
              <a:t> :</a:t>
            </a:r>
            <a:endParaRPr lang="fr-FR" dirty="0">
              <a:solidFill>
                <a:srgbClr val="00B050"/>
              </a:solidFill>
            </a:endParaRPr>
          </a:p>
          <a:p>
            <a:pPr lvl="0"/>
            <a:r>
              <a:rPr lang="fr-FR" i="1" dirty="0" err="1"/>
              <a:t>séniŏr</a:t>
            </a:r>
            <a:r>
              <a:rPr lang="fr-FR" dirty="0"/>
              <a:t>  &gt;  </a:t>
            </a:r>
            <a:r>
              <a:rPr lang="fr-FR" i="1" dirty="0" err="1"/>
              <a:t>sendre</a:t>
            </a:r>
            <a:r>
              <a:rPr lang="fr-FR" dirty="0"/>
              <a:t> (forme très rare)</a:t>
            </a:r>
          </a:p>
          <a:p>
            <a:pPr lvl="0"/>
            <a:r>
              <a:rPr lang="fr-FR" i="1" dirty="0" err="1"/>
              <a:t>seni’ōrem</a:t>
            </a:r>
            <a:r>
              <a:rPr lang="fr-FR" i="1" dirty="0"/>
              <a:t>  &gt;  seigneur </a:t>
            </a:r>
            <a:r>
              <a:rPr lang="fr-FR" dirty="0"/>
              <a:t>( *</a:t>
            </a:r>
            <a:r>
              <a:rPr lang="fr-FR" i="1" dirty="0" err="1"/>
              <a:t>seniori</a:t>
            </a:r>
            <a:r>
              <a:rPr lang="fr-FR" dirty="0"/>
              <a:t>   &gt;   </a:t>
            </a:r>
            <a:r>
              <a:rPr lang="fr-FR" i="1" dirty="0" err="1"/>
              <a:t>seignor</a:t>
            </a:r>
            <a:r>
              <a:rPr lang="fr-FR" dirty="0"/>
              <a:t> ; </a:t>
            </a:r>
            <a:r>
              <a:rPr lang="fr-FR" i="1" dirty="0" err="1"/>
              <a:t>seniores</a:t>
            </a:r>
            <a:r>
              <a:rPr lang="fr-FR" dirty="0"/>
              <a:t>   &gt;   </a:t>
            </a:r>
            <a:r>
              <a:rPr lang="fr-FR" i="1" dirty="0" err="1"/>
              <a:t>seignors</a:t>
            </a:r>
            <a:r>
              <a:rPr lang="fr-FR" dirty="0"/>
              <a:t>).</a:t>
            </a:r>
          </a:p>
          <a:p>
            <a:r>
              <a:rPr lang="fr-FR" b="1" i="1" dirty="0">
                <a:solidFill>
                  <a:srgbClr val="00B050"/>
                </a:solidFill>
              </a:rPr>
              <a:t>Les formes écrasées</a:t>
            </a:r>
            <a:r>
              <a:rPr lang="fr-FR" dirty="0"/>
              <a:t>, qui ont subi l’influence des autres comparatifs (</a:t>
            </a:r>
            <a:r>
              <a:rPr lang="fr-FR" i="1" dirty="0" err="1"/>
              <a:t>peior</a:t>
            </a:r>
            <a:r>
              <a:rPr lang="fr-FR" dirty="0"/>
              <a:t>, </a:t>
            </a:r>
            <a:r>
              <a:rPr lang="fr-FR" i="1" dirty="0" err="1"/>
              <a:t>maior</a:t>
            </a:r>
            <a:r>
              <a:rPr lang="fr-FR" dirty="0"/>
              <a:t>…) : </a:t>
            </a:r>
            <a:r>
              <a:rPr lang="fr-FR" i="1" dirty="0" err="1"/>
              <a:t>senex</a:t>
            </a:r>
            <a:r>
              <a:rPr lang="fr-FR" dirty="0"/>
              <a:t> → *</a:t>
            </a:r>
            <a:r>
              <a:rPr lang="fr-FR" i="1" dirty="0" err="1"/>
              <a:t>seior</a:t>
            </a:r>
            <a:r>
              <a:rPr lang="fr-FR" dirty="0"/>
              <a:t> : </a:t>
            </a:r>
          </a:p>
          <a:p>
            <a:endParaRPr lang="fr-FR" dirty="0"/>
          </a:p>
          <a:p>
            <a:endParaRPr lang="fr-FR" dirty="0"/>
          </a:p>
        </p:txBody>
      </p:sp>
    </p:spTree>
    <p:extLst>
      <p:ext uri="{BB962C8B-B14F-4D97-AF65-F5344CB8AC3E}">
        <p14:creationId xmlns:p14="http://schemas.microsoft.com/office/powerpoint/2010/main" val="2119651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E0EE604-4ECD-4304-B40F-4E4CA1385E60}"/>
              </a:ext>
            </a:extLst>
          </p:cNvPr>
          <p:cNvSpPr>
            <a:spLocks noGrp="1"/>
          </p:cNvSpPr>
          <p:nvPr>
            <p:ph idx="1"/>
          </p:nvPr>
        </p:nvSpPr>
        <p:spPr>
          <a:xfrm>
            <a:off x="838200" y="512618"/>
            <a:ext cx="10515600" cy="5664345"/>
          </a:xfrm>
        </p:spPr>
        <p:txBody>
          <a:bodyPr/>
          <a:lstStyle/>
          <a:p>
            <a:pPr lvl="0" algn="just">
              <a:lnSpc>
                <a:spcPct val="200000"/>
              </a:lnSpc>
            </a:pPr>
            <a:r>
              <a:rPr lang="fr-FR" dirty="0"/>
              <a:t>*s’</a:t>
            </a:r>
            <a:r>
              <a:rPr lang="fr-FR" dirty="0" err="1"/>
              <a:t>ĕior</a:t>
            </a:r>
            <a:r>
              <a:rPr lang="fr-FR" dirty="0"/>
              <a:t> [ </a:t>
            </a:r>
            <a:r>
              <a:rPr lang="fr-FR" dirty="0" err="1"/>
              <a:t>seyyor</a:t>
            </a:r>
            <a:r>
              <a:rPr lang="fr-FR" dirty="0"/>
              <a:t> ]. Explication du vocalisme : ĕ  +  i  &gt;  (diphtongaison du ĕ et vocalisation de la semi-consonne) </a:t>
            </a:r>
            <a:r>
              <a:rPr lang="fr-FR" dirty="0" err="1"/>
              <a:t>ie</a:t>
            </a:r>
            <a:r>
              <a:rPr lang="fr-FR" dirty="0"/>
              <a:t>  +  i  &gt;  (fusion et monophtongaison) </a:t>
            </a:r>
            <a:r>
              <a:rPr lang="fr-FR" dirty="0" err="1"/>
              <a:t>iei</a:t>
            </a:r>
            <a:r>
              <a:rPr lang="fr-FR" dirty="0"/>
              <a:t>  &gt;  i ; d’où la forme </a:t>
            </a:r>
            <a:r>
              <a:rPr lang="fr-FR" i="1" dirty="0"/>
              <a:t>sire</a:t>
            </a:r>
            <a:r>
              <a:rPr lang="fr-FR" dirty="0"/>
              <a:t> ;  </a:t>
            </a:r>
          </a:p>
          <a:p>
            <a:pPr lvl="0" algn="just">
              <a:lnSpc>
                <a:spcPct val="200000"/>
              </a:lnSpc>
            </a:pPr>
            <a:r>
              <a:rPr lang="fr-FR" i="1" dirty="0"/>
              <a:t>*</a:t>
            </a:r>
            <a:r>
              <a:rPr lang="fr-FR" i="1" dirty="0" err="1"/>
              <a:t>sei’ōrem</a:t>
            </a:r>
            <a:r>
              <a:rPr lang="fr-FR" i="1" dirty="0"/>
              <a:t>  &gt;  </a:t>
            </a:r>
            <a:r>
              <a:rPr lang="fr-FR" i="1" dirty="0" err="1"/>
              <a:t>seior</a:t>
            </a:r>
            <a:r>
              <a:rPr lang="fr-FR" i="1" dirty="0"/>
              <a:t>  &gt;  sieur</a:t>
            </a:r>
            <a:r>
              <a:rPr lang="fr-FR" dirty="0"/>
              <a:t> (forme marginales mais présente dans la forme moderne </a:t>
            </a:r>
            <a:r>
              <a:rPr lang="fr-FR" i="1" dirty="0"/>
              <a:t>monsieur</a:t>
            </a:r>
            <a:r>
              <a:rPr lang="fr-FR" dirty="0"/>
              <a:t>).</a:t>
            </a:r>
          </a:p>
          <a:p>
            <a:endParaRPr lang="fr-FR" dirty="0"/>
          </a:p>
        </p:txBody>
      </p:sp>
    </p:spTree>
    <p:extLst>
      <p:ext uri="{BB962C8B-B14F-4D97-AF65-F5344CB8AC3E}">
        <p14:creationId xmlns:p14="http://schemas.microsoft.com/office/powerpoint/2010/main" val="2457386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A4E727A-CF64-44DA-B35D-7885F74AEEBE}"/>
              </a:ext>
            </a:extLst>
          </p:cNvPr>
          <p:cNvSpPr>
            <a:spLocks noGrp="1"/>
          </p:cNvSpPr>
          <p:nvPr>
            <p:ph idx="1"/>
          </p:nvPr>
        </p:nvSpPr>
        <p:spPr>
          <a:xfrm>
            <a:off x="838200" y="512618"/>
            <a:ext cx="10515600" cy="5664345"/>
          </a:xfrm>
        </p:spPr>
        <p:txBody>
          <a:bodyPr/>
          <a:lstStyle/>
          <a:p>
            <a:r>
              <a:rPr lang="fr-FR" b="1" dirty="0">
                <a:solidFill>
                  <a:srgbClr val="FF0000"/>
                </a:solidFill>
              </a:rPr>
              <a:t>I.3. Les changements phonétiques</a:t>
            </a:r>
            <a:endParaRPr lang="fr-FR" dirty="0">
              <a:solidFill>
                <a:srgbClr val="FF0000"/>
              </a:solidFill>
            </a:endParaRPr>
          </a:p>
          <a:p>
            <a:pPr algn="just">
              <a:lnSpc>
                <a:spcPct val="150000"/>
              </a:lnSpc>
            </a:pPr>
            <a:r>
              <a:rPr lang="fr-FR" dirty="0"/>
              <a:t>Ils n’affectent pas seulement les substantifs, mais tous les termes (adjectifs, pronoms, formes verbales aussi) sujets à une flexion en </a:t>
            </a:r>
            <a:r>
              <a:rPr lang="fr-FR" b="1" dirty="0"/>
              <a:t>–s.</a:t>
            </a:r>
            <a:r>
              <a:rPr lang="fr-FR" dirty="0"/>
              <a:t> Le phénomène se produit régulièrement lorsque la consonne finale est une dentale</a:t>
            </a:r>
          </a:p>
          <a:p>
            <a:pPr algn="just">
              <a:lnSpc>
                <a:spcPct val="150000"/>
              </a:lnSpc>
            </a:pPr>
            <a:r>
              <a:rPr lang="fr-FR" dirty="0"/>
              <a:t>La présence de </a:t>
            </a:r>
            <a:r>
              <a:rPr lang="fr-FR" b="1" i="1" dirty="0"/>
              <a:t>s</a:t>
            </a:r>
            <a:r>
              <a:rPr lang="fr-FR" i="1" dirty="0"/>
              <a:t>, </a:t>
            </a:r>
            <a:r>
              <a:rPr lang="fr-FR" dirty="0"/>
              <a:t>au cas sujet du singulier, ou au cas régime du pluriel, a amené dans certains mots un changement de la consonne finale du radical. </a:t>
            </a:r>
          </a:p>
          <a:p>
            <a:endParaRPr lang="fr-FR" dirty="0"/>
          </a:p>
        </p:txBody>
      </p:sp>
    </p:spTree>
    <p:extLst>
      <p:ext uri="{BB962C8B-B14F-4D97-AF65-F5344CB8AC3E}">
        <p14:creationId xmlns:p14="http://schemas.microsoft.com/office/powerpoint/2010/main" val="4849355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D593A27-01D5-44C0-858B-1D666223F563}"/>
              </a:ext>
            </a:extLst>
          </p:cNvPr>
          <p:cNvSpPr>
            <a:spLocks noGrp="1"/>
          </p:cNvSpPr>
          <p:nvPr>
            <p:ph idx="1"/>
          </p:nvPr>
        </p:nvSpPr>
        <p:spPr>
          <a:xfrm>
            <a:off x="838200" y="180109"/>
            <a:ext cx="10515600" cy="6553200"/>
          </a:xfrm>
        </p:spPr>
        <p:txBody>
          <a:bodyPr/>
          <a:lstStyle/>
          <a:p>
            <a:pPr algn="just">
              <a:lnSpc>
                <a:spcPct val="150000"/>
              </a:lnSpc>
            </a:pPr>
            <a:r>
              <a:rPr lang="fr-FR" dirty="0"/>
              <a:t>Les exemples les plus connus de ce changement sont les suivants : nous rappelons ici quelques faits qui ont été traités en partie dans la </a:t>
            </a:r>
            <a:r>
              <a:rPr lang="fr-FR" i="1" dirty="0"/>
              <a:t>phonétique </a:t>
            </a:r>
            <a:r>
              <a:rPr lang="fr-FR" dirty="0"/>
              <a:t>:</a:t>
            </a:r>
          </a:p>
          <a:p>
            <a:pPr algn="just">
              <a:lnSpc>
                <a:spcPct val="150000"/>
              </a:lnSpc>
            </a:pPr>
            <a:r>
              <a:rPr lang="fr-FR" dirty="0"/>
              <a:t>- le cas de certains groupes consonantiques complexes :</a:t>
            </a:r>
          </a:p>
          <a:p>
            <a:pPr algn="just">
              <a:lnSpc>
                <a:spcPct val="150000"/>
              </a:lnSpc>
            </a:pPr>
            <a:r>
              <a:rPr lang="fr-FR" b="1" dirty="0">
                <a:solidFill>
                  <a:srgbClr val="00B050"/>
                </a:solidFill>
              </a:rPr>
              <a:t>-t  +  s  &gt;  z [ </a:t>
            </a:r>
            <a:r>
              <a:rPr lang="fr-FR" b="1" dirty="0" err="1">
                <a:solidFill>
                  <a:srgbClr val="00B050"/>
                </a:solidFill>
              </a:rPr>
              <a:t>ts</a:t>
            </a:r>
            <a:r>
              <a:rPr lang="fr-FR" b="1" dirty="0">
                <a:solidFill>
                  <a:srgbClr val="00B050"/>
                </a:solidFill>
              </a:rPr>
              <a:t> ]</a:t>
            </a:r>
            <a:r>
              <a:rPr lang="fr-FR" b="1" dirty="0"/>
              <a:t> </a:t>
            </a:r>
            <a:r>
              <a:rPr lang="fr-FR" dirty="0"/>
              <a:t>: </a:t>
            </a:r>
            <a:r>
              <a:rPr lang="fr-FR" i="1" dirty="0"/>
              <a:t>nuit, </a:t>
            </a:r>
            <a:r>
              <a:rPr lang="fr-FR" i="1" dirty="0" err="1"/>
              <a:t>nuiz</a:t>
            </a:r>
            <a:r>
              <a:rPr lang="fr-FR" i="1" dirty="0"/>
              <a:t> ; </a:t>
            </a:r>
            <a:r>
              <a:rPr lang="fr-FR" i="1" dirty="0" err="1"/>
              <a:t>cort</a:t>
            </a:r>
            <a:r>
              <a:rPr lang="fr-FR" i="1" dirty="0"/>
              <a:t>, </a:t>
            </a:r>
            <a:r>
              <a:rPr lang="fr-FR" i="1" dirty="0" err="1"/>
              <a:t>corz</a:t>
            </a:r>
            <a:r>
              <a:rPr lang="fr-FR" i="1" dirty="0"/>
              <a:t> ; </a:t>
            </a:r>
            <a:r>
              <a:rPr lang="fr-FR" i="1" dirty="0" err="1"/>
              <a:t>vaslet</a:t>
            </a:r>
            <a:r>
              <a:rPr lang="fr-FR" i="1" dirty="0"/>
              <a:t>, </a:t>
            </a:r>
            <a:r>
              <a:rPr lang="fr-FR" i="1" dirty="0" err="1"/>
              <a:t>vaslez</a:t>
            </a:r>
            <a:r>
              <a:rPr lang="fr-FR" i="1" dirty="0"/>
              <a:t> ; mot, </a:t>
            </a:r>
            <a:r>
              <a:rPr lang="fr-FR" i="1" dirty="0" err="1"/>
              <a:t>moz</a:t>
            </a:r>
            <a:r>
              <a:rPr lang="fr-FR" i="1" dirty="0"/>
              <a:t> ; fort, </a:t>
            </a:r>
            <a:r>
              <a:rPr lang="fr-FR" i="1" dirty="0" err="1"/>
              <a:t>forz</a:t>
            </a:r>
            <a:r>
              <a:rPr lang="fr-FR" i="1" dirty="0"/>
              <a:t> ; </a:t>
            </a:r>
            <a:r>
              <a:rPr lang="fr-FR" i="1" dirty="0" err="1"/>
              <a:t>coart</a:t>
            </a:r>
            <a:r>
              <a:rPr lang="fr-FR" i="1" dirty="0"/>
              <a:t>, </a:t>
            </a:r>
            <a:r>
              <a:rPr lang="fr-FR" i="1" dirty="0" err="1"/>
              <a:t>coarz</a:t>
            </a:r>
            <a:r>
              <a:rPr lang="fr-FR" i="1" dirty="0"/>
              <a:t> ; </a:t>
            </a:r>
            <a:r>
              <a:rPr lang="fr-FR" i="1" dirty="0" err="1"/>
              <a:t>ort</a:t>
            </a:r>
            <a:r>
              <a:rPr lang="fr-FR" i="1" dirty="0"/>
              <a:t>, </a:t>
            </a:r>
            <a:r>
              <a:rPr lang="fr-FR" i="1" dirty="0" err="1"/>
              <a:t>orz</a:t>
            </a:r>
            <a:r>
              <a:rPr lang="fr-FR" i="1" dirty="0"/>
              <a:t> ; port</a:t>
            </a:r>
            <a:r>
              <a:rPr lang="fr-FR" dirty="0"/>
              <a:t> &gt; </a:t>
            </a:r>
            <a:r>
              <a:rPr lang="fr-FR" dirty="0" err="1"/>
              <a:t>porz</a:t>
            </a:r>
            <a:r>
              <a:rPr lang="fr-FR" dirty="0"/>
              <a:t> ; </a:t>
            </a:r>
            <a:r>
              <a:rPr lang="fr-FR" i="1" dirty="0"/>
              <a:t>etc.  </a:t>
            </a:r>
            <a:endParaRPr lang="fr-FR" dirty="0"/>
          </a:p>
          <a:p>
            <a:pPr algn="just">
              <a:lnSpc>
                <a:spcPct val="150000"/>
              </a:lnSpc>
            </a:pPr>
            <a:r>
              <a:rPr lang="fr-FR" dirty="0"/>
              <a:t>- des alternances comme </a:t>
            </a:r>
            <a:r>
              <a:rPr lang="fr-FR" i="1" dirty="0" err="1"/>
              <a:t>pié</a:t>
            </a:r>
            <a:r>
              <a:rPr lang="fr-FR" i="1" dirty="0"/>
              <a:t>, </a:t>
            </a:r>
            <a:r>
              <a:rPr lang="fr-FR" i="1" dirty="0" err="1"/>
              <a:t>piez</a:t>
            </a:r>
            <a:r>
              <a:rPr lang="fr-FR" i="1" dirty="0"/>
              <a:t> ; </a:t>
            </a:r>
            <a:r>
              <a:rPr lang="fr-FR" i="1" dirty="0" err="1"/>
              <a:t>biauté</a:t>
            </a:r>
            <a:r>
              <a:rPr lang="fr-FR" i="1" dirty="0"/>
              <a:t>, </a:t>
            </a:r>
            <a:r>
              <a:rPr lang="fr-FR" i="1" dirty="0" err="1"/>
              <a:t>biautez</a:t>
            </a:r>
            <a:r>
              <a:rPr lang="fr-FR" i="1" dirty="0"/>
              <a:t> ; gari, </a:t>
            </a:r>
            <a:r>
              <a:rPr lang="fr-FR" i="1" dirty="0" err="1"/>
              <a:t>gariz</a:t>
            </a:r>
            <a:r>
              <a:rPr lang="fr-FR" i="1" dirty="0"/>
              <a:t> ; </a:t>
            </a:r>
            <a:r>
              <a:rPr lang="fr-FR" i="1" dirty="0" err="1"/>
              <a:t>preu</a:t>
            </a:r>
            <a:r>
              <a:rPr lang="fr-FR" i="1" dirty="0"/>
              <a:t>, </a:t>
            </a:r>
            <a:r>
              <a:rPr lang="fr-FR" i="1" dirty="0" err="1"/>
              <a:t>preuz</a:t>
            </a:r>
            <a:r>
              <a:rPr lang="fr-FR" i="1" dirty="0"/>
              <a:t> ; </a:t>
            </a:r>
            <a:r>
              <a:rPr lang="fr-FR" i="1" dirty="0" err="1"/>
              <a:t>escu</a:t>
            </a:r>
            <a:r>
              <a:rPr lang="fr-FR" i="1" dirty="0"/>
              <a:t>,</a:t>
            </a:r>
            <a:r>
              <a:rPr lang="fr-FR" dirty="0"/>
              <a:t> </a:t>
            </a:r>
            <a:r>
              <a:rPr lang="fr-FR" i="1" dirty="0" err="1"/>
              <a:t>escuz</a:t>
            </a:r>
            <a:r>
              <a:rPr lang="fr-FR" i="1" dirty="0"/>
              <a:t>, vertu, </a:t>
            </a:r>
            <a:r>
              <a:rPr lang="fr-FR" i="1" dirty="0" err="1"/>
              <a:t>vertuz</a:t>
            </a:r>
            <a:r>
              <a:rPr lang="fr-FR" i="1" dirty="0"/>
              <a:t>…</a:t>
            </a:r>
            <a:r>
              <a:rPr lang="fr-FR" dirty="0"/>
              <a:t>Ce sont, en particulier, celles de tous les participes passés faibles (accentués sur la désinence) : </a:t>
            </a:r>
            <a:r>
              <a:rPr lang="fr-FR" i="1" dirty="0"/>
              <a:t>amé, </a:t>
            </a:r>
            <a:r>
              <a:rPr lang="fr-FR" i="1" dirty="0" err="1"/>
              <a:t>amez</a:t>
            </a:r>
            <a:r>
              <a:rPr lang="fr-FR" i="1" dirty="0"/>
              <a:t> ; </a:t>
            </a:r>
            <a:r>
              <a:rPr lang="fr-FR" i="1" dirty="0" err="1"/>
              <a:t>feru</a:t>
            </a:r>
            <a:r>
              <a:rPr lang="fr-FR" i="1" dirty="0"/>
              <a:t>, </a:t>
            </a:r>
            <a:r>
              <a:rPr lang="fr-FR" i="1" dirty="0" err="1"/>
              <a:t>feruz</a:t>
            </a:r>
            <a:r>
              <a:rPr lang="fr-FR" i="1" dirty="0"/>
              <a:t>.</a:t>
            </a:r>
            <a:r>
              <a:rPr lang="fr-FR" dirty="0"/>
              <a:t> </a:t>
            </a:r>
          </a:p>
          <a:p>
            <a:endParaRPr lang="fr-FR" dirty="0"/>
          </a:p>
        </p:txBody>
      </p:sp>
    </p:spTree>
    <p:extLst>
      <p:ext uri="{BB962C8B-B14F-4D97-AF65-F5344CB8AC3E}">
        <p14:creationId xmlns:p14="http://schemas.microsoft.com/office/powerpoint/2010/main" val="3129015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A0447EF-1E68-45AC-8F1F-65FD683FE4A1}"/>
              </a:ext>
            </a:extLst>
          </p:cNvPr>
          <p:cNvSpPr>
            <a:spLocks noGrp="1"/>
          </p:cNvSpPr>
          <p:nvPr>
            <p:ph idx="1"/>
          </p:nvPr>
        </p:nvSpPr>
        <p:spPr>
          <a:xfrm>
            <a:off x="838200" y="457200"/>
            <a:ext cx="10515600" cy="5719763"/>
          </a:xfrm>
        </p:spPr>
        <p:txBody>
          <a:bodyPr/>
          <a:lstStyle/>
          <a:p>
            <a:pPr algn="just">
              <a:lnSpc>
                <a:spcPct val="150000"/>
              </a:lnSpc>
            </a:pPr>
            <a:r>
              <a:rPr lang="fr-FR" b="1" dirty="0">
                <a:solidFill>
                  <a:srgbClr val="00B050"/>
                </a:solidFill>
              </a:rPr>
              <a:t>n </a:t>
            </a:r>
            <a:r>
              <a:rPr lang="fr-FR" dirty="0"/>
              <a:t>appuyé sur une consonne précédente </a:t>
            </a:r>
            <a:r>
              <a:rPr lang="fr-FR" b="1" dirty="0"/>
              <a:t> </a:t>
            </a:r>
            <a:r>
              <a:rPr lang="fr-FR" b="1" dirty="0">
                <a:solidFill>
                  <a:srgbClr val="00B050"/>
                </a:solidFill>
              </a:rPr>
              <a:t>+ </a:t>
            </a:r>
            <a:r>
              <a:rPr lang="fr-FR" b="1" i="1" dirty="0">
                <a:solidFill>
                  <a:srgbClr val="00B050"/>
                </a:solidFill>
              </a:rPr>
              <a:t>s</a:t>
            </a:r>
            <a:r>
              <a:rPr lang="fr-FR" dirty="0">
                <a:solidFill>
                  <a:srgbClr val="00B050"/>
                </a:solidFill>
              </a:rPr>
              <a:t>  </a:t>
            </a:r>
            <a:r>
              <a:rPr lang="fr-FR" b="1" dirty="0">
                <a:solidFill>
                  <a:srgbClr val="00B050"/>
                </a:solidFill>
              </a:rPr>
              <a:t> &gt;</a:t>
            </a:r>
            <a:r>
              <a:rPr lang="fr-FR" dirty="0">
                <a:solidFill>
                  <a:srgbClr val="00B050"/>
                </a:solidFill>
              </a:rPr>
              <a:t>  </a:t>
            </a:r>
            <a:r>
              <a:rPr lang="fr-FR" b="1" dirty="0">
                <a:solidFill>
                  <a:srgbClr val="00B050"/>
                </a:solidFill>
              </a:rPr>
              <a:t>z</a:t>
            </a:r>
            <a:r>
              <a:rPr lang="fr-FR" dirty="0"/>
              <a:t> : </a:t>
            </a:r>
            <a:r>
              <a:rPr lang="fr-FR" i="1" dirty="0" err="1"/>
              <a:t>jor</a:t>
            </a:r>
            <a:r>
              <a:rPr lang="fr-FR" i="1" dirty="0"/>
              <a:t>(n), </a:t>
            </a:r>
            <a:r>
              <a:rPr lang="fr-FR" i="1" dirty="0" err="1"/>
              <a:t>jorz</a:t>
            </a:r>
            <a:r>
              <a:rPr lang="fr-FR" i="1" dirty="0"/>
              <a:t> ; char(n), </a:t>
            </a:r>
            <a:r>
              <a:rPr lang="fr-FR" i="1" dirty="0" err="1"/>
              <a:t>charz</a:t>
            </a:r>
            <a:r>
              <a:rPr lang="fr-FR" i="1" dirty="0"/>
              <a:t> ; cor(n), </a:t>
            </a:r>
            <a:r>
              <a:rPr lang="fr-FR" i="1" dirty="0" err="1"/>
              <a:t>corz</a:t>
            </a:r>
            <a:r>
              <a:rPr lang="fr-FR" i="1" dirty="0"/>
              <a:t> ; an(n) &gt; </a:t>
            </a:r>
            <a:r>
              <a:rPr lang="fr-FR" i="1" dirty="0" err="1"/>
              <a:t>anz</a:t>
            </a:r>
            <a:r>
              <a:rPr lang="fr-FR" i="1" dirty="0"/>
              <a:t>.</a:t>
            </a:r>
            <a:endParaRPr lang="fr-FR" dirty="0"/>
          </a:p>
          <a:p>
            <a:pPr algn="just">
              <a:lnSpc>
                <a:spcPct val="150000"/>
              </a:lnSpc>
            </a:pPr>
            <a:r>
              <a:rPr lang="fr-FR" b="1" i="1" dirty="0"/>
              <a:t>- </a:t>
            </a:r>
            <a:r>
              <a:rPr lang="fr-FR" b="1" dirty="0">
                <a:solidFill>
                  <a:srgbClr val="00B050"/>
                </a:solidFill>
              </a:rPr>
              <a:t>F</a:t>
            </a:r>
            <a:r>
              <a:rPr lang="fr-FR" dirty="0">
                <a:solidFill>
                  <a:srgbClr val="00B050"/>
                </a:solidFill>
              </a:rPr>
              <a:t> </a:t>
            </a:r>
            <a:r>
              <a:rPr lang="fr-FR" dirty="0"/>
              <a:t>disparaît : </a:t>
            </a:r>
            <a:r>
              <a:rPr lang="fr-FR" i="1" dirty="0" err="1"/>
              <a:t>cervus</a:t>
            </a:r>
            <a:r>
              <a:rPr lang="fr-FR" dirty="0"/>
              <a:t> &gt; </a:t>
            </a:r>
            <a:r>
              <a:rPr lang="fr-FR" dirty="0" err="1">
                <a:solidFill>
                  <a:srgbClr val="00B050"/>
                </a:solidFill>
              </a:rPr>
              <a:t>cer</a:t>
            </a:r>
            <a:r>
              <a:rPr lang="fr-FR" dirty="0">
                <a:solidFill>
                  <a:srgbClr val="00B050"/>
                </a:solidFill>
              </a:rPr>
              <a:t> (f) s</a:t>
            </a:r>
            <a:r>
              <a:rPr lang="fr-FR" dirty="0"/>
              <a:t>, </a:t>
            </a:r>
            <a:r>
              <a:rPr lang="fr-FR" dirty="0">
                <a:solidFill>
                  <a:srgbClr val="00B050"/>
                </a:solidFill>
              </a:rPr>
              <a:t>cers </a:t>
            </a:r>
            <a:r>
              <a:rPr lang="fr-FR" dirty="0"/>
              <a:t>; mais </a:t>
            </a:r>
            <a:r>
              <a:rPr lang="fr-FR" i="1" dirty="0">
                <a:solidFill>
                  <a:srgbClr val="00B050"/>
                </a:solidFill>
              </a:rPr>
              <a:t>cerf</a:t>
            </a:r>
            <a:r>
              <a:rPr lang="fr-FR" dirty="0"/>
              <a:t> au cas régime singulier. De même </a:t>
            </a:r>
            <a:r>
              <a:rPr lang="fr-FR" i="1" dirty="0" err="1"/>
              <a:t>servus</a:t>
            </a:r>
            <a:r>
              <a:rPr lang="fr-FR" dirty="0"/>
              <a:t> &gt; sers, </a:t>
            </a:r>
            <a:r>
              <a:rPr lang="fr-FR" i="1" dirty="0" err="1"/>
              <a:t>nervus</a:t>
            </a:r>
            <a:r>
              <a:rPr lang="fr-FR" dirty="0"/>
              <a:t> &gt; </a:t>
            </a:r>
            <a:r>
              <a:rPr lang="fr-FR" dirty="0" err="1"/>
              <a:t>ners</a:t>
            </a:r>
            <a:r>
              <a:rPr lang="fr-FR" dirty="0"/>
              <a:t> ; mais </a:t>
            </a:r>
            <a:r>
              <a:rPr lang="fr-FR" i="1" dirty="0"/>
              <a:t>serf</a:t>
            </a:r>
            <a:r>
              <a:rPr lang="fr-FR" dirty="0"/>
              <a:t>, </a:t>
            </a:r>
            <a:r>
              <a:rPr lang="fr-FR" i="1" dirty="0"/>
              <a:t>nerf</a:t>
            </a:r>
            <a:r>
              <a:rPr lang="fr-FR" dirty="0"/>
              <a:t> au cas régime singulier ou au cas sujet pluriel. </a:t>
            </a:r>
            <a:r>
              <a:rPr lang="fr-FR" i="1" dirty="0" err="1"/>
              <a:t>Ovum</a:t>
            </a:r>
            <a:r>
              <a:rPr lang="fr-FR" dirty="0"/>
              <a:t> + </a:t>
            </a:r>
            <a:r>
              <a:rPr lang="fr-FR" i="1" dirty="0"/>
              <a:t>s</a:t>
            </a:r>
            <a:r>
              <a:rPr lang="fr-FR" dirty="0"/>
              <a:t> donne </a:t>
            </a:r>
            <a:r>
              <a:rPr lang="fr-FR" i="1" dirty="0" err="1"/>
              <a:t>ues</a:t>
            </a:r>
            <a:r>
              <a:rPr lang="fr-FR" dirty="0"/>
              <a:t> (pour </a:t>
            </a:r>
            <a:r>
              <a:rPr lang="fr-FR" i="1" dirty="0" err="1"/>
              <a:t>uefs</a:t>
            </a:r>
            <a:r>
              <a:rPr lang="fr-FR" dirty="0"/>
              <a:t>), cas régime </a:t>
            </a:r>
            <a:r>
              <a:rPr lang="fr-FR" i="1" dirty="0" err="1"/>
              <a:t>uef</a:t>
            </a:r>
            <a:r>
              <a:rPr lang="fr-FR" dirty="0"/>
              <a:t>, plus tard </a:t>
            </a:r>
            <a:r>
              <a:rPr lang="fr-FR" i="1" dirty="0"/>
              <a:t>œuf</a:t>
            </a:r>
            <a:r>
              <a:rPr lang="fr-FR" dirty="0"/>
              <a:t> ; </a:t>
            </a:r>
            <a:r>
              <a:rPr lang="fr-FR" i="1" dirty="0" err="1"/>
              <a:t>bovis</a:t>
            </a:r>
            <a:r>
              <a:rPr lang="fr-FR" dirty="0"/>
              <a:t> (pour </a:t>
            </a:r>
            <a:r>
              <a:rPr lang="fr-FR" i="1" dirty="0" err="1"/>
              <a:t>bos</a:t>
            </a:r>
            <a:r>
              <a:rPr lang="fr-FR" dirty="0"/>
              <a:t>) donne au cas sujet </a:t>
            </a:r>
            <a:r>
              <a:rPr lang="fr-FR" i="1" dirty="0"/>
              <a:t>bues</a:t>
            </a:r>
            <a:r>
              <a:rPr lang="fr-FR" dirty="0"/>
              <a:t>, cas régime </a:t>
            </a:r>
            <a:r>
              <a:rPr lang="fr-FR" i="1" dirty="0" err="1"/>
              <a:t>buef</a:t>
            </a:r>
            <a:r>
              <a:rPr lang="fr-FR" dirty="0"/>
              <a:t>, plus tard </a:t>
            </a:r>
            <a:r>
              <a:rPr lang="fr-FR" i="1" dirty="0"/>
              <a:t>bœuf</a:t>
            </a:r>
            <a:r>
              <a:rPr lang="fr-FR" dirty="0"/>
              <a:t>. Le cas sujet pluriel est de même </a:t>
            </a:r>
            <a:r>
              <a:rPr lang="fr-FR" i="1" dirty="0" err="1"/>
              <a:t>uef</a:t>
            </a:r>
            <a:r>
              <a:rPr lang="fr-FR" dirty="0"/>
              <a:t>, </a:t>
            </a:r>
            <a:r>
              <a:rPr lang="fr-FR" i="1" dirty="0" err="1"/>
              <a:t>buef</a:t>
            </a:r>
            <a:r>
              <a:rPr lang="fr-FR" dirty="0"/>
              <a:t>. </a:t>
            </a:r>
          </a:p>
          <a:p>
            <a:endParaRPr lang="fr-FR" dirty="0"/>
          </a:p>
        </p:txBody>
      </p:sp>
    </p:spTree>
    <p:extLst>
      <p:ext uri="{BB962C8B-B14F-4D97-AF65-F5344CB8AC3E}">
        <p14:creationId xmlns:p14="http://schemas.microsoft.com/office/powerpoint/2010/main" val="401218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534110C-EF41-4C2D-8BCB-7583B055BD47}"/>
              </a:ext>
            </a:extLst>
          </p:cNvPr>
          <p:cNvSpPr>
            <a:spLocks noGrp="1"/>
          </p:cNvSpPr>
          <p:nvPr>
            <p:ph idx="1"/>
          </p:nvPr>
        </p:nvSpPr>
        <p:spPr>
          <a:xfrm>
            <a:off x="838200" y="430213"/>
            <a:ext cx="10515600" cy="5746750"/>
          </a:xfrm>
        </p:spPr>
        <p:txBody>
          <a:bodyPr rtlCol="0">
            <a:normAutofit/>
          </a:bodyPr>
          <a:lstStyle/>
          <a:p>
            <a:pPr marL="0" indent="0" fontAlgn="auto">
              <a:spcAft>
                <a:spcPts val="0"/>
              </a:spcAft>
              <a:buFont typeface="Arial" panose="020B0604020202020204" pitchFamily="34" charset="0"/>
              <a:buNone/>
              <a:defRPr/>
            </a:pPr>
            <a:r>
              <a:rPr lang="fr-FR" b="1" u="sng" dirty="0">
                <a:solidFill>
                  <a:srgbClr val="FF0000"/>
                </a:solidFill>
              </a:rPr>
              <a:t>II. LA DECLINAISON DES NOMS</a:t>
            </a:r>
            <a:endParaRPr lang="fr-FR" dirty="0">
              <a:solidFill>
                <a:srgbClr val="FF0000"/>
              </a:solidFill>
            </a:endParaRPr>
          </a:p>
          <a:p>
            <a:pPr algn="just" fontAlgn="auto">
              <a:spcAft>
                <a:spcPts val="0"/>
              </a:spcAft>
              <a:defRPr/>
            </a:pPr>
            <a:r>
              <a:rPr lang="fr-FR" dirty="0"/>
              <a:t>Décliner un mot latin veut dire donner toutes les fonctions que ce mot peut avoir dans une phrase. Il y a 6 cas et chaque cas donne une ou plusieurs fonctions du mot :</a:t>
            </a:r>
          </a:p>
          <a:p>
            <a:pPr algn="just" fontAlgn="auto">
              <a:spcAft>
                <a:spcPts val="0"/>
              </a:spcAft>
              <a:defRPr/>
            </a:pPr>
            <a:r>
              <a:rPr lang="fr-FR" dirty="0"/>
              <a:t> - </a:t>
            </a:r>
            <a:r>
              <a:rPr lang="fr-FR" dirty="0">
                <a:solidFill>
                  <a:srgbClr val="FF0000"/>
                </a:solidFill>
              </a:rPr>
              <a:t>NOMINATIF </a:t>
            </a:r>
            <a:r>
              <a:rPr lang="fr-FR" dirty="0"/>
              <a:t>: sujet, attribut, épithète.</a:t>
            </a:r>
          </a:p>
          <a:p>
            <a:pPr algn="just" fontAlgn="auto">
              <a:spcAft>
                <a:spcPts val="0"/>
              </a:spcAft>
              <a:defRPr/>
            </a:pPr>
            <a:r>
              <a:rPr lang="fr-FR" dirty="0"/>
              <a:t> - </a:t>
            </a:r>
            <a:r>
              <a:rPr lang="fr-FR" dirty="0">
                <a:solidFill>
                  <a:srgbClr val="FF0000"/>
                </a:solidFill>
              </a:rPr>
              <a:t>VOCATIF</a:t>
            </a:r>
            <a:r>
              <a:rPr lang="fr-FR" dirty="0"/>
              <a:t> : apposition, interjection. </a:t>
            </a:r>
          </a:p>
          <a:p>
            <a:pPr algn="just" fontAlgn="auto">
              <a:spcAft>
                <a:spcPts val="0"/>
              </a:spcAft>
              <a:defRPr/>
            </a:pPr>
            <a:r>
              <a:rPr lang="fr-FR" dirty="0"/>
              <a:t> - </a:t>
            </a:r>
            <a:r>
              <a:rPr lang="fr-FR" dirty="0">
                <a:solidFill>
                  <a:srgbClr val="FF0000"/>
                </a:solidFill>
              </a:rPr>
              <a:t>ACCUSATIF</a:t>
            </a:r>
            <a:r>
              <a:rPr lang="fr-FR" dirty="0"/>
              <a:t> : complément d’objet direct.</a:t>
            </a:r>
          </a:p>
          <a:p>
            <a:pPr algn="just" fontAlgn="auto">
              <a:spcAft>
                <a:spcPts val="0"/>
              </a:spcAft>
              <a:defRPr/>
            </a:pPr>
            <a:r>
              <a:rPr lang="fr-FR" dirty="0"/>
              <a:t>- </a:t>
            </a:r>
            <a:r>
              <a:rPr lang="fr-FR" dirty="0">
                <a:solidFill>
                  <a:srgbClr val="FF0000"/>
                </a:solidFill>
              </a:rPr>
              <a:t>GENITIF</a:t>
            </a:r>
            <a:r>
              <a:rPr lang="fr-FR" dirty="0"/>
              <a:t> : complément du nom.</a:t>
            </a:r>
          </a:p>
          <a:p>
            <a:pPr algn="just" fontAlgn="auto">
              <a:spcAft>
                <a:spcPts val="0"/>
              </a:spcAft>
              <a:defRPr/>
            </a:pPr>
            <a:r>
              <a:rPr lang="fr-FR" dirty="0"/>
              <a:t>- </a:t>
            </a:r>
            <a:r>
              <a:rPr lang="fr-FR" dirty="0">
                <a:solidFill>
                  <a:srgbClr val="FF0000"/>
                </a:solidFill>
              </a:rPr>
              <a:t>DATIF</a:t>
            </a:r>
            <a:r>
              <a:rPr lang="fr-FR" dirty="0"/>
              <a:t> : complément d’objet indirect, complément d’objet second, complément d’agent, complément d’attribution.</a:t>
            </a:r>
          </a:p>
          <a:p>
            <a:pPr algn="just" fontAlgn="auto">
              <a:spcAft>
                <a:spcPts val="0"/>
              </a:spcAft>
              <a:defRPr/>
            </a:pPr>
            <a:r>
              <a:rPr lang="fr-FR" dirty="0"/>
              <a:t>- </a:t>
            </a:r>
            <a:r>
              <a:rPr lang="fr-FR" dirty="0">
                <a:solidFill>
                  <a:srgbClr val="FF0000"/>
                </a:solidFill>
              </a:rPr>
              <a:t>ABLATIF</a:t>
            </a:r>
            <a:r>
              <a:rPr lang="fr-FR" dirty="0"/>
              <a:t> : tous les compléments circonstanciels.  </a:t>
            </a:r>
          </a:p>
          <a:p>
            <a:pPr fontAlgn="auto">
              <a:spcAft>
                <a:spcPts val="0"/>
              </a:spcAft>
              <a:defRPr/>
            </a:pP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BDFB48-1835-4D5B-A82E-14F5BCF1704E}"/>
              </a:ext>
            </a:extLst>
          </p:cNvPr>
          <p:cNvSpPr>
            <a:spLocks noGrp="1"/>
          </p:cNvSpPr>
          <p:nvPr>
            <p:ph idx="1"/>
          </p:nvPr>
        </p:nvSpPr>
        <p:spPr>
          <a:xfrm>
            <a:off x="838200" y="512618"/>
            <a:ext cx="10515600" cy="5664345"/>
          </a:xfrm>
        </p:spPr>
        <p:txBody>
          <a:bodyPr/>
          <a:lstStyle/>
          <a:p>
            <a:pPr algn="just">
              <a:lnSpc>
                <a:spcPct val="100000"/>
              </a:lnSpc>
            </a:pPr>
            <a:r>
              <a:rPr lang="fr-FR" b="1" dirty="0">
                <a:solidFill>
                  <a:srgbClr val="00B050"/>
                </a:solidFill>
              </a:rPr>
              <a:t>-il [ </a:t>
            </a:r>
            <a:r>
              <a:rPr lang="fr-FR" b="1" dirty="0" err="1">
                <a:solidFill>
                  <a:srgbClr val="00B050"/>
                </a:solidFill>
              </a:rPr>
              <a:t>iļ</a:t>
            </a:r>
            <a:r>
              <a:rPr lang="fr-FR" b="1" dirty="0">
                <a:solidFill>
                  <a:srgbClr val="00B050"/>
                </a:solidFill>
              </a:rPr>
              <a:t> ]  + s</a:t>
            </a:r>
            <a:r>
              <a:rPr lang="fr-FR" dirty="0">
                <a:solidFill>
                  <a:srgbClr val="00B050"/>
                </a:solidFill>
              </a:rPr>
              <a:t> </a:t>
            </a:r>
            <a:r>
              <a:rPr lang="fr-FR" dirty="0"/>
              <a:t>donne </a:t>
            </a:r>
            <a:r>
              <a:rPr lang="fr-FR" i="1" dirty="0" err="1">
                <a:solidFill>
                  <a:srgbClr val="00B050"/>
                </a:solidFill>
              </a:rPr>
              <a:t>lz</a:t>
            </a:r>
            <a:r>
              <a:rPr lang="fr-FR" dirty="0"/>
              <a:t> : </a:t>
            </a:r>
            <a:r>
              <a:rPr lang="fr-FR" i="1" dirty="0" err="1"/>
              <a:t>gentilis</a:t>
            </a:r>
            <a:r>
              <a:rPr lang="fr-FR" dirty="0"/>
              <a:t> &gt; </a:t>
            </a:r>
            <a:r>
              <a:rPr lang="fr-FR" dirty="0" err="1"/>
              <a:t>gentilz</a:t>
            </a:r>
            <a:r>
              <a:rPr lang="fr-FR" dirty="0"/>
              <a:t>, </a:t>
            </a:r>
            <a:r>
              <a:rPr lang="fr-FR" i="1" dirty="0" err="1"/>
              <a:t>filius</a:t>
            </a:r>
            <a:r>
              <a:rPr lang="fr-FR" dirty="0"/>
              <a:t> &gt; </a:t>
            </a:r>
            <a:r>
              <a:rPr lang="fr-FR" dirty="0" err="1"/>
              <a:t>filz</a:t>
            </a:r>
            <a:r>
              <a:rPr lang="fr-FR" dirty="0"/>
              <a:t>. </a:t>
            </a:r>
            <a:r>
              <a:rPr lang="fr-FR" i="1" dirty="0"/>
              <a:t> </a:t>
            </a:r>
            <a:endParaRPr lang="fr-FR" dirty="0"/>
          </a:p>
          <a:p>
            <a:pPr algn="just">
              <a:lnSpc>
                <a:spcPct val="100000"/>
              </a:lnSpc>
            </a:pPr>
            <a:r>
              <a:rPr lang="fr-FR" dirty="0"/>
              <a:t>La présence de </a:t>
            </a:r>
            <a:r>
              <a:rPr lang="fr-FR" b="1" i="1" dirty="0"/>
              <a:t>s</a:t>
            </a:r>
            <a:r>
              <a:rPr lang="fr-FR" dirty="0"/>
              <a:t> dans les substantifs dont le radical était terminé par </a:t>
            </a:r>
            <a:r>
              <a:rPr lang="fr-FR" b="1" dirty="0"/>
              <a:t>l</a:t>
            </a:r>
            <a:r>
              <a:rPr lang="fr-FR" i="1" dirty="0"/>
              <a:t> </a:t>
            </a:r>
            <a:r>
              <a:rPr lang="fr-FR" dirty="0"/>
              <a:t>a amené, au XIIe siècle, la vocalisation de </a:t>
            </a:r>
            <a:r>
              <a:rPr lang="fr-FR" b="1" dirty="0"/>
              <a:t>[</a:t>
            </a:r>
            <a:r>
              <a:rPr lang="fr-FR" dirty="0"/>
              <a:t> </a:t>
            </a:r>
            <a:r>
              <a:rPr lang="fr-FR" b="1" dirty="0"/>
              <a:t>l ] </a:t>
            </a:r>
            <a:r>
              <a:rPr lang="fr-FR" dirty="0"/>
              <a:t>et de</a:t>
            </a:r>
            <a:r>
              <a:rPr lang="fr-FR" b="1" dirty="0"/>
              <a:t> [ ļ ]</a:t>
            </a:r>
            <a:r>
              <a:rPr lang="fr-FR" dirty="0"/>
              <a:t> </a:t>
            </a:r>
            <a:r>
              <a:rPr lang="fr-FR" b="1" dirty="0"/>
              <a:t> </a:t>
            </a:r>
            <a:r>
              <a:rPr lang="fr-FR" dirty="0"/>
              <a:t>: </a:t>
            </a:r>
            <a:r>
              <a:rPr lang="fr-FR" i="1" dirty="0" err="1"/>
              <a:t>chevals</a:t>
            </a:r>
            <a:r>
              <a:rPr lang="fr-FR" dirty="0"/>
              <a:t> est devenu </a:t>
            </a:r>
            <a:r>
              <a:rPr lang="fr-FR" i="1" dirty="0" err="1"/>
              <a:t>chevaus</a:t>
            </a:r>
            <a:r>
              <a:rPr lang="fr-FR" dirty="0"/>
              <a:t>, </a:t>
            </a:r>
            <a:r>
              <a:rPr lang="fr-FR" i="1" dirty="0" err="1"/>
              <a:t>chevels</a:t>
            </a:r>
            <a:r>
              <a:rPr lang="fr-FR" dirty="0"/>
              <a:t> (&lt; </a:t>
            </a:r>
            <a:r>
              <a:rPr lang="fr-FR" i="1" dirty="0" err="1"/>
              <a:t>capillus</a:t>
            </a:r>
            <a:r>
              <a:rPr lang="fr-FR" dirty="0"/>
              <a:t>) est devenu </a:t>
            </a:r>
            <a:r>
              <a:rPr lang="fr-FR" i="1" dirty="0" err="1"/>
              <a:t>cheveus</a:t>
            </a:r>
            <a:r>
              <a:rPr lang="fr-FR" dirty="0"/>
              <a:t>, </a:t>
            </a:r>
            <a:r>
              <a:rPr lang="fr-FR" i="1" dirty="0" err="1"/>
              <a:t>mals</a:t>
            </a:r>
            <a:r>
              <a:rPr lang="fr-FR" dirty="0"/>
              <a:t> &gt; </a:t>
            </a:r>
            <a:r>
              <a:rPr lang="fr-FR" i="1" dirty="0" err="1"/>
              <a:t>maus</a:t>
            </a:r>
            <a:r>
              <a:rPr lang="fr-FR" dirty="0"/>
              <a:t>, etc. Dans les manuscrits cette finale </a:t>
            </a:r>
            <a:r>
              <a:rPr lang="fr-FR" i="1" dirty="0"/>
              <a:t>us</a:t>
            </a:r>
            <a:r>
              <a:rPr lang="fr-FR" dirty="0"/>
              <a:t> était représentée par un sigle qui ressemblait à </a:t>
            </a:r>
            <a:r>
              <a:rPr lang="fr-FR" i="1" dirty="0"/>
              <a:t>x </a:t>
            </a:r>
            <a:r>
              <a:rPr lang="fr-FR" dirty="0"/>
              <a:t>: on écrivait </a:t>
            </a:r>
            <a:r>
              <a:rPr lang="fr-FR" i="1" dirty="0" err="1"/>
              <a:t>chevax</a:t>
            </a:r>
            <a:r>
              <a:rPr lang="fr-FR" dirty="0"/>
              <a:t>, qui correspondait à </a:t>
            </a:r>
            <a:r>
              <a:rPr lang="fr-FR" i="1" dirty="0" err="1"/>
              <a:t>chevaus</a:t>
            </a:r>
            <a:r>
              <a:rPr lang="fr-FR" dirty="0"/>
              <a:t> ; dans la transcription on a ajouté </a:t>
            </a:r>
            <a:r>
              <a:rPr lang="fr-FR" i="1" dirty="0"/>
              <a:t>x </a:t>
            </a:r>
            <a:r>
              <a:rPr lang="fr-FR" dirty="0"/>
              <a:t>(qui déjà représentait </a:t>
            </a:r>
            <a:r>
              <a:rPr lang="fr-FR" i="1" dirty="0"/>
              <a:t>us</a:t>
            </a:r>
            <a:r>
              <a:rPr lang="fr-FR" dirty="0"/>
              <a:t>) à l’</a:t>
            </a:r>
            <a:r>
              <a:rPr lang="fr-FR" b="1" i="1" dirty="0"/>
              <a:t>u</a:t>
            </a:r>
            <a:r>
              <a:rPr lang="fr-FR" b="1" dirty="0"/>
              <a:t> </a:t>
            </a:r>
            <a:r>
              <a:rPr lang="fr-FR" dirty="0"/>
              <a:t>représentant </a:t>
            </a:r>
            <a:r>
              <a:rPr lang="fr-FR" b="1" i="1" dirty="0"/>
              <a:t>l</a:t>
            </a:r>
            <a:r>
              <a:rPr lang="fr-FR" i="1" dirty="0"/>
              <a:t> </a:t>
            </a:r>
            <a:r>
              <a:rPr lang="fr-FR" dirty="0"/>
              <a:t>vocalisée et on a eu au pluriel la forme moderne hybride </a:t>
            </a:r>
            <a:r>
              <a:rPr lang="fr-FR" i="1" dirty="0"/>
              <a:t>chevaux</a:t>
            </a:r>
            <a:r>
              <a:rPr lang="fr-FR" dirty="0"/>
              <a:t>, </a:t>
            </a:r>
            <a:r>
              <a:rPr lang="fr-FR" i="1" dirty="0"/>
              <a:t>cheveux</a:t>
            </a:r>
            <a:r>
              <a:rPr lang="fr-FR" dirty="0"/>
              <a:t>, </a:t>
            </a:r>
            <a:r>
              <a:rPr lang="fr-FR" i="1" dirty="0"/>
              <a:t>travaux</a:t>
            </a:r>
            <a:r>
              <a:rPr lang="fr-FR" dirty="0"/>
              <a:t>, etc. </a:t>
            </a:r>
          </a:p>
          <a:p>
            <a:pPr algn="just">
              <a:lnSpc>
                <a:spcPct val="100000"/>
              </a:lnSpc>
            </a:pPr>
            <a:r>
              <a:rPr lang="fr-FR" dirty="0"/>
              <a:t>Au XIIIe siècle, </a:t>
            </a:r>
            <a:r>
              <a:rPr lang="fr-FR" i="1" dirty="0" err="1"/>
              <a:t>chevals</a:t>
            </a:r>
            <a:r>
              <a:rPr lang="fr-FR" dirty="0"/>
              <a:t>, </a:t>
            </a:r>
            <a:r>
              <a:rPr lang="fr-FR" i="1" dirty="0" err="1"/>
              <a:t>chevaus</a:t>
            </a:r>
            <a:r>
              <a:rPr lang="fr-FR" dirty="0"/>
              <a:t>, représentait aussi bien le cas sujet singulier que le cas régime pluriel. </a:t>
            </a:r>
          </a:p>
          <a:p>
            <a:endParaRPr lang="fr-FR" dirty="0"/>
          </a:p>
        </p:txBody>
      </p:sp>
    </p:spTree>
    <p:extLst>
      <p:ext uri="{BB962C8B-B14F-4D97-AF65-F5344CB8AC3E}">
        <p14:creationId xmlns:p14="http://schemas.microsoft.com/office/powerpoint/2010/main" val="1912405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5C0959-A2D5-4471-896B-D97642683CFD}"/>
              </a:ext>
            </a:extLst>
          </p:cNvPr>
          <p:cNvSpPr>
            <a:spLocks noGrp="1"/>
          </p:cNvSpPr>
          <p:nvPr>
            <p:ph idx="1"/>
          </p:nvPr>
        </p:nvSpPr>
        <p:spPr>
          <a:xfrm>
            <a:off x="838200" y="457200"/>
            <a:ext cx="10515600" cy="5719763"/>
          </a:xfrm>
        </p:spPr>
        <p:txBody>
          <a:bodyPr/>
          <a:lstStyle/>
          <a:p>
            <a:pPr algn="just">
              <a:lnSpc>
                <a:spcPct val="100000"/>
              </a:lnSpc>
            </a:pPr>
            <a:r>
              <a:rPr lang="fr-FR" dirty="0"/>
              <a:t>Dans </a:t>
            </a:r>
            <a:r>
              <a:rPr lang="fr-FR" i="1" dirty="0"/>
              <a:t>cheveu</a:t>
            </a:r>
            <a:r>
              <a:rPr lang="fr-FR" dirty="0"/>
              <a:t> et dans quelques autres mots, comme </a:t>
            </a:r>
            <a:r>
              <a:rPr lang="fr-FR" i="1" dirty="0"/>
              <a:t>chou</a:t>
            </a:r>
            <a:r>
              <a:rPr lang="fr-FR" dirty="0"/>
              <a:t>, </a:t>
            </a:r>
            <a:r>
              <a:rPr lang="fr-FR" i="1" dirty="0"/>
              <a:t>genou</a:t>
            </a:r>
            <a:r>
              <a:rPr lang="fr-FR" dirty="0"/>
              <a:t>, où </a:t>
            </a:r>
            <a:r>
              <a:rPr lang="fr-FR" i="1" dirty="0"/>
              <a:t>l </a:t>
            </a:r>
            <a:r>
              <a:rPr lang="fr-FR" dirty="0"/>
              <a:t>a été vocalisée à la suite de l’addition de </a:t>
            </a:r>
            <a:r>
              <a:rPr lang="fr-FR" i="1" dirty="0"/>
              <a:t>s, u </a:t>
            </a:r>
            <a:r>
              <a:rPr lang="fr-FR" dirty="0"/>
              <a:t>est resté après la disparition de </a:t>
            </a:r>
            <a:r>
              <a:rPr lang="fr-FR" i="1" dirty="0"/>
              <a:t>s.</a:t>
            </a:r>
            <a:r>
              <a:rPr lang="fr-FR" dirty="0"/>
              <a:t> Ainsi sur </a:t>
            </a:r>
            <a:r>
              <a:rPr lang="fr-FR" i="1" dirty="0" err="1"/>
              <a:t>chevels</a:t>
            </a:r>
            <a:r>
              <a:rPr lang="fr-FR" dirty="0"/>
              <a:t>, </a:t>
            </a:r>
            <a:r>
              <a:rPr lang="fr-FR" i="1" dirty="0" err="1"/>
              <a:t>cheveus</a:t>
            </a:r>
            <a:r>
              <a:rPr lang="fr-FR" dirty="0"/>
              <a:t> (c. s. singulier ou c. r. pluriel) on a formé </a:t>
            </a:r>
            <a:r>
              <a:rPr lang="fr-FR" i="1" dirty="0"/>
              <a:t>cheveu</a:t>
            </a:r>
            <a:r>
              <a:rPr lang="fr-FR" dirty="0"/>
              <a:t>, sur </a:t>
            </a:r>
            <a:r>
              <a:rPr lang="fr-FR" i="1" dirty="0" err="1"/>
              <a:t>genols</a:t>
            </a:r>
            <a:r>
              <a:rPr lang="fr-FR" dirty="0" err="1"/>
              <a:t>-</a:t>
            </a:r>
            <a:r>
              <a:rPr lang="fr-FR" i="1" dirty="0" err="1"/>
              <a:t>genous</a:t>
            </a:r>
            <a:r>
              <a:rPr lang="fr-FR" dirty="0"/>
              <a:t> on a formé </a:t>
            </a:r>
            <a:r>
              <a:rPr lang="fr-FR" i="1" dirty="0"/>
              <a:t>genou</a:t>
            </a:r>
            <a:r>
              <a:rPr lang="fr-FR" dirty="0"/>
              <a:t>. </a:t>
            </a:r>
          </a:p>
          <a:p>
            <a:endParaRPr lang="fr-FR" dirty="0"/>
          </a:p>
          <a:p>
            <a:r>
              <a:rPr lang="fr-FR" b="1" dirty="0">
                <a:solidFill>
                  <a:srgbClr val="FF0000"/>
                </a:solidFill>
              </a:rPr>
              <a:t>I.4. Maintien du cas régime</a:t>
            </a:r>
            <a:endParaRPr lang="fr-FR" dirty="0">
              <a:solidFill>
                <a:srgbClr val="FF0000"/>
              </a:solidFill>
            </a:endParaRPr>
          </a:p>
          <a:p>
            <a:pPr algn="just">
              <a:lnSpc>
                <a:spcPct val="100000"/>
              </a:lnSpc>
            </a:pPr>
            <a:r>
              <a:rPr lang="fr-FR" dirty="0"/>
              <a:t>D’une manière générale c’est le cas régime qui a persisté dans la langue française : la déclinaison à deux cas s’est perdue de bonne heure.</a:t>
            </a:r>
          </a:p>
          <a:p>
            <a:pPr algn="just">
              <a:lnSpc>
                <a:spcPct val="100000"/>
              </a:lnSpc>
            </a:pPr>
            <a:r>
              <a:rPr lang="fr-FR" dirty="0">
                <a:solidFill>
                  <a:srgbClr val="00B050"/>
                </a:solidFill>
              </a:rPr>
              <a:t>A la fin du XIIIe siècle les cas régimes se substituent aux cas sujets et à la fin du XIVe siècle ce processus est terminé.</a:t>
            </a:r>
          </a:p>
          <a:p>
            <a:endParaRPr lang="fr-FR" dirty="0"/>
          </a:p>
        </p:txBody>
      </p:sp>
    </p:spTree>
    <p:extLst>
      <p:ext uri="{BB962C8B-B14F-4D97-AF65-F5344CB8AC3E}">
        <p14:creationId xmlns:p14="http://schemas.microsoft.com/office/powerpoint/2010/main" val="41394915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AC8C79C-8636-4E64-BD55-66C57B744FC8}"/>
              </a:ext>
            </a:extLst>
          </p:cNvPr>
          <p:cNvSpPr>
            <a:spLocks noGrp="1"/>
          </p:cNvSpPr>
          <p:nvPr>
            <p:ph idx="1"/>
          </p:nvPr>
        </p:nvSpPr>
        <p:spPr>
          <a:xfrm>
            <a:off x="838200" y="581891"/>
            <a:ext cx="10515600" cy="5595072"/>
          </a:xfrm>
        </p:spPr>
        <p:txBody>
          <a:bodyPr/>
          <a:lstStyle/>
          <a:p>
            <a:pPr algn="just">
              <a:lnSpc>
                <a:spcPct val="200000"/>
              </a:lnSpc>
            </a:pPr>
            <a:r>
              <a:rPr lang="fr-FR" dirty="0"/>
              <a:t>Parmi les imparisyllabiques, quelques-uns se sont maintenus au cas sujet et au cas régime : </a:t>
            </a:r>
            <a:r>
              <a:rPr lang="fr-FR" i="1" dirty="0"/>
              <a:t>sire</a:t>
            </a:r>
            <a:r>
              <a:rPr lang="fr-FR" dirty="0"/>
              <a:t> et </a:t>
            </a:r>
            <a:r>
              <a:rPr lang="fr-FR" i="1" dirty="0"/>
              <a:t>seigneur</a:t>
            </a:r>
            <a:r>
              <a:rPr lang="fr-FR" dirty="0"/>
              <a:t> ; </a:t>
            </a:r>
            <a:r>
              <a:rPr lang="fr-FR" i="1" dirty="0"/>
              <a:t>pâtre</a:t>
            </a:r>
            <a:r>
              <a:rPr lang="fr-FR" dirty="0"/>
              <a:t> et </a:t>
            </a:r>
            <a:r>
              <a:rPr lang="fr-FR" i="1" dirty="0"/>
              <a:t>pasteur</a:t>
            </a:r>
            <a:r>
              <a:rPr lang="fr-FR" dirty="0"/>
              <a:t> (mot savant plutôt) ; </a:t>
            </a:r>
            <a:r>
              <a:rPr lang="fr-FR" i="1" dirty="0"/>
              <a:t>maire</a:t>
            </a:r>
            <a:r>
              <a:rPr lang="fr-FR" dirty="0"/>
              <a:t>, </a:t>
            </a:r>
            <a:r>
              <a:rPr lang="fr-FR" i="1" dirty="0"/>
              <a:t>majeur</a:t>
            </a:r>
            <a:r>
              <a:rPr lang="fr-FR" dirty="0"/>
              <a:t> ; </a:t>
            </a:r>
            <a:r>
              <a:rPr lang="fr-FR" i="1" dirty="0"/>
              <a:t>copain</a:t>
            </a:r>
            <a:r>
              <a:rPr lang="fr-FR" dirty="0"/>
              <a:t>, </a:t>
            </a:r>
            <a:r>
              <a:rPr lang="fr-FR" i="1" dirty="0"/>
              <a:t>compagnon</a:t>
            </a:r>
            <a:r>
              <a:rPr lang="fr-FR" dirty="0"/>
              <a:t>.</a:t>
            </a:r>
          </a:p>
          <a:p>
            <a:pPr marL="0" indent="0" algn="just">
              <a:lnSpc>
                <a:spcPct val="200000"/>
              </a:lnSpc>
              <a:buNone/>
            </a:pPr>
            <a:endParaRPr lang="fr-FR" dirty="0"/>
          </a:p>
          <a:p>
            <a:endParaRPr lang="fr-FR" dirty="0"/>
          </a:p>
        </p:txBody>
      </p:sp>
    </p:spTree>
    <p:extLst>
      <p:ext uri="{BB962C8B-B14F-4D97-AF65-F5344CB8AC3E}">
        <p14:creationId xmlns:p14="http://schemas.microsoft.com/office/powerpoint/2010/main" val="719852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D0442A5-17BF-4860-86A9-AD19F64218E9}"/>
              </a:ext>
            </a:extLst>
          </p:cNvPr>
          <p:cNvSpPr>
            <a:spLocks noGrp="1"/>
          </p:cNvSpPr>
          <p:nvPr>
            <p:ph idx="1"/>
          </p:nvPr>
        </p:nvSpPr>
        <p:spPr>
          <a:xfrm>
            <a:off x="838200" y="554182"/>
            <a:ext cx="10515600" cy="5622781"/>
          </a:xfrm>
        </p:spPr>
        <p:txBody>
          <a:bodyPr/>
          <a:lstStyle/>
          <a:p>
            <a:r>
              <a:rPr lang="fr-FR" b="1" u="sng" dirty="0">
                <a:solidFill>
                  <a:srgbClr val="FF0000"/>
                </a:solidFill>
              </a:rPr>
              <a:t>I.5.  LA DECLINAISON DES ADJECTIFS</a:t>
            </a:r>
            <a:endParaRPr lang="fr-FR" dirty="0">
              <a:solidFill>
                <a:srgbClr val="FF0000"/>
              </a:solidFill>
            </a:endParaRPr>
          </a:p>
          <a:p>
            <a:pPr marL="0" indent="0">
              <a:lnSpc>
                <a:spcPct val="100000"/>
              </a:lnSpc>
              <a:buNone/>
            </a:pPr>
            <a:r>
              <a:rPr lang="fr-FR" b="1" dirty="0">
                <a:solidFill>
                  <a:srgbClr val="FF0000"/>
                </a:solidFill>
              </a:rPr>
              <a:t> </a:t>
            </a:r>
            <a:r>
              <a:rPr lang="fr-FR" dirty="0"/>
              <a:t>On retrouve les mêmes flexions que pour le substantif.</a:t>
            </a:r>
          </a:p>
          <a:p>
            <a:pPr algn="just">
              <a:lnSpc>
                <a:spcPct val="100000"/>
              </a:lnSpc>
            </a:pPr>
            <a:r>
              <a:rPr lang="fr-FR" dirty="0"/>
              <a:t>On distingue deux classes dans les adjectifs : la première correspondant aux adjectifs latins terminés en </a:t>
            </a:r>
            <a:r>
              <a:rPr lang="fr-FR" i="1" dirty="0">
                <a:solidFill>
                  <a:srgbClr val="00B050"/>
                </a:solidFill>
              </a:rPr>
              <a:t>–us</a:t>
            </a:r>
            <a:r>
              <a:rPr lang="fr-FR" dirty="0">
                <a:solidFill>
                  <a:srgbClr val="00B050"/>
                </a:solidFill>
              </a:rPr>
              <a:t>, </a:t>
            </a:r>
            <a:r>
              <a:rPr lang="fr-FR" i="1" dirty="0">
                <a:solidFill>
                  <a:srgbClr val="00B050"/>
                </a:solidFill>
              </a:rPr>
              <a:t>-a</a:t>
            </a:r>
            <a:r>
              <a:rPr lang="fr-FR" dirty="0">
                <a:solidFill>
                  <a:srgbClr val="00B050"/>
                </a:solidFill>
              </a:rPr>
              <a:t>, -</a:t>
            </a:r>
            <a:r>
              <a:rPr lang="fr-FR" i="1" dirty="0" err="1">
                <a:solidFill>
                  <a:srgbClr val="00B050"/>
                </a:solidFill>
              </a:rPr>
              <a:t>um</a:t>
            </a:r>
            <a:r>
              <a:rPr lang="fr-FR" i="1" dirty="0"/>
              <a:t>.</a:t>
            </a:r>
            <a:r>
              <a:rPr lang="fr-FR" dirty="0"/>
              <a:t> Ils sont appelés </a:t>
            </a:r>
            <a:r>
              <a:rPr lang="fr-FR" i="1" dirty="0"/>
              <a:t>biformes</a:t>
            </a:r>
            <a:r>
              <a:rPr lang="fr-FR" dirty="0"/>
              <a:t> parce qu’ils distinguent les genres. La deuxième classe correspond aux adjectifs en </a:t>
            </a:r>
            <a:r>
              <a:rPr lang="fr-FR" i="1" dirty="0">
                <a:solidFill>
                  <a:srgbClr val="00B050"/>
                </a:solidFill>
              </a:rPr>
              <a:t>–</a:t>
            </a:r>
            <a:r>
              <a:rPr lang="fr-FR" i="1" dirty="0" err="1">
                <a:solidFill>
                  <a:srgbClr val="00B050"/>
                </a:solidFill>
              </a:rPr>
              <a:t>is</a:t>
            </a:r>
            <a:r>
              <a:rPr lang="fr-FR" i="1" dirty="0"/>
              <a:t>.</a:t>
            </a:r>
            <a:r>
              <a:rPr lang="fr-FR" dirty="0"/>
              <a:t> Ce sont les adjectifs </a:t>
            </a:r>
            <a:r>
              <a:rPr lang="fr-FR" i="1" dirty="0">
                <a:solidFill>
                  <a:srgbClr val="00B050"/>
                </a:solidFill>
              </a:rPr>
              <a:t>uniformes</a:t>
            </a:r>
            <a:r>
              <a:rPr lang="fr-FR" dirty="0">
                <a:solidFill>
                  <a:srgbClr val="00B050"/>
                </a:solidFill>
              </a:rPr>
              <a:t> ou </a:t>
            </a:r>
            <a:r>
              <a:rPr lang="fr-FR" i="1" dirty="0">
                <a:solidFill>
                  <a:srgbClr val="00B050"/>
                </a:solidFill>
              </a:rPr>
              <a:t>épicènes</a:t>
            </a:r>
            <a:r>
              <a:rPr lang="fr-FR" dirty="0">
                <a:solidFill>
                  <a:srgbClr val="00B050"/>
                </a:solidFill>
              </a:rPr>
              <a:t>. </a:t>
            </a:r>
          </a:p>
          <a:p>
            <a:pPr algn="just">
              <a:lnSpc>
                <a:spcPct val="100000"/>
              </a:lnSpc>
            </a:pPr>
            <a:r>
              <a:rPr lang="fr-FR" dirty="0"/>
              <a:t>Dans la première catégorie les formes du féminin et du masculin suivent respectivement la déclinaison des noms masculins et féminins : fém. </a:t>
            </a:r>
            <a:r>
              <a:rPr lang="fr-FR" i="1" dirty="0" err="1"/>
              <a:t>bone</a:t>
            </a:r>
            <a:r>
              <a:rPr lang="fr-FR" dirty="0"/>
              <a:t>, masc. </a:t>
            </a:r>
            <a:r>
              <a:rPr lang="fr-FR" i="1" dirty="0"/>
              <a:t>bons</a:t>
            </a:r>
            <a:r>
              <a:rPr lang="fr-FR" dirty="0"/>
              <a:t>.</a:t>
            </a:r>
          </a:p>
          <a:p>
            <a:pPr algn="just">
              <a:lnSpc>
                <a:spcPct val="100000"/>
              </a:lnSpc>
            </a:pPr>
            <a:r>
              <a:rPr lang="fr-FR" dirty="0"/>
              <a:t>Le neutre se maintient quelque temps au singulier et se reconnaît à l’absence de </a:t>
            </a:r>
            <a:r>
              <a:rPr lang="fr-FR" i="1" dirty="0"/>
              <a:t>s </a:t>
            </a:r>
            <a:r>
              <a:rPr lang="fr-FR" dirty="0"/>
              <a:t>: </a:t>
            </a:r>
            <a:r>
              <a:rPr lang="fr-FR" i="1" dirty="0"/>
              <a:t>bon, </a:t>
            </a:r>
            <a:r>
              <a:rPr lang="fr-FR" i="1" dirty="0" err="1"/>
              <a:t>cler</a:t>
            </a:r>
            <a:r>
              <a:rPr lang="fr-FR" dirty="0"/>
              <a:t>. </a:t>
            </a:r>
          </a:p>
          <a:p>
            <a:endParaRPr lang="fr-FR" dirty="0"/>
          </a:p>
        </p:txBody>
      </p:sp>
    </p:spTree>
    <p:extLst>
      <p:ext uri="{BB962C8B-B14F-4D97-AF65-F5344CB8AC3E}">
        <p14:creationId xmlns:p14="http://schemas.microsoft.com/office/powerpoint/2010/main" val="42881793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043D2DB-BD79-432D-8ADB-36C9C311B2CF}"/>
              </a:ext>
            </a:extLst>
          </p:cNvPr>
          <p:cNvSpPr>
            <a:spLocks noGrp="1"/>
          </p:cNvSpPr>
          <p:nvPr>
            <p:ph idx="1"/>
          </p:nvPr>
        </p:nvSpPr>
        <p:spPr>
          <a:xfrm>
            <a:off x="838200" y="568036"/>
            <a:ext cx="10515600" cy="6179128"/>
          </a:xfrm>
        </p:spPr>
        <p:txBody>
          <a:bodyPr/>
          <a:lstStyle/>
          <a:p>
            <a:pPr algn="just">
              <a:lnSpc>
                <a:spcPct val="150000"/>
              </a:lnSpc>
            </a:pPr>
            <a:r>
              <a:rPr lang="fr-FR" b="1" i="1" dirty="0"/>
              <a:t>I.5.1. Première classe</a:t>
            </a:r>
            <a:endParaRPr lang="fr-FR" dirty="0"/>
          </a:p>
          <a:p>
            <a:pPr algn="just">
              <a:lnSpc>
                <a:spcPct val="150000"/>
              </a:lnSpc>
            </a:pPr>
            <a:r>
              <a:rPr lang="fr-FR" dirty="0"/>
              <a:t>Ils sont issus d’adjectifs de la première classe en latin. Ce sont des adjectifs dont la forme féminine est terminée en « - e » (issu d’un « -a » latin) :</a:t>
            </a:r>
          </a:p>
          <a:p>
            <a:pPr lvl="0" algn="just">
              <a:lnSpc>
                <a:spcPct val="150000"/>
              </a:lnSpc>
            </a:pPr>
            <a:r>
              <a:rPr lang="fr-FR" dirty="0"/>
              <a:t>soit le féminin peut être différent du masculin : </a:t>
            </a:r>
            <a:r>
              <a:rPr lang="fr-FR" i="1" dirty="0"/>
              <a:t>bon ≠ </a:t>
            </a:r>
            <a:r>
              <a:rPr lang="fr-FR" i="1" dirty="0" err="1"/>
              <a:t>bone</a:t>
            </a:r>
            <a:r>
              <a:rPr lang="fr-FR" i="1" dirty="0"/>
              <a:t> ; </a:t>
            </a:r>
            <a:endParaRPr lang="fr-FR" dirty="0"/>
          </a:p>
          <a:p>
            <a:pPr lvl="0" algn="just">
              <a:lnSpc>
                <a:spcPct val="150000"/>
              </a:lnSpc>
            </a:pPr>
            <a:r>
              <a:rPr lang="fr-FR" dirty="0"/>
              <a:t>soit le masculin possède un « -e » comme le féminin : </a:t>
            </a:r>
            <a:r>
              <a:rPr lang="fr-FR" i="1" dirty="0" err="1"/>
              <a:t>destre</a:t>
            </a:r>
            <a:r>
              <a:rPr lang="fr-FR" dirty="0"/>
              <a:t> (« droit »), </a:t>
            </a:r>
            <a:r>
              <a:rPr lang="fr-FR" i="1" dirty="0" err="1"/>
              <a:t>estrunge</a:t>
            </a:r>
            <a:r>
              <a:rPr lang="fr-FR" dirty="0"/>
              <a:t>…le [ u ] final (</a:t>
            </a:r>
            <a:r>
              <a:rPr lang="fr-FR" i="1" dirty="0" err="1"/>
              <a:t>desteru</a:t>
            </a:r>
            <a:r>
              <a:rPr lang="fr-FR" dirty="0"/>
              <a:t>, </a:t>
            </a:r>
            <a:r>
              <a:rPr lang="fr-FR" i="1" dirty="0" err="1"/>
              <a:t>extraneu</a:t>
            </a:r>
            <a:r>
              <a:rPr lang="fr-FR" dirty="0"/>
              <a:t>) s’est conservé au masculin comme voyelle d’appui après un groupe consonantique complexe. </a:t>
            </a:r>
          </a:p>
          <a:p>
            <a:endParaRPr lang="fr-FR" dirty="0"/>
          </a:p>
        </p:txBody>
      </p:sp>
    </p:spTree>
    <p:extLst>
      <p:ext uri="{BB962C8B-B14F-4D97-AF65-F5344CB8AC3E}">
        <p14:creationId xmlns:p14="http://schemas.microsoft.com/office/powerpoint/2010/main" val="6046501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E7F62C-D6C1-4F2A-9F82-E07836475146}"/>
              </a:ext>
            </a:extLst>
          </p:cNvPr>
          <p:cNvSpPr>
            <a:spLocks noGrp="1"/>
          </p:cNvSpPr>
          <p:nvPr>
            <p:ph idx="1"/>
          </p:nvPr>
        </p:nvSpPr>
        <p:spPr>
          <a:xfrm>
            <a:off x="838200" y="360218"/>
            <a:ext cx="10515600" cy="5816745"/>
          </a:xfrm>
        </p:spPr>
        <p:txBody>
          <a:bodyPr/>
          <a:lstStyle/>
          <a:p>
            <a:r>
              <a:rPr lang="fr-FR" b="1" i="1" dirty="0"/>
              <a:t>Modèle bon</a:t>
            </a:r>
            <a:endParaRPr lang="fr-FR" dirty="0"/>
          </a:p>
          <a:p>
            <a:endParaRPr lang="fr-FR" dirty="0"/>
          </a:p>
        </p:txBody>
      </p:sp>
      <p:graphicFrame>
        <p:nvGraphicFramePr>
          <p:cNvPr id="4" name="Tableau 4">
            <a:extLst>
              <a:ext uri="{FF2B5EF4-FFF2-40B4-BE49-F238E27FC236}">
                <a16:creationId xmlns:a16="http://schemas.microsoft.com/office/drawing/2014/main" id="{23FB6878-A503-4403-A5BF-5104BBD578AD}"/>
              </a:ext>
            </a:extLst>
          </p:cNvPr>
          <p:cNvGraphicFramePr>
            <a:graphicFrameLocks noGrp="1"/>
          </p:cNvGraphicFramePr>
          <p:nvPr>
            <p:extLst>
              <p:ext uri="{D42A27DB-BD31-4B8C-83A1-F6EECF244321}">
                <p14:modId xmlns:p14="http://schemas.microsoft.com/office/powerpoint/2010/main" val="2688866475"/>
              </p:ext>
            </p:extLst>
          </p:nvPr>
        </p:nvGraphicFramePr>
        <p:xfrm>
          <a:off x="2032000" y="1066800"/>
          <a:ext cx="8732983" cy="5287098"/>
        </p:xfrm>
        <a:graphic>
          <a:graphicData uri="http://schemas.openxmlformats.org/drawingml/2006/table">
            <a:tbl>
              <a:tblPr firstRow="1" bandRow="1">
                <a:tableStyleId>{5C22544A-7EE6-4342-B048-85BDC9FD1C3A}</a:tableStyleId>
              </a:tblPr>
              <a:tblGrid>
                <a:gridCol w="764136">
                  <a:extLst>
                    <a:ext uri="{9D8B030D-6E8A-4147-A177-3AD203B41FA5}">
                      <a16:colId xmlns:a16="http://schemas.microsoft.com/office/drawing/2014/main" val="507167664"/>
                    </a:ext>
                  </a:extLst>
                </a:gridCol>
                <a:gridCol w="1830949">
                  <a:extLst>
                    <a:ext uri="{9D8B030D-6E8A-4147-A177-3AD203B41FA5}">
                      <a16:colId xmlns:a16="http://schemas.microsoft.com/office/drawing/2014/main" val="2150442703"/>
                    </a:ext>
                  </a:extLst>
                </a:gridCol>
                <a:gridCol w="1552042">
                  <a:extLst>
                    <a:ext uri="{9D8B030D-6E8A-4147-A177-3AD203B41FA5}">
                      <a16:colId xmlns:a16="http://schemas.microsoft.com/office/drawing/2014/main" val="252058599"/>
                    </a:ext>
                  </a:extLst>
                </a:gridCol>
                <a:gridCol w="1674862">
                  <a:extLst>
                    <a:ext uri="{9D8B030D-6E8A-4147-A177-3AD203B41FA5}">
                      <a16:colId xmlns:a16="http://schemas.microsoft.com/office/drawing/2014/main" val="3541336358"/>
                    </a:ext>
                  </a:extLst>
                </a:gridCol>
                <a:gridCol w="1455497">
                  <a:extLst>
                    <a:ext uri="{9D8B030D-6E8A-4147-A177-3AD203B41FA5}">
                      <a16:colId xmlns:a16="http://schemas.microsoft.com/office/drawing/2014/main" val="179678382"/>
                    </a:ext>
                  </a:extLst>
                </a:gridCol>
                <a:gridCol w="1455497">
                  <a:extLst>
                    <a:ext uri="{9D8B030D-6E8A-4147-A177-3AD203B41FA5}">
                      <a16:colId xmlns:a16="http://schemas.microsoft.com/office/drawing/2014/main" val="3279673864"/>
                    </a:ext>
                  </a:extLst>
                </a:gridCol>
              </a:tblGrid>
              <a:tr h="933621">
                <a:tc gridSpan="3">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r>
                        <a:rPr lang="fr-FR" sz="2000" b="1" dirty="0">
                          <a:effectLst/>
                          <a:latin typeface="Cambria" panose="02040503050406030204" pitchFamily="18" charset="0"/>
                          <a:ea typeface="Times New Roman" panose="02020603050405020304" pitchFamily="18" charset="0"/>
                          <a:cs typeface="Arial" panose="020B0604020202020204" pitchFamily="34" charset="0"/>
                        </a:rPr>
                        <a:t>Masculin</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2">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Féminin</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r>
                        <a:rPr lang="fr-FR" sz="2000" b="1">
                          <a:effectLst/>
                          <a:latin typeface="Cambria" panose="02040503050406030204" pitchFamily="18" charset="0"/>
                          <a:ea typeface="Times New Roman" panose="02020603050405020304" pitchFamily="18" charset="0"/>
                          <a:cs typeface="Arial" panose="020B0604020202020204" pitchFamily="34" charset="0"/>
                        </a:rPr>
                        <a:t>Neutre</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65588927"/>
                  </a:ext>
                </a:extLst>
              </a:tr>
              <a:tr h="933621">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Pluriel</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Pluriel</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8184886"/>
                  </a:ext>
                </a:extLst>
              </a:tr>
              <a:tr h="1211589">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bonus &gt; bons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boni&gt;bon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bona &gt; bone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bonae →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*bonas &gt; bones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bonum</a:t>
                      </a:r>
                      <a:r>
                        <a:rPr lang="fr-FR" sz="2000" i="1" dirty="0">
                          <a:effectLst/>
                          <a:latin typeface="Cambria" panose="02040503050406030204" pitchFamily="18" charset="0"/>
                          <a:ea typeface="Times New Roman" panose="02020603050405020304" pitchFamily="18" charset="0"/>
                          <a:cs typeface="Arial" panose="020B0604020202020204" pitchFamily="34" charset="0"/>
                        </a:rPr>
                        <a:t>&gt; bon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19362518"/>
                  </a:ext>
                </a:extLst>
              </a:tr>
              <a:tr h="933621">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bonum &gt; bon</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bonos</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&gt;bons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Bonam</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bone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bonas</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bones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335236663"/>
                  </a:ext>
                </a:extLst>
              </a:tr>
              <a:tr h="933621">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4144398607"/>
                  </a:ext>
                </a:extLst>
              </a:tr>
            </a:tbl>
          </a:graphicData>
        </a:graphic>
      </p:graphicFrame>
    </p:spTree>
    <p:extLst>
      <p:ext uri="{BB962C8B-B14F-4D97-AF65-F5344CB8AC3E}">
        <p14:creationId xmlns:p14="http://schemas.microsoft.com/office/powerpoint/2010/main" val="26245756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956DC9-ABBF-469A-B346-37D8182679F4}"/>
              </a:ext>
            </a:extLst>
          </p:cNvPr>
          <p:cNvSpPr>
            <a:spLocks noGrp="1"/>
          </p:cNvSpPr>
          <p:nvPr>
            <p:ph idx="1"/>
          </p:nvPr>
        </p:nvSpPr>
        <p:spPr>
          <a:xfrm>
            <a:off x="838200" y="554182"/>
            <a:ext cx="10515600" cy="5622781"/>
          </a:xfrm>
        </p:spPr>
        <p:txBody>
          <a:bodyPr/>
          <a:lstStyle/>
          <a:p>
            <a:pPr algn="just">
              <a:lnSpc>
                <a:spcPct val="100000"/>
              </a:lnSpc>
            </a:pPr>
            <a:r>
              <a:rPr lang="fr-FR" dirty="0"/>
              <a:t>Ainsi se déclinent les adjectifs provenant d’adjectifs latins en </a:t>
            </a:r>
            <a:r>
              <a:rPr lang="fr-FR" dirty="0">
                <a:solidFill>
                  <a:srgbClr val="00B050"/>
                </a:solidFill>
              </a:rPr>
              <a:t>–us</a:t>
            </a:r>
            <a:r>
              <a:rPr lang="fr-FR" dirty="0"/>
              <a:t>, -a, -</a:t>
            </a:r>
            <a:r>
              <a:rPr lang="fr-FR" dirty="0" err="1"/>
              <a:t>um</a:t>
            </a:r>
            <a:r>
              <a:rPr lang="fr-FR" dirty="0"/>
              <a:t>, les participes passés et les adjectifs non dérivés du latin : </a:t>
            </a:r>
            <a:r>
              <a:rPr lang="fr-FR" i="1" dirty="0"/>
              <a:t>bons, </a:t>
            </a:r>
            <a:r>
              <a:rPr lang="fr-FR" i="1" dirty="0" err="1"/>
              <a:t>mals</a:t>
            </a:r>
            <a:r>
              <a:rPr lang="fr-FR" i="1" dirty="0"/>
              <a:t> ; blancs, francs ; </a:t>
            </a:r>
            <a:r>
              <a:rPr lang="fr-FR" i="1" dirty="0" err="1"/>
              <a:t>amez</a:t>
            </a:r>
            <a:r>
              <a:rPr lang="fr-FR" i="1" dirty="0"/>
              <a:t>, chantez (&lt; </a:t>
            </a:r>
            <a:r>
              <a:rPr lang="fr-FR" i="1" dirty="0" err="1"/>
              <a:t>amatus</a:t>
            </a:r>
            <a:r>
              <a:rPr lang="fr-FR" i="1" dirty="0"/>
              <a:t>, </a:t>
            </a:r>
            <a:r>
              <a:rPr lang="fr-FR" i="1" dirty="0" err="1"/>
              <a:t>cantatus</a:t>
            </a:r>
            <a:r>
              <a:rPr lang="fr-FR" i="1" dirty="0"/>
              <a:t>), etc.  </a:t>
            </a:r>
            <a:endParaRPr lang="fr-FR" dirty="0"/>
          </a:p>
          <a:p>
            <a:pPr algn="just">
              <a:lnSpc>
                <a:spcPct val="100000"/>
              </a:lnSpc>
            </a:pPr>
            <a:r>
              <a:rPr lang="fr-FR" dirty="0"/>
              <a:t>	Pour tous les genres et aux trois classes, des variantes phonétiques sont possibles à cause de la présence du </a:t>
            </a:r>
            <a:r>
              <a:rPr lang="fr-FR" dirty="0">
                <a:solidFill>
                  <a:srgbClr val="00B050"/>
                </a:solidFill>
              </a:rPr>
              <a:t>« -s »</a:t>
            </a:r>
            <a:r>
              <a:rPr lang="fr-FR" dirty="0"/>
              <a:t> de flexion. Le [ e ] final peut aussi produire des variantes radicales :</a:t>
            </a:r>
          </a:p>
          <a:p>
            <a:pPr lvl="0" algn="just">
              <a:lnSpc>
                <a:spcPct val="100000"/>
              </a:lnSpc>
            </a:pPr>
            <a:r>
              <a:rPr lang="fr-FR" i="1" dirty="0" err="1"/>
              <a:t>chaitis</a:t>
            </a:r>
            <a:r>
              <a:rPr lang="fr-FR" i="1" dirty="0"/>
              <a:t>, </a:t>
            </a:r>
            <a:r>
              <a:rPr lang="fr-FR" i="1" dirty="0" err="1"/>
              <a:t>chaitive</a:t>
            </a:r>
            <a:r>
              <a:rPr lang="fr-FR" i="1" dirty="0"/>
              <a:t>, </a:t>
            </a:r>
            <a:r>
              <a:rPr lang="fr-FR" i="1" dirty="0" err="1"/>
              <a:t>chaitif</a:t>
            </a:r>
            <a:r>
              <a:rPr lang="fr-FR" dirty="0"/>
              <a:t> (« malheureux ») ; </a:t>
            </a:r>
            <a:r>
              <a:rPr lang="fr-FR" i="1" dirty="0"/>
              <a:t>vis, vive, vif</a:t>
            </a:r>
            <a:r>
              <a:rPr lang="fr-FR" dirty="0"/>
              <a:t> (« vivant ») ;</a:t>
            </a:r>
          </a:p>
          <a:p>
            <a:pPr lvl="0" algn="just">
              <a:lnSpc>
                <a:spcPct val="100000"/>
              </a:lnSpc>
            </a:pPr>
            <a:r>
              <a:rPr lang="fr-FR" i="1" dirty="0" err="1"/>
              <a:t>blans</a:t>
            </a:r>
            <a:r>
              <a:rPr lang="fr-FR" i="1" dirty="0"/>
              <a:t>, blanche, blanc (</a:t>
            </a:r>
            <a:r>
              <a:rPr lang="fr-FR" dirty="0"/>
              <a:t>ou</a:t>
            </a:r>
            <a:r>
              <a:rPr lang="fr-FR" i="1" dirty="0"/>
              <a:t> ses, </a:t>
            </a:r>
            <a:r>
              <a:rPr lang="fr-FR" i="1" dirty="0" err="1"/>
              <a:t>seche</a:t>
            </a:r>
            <a:r>
              <a:rPr lang="fr-FR" i="1" dirty="0"/>
              <a:t>, sec) ;</a:t>
            </a:r>
            <a:endParaRPr lang="fr-FR" dirty="0"/>
          </a:p>
          <a:p>
            <a:pPr lvl="0" algn="just">
              <a:lnSpc>
                <a:spcPct val="100000"/>
              </a:lnSpc>
            </a:pPr>
            <a:r>
              <a:rPr lang="fr-FR" i="1" dirty="0"/>
              <a:t>liez, </a:t>
            </a:r>
            <a:r>
              <a:rPr lang="fr-FR" i="1" dirty="0" err="1"/>
              <a:t>liee</a:t>
            </a:r>
            <a:r>
              <a:rPr lang="fr-FR" i="1" dirty="0"/>
              <a:t>, lié </a:t>
            </a:r>
            <a:r>
              <a:rPr lang="fr-FR" dirty="0"/>
              <a:t>(« content ») ;</a:t>
            </a:r>
          </a:p>
          <a:p>
            <a:pPr lvl="0" algn="just">
              <a:lnSpc>
                <a:spcPct val="100000"/>
              </a:lnSpc>
            </a:pPr>
            <a:r>
              <a:rPr lang="fr-FR" i="1" dirty="0" err="1"/>
              <a:t>biaus</a:t>
            </a:r>
            <a:r>
              <a:rPr lang="fr-FR" i="1" dirty="0"/>
              <a:t>, belle, bel ;</a:t>
            </a:r>
            <a:endParaRPr lang="fr-FR" dirty="0"/>
          </a:p>
          <a:p>
            <a:pPr lvl="0" algn="just">
              <a:lnSpc>
                <a:spcPct val="100000"/>
              </a:lnSpc>
            </a:pPr>
            <a:r>
              <a:rPr lang="fr-FR" i="1" dirty="0"/>
              <a:t>las, lasse, las (« </a:t>
            </a:r>
            <a:r>
              <a:rPr lang="fr-FR" dirty="0"/>
              <a:t>malheureux »)…</a:t>
            </a:r>
            <a:r>
              <a:rPr lang="fr-FR" i="1" dirty="0"/>
              <a:t> </a:t>
            </a:r>
            <a:endParaRPr lang="fr-FR" dirty="0"/>
          </a:p>
          <a:p>
            <a:endParaRPr lang="fr-FR" dirty="0"/>
          </a:p>
        </p:txBody>
      </p:sp>
    </p:spTree>
    <p:extLst>
      <p:ext uri="{BB962C8B-B14F-4D97-AF65-F5344CB8AC3E}">
        <p14:creationId xmlns:p14="http://schemas.microsoft.com/office/powerpoint/2010/main" val="16345414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E96693-3EB4-496A-AB1F-7C75C816E957}"/>
              </a:ext>
            </a:extLst>
          </p:cNvPr>
          <p:cNvSpPr>
            <a:spLocks noGrp="1"/>
          </p:cNvSpPr>
          <p:nvPr>
            <p:ph idx="1"/>
          </p:nvPr>
        </p:nvSpPr>
        <p:spPr>
          <a:xfrm>
            <a:off x="838200" y="512618"/>
            <a:ext cx="10515600" cy="5664345"/>
          </a:xfrm>
        </p:spPr>
        <p:txBody>
          <a:bodyPr/>
          <a:lstStyle/>
          <a:p>
            <a:r>
              <a:rPr lang="fr-FR" b="1" i="1" dirty="0"/>
              <a:t>Modèle </a:t>
            </a:r>
            <a:r>
              <a:rPr lang="fr-FR" b="1" i="1" dirty="0" err="1"/>
              <a:t>destre</a:t>
            </a:r>
            <a:endParaRPr lang="fr-FR" dirty="0"/>
          </a:p>
          <a:p>
            <a:pPr algn="just"/>
            <a:r>
              <a:rPr lang="fr-FR" dirty="0"/>
              <a:t>Les adjectifs provenant d’adjectifs latins en </a:t>
            </a:r>
            <a:r>
              <a:rPr lang="fr-FR" i="1" dirty="0"/>
              <a:t>–er, ri </a:t>
            </a:r>
            <a:r>
              <a:rPr lang="fr-FR" dirty="0"/>
              <a:t>(comme </a:t>
            </a:r>
            <a:r>
              <a:rPr lang="fr-FR" i="1" dirty="0" err="1"/>
              <a:t>dexter</a:t>
            </a:r>
            <a:r>
              <a:rPr lang="fr-FR" dirty="0"/>
              <a:t>, </a:t>
            </a:r>
            <a:r>
              <a:rPr lang="fr-FR" i="1" dirty="0" err="1"/>
              <a:t>déxtĕri</a:t>
            </a:r>
            <a:r>
              <a:rPr lang="fr-FR" dirty="0"/>
              <a:t>), ne prennent pas au début « -</a:t>
            </a:r>
            <a:r>
              <a:rPr lang="fr-FR" i="1" dirty="0"/>
              <a:t>s » </a:t>
            </a:r>
            <a:r>
              <a:rPr lang="fr-FR" dirty="0"/>
              <a:t>flexionnelle au cas sujet masculin singulier.  </a:t>
            </a:r>
          </a:p>
          <a:p>
            <a:pPr algn="just"/>
            <a:r>
              <a:rPr lang="fr-FR" dirty="0"/>
              <a:t> </a:t>
            </a:r>
          </a:p>
          <a:p>
            <a:endParaRPr lang="fr-FR" dirty="0"/>
          </a:p>
        </p:txBody>
      </p:sp>
      <p:graphicFrame>
        <p:nvGraphicFramePr>
          <p:cNvPr id="4" name="Tableau 4">
            <a:extLst>
              <a:ext uri="{FF2B5EF4-FFF2-40B4-BE49-F238E27FC236}">
                <a16:creationId xmlns:a16="http://schemas.microsoft.com/office/drawing/2014/main" id="{2CE574E9-CBB2-4CD6-99D9-275C0B1D0B85}"/>
              </a:ext>
            </a:extLst>
          </p:cNvPr>
          <p:cNvGraphicFramePr>
            <a:graphicFrameLocks noGrp="1"/>
          </p:cNvGraphicFramePr>
          <p:nvPr>
            <p:extLst>
              <p:ext uri="{D42A27DB-BD31-4B8C-83A1-F6EECF244321}">
                <p14:modId xmlns:p14="http://schemas.microsoft.com/office/powerpoint/2010/main" val="2648581526"/>
              </p:ext>
            </p:extLst>
          </p:nvPr>
        </p:nvGraphicFramePr>
        <p:xfrm>
          <a:off x="2032000" y="2382981"/>
          <a:ext cx="8128002" cy="4289229"/>
        </p:xfrm>
        <a:graphic>
          <a:graphicData uri="http://schemas.openxmlformats.org/drawingml/2006/table">
            <a:tbl>
              <a:tblPr firstRow="1" bandRow="1">
                <a:tableStyleId>{5C22544A-7EE6-4342-B048-85BDC9FD1C3A}</a:tableStyleId>
              </a:tblPr>
              <a:tblGrid>
                <a:gridCol w="711200">
                  <a:extLst>
                    <a:ext uri="{9D8B030D-6E8A-4147-A177-3AD203B41FA5}">
                      <a16:colId xmlns:a16="http://schemas.microsoft.com/office/drawing/2014/main" val="2531819514"/>
                    </a:ext>
                  </a:extLst>
                </a:gridCol>
                <a:gridCol w="1998134">
                  <a:extLst>
                    <a:ext uri="{9D8B030D-6E8A-4147-A177-3AD203B41FA5}">
                      <a16:colId xmlns:a16="http://schemas.microsoft.com/office/drawing/2014/main" val="1229747404"/>
                    </a:ext>
                  </a:extLst>
                </a:gridCol>
                <a:gridCol w="1354667">
                  <a:extLst>
                    <a:ext uri="{9D8B030D-6E8A-4147-A177-3AD203B41FA5}">
                      <a16:colId xmlns:a16="http://schemas.microsoft.com/office/drawing/2014/main" val="3830206188"/>
                    </a:ext>
                  </a:extLst>
                </a:gridCol>
                <a:gridCol w="1354667">
                  <a:extLst>
                    <a:ext uri="{9D8B030D-6E8A-4147-A177-3AD203B41FA5}">
                      <a16:colId xmlns:a16="http://schemas.microsoft.com/office/drawing/2014/main" val="3991894736"/>
                    </a:ext>
                  </a:extLst>
                </a:gridCol>
                <a:gridCol w="1354667">
                  <a:extLst>
                    <a:ext uri="{9D8B030D-6E8A-4147-A177-3AD203B41FA5}">
                      <a16:colId xmlns:a16="http://schemas.microsoft.com/office/drawing/2014/main" val="992461506"/>
                    </a:ext>
                  </a:extLst>
                </a:gridCol>
                <a:gridCol w="1354667">
                  <a:extLst>
                    <a:ext uri="{9D8B030D-6E8A-4147-A177-3AD203B41FA5}">
                      <a16:colId xmlns:a16="http://schemas.microsoft.com/office/drawing/2014/main" val="1019930528"/>
                    </a:ext>
                  </a:extLst>
                </a:gridCol>
              </a:tblGrid>
              <a:tr h="869373">
                <a:tc gridSpan="3">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r>
                        <a:rPr lang="fr-FR" sz="2000" b="1" dirty="0">
                          <a:effectLst/>
                          <a:latin typeface="Cambria" panose="02040503050406030204" pitchFamily="18" charset="0"/>
                          <a:ea typeface="Times New Roman" panose="02020603050405020304" pitchFamily="18" charset="0"/>
                          <a:cs typeface="Arial" panose="020B0604020202020204" pitchFamily="34" charset="0"/>
                        </a:rPr>
                        <a:t>Masculin</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2">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Féminin</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r>
                        <a:rPr lang="fr-FR" sz="2000" b="1">
                          <a:effectLst/>
                          <a:latin typeface="Cambria" panose="02040503050406030204" pitchFamily="18" charset="0"/>
                          <a:ea typeface="Times New Roman" panose="02020603050405020304" pitchFamily="18" charset="0"/>
                          <a:cs typeface="Arial" panose="020B0604020202020204" pitchFamily="34" charset="0"/>
                        </a:rPr>
                        <a:t>Neutre</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3022445"/>
                  </a:ext>
                </a:extLst>
              </a:tr>
              <a:tr h="151848">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Pluriel</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2354652"/>
                  </a:ext>
                </a:extLst>
              </a:tr>
              <a:tr h="869373">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dexter &gt; destre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déxtĕri</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destre</a:t>
                      </a: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déxtĕra</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destre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déxtĕrae</a:t>
                      </a:r>
                      <a:r>
                        <a:rPr lang="fr-FR" sz="2000" i="1" dirty="0">
                          <a:effectLst/>
                          <a:latin typeface="Cambria" panose="02040503050406030204" pitchFamily="18" charset="0"/>
                          <a:ea typeface="Times New Roman" panose="02020603050405020304" pitchFamily="18" charset="0"/>
                          <a:cs typeface="Arial" panose="020B0604020202020204" pitchFamily="34" charset="0"/>
                        </a:rPr>
                        <a:t> →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déxtĕras</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destres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déxtĕrum</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destre</a:t>
                      </a: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18260840"/>
                  </a:ext>
                </a:extLst>
              </a:tr>
              <a:tr h="869373">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déxtĕrum</a:t>
                      </a:r>
                      <a:r>
                        <a:rPr lang="fr-FR" sz="2000" i="1" dirty="0">
                          <a:effectLst/>
                          <a:latin typeface="Cambria" panose="02040503050406030204" pitchFamily="18" charset="0"/>
                          <a:ea typeface="Times New Roman" panose="02020603050405020304" pitchFamily="18" charset="0"/>
                          <a:cs typeface="Arial" panose="020B0604020202020204" pitchFamily="34" charset="0"/>
                        </a:rPr>
                        <a:t>&gt;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destre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déxtĕros &gt; destre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déxtĕram &gt; destre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déxtĕras</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destres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3660877570"/>
                  </a:ext>
                </a:extLst>
              </a:tr>
            </a:tbl>
          </a:graphicData>
        </a:graphic>
      </p:graphicFrame>
    </p:spTree>
    <p:extLst>
      <p:ext uri="{BB962C8B-B14F-4D97-AF65-F5344CB8AC3E}">
        <p14:creationId xmlns:p14="http://schemas.microsoft.com/office/powerpoint/2010/main" val="35258485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0A471CD-EAD9-40AF-9A27-33B196F35536}"/>
              </a:ext>
            </a:extLst>
          </p:cNvPr>
          <p:cNvSpPr>
            <a:spLocks noGrp="1"/>
          </p:cNvSpPr>
          <p:nvPr>
            <p:ph idx="1"/>
          </p:nvPr>
        </p:nvSpPr>
        <p:spPr>
          <a:xfrm>
            <a:off x="838200" y="540326"/>
            <a:ext cx="10515600" cy="6165273"/>
          </a:xfrm>
        </p:spPr>
        <p:txBody>
          <a:bodyPr/>
          <a:lstStyle/>
          <a:p>
            <a:pPr algn="just">
              <a:lnSpc>
                <a:spcPct val="150000"/>
              </a:lnSpc>
            </a:pPr>
            <a:r>
              <a:rPr lang="de-DE" dirty="0"/>
              <a:t>Ex. : </a:t>
            </a:r>
            <a:r>
              <a:rPr lang="de-DE" i="1" dirty="0" err="1"/>
              <a:t>aspre</a:t>
            </a:r>
            <a:r>
              <a:rPr lang="de-DE" i="1" dirty="0"/>
              <a:t> (&lt; </a:t>
            </a:r>
            <a:r>
              <a:rPr lang="de-DE" i="1" dirty="0" err="1"/>
              <a:t>ásper</a:t>
            </a:r>
            <a:r>
              <a:rPr lang="de-DE" i="1" dirty="0"/>
              <a:t>, -um), </a:t>
            </a:r>
            <a:r>
              <a:rPr lang="de-DE" i="1" dirty="0" err="1"/>
              <a:t>maigre</a:t>
            </a:r>
            <a:r>
              <a:rPr lang="de-DE" i="1" dirty="0"/>
              <a:t> (&lt; </a:t>
            </a:r>
            <a:r>
              <a:rPr lang="de-DE" i="1" dirty="0" err="1"/>
              <a:t>mácer</a:t>
            </a:r>
            <a:r>
              <a:rPr lang="de-DE" i="1" dirty="0"/>
              <a:t>, -</a:t>
            </a:r>
            <a:r>
              <a:rPr lang="de-DE" i="1" dirty="0" err="1"/>
              <a:t>crum</a:t>
            </a:r>
            <a:r>
              <a:rPr lang="de-DE" i="1" dirty="0"/>
              <a:t>), </a:t>
            </a:r>
            <a:r>
              <a:rPr lang="de-DE" i="1" dirty="0" err="1"/>
              <a:t>povre</a:t>
            </a:r>
            <a:r>
              <a:rPr lang="de-DE" i="1" dirty="0"/>
              <a:t> (&lt; </a:t>
            </a:r>
            <a:r>
              <a:rPr lang="de-DE" i="1" dirty="0" err="1"/>
              <a:t>páuper</a:t>
            </a:r>
            <a:r>
              <a:rPr lang="de-DE" i="1" dirty="0"/>
              <a:t>, -</a:t>
            </a:r>
            <a:r>
              <a:rPr lang="de-DE" i="1" dirty="0" err="1"/>
              <a:t>erem</a:t>
            </a:r>
            <a:r>
              <a:rPr lang="de-DE" i="1" dirty="0"/>
              <a:t>), </a:t>
            </a:r>
            <a:r>
              <a:rPr lang="de-DE" i="1" dirty="0" err="1"/>
              <a:t>senestre</a:t>
            </a:r>
            <a:r>
              <a:rPr lang="de-DE" i="1" dirty="0"/>
              <a:t> (&lt; sinister, -</a:t>
            </a:r>
            <a:r>
              <a:rPr lang="de-DE" i="1" dirty="0" err="1"/>
              <a:t>trum</a:t>
            </a:r>
            <a:r>
              <a:rPr lang="de-DE" i="1" dirty="0"/>
              <a:t>), </a:t>
            </a:r>
            <a:r>
              <a:rPr lang="de-DE" i="1" dirty="0" err="1"/>
              <a:t>tendre</a:t>
            </a:r>
            <a:r>
              <a:rPr lang="de-DE" i="1" dirty="0"/>
              <a:t> (&lt; </a:t>
            </a:r>
            <a:r>
              <a:rPr lang="de-DE" i="1" dirty="0" err="1"/>
              <a:t>téner</a:t>
            </a:r>
            <a:r>
              <a:rPr lang="de-DE" i="1" dirty="0"/>
              <a:t>, -</a:t>
            </a:r>
            <a:r>
              <a:rPr lang="de-DE" i="1" dirty="0" err="1"/>
              <a:t>erum</a:t>
            </a:r>
            <a:r>
              <a:rPr lang="de-DE" i="1" dirty="0"/>
              <a:t>).</a:t>
            </a:r>
            <a:r>
              <a:rPr lang="de-DE" dirty="0"/>
              <a:t> </a:t>
            </a:r>
            <a:endParaRPr lang="fr-FR" dirty="0"/>
          </a:p>
          <a:p>
            <a:pPr algn="just">
              <a:lnSpc>
                <a:spcPct val="150000"/>
              </a:lnSpc>
            </a:pPr>
            <a:r>
              <a:rPr lang="fr-FR" dirty="0"/>
              <a:t>Ainsi se déclinait </a:t>
            </a:r>
            <a:r>
              <a:rPr lang="fr-FR" i="1" dirty="0">
                <a:solidFill>
                  <a:srgbClr val="00B050"/>
                </a:solidFill>
              </a:rPr>
              <a:t>alter</a:t>
            </a:r>
            <a:r>
              <a:rPr lang="fr-FR" i="1" dirty="0"/>
              <a:t>. </a:t>
            </a:r>
            <a:r>
              <a:rPr lang="fr-FR" dirty="0"/>
              <a:t>Mais de bonne heure ces adjectifs prennent par analogie </a:t>
            </a:r>
            <a:r>
              <a:rPr lang="fr-FR" i="1" dirty="0"/>
              <a:t>s </a:t>
            </a:r>
            <a:r>
              <a:rPr lang="fr-FR" dirty="0"/>
              <a:t>flexionnelle au cas sujet singulier : </a:t>
            </a:r>
            <a:r>
              <a:rPr lang="fr-FR" i="1" dirty="0"/>
              <a:t>aspres, pauvres, </a:t>
            </a:r>
            <a:r>
              <a:rPr lang="fr-FR" i="1" dirty="0" err="1"/>
              <a:t>altres</a:t>
            </a:r>
            <a:r>
              <a:rPr lang="fr-FR" dirty="0"/>
              <a:t>.    </a:t>
            </a:r>
          </a:p>
          <a:p>
            <a:pPr algn="just">
              <a:lnSpc>
                <a:spcPct val="150000"/>
              </a:lnSpc>
            </a:pPr>
            <a:r>
              <a:rPr lang="fr-FR" dirty="0"/>
              <a:t> </a:t>
            </a:r>
            <a:r>
              <a:rPr lang="fr-FR" b="1" i="1" dirty="0">
                <a:solidFill>
                  <a:srgbClr val="FF0000"/>
                </a:solidFill>
              </a:rPr>
              <a:t>I.5.2. Deuxième classe</a:t>
            </a:r>
            <a:endParaRPr lang="fr-FR" dirty="0">
              <a:solidFill>
                <a:srgbClr val="FF0000"/>
              </a:solidFill>
            </a:endParaRPr>
          </a:p>
          <a:p>
            <a:pPr algn="just">
              <a:lnSpc>
                <a:spcPct val="150000"/>
              </a:lnSpc>
            </a:pPr>
            <a:r>
              <a:rPr lang="fr-FR" dirty="0"/>
              <a:t>Ils sont dépourvus d’un «  -e » au féminin et sont issus d’adjectifs de la deuxième classe en latin : masculins et féminins possédaient une finale commune en « -</a:t>
            </a:r>
            <a:r>
              <a:rPr lang="fr-FR" dirty="0" err="1"/>
              <a:t>is</a:t>
            </a:r>
            <a:r>
              <a:rPr lang="fr-FR" dirty="0"/>
              <a:t> ».</a:t>
            </a:r>
          </a:p>
          <a:p>
            <a:endParaRPr lang="fr-FR" dirty="0"/>
          </a:p>
        </p:txBody>
      </p:sp>
    </p:spTree>
    <p:extLst>
      <p:ext uri="{BB962C8B-B14F-4D97-AF65-F5344CB8AC3E}">
        <p14:creationId xmlns:p14="http://schemas.microsoft.com/office/powerpoint/2010/main" val="41315950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6C2E605-192E-4FE9-9ADA-E628C856469A}"/>
              </a:ext>
            </a:extLst>
          </p:cNvPr>
          <p:cNvSpPr>
            <a:spLocks noGrp="1"/>
          </p:cNvSpPr>
          <p:nvPr>
            <p:ph idx="1"/>
          </p:nvPr>
        </p:nvSpPr>
        <p:spPr>
          <a:xfrm>
            <a:off x="838200" y="568036"/>
            <a:ext cx="10515600" cy="5608927"/>
          </a:xfrm>
        </p:spPr>
        <p:txBody>
          <a:bodyPr/>
          <a:lstStyle/>
          <a:p>
            <a:r>
              <a:rPr lang="fr-FR" dirty="0"/>
              <a:t>Modèle : </a:t>
            </a:r>
            <a:r>
              <a:rPr lang="fr-FR" b="1" i="1" dirty="0" err="1"/>
              <a:t>grandem</a:t>
            </a:r>
            <a:r>
              <a:rPr lang="fr-FR" b="1" i="1" dirty="0"/>
              <a:t> &gt; </a:t>
            </a:r>
            <a:r>
              <a:rPr lang="fr-FR" b="1" i="1" dirty="0" err="1"/>
              <a:t>grant</a:t>
            </a:r>
            <a:r>
              <a:rPr lang="fr-FR" dirty="0"/>
              <a:t>			</a:t>
            </a:r>
          </a:p>
          <a:p>
            <a:pPr algn="just"/>
            <a:r>
              <a:rPr lang="fr-FR" dirty="0"/>
              <a:t>Ce modèle est brouillé par différentes analogies au masculin ou au féminin.</a:t>
            </a:r>
          </a:p>
          <a:p>
            <a:r>
              <a:rPr lang="fr-FR" dirty="0"/>
              <a:t> </a:t>
            </a:r>
          </a:p>
          <a:p>
            <a:endParaRPr lang="fr-FR" dirty="0"/>
          </a:p>
        </p:txBody>
      </p:sp>
      <p:graphicFrame>
        <p:nvGraphicFramePr>
          <p:cNvPr id="4" name="Tableau 4">
            <a:extLst>
              <a:ext uri="{FF2B5EF4-FFF2-40B4-BE49-F238E27FC236}">
                <a16:creationId xmlns:a16="http://schemas.microsoft.com/office/drawing/2014/main" id="{5ED82B27-8AE4-49E3-9952-2D2DAC969F73}"/>
              </a:ext>
            </a:extLst>
          </p:cNvPr>
          <p:cNvGraphicFramePr>
            <a:graphicFrameLocks noGrp="1"/>
          </p:cNvGraphicFramePr>
          <p:nvPr>
            <p:extLst>
              <p:ext uri="{D42A27DB-BD31-4B8C-83A1-F6EECF244321}">
                <p14:modId xmlns:p14="http://schemas.microsoft.com/office/powerpoint/2010/main" val="1411130948"/>
              </p:ext>
            </p:extLst>
          </p:nvPr>
        </p:nvGraphicFramePr>
        <p:xfrm>
          <a:off x="2031999" y="2230583"/>
          <a:ext cx="8857673" cy="3602182"/>
        </p:xfrm>
        <a:graphic>
          <a:graphicData uri="http://schemas.openxmlformats.org/drawingml/2006/table">
            <a:tbl>
              <a:tblPr firstRow="1" bandRow="1">
                <a:tableStyleId>{5C22544A-7EE6-4342-B048-85BDC9FD1C3A}</a:tableStyleId>
              </a:tblPr>
              <a:tblGrid>
                <a:gridCol w="729751">
                  <a:extLst>
                    <a:ext uri="{9D8B030D-6E8A-4147-A177-3AD203B41FA5}">
                      <a16:colId xmlns:a16="http://schemas.microsoft.com/office/drawing/2014/main" val="3868514379"/>
                    </a:ext>
                  </a:extLst>
                </a:gridCol>
                <a:gridCol w="1962650">
                  <a:extLst>
                    <a:ext uri="{9D8B030D-6E8A-4147-A177-3AD203B41FA5}">
                      <a16:colId xmlns:a16="http://schemas.microsoft.com/office/drawing/2014/main" val="2780514908"/>
                    </a:ext>
                  </a:extLst>
                </a:gridCol>
                <a:gridCol w="1736435">
                  <a:extLst>
                    <a:ext uri="{9D8B030D-6E8A-4147-A177-3AD203B41FA5}">
                      <a16:colId xmlns:a16="http://schemas.microsoft.com/office/drawing/2014/main" val="2793466467"/>
                    </a:ext>
                  </a:extLst>
                </a:gridCol>
                <a:gridCol w="1476279">
                  <a:extLst>
                    <a:ext uri="{9D8B030D-6E8A-4147-A177-3AD203B41FA5}">
                      <a16:colId xmlns:a16="http://schemas.microsoft.com/office/drawing/2014/main" val="1144663236"/>
                    </a:ext>
                  </a:extLst>
                </a:gridCol>
                <a:gridCol w="1567104">
                  <a:extLst>
                    <a:ext uri="{9D8B030D-6E8A-4147-A177-3AD203B41FA5}">
                      <a16:colId xmlns:a16="http://schemas.microsoft.com/office/drawing/2014/main" val="1194935289"/>
                    </a:ext>
                  </a:extLst>
                </a:gridCol>
                <a:gridCol w="1385454">
                  <a:extLst>
                    <a:ext uri="{9D8B030D-6E8A-4147-A177-3AD203B41FA5}">
                      <a16:colId xmlns:a16="http://schemas.microsoft.com/office/drawing/2014/main" val="3857706761"/>
                    </a:ext>
                  </a:extLst>
                </a:gridCol>
              </a:tblGrid>
              <a:tr h="519106">
                <a:tc gridSpan="3">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r>
                        <a:rPr lang="fr-FR" sz="2000" b="1" dirty="0">
                          <a:effectLst/>
                          <a:latin typeface="Cambria" panose="02040503050406030204" pitchFamily="18" charset="0"/>
                          <a:ea typeface="Times New Roman" panose="02020603050405020304" pitchFamily="18" charset="0"/>
                          <a:cs typeface="Arial" panose="020B0604020202020204" pitchFamily="34" charset="0"/>
                        </a:rPr>
                        <a:t>Masculin</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2">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Féminin</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r>
                        <a:rPr lang="fr-FR" sz="2000" b="1" dirty="0">
                          <a:effectLst/>
                          <a:latin typeface="Cambria" panose="02040503050406030204" pitchFamily="18" charset="0"/>
                          <a:ea typeface="Times New Roman" panose="02020603050405020304" pitchFamily="18" charset="0"/>
                          <a:cs typeface="Arial" panose="020B0604020202020204" pitchFamily="34" charset="0"/>
                        </a:rPr>
                        <a:t>Neutre</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7370518"/>
                  </a:ext>
                </a:extLst>
              </a:tr>
              <a:tr h="1027692">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Pluriel</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Pluriel</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Singulier</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651818"/>
                  </a:ext>
                </a:extLst>
              </a:tr>
              <a:tr h="1027692">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grandis &gt; granz</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grandes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*grandi&gt;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grant</a:t>
                      </a: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grandis &gt;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 granz (grant</a:t>
                      </a:r>
                      <a:r>
                        <a:rPr lang="fr-FR" sz="2000">
                          <a:effectLst/>
                          <a:latin typeface="Cambria" panose="02040503050406030204" pitchFamily="18" charset="0"/>
                          <a:ea typeface="Times New Roman" panose="02020603050405020304" pitchFamily="18" charset="0"/>
                          <a:cs typeface="Arial" panose="020B0604020202020204" pitchFamily="34" charset="0"/>
                        </a:rPr>
                        <a: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grandes &gt;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granz</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grande &gt;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grant</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4726769"/>
                  </a:ext>
                </a:extLst>
              </a:tr>
              <a:tr h="1027692">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grandem</a:t>
                      </a:r>
                      <a:r>
                        <a:rPr lang="fr-FR" sz="2000" i="1" dirty="0">
                          <a:effectLst/>
                          <a:latin typeface="Cambria" panose="02040503050406030204" pitchFamily="18" charset="0"/>
                          <a:ea typeface="Times New Roman" panose="02020603050405020304" pitchFamily="18" charset="0"/>
                          <a:cs typeface="Arial" panose="020B0604020202020204" pitchFamily="34" charset="0"/>
                        </a:rPr>
                        <a:t>&gt;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grant</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grande&gt;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granz</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grandem</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grant</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862095258"/>
                  </a:ext>
                </a:extLst>
              </a:tr>
            </a:tbl>
          </a:graphicData>
        </a:graphic>
      </p:graphicFrame>
    </p:spTree>
    <p:extLst>
      <p:ext uri="{BB962C8B-B14F-4D97-AF65-F5344CB8AC3E}">
        <p14:creationId xmlns:p14="http://schemas.microsoft.com/office/powerpoint/2010/main" val="13508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7566A241-39AE-4368-B01E-56C69A2EA95E}"/>
              </a:ext>
            </a:extLst>
          </p:cNvPr>
          <p:cNvSpPr>
            <a:spLocks noGrp="1"/>
          </p:cNvSpPr>
          <p:nvPr>
            <p:ph idx="1"/>
          </p:nvPr>
        </p:nvSpPr>
        <p:spPr>
          <a:xfrm>
            <a:off x="838200" y="498475"/>
            <a:ext cx="10515600" cy="5678488"/>
          </a:xfrm>
        </p:spPr>
        <p:txBody>
          <a:bodyPr rtlCol="0">
            <a:normAutofit/>
          </a:bodyPr>
          <a:lstStyle/>
          <a:p>
            <a:pPr fontAlgn="auto">
              <a:spcAft>
                <a:spcPts val="0"/>
              </a:spcAft>
              <a:defRPr/>
            </a:pPr>
            <a:r>
              <a:rPr lang="fr-FR" b="1" dirty="0"/>
              <a:t> </a:t>
            </a:r>
            <a:r>
              <a:rPr lang="fr-FR" dirty="0"/>
              <a:t>Il y a 5 déclinaisons de noms, caractérisées par leur </a:t>
            </a:r>
            <a:r>
              <a:rPr lang="fr-FR" b="1" dirty="0">
                <a:solidFill>
                  <a:srgbClr val="00B050"/>
                </a:solidFill>
              </a:rPr>
              <a:t>génitif</a:t>
            </a:r>
            <a:r>
              <a:rPr lang="fr-FR" dirty="0"/>
              <a:t> singulier :</a:t>
            </a:r>
          </a:p>
          <a:p>
            <a:pPr fontAlgn="auto">
              <a:spcAft>
                <a:spcPts val="0"/>
              </a:spcAft>
              <a:defRPr/>
            </a:pPr>
            <a:endParaRPr lang="fr-FR" dirty="0"/>
          </a:p>
          <a:p>
            <a:pPr fontAlgn="auto">
              <a:spcAft>
                <a:spcPts val="0"/>
              </a:spcAft>
              <a:defRPr/>
            </a:pPr>
            <a:endParaRPr lang="fr-FR" dirty="0"/>
          </a:p>
          <a:p>
            <a:pPr fontAlgn="auto">
              <a:spcAft>
                <a:spcPts val="0"/>
              </a:spcAft>
              <a:defRPr/>
            </a:pPr>
            <a:endParaRPr lang="fr-FR" dirty="0"/>
          </a:p>
          <a:p>
            <a:pPr fontAlgn="auto">
              <a:spcAft>
                <a:spcPts val="0"/>
              </a:spcAft>
              <a:defRPr/>
            </a:pPr>
            <a:endParaRPr lang="fr-FR" dirty="0"/>
          </a:p>
          <a:p>
            <a:pPr fontAlgn="auto">
              <a:spcAft>
                <a:spcPts val="0"/>
              </a:spcAft>
              <a:defRPr/>
            </a:pPr>
            <a:endParaRPr lang="fr-FR" dirty="0"/>
          </a:p>
          <a:p>
            <a:pPr fontAlgn="auto">
              <a:spcAft>
                <a:spcPts val="0"/>
              </a:spcAft>
              <a:defRPr/>
            </a:pPr>
            <a:endParaRPr lang="fr-FR" dirty="0"/>
          </a:p>
          <a:p>
            <a:pPr fontAlgn="auto">
              <a:spcAft>
                <a:spcPts val="0"/>
              </a:spcAft>
              <a:defRPr/>
            </a:pPr>
            <a:r>
              <a:rPr lang="fr-FR" dirty="0"/>
              <a:t>NB : En retranchant la terminaison du génitif singulier, on obtient le </a:t>
            </a:r>
            <a:r>
              <a:rPr lang="fr-FR" b="1" dirty="0"/>
              <a:t>radical</a:t>
            </a:r>
            <a:r>
              <a:rPr lang="fr-FR" dirty="0"/>
              <a:t>.  </a:t>
            </a:r>
          </a:p>
          <a:p>
            <a:pPr marL="0" indent="0" fontAlgn="auto">
              <a:spcAft>
                <a:spcPts val="0"/>
              </a:spcAft>
              <a:buFont typeface="Arial" panose="020B0604020202020204" pitchFamily="34" charset="0"/>
              <a:buNone/>
              <a:defRPr/>
            </a:pPr>
            <a:endParaRPr lang="fr-FR" dirty="0"/>
          </a:p>
        </p:txBody>
      </p:sp>
      <p:graphicFrame>
        <p:nvGraphicFramePr>
          <p:cNvPr id="12" name="Tableau 12">
            <a:extLst>
              <a:ext uri="{FF2B5EF4-FFF2-40B4-BE49-F238E27FC236}">
                <a16:creationId xmlns:a16="http://schemas.microsoft.com/office/drawing/2014/main" id="{A61A53ED-B5C8-4673-84C2-745789EC0891}"/>
              </a:ext>
            </a:extLst>
          </p:cNvPr>
          <p:cNvGraphicFramePr>
            <a:graphicFrameLocks noGrp="1"/>
          </p:cNvGraphicFramePr>
          <p:nvPr/>
        </p:nvGraphicFramePr>
        <p:xfrm>
          <a:off x="1371600" y="1593850"/>
          <a:ext cx="8788400" cy="2082800"/>
        </p:xfrm>
        <a:graphic>
          <a:graphicData uri="http://schemas.openxmlformats.org/drawingml/2006/table">
            <a:tbl>
              <a:tblPr firstRow="1" bandRow="1">
                <a:tableStyleId>{5C22544A-7EE6-4342-B048-85BDC9FD1C3A}</a:tableStyleId>
              </a:tblPr>
              <a:tblGrid>
                <a:gridCol w="2022763">
                  <a:extLst>
                    <a:ext uri="{9D8B030D-6E8A-4147-A177-3AD203B41FA5}">
                      <a16:colId xmlns:a16="http://schemas.microsoft.com/office/drawing/2014/main" val="20000"/>
                    </a:ext>
                  </a:extLst>
                </a:gridCol>
                <a:gridCol w="822281">
                  <a:extLst>
                    <a:ext uri="{9D8B030D-6E8A-4147-A177-3AD203B41FA5}">
                      <a16:colId xmlns:a16="http://schemas.microsoft.com/office/drawing/2014/main" val="20001"/>
                    </a:ext>
                  </a:extLst>
                </a:gridCol>
                <a:gridCol w="1485839">
                  <a:extLst>
                    <a:ext uri="{9D8B030D-6E8A-4147-A177-3AD203B41FA5}">
                      <a16:colId xmlns:a16="http://schemas.microsoft.com/office/drawing/2014/main" val="20002"/>
                    </a:ext>
                  </a:extLst>
                </a:gridCol>
                <a:gridCol w="1485839">
                  <a:extLst>
                    <a:ext uri="{9D8B030D-6E8A-4147-A177-3AD203B41FA5}">
                      <a16:colId xmlns:a16="http://schemas.microsoft.com/office/drawing/2014/main" val="20003"/>
                    </a:ext>
                  </a:extLst>
                </a:gridCol>
                <a:gridCol w="1485839">
                  <a:extLst>
                    <a:ext uri="{9D8B030D-6E8A-4147-A177-3AD203B41FA5}">
                      <a16:colId xmlns:a16="http://schemas.microsoft.com/office/drawing/2014/main" val="20004"/>
                    </a:ext>
                  </a:extLst>
                </a:gridCol>
                <a:gridCol w="1485839">
                  <a:extLst>
                    <a:ext uri="{9D8B030D-6E8A-4147-A177-3AD203B41FA5}">
                      <a16:colId xmlns:a16="http://schemas.microsoft.com/office/drawing/2014/main" val="20005"/>
                    </a:ext>
                  </a:extLst>
                </a:gridCol>
              </a:tblGrid>
              <a:tr h="611785">
                <a:tc>
                  <a:txBody>
                    <a:bodyPr/>
                    <a:lstStyle/>
                    <a:p>
                      <a:endParaRPr lang="fr-FR" sz="1800" dirty="0"/>
                    </a:p>
                  </a:txBody>
                  <a:tcPr marT="45710" marB="45710"/>
                </a:tc>
                <a:tc>
                  <a:txBody>
                    <a:bodyPr/>
                    <a:lstStyle/>
                    <a:p>
                      <a:r>
                        <a:rPr lang="fr-FR" sz="1800" dirty="0"/>
                        <a:t>     1</a:t>
                      </a:r>
                    </a:p>
                  </a:txBody>
                  <a:tcPr marT="45710" marB="45710"/>
                </a:tc>
                <a:tc>
                  <a:txBody>
                    <a:bodyPr/>
                    <a:lstStyle/>
                    <a:p>
                      <a:r>
                        <a:rPr lang="fr-FR" sz="1800" dirty="0"/>
                        <a:t>         2</a:t>
                      </a:r>
                    </a:p>
                  </a:txBody>
                  <a:tcPr marT="45710" marB="45710"/>
                </a:tc>
                <a:tc>
                  <a:txBody>
                    <a:bodyPr/>
                    <a:lstStyle/>
                    <a:p>
                      <a:r>
                        <a:rPr lang="fr-FR" sz="1800" dirty="0"/>
                        <a:t>        3</a:t>
                      </a:r>
                    </a:p>
                  </a:txBody>
                  <a:tcPr marT="45710" marB="45710"/>
                </a:tc>
                <a:tc>
                  <a:txBody>
                    <a:bodyPr/>
                    <a:lstStyle/>
                    <a:p>
                      <a:r>
                        <a:rPr lang="fr-FR" sz="1800" dirty="0"/>
                        <a:t>         4</a:t>
                      </a:r>
                    </a:p>
                  </a:txBody>
                  <a:tcPr marT="45710" marB="45710"/>
                </a:tc>
                <a:tc>
                  <a:txBody>
                    <a:bodyPr/>
                    <a:lstStyle/>
                    <a:p>
                      <a:r>
                        <a:rPr lang="fr-FR" sz="1800" dirty="0"/>
                        <a:t>         5</a:t>
                      </a:r>
                    </a:p>
                  </a:txBody>
                  <a:tcPr marT="45710" marB="45710"/>
                </a:tc>
                <a:extLst>
                  <a:ext uri="{0D108BD9-81ED-4DB2-BD59-A6C34878D82A}">
                    <a16:rowId xmlns:a16="http://schemas.microsoft.com/office/drawing/2014/main" val="10000"/>
                  </a:ext>
                </a:extLst>
              </a:tr>
              <a:tr h="859231">
                <a:tc>
                  <a:txBody>
                    <a:bodyPr/>
                    <a:lstStyle/>
                    <a:p>
                      <a:pPr algn="just">
                        <a:lnSpc>
                          <a:spcPct val="150000"/>
                        </a:lnSpc>
                        <a:spcAft>
                          <a:spcPts val="0"/>
                        </a:spcAft>
                      </a:pP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NOMINATIF SG</a:t>
                      </a: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a:effectLst/>
                          <a:latin typeface="Cambria" panose="02040503050406030204" pitchFamily="18" charset="0"/>
                          <a:ea typeface="Times New Roman" panose="02020603050405020304" pitchFamily="18" charset="0"/>
                          <a:cs typeface="Times New Roman" panose="02020603050405020304" pitchFamily="18" charset="0"/>
                        </a:rPr>
                        <a:t>- a</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a:effectLst/>
                          <a:latin typeface="Cambria" panose="02040503050406030204" pitchFamily="18" charset="0"/>
                          <a:ea typeface="Times New Roman" panose="02020603050405020304" pitchFamily="18" charset="0"/>
                          <a:cs typeface="Times New Roman" panose="02020603050405020304" pitchFamily="18" charset="0"/>
                        </a:rPr>
                        <a:t>- us, - er, - um</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a:effectLst/>
                          <a:latin typeface="Cambria" panose="02040503050406030204" pitchFamily="18" charset="0"/>
                          <a:ea typeface="Times New Roman" panose="02020603050405020304" pitchFamily="18" charset="0"/>
                          <a:cs typeface="Times New Roman" panose="02020603050405020304" pitchFamily="18" charset="0"/>
                        </a:rPr>
                        <a:t>variable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a:effectLst/>
                          <a:latin typeface="Cambria" panose="02040503050406030204" pitchFamily="18" charset="0"/>
                          <a:ea typeface="Times New Roman" panose="02020603050405020304" pitchFamily="18" charset="0"/>
                          <a:cs typeface="Times New Roman" panose="02020603050405020304" pitchFamily="18" charset="0"/>
                        </a:rPr>
                        <a:t>-us, - u</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a:effectLst/>
                          <a:latin typeface="Cambria" panose="02040503050406030204" pitchFamily="18" charset="0"/>
                          <a:ea typeface="Times New Roman" panose="02020603050405020304" pitchFamily="18" charset="0"/>
                          <a:cs typeface="Times New Roman" panose="02020603050405020304" pitchFamily="18" charset="0"/>
                        </a:rPr>
                        <a:t>- es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11785">
                <a:tc>
                  <a:txBody>
                    <a:bodyPr/>
                    <a:lstStyle/>
                    <a:p>
                      <a:pPr algn="just">
                        <a:lnSpc>
                          <a:spcPct val="150000"/>
                        </a:lnSpc>
                        <a:spcAft>
                          <a:spcPts val="0"/>
                        </a:spcAft>
                      </a:pP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GENITIF SG.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 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 </a:t>
                      </a: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-us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ei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10875D-30E4-4F98-896D-80B64621D235}"/>
              </a:ext>
            </a:extLst>
          </p:cNvPr>
          <p:cNvSpPr>
            <a:spLocks noGrp="1"/>
          </p:cNvSpPr>
          <p:nvPr>
            <p:ph idx="1"/>
          </p:nvPr>
        </p:nvSpPr>
        <p:spPr>
          <a:xfrm>
            <a:off x="838200" y="581890"/>
            <a:ext cx="10515600" cy="6012873"/>
          </a:xfrm>
        </p:spPr>
        <p:txBody>
          <a:bodyPr/>
          <a:lstStyle/>
          <a:p>
            <a:pPr algn="just">
              <a:lnSpc>
                <a:spcPct val="150000"/>
              </a:lnSpc>
            </a:pPr>
            <a:r>
              <a:rPr lang="fr-FR" dirty="0"/>
              <a:t>Ainsi se déclinent : </a:t>
            </a:r>
            <a:r>
              <a:rPr lang="fr-FR" i="1" dirty="0" err="1"/>
              <a:t>forz</a:t>
            </a:r>
            <a:r>
              <a:rPr lang="fr-FR" i="1" dirty="0"/>
              <a:t> (&lt; </a:t>
            </a:r>
            <a:r>
              <a:rPr lang="fr-FR" i="1" dirty="0" err="1"/>
              <a:t>fortis</a:t>
            </a:r>
            <a:r>
              <a:rPr lang="fr-FR" i="1" dirty="0"/>
              <a:t>), </a:t>
            </a:r>
            <a:r>
              <a:rPr lang="fr-FR" i="1" dirty="0" err="1"/>
              <a:t>verz</a:t>
            </a:r>
            <a:r>
              <a:rPr lang="fr-FR" i="1" dirty="0"/>
              <a:t> (&lt; viridis), mortels, tels, quels ; </a:t>
            </a:r>
            <a:r>
              <a:rPr lang="fr-FR" i="1" dirty="0" err="1"/>
              <a:t>leials</a:t>
            </a:r>
            <a:r>
              <a:rPr lang="fr-FR" i="1" dirty="0"/>
              <a:t>, </a:t>
            </a:r>
            <a:r>
              <a:rPr lang="fr-FR" i="1" dirty="0" err="1"/>
              <a:t>reials</a:t>
            </a:r>
            <a:r>
              <a:rPr lang="fr-FR" dirty="0"/>
              <a:t> ; et surtout les participes présents : </a:t>
            </a:r>
            <a:r>
              <a:rPr lang="fr-FR" i="1" dirty="0" err="1"/>
              <a:t>amanz</a:t>
            </a:r>
            <a:r>
              <a:rPr lang="fr-FR" i="1" dirty="0"/>
              <a:t>, </a:t>
            </a:r>
            <a:r>
              <a:rPr lang="fr-FR" i="1" dirty="0" err="1"/>
              <a:t>chantanz</a:t>
            </a:r>
            <a:r>
              <a:rPr lang="fr-FR" i="1" dirty="0"/>
              <a:t>, </a:t>
            </a:r>
            <a:r>
              <a:rPr lang="fr-FR" i="1" dirty="0" err="1"/>
              <a:t>portanz</a:t>
            </a:r>
            <a:r>
              <a:rPr lang="fr-FR" i="1" dirty="0"/>
              <a:t>, </a:t>
            </a:r>
            <a:r>
              <a:rPr lang="fr-FR" i="1" dirty="0" err="1"/>
              <a:t>vailanz</a:t>
            </a:r>
            <a:r>
              <a:rPr lang="fr-FR" dirty="0"/>
              <a:t>, etc.</a:t>
            </a:r>
          </a:p>
          <a:p>
            <a:pPr algn="just">
              <a:lnSpc>
                <a:spcPct val="150000"/>
              </a:lnSpc>
            </a:pPr>
            <a:r>
              <a:rPr lang="fr-FR" dirty="0"/>
              <a:t>On disait donc : </a:t>
            </a:r>
            <a:r>
              <a:rPr lang="fr-FR" i="1" dirty="0"/>
              <a:t>uns </a:t>
            </a:r>
            <a:r>
              <a:rPr lang="fr-FR" i="1" dirty="0" err="1"/>
              <a:t>granz</a:t>
            </a:r>
            <a:r>
              <a:rPr lang="fr-FR" i="1" dirty="0"/>
              <a:t> </a:t>
            </a:r>
            <a:r>
              <a:rPr lang="fr-FR" i="1" dirty="0" err="1"/>
              <a:t>chevalz</a:t>
            </a:r>
            <a:r>
              <a:rPr lang="fr-FR" dirty="0"/>
              <a:t>, mais </a:t>
            </a:r>
            <a:r>
              <a:rPr lang="fr-FR" i="1" dirty="0"/>
              <a:t>une </a:t>
            </a:r>
            <a:r>
              <a:rPr lang="fr-FR" i="1" dirty="0" err="1"/>
              <a:t>grant</a:t>
            </a:r>
            <a:r>
              <a:rPr lang="fr-FR" i="1" dirty="0"/>
              <a:t> femme, </a:t>
            </a:r>
            <a:r>
              <a:rPr lang="fr-FR" i="1" dirty="0" err="1"/>
              <a:t>grant</a:t>
            </a:r>
            <a:r>
              <a:rPr lang="fr-FR" i="1" dirty="0"/>
              <a:t> route ; uns </a:t>
            </a:r>
            <a:r>
              <a:rPr lang="fr-FR" i="1" dirty="0" err="1"/>
              <a:t>chevalz</a:t>
            </a:r>
            <a:r>
              <a:rPr lang="fr-FR" dirty="0"/>
              <a:t> </a:t>
            </a:r>
            <a:r>
              <a:rPr lang="fr-FR" i="1" dirty="0"/>
              <a:t>bien </a:t>
            </a:r>
            <a:r>
              <a:rPr lang="fr-FR" i="1" dirty="0" err="1"/>
              <a:t>portanz</a:t>
            </a:r>
            <a:r>
              <a:rPr lang="fr-FR" dirty="0"/>
              <a:t>, mais </a:t>
            </a:r>
            <a:r>
              <a:rPr lang="fr-FR" i="1" dirty="0"/>
              <a:t>une femme </a:t>
            </a:r>
            <a:r>
              <a:rPr lang="fr-FR" i="1" dirty="0" err="1"/>
              <a:t>plorant</a:t>
            </a:r>
            <a:r>
              <a:rPr lang="fr-FR" dirty="0"/>
              <a:t>, et, au pluriel, </a:t>
            </a:r>
            <a:r>
              <a:rPr lang="fr-FR" i="1" dirty="0"/>
              <a:t>des femmes </a:t>
            </a:r>
            <a:r>
              <a:rPr lang="fr-FR" i="1" dirty="0" err="1"/>
              <a:t>ploranz</a:t>
            </a:r>
            <a:r>
              <a:rPr lang="fr-FR" i="1" dirty="0"/>
              <a:t>, </a:t>
            </a:r>
            <a:r>
              <a:rPr lang="fr-FR" i="1" dirty="0" err="1"/>
              <a:t>vaillanz</a:t>
            </a:r>
            <a:r>
              <a:rPr lang="fr-FR" dirty="0"/>
              <a:t> (cas sujet et cas régime), etc. Ce qui frappe le plus dans cette </a:t>
            </a:r>
            <a:r>
              <a:rPr lang="fr-FR" dirty="0" err="1"/>
              <a:t>deuxieme</a:t>
            </a:r>
            <a:r>
              <a:rPr lang="fr-FR" dirty="0"/>
              <a:t> classe d’adjectifs c’est la forme féminine sans </a:t>
            </a:r>
            <a:r>
              <a:rPr lang="fr-FR" i="1" dirty="0"/>
              <a:t>e : </a:t>
            </a:r>
            <a:r>
              <a:rPr lang="fr-FR" i="1" dirty="0" err="1"/>
              <a:t>grant</a:t>
            </a:r>
            <a:r>
              <a:rPr lang="fr-FR" dirty="0"/>
              <a:t> : on disait </a:t>
            </a:r>
            <a:r>
              <a:rPr lang="fr-FR" i="1" dirty="0" err="1"/>
              <a:t>grant</a:t>
            </a:r>
            <a:r>
              <a:rPr lang="fr-FR" i="1" dirty="0"/>
              <a:t> femme, femme fort, tel femme, tel terre, terre royal, terre fort, </a:t>
            </a:r>
            <a:r>
              <a:rPr lang="fr-FR" dirty="0"/>
              <a:t>etc.</a:t>
            </a:r>
          </a:p>
          <a:p>
            <a:endParaRPr lang="fr-FR" dirty="0"/>
          </a:p>
        </p:txBody>
      </p:sp>
    </p:spTree>
    <p:extLst>
      <p:ext uri="{BB962C8B-B14F-4D97-AF65-F5344CB8AC3E}">
        <p14:creationId xmlns:p14="http://schemas.microsoft.com/office/powerpoint/2010/main" val="8283680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6B80010-02FD-4B95-BC01-E0FE47EC9609}"/>
              </a:ext>
            </a:extLst>
          </p:cNvPr>
          <p:cNvSpPr>
            <a:spLocks noGrp="1"/>
          </p:cNvSpPr>
          <p:nvPr>
            <p:ph idx="1"/>
          </p:nvPr>
        </p:nvSpPr>
        <p:spPr>
          <a:xfrm>
            <a:off x="838200" y="568036"/>
            <a:ext cx="10515600" cy="5608927"/>
          </a:xfrm>
        </p:spPr>
        <p:txBody>
          <a:bodyPr/>
          <a:lstStyle/>
          <a:p>
            <a:pPr algn="just">
              <a:lnSpc>
                <a:spcPct val="100000"/>
              </a:lnSpc>
            </a:pPr>
            <a:r>
              <a:rPr lang="fr-FR" dirty="0"/>
              <a:t>Mais de très bonne heure </a:t>
            </a:r>
            <a:r>
              <a:rPr lang="fr-FR" dirty="0">
                <a:solidFill>
                  <a:srgbClr val="00B050"/>
                </a:solidFill>
              </a:rPr>
              <a:t>les formes féminines prirent </a:t>
            </a:r>
            <a:r>
              <a:rPr lang="fr-FR" i="1" dirty="0">
                <a:solidFill>
                  <a:srgbClr val="00B050"/>
                </a:solidFill>
              </a:rPr>
              <a:t>e </a:t>
            </a:r>
            <a:r>
              <a:rPr lang="fr-FR" dirty="0"/>
              <a:t>: on trouve déjà </a:t>
            </a:r>
            <a:r>
              <a:rPr lang="fr-FR" i="1" dirty="0">
                <a:solidFill>
                  <a:srgbClr val="00B050"/>
                </a:solidFill>
              </a:rPr>
              <a:t>grande</a:t>
            </a:r>
            <a:r>
              <a:rPr lang="fr-FR" dirty="0"/>
              <a:t> dans la </a:t>
            </a:r>
            <a:r>
              <a:rPr lang="fr-FR" i="1" dirty="0"/>
              <a:t>Vie de Saint Alexis</a:t>
            </a:r>
            <a:r>
              <a:rPr lang="fr-FR" dirty="0"/>
              <a:t> (</a:t>
            </a:r>
            <a:r>
              <a:rPr lang="fr-FR" dirty="0" err="1"/>
              <a:t>ann</a:t>
            </a:r>
            <a:r>
              <a:rPr lang="fr-FR" dirty="0"/>
              <a:t>. 1040) ; </a:t>
            </a:r>
            <a:r>
              <a:rPr lang="fr-FR" i="1" dirty="0">
                <a:solidFill>
                  <a:srgbClr val="00B050"/>
                </a:solidFill>
              </a:rPr>
              <a:t>forte</a:t>
            </a:r>
            <a:r>
              <a:rPr lang="fr-FR" dirty="0"/>
              <a:t> existe au XIIe siècle ; </a:t>
            </a:r>
            <a:r>
              <a:rPr lang="fr-FR" i="1" dirty="0">
                <a:solidFill>
                  <a:srgbClr val="00B050"/>
                </a:solidFill>
              </a:rPr>
              <a:t>verte</a:t>
            </a:r>
            <a:r>
              <a:rPr lang="fr-FR" dirty="0"/>
              <a:t> se trouve dans la </a:t>
            </a:r>
            <a:r>
              <a:rPr lang="fr-FR" i="1" dirty="0"/>
              <a:t>Chanson de Roland</a:t>
            </a:r>
            <a:r>
              <a:rPr lang="fr-FR" dirty="0"/>
              <a:t>. En général cependant les formes féminines sans </a:t>
            </a:r>
            <a:r>
              <a:rPr lang="fr-FR" i="1" dirty="0">
                <a:solidFill>
                  <a:srgbClr val="00B050"/>
                </a:solidFill>
              </a:rPr>
              <a:t>e</a:t>
            </a:r>
            <a:r>
              <a:rPr lang="fr-FR" dirty="0"/>
              <a:t> se sont maintenues pendant la période du moyen français (XIVe - XVe siècles). Au XVIe siècle il ne restait de cet ancien usage, ainsi que des formes féminines en </a:t>
            </a:r>
            <a:r>
              <a:rPr lang="fr-FR" dirty="0">
                <a:solidFill>
                  <a:srgbClr val="00B050"/>
                </a:solidFill>
              </a:rPr>
              <a:t>–</a:t>
            </a:r>
            <a:r>
              <a:rPr lang="fr-FR" i="1" dirty="0" err="1">
                <a:solidFill>
                  <a:srgbClr val="00B050"/>
                </a:solidFill>
              </a:rPr>
              <a:t>anz</a:t>
            </a:r>
            <a:r>
              <a:rPr lang="fr-FR" dirty="0">
                <a:solidFill>
                  <a:srgbClr val="00B050"/>
                </a:solidFill>
              </a:rPr>
              <a:t> </a:t>
            </a:r>
            <a:r>
              <a:rPr lang="fr-FR" dirty="0"/>
              <a:t>des participes présents au pluriel, que quelques traces qui se sont maintenues jusqu'à nos jours. </a:t>
            </a:r>
          </a:p>
          <a:p>
            <a:pPr algn="just">
              <a:lnSpc>
                <a:spcPct val="100000"/>
              </a:lnSpc>
            </a:pPr>
            <a:r>
              <a:rPr lang="fr-FR" dirty="0"/>
              <a:t>Ainsi : </a:t>
            </a:r>
            <a:r>
              <a:rPr lang="fr-FR" i="1" dirty="0"/>
              <a:t>grand mère, grand route, grand messe, grand garde</a:t>
            </a:r>
            <a:r>
              <a:rPr lang="fr-FR" dirty="0"/>
              <a:t>. Les adverbes en -</a:t>
            </a:r>
            <a:r>
              <a:rPr lang="fr-FR" i="1" dirty="0"/>
              <a:t>ment</a:t>
            </a:r>
            <a:r>
              <a:rPr lang="fr-FR" dirty="0"/>
              <a:t> se rattachent à des formes anciennes : </a:t>
            </a:r>
            <a:r>
              <a:rPr lang="fr-FR" i="1" dirty="0"/>
              <a:t>constamment</a:t>
            </a:r>
            <a:r>
              <a:rPr lang="fr-FR" dirty="0"/>
              <a:t> renvoie à </a:t>
            </a:r>
            <a:r>
              <a:rPr lang="fr-FR" i="1" dirty="0"/>
              <a:t>constant</a:t>
            </a:r>
            <a:r>
              <a:rPr lang="fr-FR" dirty="0"/>
              <a:t> </a:t>
            </a:r>
            <a:r>
              <a:rPr lang="fr-FR" i="1" dirty="0"/>
              <a:t>ment</a:t>
            </a:r>
            <a:r>
              <a:rPr lang="fr-FR" dirty="0"/>
              <a:t>, </a:t>
            </a:r>
            <a:r>
              <a:rPr lang="fr-FR" i="1" dirty="0"/>
              <a:t>prudemment</a:t>
            </a:r>
            <a:r>
              <a:rPr lang="fr-FR" dirty="0"/>
              <a:t> à </a:t>
            </a:r>
            <a:r>
              <a:rPr lang="fr-FR" i="1" dirty="0"/>
              <a:t>prudent</a:t>
            </a:r>
            <a:r>
              <a:rPr lang="fr-FR" dirty="0"/>
              <a:t> </a:t>
            </a:r>
            <a:r>
              <a:rPr lang="fr-FR" i="1" dirty="0"/>
              <a:t>ment</a:t>
            </a:r>
            <a:r>
              <a:rPr lang="fr-FR" dirty="0"/>
              <a:t> ; des formes comme </a:t>
            </a:r>
            <a:r>
              <a:rPr lang="fr-FR" i="1" dirty="0"/>
              <a:t>fortement </a:t>
            </a:r>
            <a:r>
              <a:rPr lang="fr-FR" dirty="0"/>
              <a:t>étaient au moyen âge </a:t>
            </a:r>
            <a:r>
              <a:rPr lang="fr-FR" i="1" dirty="0"/>
              <a:t>forment</a:t>
            </a:r>
            <a:r>
              <a:rPr lang="fr-FR" dirty="0"/>
              <a:t> (&lt; </a:t>
            </a:r>
            <a:r>
              <a:rPr lang="fr-FR" i="1" dirty="0"/>
              <a:t>fort ment</a:t>
            </a:r>
            <a:r>
              <a:rPr lang="fr-FR" dirty="0"/>
              <a:t>). </a:t>
            </a:r>
          </a:p>
          <a:p>
            <a:endParaRPr lang="fr-FR" dirty="0"/>
          </a:p>
        </p:txBody>
      </p:sp>
    </p:spTree>
    <p:extLst>
      <p:ext uri="{BB962C8B-B14F-4D97-AF65-F5344CB8AC3E}">
        <p14:creationId xmlns:p14="http://schemas.microsoft.com/office/powerpoint/2010/main" val="26343323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28C527-E714-4A86-A432-4FC6C8CDA825}"/>
              </a:ext>
            </a:extLst>
          </p:cNvPr>
          <p:cNvSpPr>
            <a:spLocks noGrp="1"/>
          </p:cNvSpPr>
          <p:nvPr>
            <p:ph idx="1"/>
          </p:nvPr>
        </p:nvSpPr>
        <p:spPr>
          <a:xfrm>
            <a:off x="838200" y="443345"/>
            <a:ext cx="10515600" cy="5733618"/>
          </a:xfrm>
        </p:spPr>
        <p:txBody>
          <a:bodyPr/>
          <a:lstStyle/>
          <a:p>
            <a:r>
              <a:rPr lang="fr-FR" b="1" i="1" dirty="0"/>
              <a:t>I.5.3. Les comparatifs</a:t>
            </a:r>
            <a:r>
              <a:rPr lang="fr-FR" dirty="0"/>
              <a:t> </a:t>
            </a:r>
          </a:p>
          <a:p>
            <a:pPr algn="just"/>
            <a:r>
              <a:rPr lang="fr-FR" dirty="0"/>
              <a:t>La langue française étant analytique le comparatif est formé avec un adverbe, plus (l’ancien français a aussi connu le comparatif avec </a:t>
            </a:r>
            <a:r>
              <a:rPr lang="fr-FR" i="1" dirty="0"/>
              <a:t>mais ; </a:t>
            </a:r>
            <a:r>
              <a:rPr lang="fr-FR" dirty="0"/>
              <a:t>mais il est beaucoup plus rare).</a:t>
            </a:r>
          </a:p>
          <a:p>
            <a:pPr algn="just"/>
            <a:r>
              <a:rPr lang="fr-FR" dirty="0"/>
              <a:t>Les comparatifs organiques d’origine latine sont rares. Voici les principaux, au cas sujet et au cas régime. </a:t>
            </a:r>
          </a:p>
          <a:p>
            <a:pPr algn="just"/>
            <a:r>
              <a:rPr lang="fr-FR" i="1" dirty="0" err="1"/>
              <a:t>Grandior</a:t>
            </a:r>
            <a:r>
              <a:rPr lang="fr-FR" dirty="0"/>
              <a:t> &gt; </a:t>
            </a:r>
            <a:r>
              <a:rPr lang="fr-FR" i="1" dirty="0" err="1"/>
              <a:t>graindre</a:t>
            </a:r>
            <a:r>
              <a:rPr lang="fr-FR" dirty="0"/>
              <a:t> ; </a:t>
            </a:r>
            <a:r>
              <a:rPr lang="fr-FR" dirty="0" err="1"/>
              <a:t>c.r</a:t>
            </a:r>
            <a:r>
              <a:rPr lang="fr-FR" dirty="0"/>
              <a:t>. </a:t>
            </a:r>
            <a:r>
              <a:rPr lang="fr-FR" i="1" dirty="0" err="1"/>
              <a:t>graignor</a:t>
            </a:r>
            <a:r>
              <a:rPr lang="fr-FR" dirty="0"/>
              <a:t> </a:t>
            </a:r>
          </a:p>
          <a:p>
            <a:pPr algn="just"/>
            <a:r>
              <a:rPr lang="fr-FR" i="1" dirty="0" err="1"/>
              <a:t>Melior</a:t>
            </a:r>
            <a:r>
              <a:rPr lang="fr-FR" i="1" dirty="0"/>
              <a:t> &gt; </a:t>
            </a:r>
            <a:r>
              <a:rPr lang="fr-FR" i="1" dirty="0" err="1"/>
              <a:t>mieldre</a:t>
            </a:r>
            <a:r>
              <a:rPr lang="fr-FR" i="1" dirty="0"/>
              <a:t>, </a:t>
            </a:r>
            <a:r>
              <a:rPr lang="fr-FR" i="1" dirty="0" err="1"/>
              <a:t>mieudre</a:t>
            </a:r>
            <a:r>
              <a:rPr lang="fr-FR" dirty="0"/>
              <a:t> ; c. r. </a:t>
            </a:r>
            <a:r>
              <a:rPr lang="fr-FR" i="1" dirty="0" err="1"/>
              <a:t>meillór</a:t>
            </a:r>
            <a:r>
              <a:rPr lang="fr-FR" dirty="0"/>
              <a:t> (puis </a:t>
            </a:r>
            <a:r>
              <a:rPr lang="fr-FR" i="1" dirty="0" err="1"/>
              <a:t>meillour</a:t>
            </a:r>
            <a:r>
              <a:rPr lang="fr-FR" dirty="0"/>
              <a:t>, </a:t>
            </a:r>
            <a:r>
              <a:rPr lang="fr-FR" i="1" dirty="0"/>
              <a:t>meilleur</a:t>
            </a:r>
            <a:r>
              <a:rPr lang="fr-FR" dirty="0"/>
              <a:t>). </a:t>
            </a:r>
          </a:p>
          <a:p>
            <a:pPr algn="just"/>
            <a:r>
              <a:rPr lang="fr-FR" dirty="0"/>
              <a:t>Neutre : </a:t>
            </a:r>
            <a:r>
              <a:rPr lang="fr-FR" i="1" dirty="0" err="1"/>
              <a:t>mielz</a:t>
            </a:r>
            <a:r>
              <a:rPr lang="fr-FR" i="1" dirty="0"/>
              <a:t>, </a:t>
            </a:r>
            <a:r>
              <a:rPr lang="fr-FR" i="1" dirty="0" err="1"/>
              <a:t>mieus</a:t>
            </a:r>
            <a:r>
              <a:rPr lang="fr-FR" i="1" dirty="0"/>
              <a:t>, mieux</a:t>
            </a:r>
            <a:r>
              <a:rPr lang="fr-FR" dirty="0"/>
              <a:t>. </a:t>
            </a:r>
          </a:p>
          <a:p>
            <a:r>
              <a:rPr lang="fr-FR" i="1" dirty="0"/>
              <a:t>Minor &gt; </a:t>
            </a:r>
            <a:r>
              <a:rPr lang="fr-FR" i="1" dirty="0" err="1"/>
              <a:t>mendre</a:t>
            </a:r>
            <a:r>
              <a:rPr lang="fr-FR" dirty="0"/>
              <a:t> ; c. r. </a:t>
            </a:r>
            <a:r>
              <a:rPr lang="fr-FR" i="1" dirty="0" err="1"/>
              <a:t>menor</a:t>
            </a:r>
            <a:r>
              <a:rPr lang="fr-FR" dirty="0"/>
              <a:t>. Neutre : </a:t>
            </a:r>
            <a:r>
              <a:rPr lang="fr-FR" i="1" dirty="0" err="1"/>
              <a:t>meins</a:t>
            </a:r>
            <a:r>
              <a:rPr lang="fr-FR" dirty="0"/>
              <a:t>, </a:t>
            </a:r>
            <a:r>
              <a:rPr lang="fr-FR" i="1" dirty="0"/>
              <a:t>moins</a:t>
            </a:r>
            <a:r>
              <a:rPr lang="fr-FR" dirty="0"/>
              <a:t> ; d’où </a:t>
            </a:r>
            <a:r>
              <a:rPr lang="fr-FR" i="1" dirty="0"/>
              <a:t>moindre</a:t>
            </a:r>
            <a:r>
              <a:rPr lang="fr-FR" dirty="0"/>
              <a:t> au lieu de </a:t>
            </a:r>
            <a:r>
              <a:rPr lang="fr-FR" i="1" dirty="0" err="1"/>
              <a:t>mendre</a:t>
            </a:r>
            <a:r>
              <a:rPr lang="fr-FR" dirty="0"/>
              <a:t>, par analogie. </a:t>
            </a:r>
          </a:p>
          <a:p>
            <a:r>
              <a:rPr lang="fr-FR" i="1" dirty="0" err="1"/>
              <a:t>pejor</a:t>
            </a:r>
            <a:r>
              <a:rPr lang="fr-FR" i="1" dirty="0"/>
              <a:t> &gt; pire</a:t>
            </a:r>
            <a:r>
              <a:rPr lang="fr-FR" dirty="0"/>
              <a:t> ; c. r. </a:t>
            </a:r>
            <a:r>
              <a:rPr lang="fr-FR" i="1" dirty="0" err="1"/>
              <a:t>pejor</a:t>
            </a:r>
            <a:r>
              <a:rPr lang="fr-FR" dirty="0"/>
              <a:t>. Neutre ; </a:t>
            </a:r>
            <a:r>
              <a:rPr lang="fr-FR" i="1" dirty="0"/>
              <a:t>pis</a:t>
            </a:r>
            <a:r>
              <a:rPr lang="fr-FR" dirty="0"/>
              <a:t>. </a:t>
            </a:r>
          </a:p>
          <a:p>
            <a:endParaRPr lang="fr-FR" dirty="0"/>
          </a:p>
        </p:txBody>
      </p:sp>
    </p:spTree>
    <p:extLst>
      <p:ext uri="{BB962C8B-B14F-4D97-AF65-F5344CB8AC3E}">
        <p14:creationId xmlns:p14="http://schemas.microsoft.com/office/powerpoint/2010/main" val="18395380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A84C4C8-ADF1-4374-85A5-ADAEED9011F4}"/>
              </a:ext>
            </a:extLst>
          </p:cNvPr>
          <p:cNvSpPr>
            <a:spLocks noGrp="1"/>
          </p:cNvSpPr>
          <p:nvPr>
            <p:ph idx="1"/>
          </p:nvPr>
        </p:nvSpPr>
        <p:spPr>
          <a:xfrm>
            <a:off x="838200" y="484909"/>
            <a:ext cx="10515600" cy="6761018"/>
          </a:xfrm>
        </p:spPr>
        <p:txBody>
          <a:bodyPr/>
          <a:lstStyle/>
          <a:p>
            <a:pPr algn="just"/>
            <a:r>
              <a:rPr lang="fr-FR" dirty="0"/>
              <a:t>Pour les formes suivantes on ne rencontre que le cas régime : </a:t>
            </a:r>
            <a:r>
              <a:rPr lang="fr-FR" i="1" dirty="0" err="1"/>
              <a:t>halzor</a:t>
            </a:r>
            <a:r>
              <a:rPr lang="fr-FR" i="1" dirty="0"/>
              <a:t> &lt; </a:t>
            </a:r>
            <a:r>
              <a:rPr lang="fr-FR" i="1" dirty="0" err="1"/>
              <a:t>altiorem</a:t>
            </a:r>
            <a:r>
              <a:rPr lang="fr-FR" i="1" dirty="0"/>
              <a:t> ; </a:t>
            </a:r>
            <a:r>
              <a:rPr lang="fr-FR" i="1" dirty="0" err="1"/>
              <a:t>sordelor</a:t>
            </a:r>
            <a:r>
              <a:rPr lang="fr-FR" i="1" dirty="0"/>
              <a:t> &lt; </a:t>
            </a:r>
            <a:r>
              <a:rPr lang="fr-FR" i="1" dirty="0" err="1"/>
              <a:t>sordidiorem</a:t>
            </a:r>
            <a:r>
              <a:rPr lang="fr-FR" i="1" dirty="0"/>
              <a:t> ; </a:t>
            </a:r>
            <a:r>
              <a:rPr lang="fr-FR" i="1" dirty="0" err="1"/>
              <a:t>forçor</a:t>
            </a:r>
            <a:r>
              <a:rPr lang="fr-FR" i="1" dirty="0"/>
              <a:t> &lt; </a:t>
            </a:r>
            <a:r>
              <a:rPr lang="fr-FR" i="1" dirty="0" err="1"/>
              <a:t>fortiorem</a:t>
            </a:r>
            <a:r>
              <a:rPr lang="fr-FR" i="1" dirty="0"/>
              <a:t> ; </a:t>
            </a:r>
            <a:r>
              <a:rPr lang="fr-FR" i="1" dirty="0" err="1"/>
              <a:t>bellazor</a:t>
            </a:r>
            <a:r>
              <a:rPr lang="fr-FR" i="1" dirty="0"/>
              <a:t>, </a:t>
            </a:r>
            <a:r>
              <a:rPr lang="fr-FR" i="1" dirty="0" err="1"/>
              <a:t>gensor</a:t>
            </a:r>
            <a:r>
              <a:rPr lang="fr-FR" i="1" dirty="0"/>
              <a:t>.   </a:t>
            </a:r>
            <a:endParaRPr lang="fr-FR" dirty="0"/>
          </a:p>
          <a:p>
            <a:pPr algn="just"/>
            <a:r>
              <a:rPr lang="fr-FR" dirty="0"/>
              <a:t>Les comparatifs se déclinent comme les noms de la déclinaison imparisyllabique. </a:t>
            </a:r>
          </a:p>
          <a:p>
            <a:r>
              <a:rPr lang="fr-FR" dirty="0"/>
              <a:t>					</a:t>
            </a:r>
            <a:r>
              <a:rPr lang="fr-FR" b="1" dirty="0"/>
              <a:t>Singulier </a:t>
            </a:r>
          </a:p>
          <a:p>
            <a:r>
              <a:rPr lang="fr-FR" dirty="0"/>
              <a:t>					m   et    f </a:t>
            </a:r>
          </a:p>
          <a:p>
            <a:r>
              <a:rPr lang="fr-FR" dirty="0"/>
              <a:t>				        </a:t>
            </a:r>
            <a:r>
              <a:rPr lang="fr-FR" dirty="0" err="1"/>
              <a:t>c.s</a:t>
            </a:r>
            <a:r>
              <a:rPr lang="fr-FR" dirty="0"/>
              <a:t>. </a:t>
            </a:r>
            <a:r>
              <a:rPr lang="fr-FR" i="1" dirty="0" err="1"/>
              <a:t>miéldre</a:t>
            </a:r>
            <a:endParaRPr lang="fr-FR" dirty="0"/>
          </a:p>
          <a:p>
            <a:r>
              <a:rPr lang="fr-FR" dirty="0"/>
              <a:t>				        c. r. </a:t>
            </a:r>
            <a:r>
              <a:rPr lang="fr-FR" i="1" dirty="0" err="1"/>
              <a:t>meillór</a:t>
            </a:r>
            <a:endParaRPr lang="fr-FR" dirty="0"/>
          </a:p>
          <a:p>
            <a:r>
              <a:rPr lang="fr-FR" dirty="0"/>
              <a:t>					</a:t>
            </a:r>
            <a:r>
              <a:rPr lang="fr-FR" b="1" dirty="0"/>
              <a:t>Pluriel </a:t>
            </a:r>
          </a:p>
          <a:p>
            <a:r>
              <a:rPr lang="fr-FR" dirty="0"/>
              <a:t>				m			f</a:t>
            </a:r>
          </a:p>
          <a:p>
            <a:r>
              <a:rPr lang="fr-FR" dirty="0"/>
              <a:t>			c. s. </a:t>
            </a:r>
            <a:r>
              <a:rPr lang="fr-FR" i="1" dirty="0" err="1"/>
              <a:t>meillór</a:t>
            </a:r>
            <a:r>
              <a:rPr lang="fr-FR" dirty="0"/>
              <a:t>		      </a:t>
            </a:r>
            <a:r>
              <a:rPr lang="fr-FR" i="1" dirty="0" err="1"/>
              <a:t>meillórs</a:t>
            </a:r>
            <a:endParaRPr lang="fr-FR" dirty="0"/>
          </a:p>
          <a:p>
            <a:r>
              <a:rPr lang="fr-FR" dirty="0"/>
              <a:t>			c. r.  </a:t>
            </a:r>
            <a:r>
              <a:rPr lang="fr-FR" i="1" dirty="0" err="1"/>
              <a:t>meillórs</a:t>
            </a:r>
            <a:r>
              <a:rPr lang="fr-FR" dirty="0"/>
              <a:t>		      </a:t>
            </a:r>
            <a:r>
              <a:rPr lang="fr-FR" i="1" dirty="0" err="1"/>
              <a:t>meillórs</a:t>
            </a:r>
            <a:r>
              <a:rPr lang="fr-FR" dirty="0"/>
              <a:t>	</a:t>
            </a:r>
          </a:p>
          <a:p>
            <a:endParaRPr lang="fr-FR" dirty="0"/>
          </a:p>
        </p:txBody>
      </p:sp>
    </p:spTree>
    <p:extLst>
      <p:ext uri="{BB962C8B-B14F-4D97-AF65-F5344CB8AC3E}">
        <p14:creationId xmlns:p14="http://schemas.microsoft.com/office/powerpoint/2010/main" val="24250772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0EAE281-0D88-42DE-AA7E-1912E6B51071}"/>
              </a:ext>
            </a:extLst>
          </p:cNvPr>
          <p:cNvSpPr>
            <a:spLocks noGrp="1"/>
          </p:cNvSpPr>
          <p:nvPr>
            <p:ph idx="1"/>
          </p:nvPr>
        </p:nvSpPr>
        <p:spPr>
          <a:xfrm>
            <a:off x="838200" y="609600"/>
            <a:ext cx="10515600" cy="5567363"/>
          </a:xfrm>
        </p:spPr>
        <p:txBody>
          <a:bodyPr/>
          <a:lstStyle/>
          <a:p>
            <a:pPr algn="just">
              <a:lnSpc>
                <a:spcPct val="150000"/>
              </a:lnSpc>
            </a:pPr>
            <a:r>
              <a:rPr lang="fr-FR" b="1" i="1" dirty="0">
                <a:solidFill>
                  <a:srgbClr val="FF0000"/>
                </a:solidFill>
              </a:rPr>
              <a:t>I.5.4. Les superlatifs </a:t>
            </a:r>
            <a:endParaRPr lang="fr-FR" dirty="0">
              <a:solidFill>
                <a:srgbClr val="FF0000"/>
              </a:solidFill>
            </a:endParaRPr>
          </a:p>
          <a:p>
            <a:pPr algn="just">
              <a:lnSpc>
                <a:spcPct val="150000"/>
              </a:lnSpc>
            </a:pPr>
            <a:r>
              <a:rPr lang="fr-FR" dirty="0"/>
              <a:t>Ils sont formés avec la particule </a:t>
            </a:r>
            <a:r>
              <a:rPr lang="fr-FR" i="1" dirty="0" err="1"/>
              <a:t>tres</a:t>
            </a:r>
            <a:r>
              <a:rPr lang="fr-FR" dirty="0"/>
              <a:t>, dérivée du latin </a:t>
            </a:r>
            <a:r>
              <a:rPr lang="fr-FR" i="1" dirty="0"/>
              <a:t>trans</a:t>
            </a:r>
            <a:r>
              <a:rPr lang="fr-FR" dirty="0"/>
              <a:t> (</a:t>
            </a:r>
            <a:r>
              <a:rPr lang="fr-FR" i="1" dirty="0"/>
              <a:t>tras</a:t>
            </a:r>
            <a:r>
              <a:rPr lang="fr-FR" dirty="0"/>
              <a:t> en latin vulgaire). Il y a quelques exemples de superlatifs organiques : </a:t>
            </a:r>
            <a:r>
              <a:rPr lang="fr-FR" i="1" dirty="0" err="1"/>
              <a:t>pesmes</a:t>
            </a:r>
            <a:r>
              <a:rPr lang="fr-FR" i="1" dirty="0"/>
              <a:t> &lt; </a:t>
            </a:r>
            <a:r>
              <a:rPr lang="fr-FR" i="1" dirty="0" err="1"/>
              <a:t>pessimus</a:t>
            </a:r>
            <a:r>
              <a:rPr lang="fr-FR" i="1" dirty="0"/>
              <a:t> ; </a:t>
            </a:r>
            <a:r>
              <a:rPr lang="fr-FR" i="1" dirty="0" err="1"/>
              <a:t>proismes</a:t>
            </a:r>
            <a:r>
              <a:rPr lang="fr-FR" dirty="0"/>
              <a:t> &lt; </a:t>
            </a:r>
            <a:r>
              <a:rPr lang="fr-FR" i="1" dirty="0" err="1"/>
              <a:t>proximus</a:t>
            </a:r>
            <a:r>
              <a:rPr lang="fr-FR" i="1" dirty="0"/>
              <a:t> ; </a:t>
            </a:r>
            <a:r>
              <a:rPr lang="fr-FR" i="1" dirty="0" err="1"/>
              <a:t>mermes</a:t>
            </a:r>
            <a:r>
              <a:rPr lang="fr-FR" i="1" dirty="0"/>
              <a:t> &lt; </a:t>
            </a:r>
            <a:r>
              <a:rPr lang="fr-FR" i="1" dirty="0" err="1"/>
              <a:t>minimus</a:t>
            </a:r>
            <a:r>
              <a:rPr lang="fr-FR" i="1" dirty="0"/>
              <a:t> ; </a:t>
            </a:r>
            <a:r>
              <a:rPr lang="fr-FR" i="1" dirty="0" err="1"/>
              <a:t>malsme</a:t>
            </a:r>
            <a:r>
              <a:rPr lang="fr-FR" i="1" dirty="0"/>
              <a:t> &lt; </a:t>
            </a:r>
            <a:r>
              <a:rPr lang="fr-FR" i="1" dirty="0" err="1"/>
              <a:t>maximus</a:t>
            </a:r>
            <a:r>
              <a:rPr lang="fr-FR" dirty="0"/>
              <a:t> (dans </a:t>
            </a:r>
            <a:r>
              <a:rPr lang="fr-FR" i="1" dirty="0" err="1"/>
              <a:t>maismement</a:t>
            </a:r>
            <a:r>
              <a:rPr lang="fr-FR" dirty="0"/>
              <a:t> &lt; </a:t>
            </a:r>
            <a:r>
              <a:rPr lang="fr-FR" i="1" dirty="0"/>
              <a:t>maxima</a:t>
            </a:r>
            <a:r>
              <a:rPr lang="fr-FR" dirty="0"/>
              <a:t> </a:t>
            </a:r>
            <a:r>
              <a:rPr lang="fr-FR" i="1" dirty="0"/>
              <a:t>mente</a:t>
            </a:r>
            <a:r>
              <a:rPr lang="fr-FR" dirty="0"/>
              <a:t>). </a:t>
            </a:r>
          </a:p>
          <a:p>
            <a:pPr algn="just">
              <a:lnSpc>
                <a:spcPct val="150000"/>
              </a:lnSpc>
            </a:pPr>
            <a:r>
              <a:rPr lang="fr-FR" dirty="0"/>
              <a:t>Les formes   en </a:t>
            </a:r>
            <a:r>
              <a:rPr lang="fr-FR" b="1" dirty="0"/>
              <a:t>–</a:t>
            </a:r>
            <a:r>
              <a:rPr lang="fr-FR" b="1" i="1" dirty="0" err="1"/>
              <a:t>isme</a:t>
            </a:r>
            <a:r>
              <a:rPr lang="fr-FR" b="1" dirty="0"/>
              <a:t> </a:t>
            </a:r>
            <a:r>
              <a:rPr lang="fr-FR" dirty="0"/>
              <a:t>sont des formes savantes : </a:t>
            </a:r>
            <a:r>
              <a:rPr lang="fr-FR" i="1" dirty="0" err="1"/>
              <a:t>altisme</a:t>
            </a:r>
            <a:r>
              <a:rPr lang="fr-FR" dirty="0"/>
              <a:t>, </a:t>
            </a:r>
            <a:r>
              <a:rPr lang="fr-FR" i="1" dirty="0" err="1"/>
              <a:t>fortisme</a:t>
            </a:r>
            <a:r>
              <a:rPr lang="fr-FR" dirty="0"/>
              <a:t>. </a:t>
            </a:r>
          </a:p>
          <a:p>
            <a:pPr algn="just">
              <a:lnSpc>
                <a:spcPct val="150000"/>
              </a:lnSpc>
            </a:pPr>
            <a:r>
              <a:rPr lang="fr-FR" dirty="0"/>
              <a:t>Les formes en </a:t>
            </a:r>
            <a:r>
              <a:rPr lang="fr-FR" b="1" dirty="0"/>
              <a:t>–</a:t>
            </a:r>
            <a:r>
              <a:rPr lang="fr-FR" b="1" i="1" dirty="0" err="1"/>
              <a:t>issime</a:t>
            </a:r>
            <a:r>
              <a:rPr lang="fr-FR" b="1" dirty="0"/>
              <a:t> </a:t>
            </a:r>
            <a:r>
              <a:rPr lang="fr-FR" dirty="0"/>
              <a:t>ont été empruntées au XVIe siècle à l’Italie : </a:t>
            </a:r>
            <a:r>
              <a:rPr lang="fr-FR" i="1" dirty="0"/>
              <a:t>fourbissime, richissime</a:t>
            </a:r>
            <a:r>
              <a:rPr lang="fr-FR" dirty="0"/>
              <a:t>.</a:t>
            </a:r>
          </a:p>
          <a:p>
            <a:endParaRPr lang="fr-FR" dirty="0"/>
          </a:p>
        </p:txBody>
      </p:sp>
    </p:spTree>
    <p:extLst>
      <p:ext uri="{BB962C8B-B14F-4D97-AF65-F5344CB8AC3E}">
        <p14:creationId xmlns:p14="http://schemas.microsoft.com/office/powerpoint/2010/main" val="37238793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26E114-7E7B-4A87-BAC2-68C06FCC935C}"/>
              </a:ext>
            </a:extLst>
          </p:cNvPr>
          <p:cNvSpPr>
            <a:spLocks noGrp="1"/>
          </p:cNvSpPr>
          <p:nvPr>
            <p:ph idx="1"/>
          </p:nvPr>
        </p:nvSpPr>
        <p:spPr>
          <a:xfrm>
            <a:off x="838200" y="429491"/>
            <a:ext cx="10515600" cy="5747472"/>
          </a:xfrm>
        </p:spPr>
        <p:txBody>
          <a:bodyPr/>
          <a:lstStyle/>
          <a:p>
            <a:endParaRPr lang="fr-FR" dirty="0"/>
          </a:p>
          <a:p>
            <a:pPr algn="just">
              <a:lnSpc>
                <a:spcPct val="150000"/>
              </a:lnSpc>
            </a:pPr>
            <a:r>
              <a:rPr lang="fr-FR" b="1" dirty="0">
                <a:solidFill>
                  <a:srgbClr val="FF0000"/>
                </a:solidFill>
              </a:rPr>
              <a:t>I.5.5. </a:t>
            </a:r>
            <a:r>
              <a:rPr lang="fr-FR" b="1" i="1" dirty="0">
                <a:solidFill>
                  <a:srgbClr val="FF0000"/>
                </a:solidFill>
              </a:rPr>
              <a:t>Les adjectifs numéraux</a:t>
            </a:r>
            <a:r>
              <a:rPr lang="fr-FR" b="1" dirty="0">
                <a:solidFill>
                  <a:srgbClr val="FF0000"/>
                </a:solidFill>
              </a:rPr>
              <a:t> </a:t>
            </a:r>
            <a:endParaRPr lang="fr-FR" dirty="0">
              <a:solidFill>
                <a:srgbClr val="FF0000"/>
              </a:solidFill>
            </a:endParaRPr>
          </a:p>
          <a:p>
            <a:pPr algn="just">
              <a:lnSpc>
                <a:spcPct val="150000"/>
              </a:lnSpc>
            </a:pPr>
            <a:r>
              <a:rPr lang="fr-FR" b="1" dirty="0">
                <a:solidFill>
                  <a:srgbClr val="FF0000"/>
                </a:solidFill>
              </a:rPr>
              <a:t>I.5.5.1. Les numéraux</a:t>
            </a:r>
            <a:endParaRPr lang="fr-FR" dirty="0">
              <a:solidFill>
                <a:srgbClr val="FF0000"/>
              </a:solidFill>
            </a:endParaRPr>
          </a:p>
          <a:p>
            <a:pPr algn="just">
              <a:lnSpc>
                <a:spcPct val="150000"/>
              </a:lnSpc>
            </a:pPr>
            <a:r>
              <a:rPr lang="fr-FR" dirty="0"/>
              <a:t>Masculin singulier : </a:t>
            </a:r>
            <a:r>
              <a:rPr lang="fr-FR" i="1" dirty="0">
                <a:solidFill>
                  <a:srgbClr val="00B050"/>
                </a:solidFill>
              </a:rPr>
              <a:t>uns</a:t>
            </a:r>
            <a:r>
              <a:rPr lang="fr-FR" dirty="0">
                <a:solidFill>
                  <a:srgbClr val="00B050"/>
                </a:solidFill>
              </a:rPr>
              <a:t>, </a:t>
            </a:r>
            <a:r>
              <a:rPr lang="fr-FR" i="1" dirty="0">
                <a:solidFill>
                  <a:srgbClr val="00B050"/>
                </a:solidFill>
              </a:rPr>
              <a:t>un</a:t>
            </a:r>
            <a:r>
              <a:rPr lang="fr-FR" dirty="0"/>
              <a:t> ; pluriel : </a:t>
            </a:r>
            <a:r>
              <a:rPr lang="fr-FR" i="1" dirty="0">
                <a:solidFill>
                  <a:srgbClr val="00B050"/>
                </a:solidFill>
              </a:rPr>
              <a:t>un</a:t>
            </a:r>
            <a:r>
              <a:rPr lang="fr-FR" dirty="0">
                <a:solidFill>
                  <a:srgbClr val="00B050"/>
                </a:solidFill>
              </a:rPr>
              <a:t> </a:t>
            </a:r>
            <a:r>
              <a:rPr lang="fr-FR" i="1" dirty="0">
                <a:solidFill>
                  <a:srgbClr val="00B050"/>
                </a:solidFill>
              </a:rPr>
              <a:t>uns</a:t>
            </a:r>
            <a:r>
              <a:rPr lang="fr-FR" dirty="0">
                <a:solidFill>
                  <a:srgbClr val="00B050"/>
                </a:solidFill>
              </a:rPr>
              <a:t> </a:t>
            </a:r>
            <a:r>
              <a:rPr lang="fr-FR" dirty="0"/>
              <a:t>(Le pluriel de un s’emploie avec des mots qui n’ont pas de singulier, ou avec des mots désignant des objets qui vont par paire : </a:t>
            </a:r>
            <a:r>
              <a:rPr lang="fr-FR" i="1" dirty="0"/>
              <a:t>unes lettres, unes fourches, unes chausses, unes cornes, unes grosses lèvres</a:t>
            </a:r>
            <a:r>
              <a:rPr lang="fr-FR" dirty="0"/>
              <a:t>). Féminin : </a:t>
            </a:r>
            <a:r>
              <a:rPr lang="fr-FR" i="1" dirty="0">
                <a:solidFill>
                  <a:srgbClr val="00B050"/>
                </a:solidFill>
              </a:rPr>
              <a:t>une</a:t>
            </a:r>
            <a:r>
              <a:rPr lang="fr-FR" dirty="0"/>
              <a:t> ; </a:t>
            </a:r>
            <a:r>
              <a:rPr lang="fr-FR" dirty="0" err="1"/>
              <a:t>plur</a:t>
            </a:r>
            <a:r>
              <a:rPr lang="fr-FR" dirty="0"/>
              <a:t>: </a:t>
            </a:r>
            <a:r>
              <a:rPr lang="fr-FR" i="1" dirty="0">
                <a:solidFill>
                  <a:srgbClr val="00B050"/>
                </a:solidFill>
              </a:rPr>
              <a:t>unes</a:t>
            </a:r>
            <a:r>
              <a:rPr lang="fr-FR" dirty="0"/>
              <a:t>.</a:t>
            </a:r>
          </a:p>
          <a:p>
            <a:endParaRPr lang="fr-FR" dirty="0"/>
          </a:p>
        </p:txBody>
      </p:sp>
    </p:spTree>
    <p:extLst>
      <p:ext uri="{BB962C8B-B14F-4D97-AF65-F5344CB8AC3E}">
        <p14:creationId xmlns:p14="http://schemas.microsoft.com/office/powerpoint/2010/main" val="17539005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A345FDA-FC88-4E61-934C-18F5F93374D4}"/>
              </a:ext>
            </a:extLst>
          </p:cNvPr>
          <p:cNvSpPr>
            <a:spLocks noGrp="1"/>
          </p:cNvSpPr>
          <p:nvPr>
            <p:ph idx="1"/>
          </p:nvPr>
        </p:nvSpPr>
        <p:spPr>
          <a:xfrm>
            <a:off x="838200" y="457200"/>
            <a:ext cx="10515600" cy="5719763"/>
          </a:xfrm>
        </p:spPr>
        <p:txBody>
          <a:bodyPr/>
          <a:lstStyle/>
          <a:p>
            <a:r>
              <a:rPr lang="fr-FR" dirty="0"/>
              <a:t>Les trois premiers noms de nombre se déclinent ;</a:t>
            </a:r>
          </a:p>
          <a:p>
            <a:endParaRPr lang="fr-FR" dirty="0"/>
          </a:p>
          <a:p>
            <a:endParaRPr lang="fr-FR" dirty="0"/>
          </a:p>
          <a:p>
            <a:endParaRPr lang="fr-FR" dirty="0"/>
          </a:p>
          <a:p>
            <a:endParaRPr lang="fr-FR" dirty="0"/>
          </a:p>
          <a:p>
            <a:endParaRPr lang="fr-FR" dirty="0"/>
          </a:p>
          <a:p>
            <a:pPr algn="just"/>
            <a:r>
              <a:rPr lang="fr-FR" dirty="0"/>
              <a:t>Ces formes représentent les formes latines *</a:t>
            </a:r>
            <a:r>
              <a:rPr lang="fr-FR" i="1" dirty="0" err="1"/>
              <a:t>dui</a:t>
            </a:r>
            <a:r>
              <a:rPr lang="fr-FR" dirty="0"/>
              <a:t> (pour </a:t>
            </a:r>
            <a:r>
              <a:rPr lang="fr-FR" i="1" dirty="0"/>
              <a:t>duo</a:t>
            </a:r>
            <a:r>
              <a:rPr lang="fr-FR" dirty="0"/>
              <a:t>) et </a:t>
            </a:r>
            <a:r>
              <a:rPr lang="fr-FR" i="1" dirty="0"/>
              <a:t>duos</a:t>
            </a:r>
            <a:r>
              <a:rPr lang="fr-FR" dirty="0"/>
              <a:t> ; pour le féminin on emploie </a:t>
            </a:r>
            <a:r>
              <a:rPr lang="fr-FR" i="1" dirty="0" err="1"/>
              <a:t>dous</a:t>
            </a:r>
            <a:r>
              <a:rPr lang="fr-FR" dirty="0"/>
              <a:t> au cas régime et aussi au cas sujet. </a:t>
            </a:r>
          </a:p>
          <a:p>
            <a:pPr algn="just"/>
            <a:r>
              <a:rPr lang="fr-FR" dirty="0"/>
              <a:t>Avec </a:t>
            </a:r>
            <a:r>
              <a:rPr lang="fr-FR" i="1" dirty="0"/>
              <a:t>ambo</a:t>
            </a:r>
            <a:r>
              <a:rPr lang="fr-FR" dirty="0"/>
              <a:t> (les deux) on a les formes suivantes :</a:t>
            </a:r>
          </a:p>
          <a:p>
            <a:r>
              <a:rPr lang="fr-FR" dirty="0"/>
              <a:t>				c. s. </a:t>
            </a:r>
            <a:r>
              <a:rPr lang="fr-FR" i="1" dirty="0" err="1"/>
              <a:t>andoi</a:t>
            </a:r>
            <a:r>
              <a:rPr lang="fr-FR" dirty="0"/>
              <a:t>, </a:t>
            </a:r>
            <a:r>
              <a:rPr lang="fr-FR" i="1" dirty="0" err="1"/>
              <a:t>andui</a:t>
            </a:r>
            <a:endParaRPr lang="fr-FR" dirty="0"/>
          </a:p>
          <a:p>
            <a:r>
              <a:rPr lang="fr-FR" dirty="0"/>
              <a:t>				c. r.  </a:t>
            </a:r>
            <a:r>
              <a:rPr lang="fr-FR" i="1" dirty="0" err="1"/>
              <a:t>ansdous</a:t>
            </a:r>
            <a:r>
              <a:rPr lang="fr-FR" dirty="0"/>
              <a:t>, </a:t>
            </a:r>
            <a:r>
              <a:rPr lang="fr-FR" i="1" dirty="0" err="1"/>
              <a:t>ansdeus</a:t>
            </a:r>
            <a:r>
              <a:rPr lang="fr-FR" dirty="0"/>
              <a:t> </a:t>
            </a:r>
          </a:p>
          <a:p>
            <a:endParaRPr lang="fr-FR" dirty="0"/>
          </a:p>
        </p:txBody>
      </p:sp>
      <p:graphicFrame>
        <p:nvGraphicFramePr>
          <p:cNvPr id="4" name="Tableau 4">
            <a:extLst>
              <a:ext uri="{FF2B5EF4-FFF2-40B4-BE49-F238E27FC236}">
                <a16:creationId xmlns:a16="http://schemas.microsoft.com/office/drawing/2014/main" id="{B41AE4DF-5CAA-4235-8EC6-4D330CAFBA32}"/>
              </a:ext>
            </a:extLst>
          </p:cNvPr>
          <p:cNvGraphicFramePr>
            <a:graphicFrameLocks noGrp="1"/>
          </p:cNvGraphicFramePr>
          <p:nvPr>
            <p:extLst>
              <p:ext uri="{D42A27DB-BD31-4B8C-83A1-F6EECF244321}">
                <p14:modId xmlns:p14="http://schemas.microsoft.com/office/powerpoint/2010/main" val="4235974119"/>
              </p:ext>
            </p:extLst>
          </p:nvPr>
        </p:nvGraphicFramePr>
        <p:xfrm>
          <a:off x="1537855" y="1330035"/>
          <a:ext cx="8298870" cy="2046224"/>
        </p:xfrm>
        <a:graphic>
          <a:graphicData uri="http://schemas.openxmlformats.org/drawingml/2006/table">
            <a:tbl>
              <a:tblPr firstRow="1" bandRow="1">
                <a:tableStyleId>{5C22544A-7EE6-4342-B048-85BDC9FD1C3A}</a:tableStyleId>
              </a:tblPr>
              <a:tblGrid>
                <a:gridCol w="1357745">
                  <a:extLst>
                    <a:ext uri="{9D8B030D-6E8A-4147-A177-3AD203B41FA5}">
                      <a16:colId xmlns:a16="http://schemas.microsoft.com/office/drawing/2014/main" val="2233417901"/>
                    </a:ext>
                  </a:extLst>
                </a:gridCol>
                <a:gridCol w="955964">
                  <a:extLst>
                    <a:ext uri="{9D8B030D-6E8A-4147-A177-3AD203B41FA5}">
                      <a16:colId xmlns:a16="http://schemas.microsoft.com/office/drawing/2014/main" val="2931872003"/>
                    </a:ext>
                  </a:extLst>
                </a:gridCol>
                <a:gridCol w="1620981">
                  <a:extLst>
                    <a:ext uri="{9D8B030D-6E8A-4147-A177-3AD203B41FA5}">
                      <a16:colId xmlns:a16="http://schemas.microsoft.com/office/drawing/2014/main" val="450151721"/>
                    </a:ext>
                  </a:extLst>
                </a:gridCol>
                <a:gridCol w="1330037">
                  <a:extLst>
                    <a:ext uri="{9D8B030D-6E8A-4147-A177-3AD203B41FA5}">
                      <a16:colId xmlns:a16="http://schemas.microsoft.com/office/drawing/2014/main" val="2096461564"/>
                    </a:ext>
                  </a:extLst>
                </a:gridCol>
                <a:gridCol w="1676400">
                  <a:extLst>
                    <a:ext uri="{9D8B030D-6E8A-4147-A177-3AD203B41FA5}">
                      <a16:colId xmlns:a16="http://schemas.microsoft.com/office/drawing/2014/main" val="3774236632"/>
                    </a:ext>
                  </a:extLst>
                </a:gridCol>
                <a:gridCol w="1357743">
                  <a:extLst>
                    <a:ext uri="{9D8B030D-6E8A-4147-A177-3AD203B41FA5}">
                      <a16:colId xmlns:a16="http://schemas.microsoft.com/office/drawing/2014/main" val="1879616866"/>
                    </a:ext>
                  </a:extLst>
                </a:gridCol>
              </a:tblGrid>
              <a:tr h="665020">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masculin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féminin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masculin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féminin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masculin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féminin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79592067"/>
                  </a:ext>
                </a:extLst>
              </a:tr>
              <a:tr h="1309255">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CS     </a:t>
                      </a:r>
                      <a:r>
                        <a:rPr lang="fr-FR" sz="2000" dirty="0" err="1">
                          <a:effectLst/>
                          <a:latin typeface="Cambria" panose="02040503050406030204" pitchFamily="18" charset="0"/>
                          <a:ea typeface="Times New Roman" panose="02020603050405020304" pitchFamily="18" charset="0"/>
                          <a:cs typeface="Arial" panose="020B0604020202020204" pitchFamily="34" charset="0"/>
                        </a:rPr>
                        <a:t>unus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CR     un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une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CS   </a:t>
                      </a:r>
                      <a:r>
                        <a:rPr lang="fr-FR" sz="2000" dirty="0" err="1">
                          <a:effectLst/>
                          <a:latin typeface="Cambria" panose="02040503050406030204" pitchFamily="18" charset="0"/>
                          <a:ea typeface="Times New Roman" panose="02020603050405020304" pitchFamily="18" charset="0"/>
                          <a:cs typeface="Arial" panose="020B0604020202020204" pitchFamily="34" charset="0"/>
                        </a:rPr>
                        <a:t>doi</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r>
                        <a:rPr lang="fr-FR" sz="2000" dirty="0" err="1">
                          <a:effectLst/>
                          <a:latin typeface="Cambria" panose="02040503050406030204" pitchFamily="18" charset="0"/>
                          <a:ea typeface="Times New Roman" panose="02020603050405020304" pitchFamily="18" charset="0"/>
                          <a:cs typeface="Arial" panose="020B0604020202020204" pitchFamily="34" charset="0"/>
                        </a:rPr>
                        <a:t>dui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err="1">
                          <a:effectLst/>
                          <a:latin typeface="Cambria" panose="02040503050406030204" pitchFamily="18" charset="0"/>
                          <a:ea typeface="Times New Roman" panose="02020603050405020304" pitchFamily="18" charset="0"/>
                          <a:cs typeface="Arial" panose="020B0604020202020204" pitchFamily="34" charset="0"/>
                        </a:rPr>
                        <a:t>CRdous</a:t>
                      </a:r>
                      <a:r>
                        <a:rPr lang="fr-FR" sz="2000" dirty="0">
                          <a:effectLst/>
                          <a:latin typeface="Cambria" panose="02040503050406030204" pitchFamily="18" charset="0"/>
                          <a:ea typeface="Times New Roman" panose="02020603050405020304" pitchFamily="18" charset="0"/>
                          <a:cs typeface="Arial" panose="020B0604020202020204" pitchFamily="34" charset="0"/>
                        </a:rPr>
                        <a:t>, deus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err="1">
                          <a:effectLst/>
                          <a:latin typeface="Cambria" panose="02040503050406030204" pitchFamily="18" charset="0"/>
                          <a:ea typeface="Times New Roman" panose="02020603050405020304" pitchFamily="18" charset="0"/>
                          <a:cs typeface="Arial" panose="020B0604020202020204" pitchFamily="34" charset="0"/>
                        </a:rPr>
                        <a:t>dous</a:t>
                      </a:r>
                      <a:r>
                        <a:rPr lang="fr-FR" sz="2000" dirty="0">
                          <a:effectLst/>
                          <a:latin typeface="Cambria" panose="02040503050406030204" pitchFamily="18" charset="0"/>
                          <a:ea typeface="Times New Roman" panose="02020603050405020304" pitchFamily="18" charset="0"/>
                          <a:cs typeface="Arial" panose="020B0604020202020204" pitchFamily="34" charset="0"/>
                        </a:rPr>
                        <a:t>, deus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CS  </a:t>
                      </a:r>
                      <a:r>
                        <a:rPr lang="fr-FR" sz="2000" dirty="0" err="1">
                          <a:effectLst/>
                          <a:latin typeface="Cambria" panose="02040503050406030204" pitchFamily="18" charset="0"/>
                          <a:ea typeface="Times New Roman" panose="02020603050405020304" pitchFamily="18" charset="0"/>
                          <a:cs typeface="Arial" panose="020B0604020202020204" pitchFamily="34" charset="0"/>
                        </a:rPr>
                        <a:t>trei</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r>
                        <a:rPr lang="fr-FR" sz="2000" dirty="0" err="1">
                          <a:effectLst/>
                          <a:latin typeface="Cambria" panose="02040503050406030204" pitchFamily="18" charset="0"/>
                          <a:ea typeface="Times New Roman" panose="02020603050405020304" pitchFamily="18" charset="0"/>
                          <a:cs typeface="Arial" panose="020B0604020202020204" pitchFamily="34" charset="0"/>
                        </a:rPr>
                        <a:t>troi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CR </a:t>
                      </a:r>
                      <a:r>
                        <a:rPr lang="fr-FR" sz="2000" dirty="0" err="1">
                          <a:effectLst/>
                          <a:latin typeface="Cambria" panose="02040503050406030204" pitchFamily="18" charset="0"/>
                          <a:ea typeface="Times New Roman" panose="02020603050405020304" pitchFamily="18" charset="0"/>
                          <a:cs typeface="Arial" panose="020B0604020202020204" pitchFamily="34" charset="0"/>
                        </a:rPr>
                        <a:t>treis</a:t>
                      </a:r>
                      <a:r>
                        <a:rPr lang="fr-FR" sz="2000" dirty="0">
                          <a:effectLst/>
                          <a:latin typeface="Cambria" panose="02040503050406030204" pitchFamily="18" charset="0"/>
                          <a:ea typeface="Times New Roman" panose="02020603050405020304" pitchFamily="18" charset="0"/>
                          <a:cs typeface="Arial" panose="020B0604020202020204" pitchFamily="34" charset="0"/>
                        </a:rPr>
                        <a:t>, trois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err="1">
                          <a:effectLst/>
                          <a:latin typeface="Cambria" panose="02040503050406030204" pitchFamily="18" charset="0"/>
                          <a:ea typeface="Times New Roman" panose="02020603050405020304" pitchFamily="18" charset="0"/>
                          <a:cs typeface="Arial" panose="020B0604020202020204" pitchFamily="34" charset="0"/>
                        </a:rPr>
                        <a:t>treis</a:t>
                      </a:r>
                      <a:r>
                        <a:rPr lang="fr-FR" sz="2000" dirty="0">
                          <a:effectLst/>
                          <a:latin typeface="Cambria" panose="02040503050406030204" pitchFamily="18" charset="0"/>
                          <a:ea typeface="Times New Roman" panose="02020603050405020304" pitchFamily="18" charset="0"/>
                          <a:cs typeface="Arial" panose="020B0604020202020204" pitchFamily="34" charset="0"/>
                        </a:rPr>
                        <a:t>, trois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81329011"/>
                  </a:ext>
                </a:extLst>
              </a:tr>
            </a:tbl>
          </a:graphicData>
        </a:graphic>
      </p:graphicFrame>
    </p:spTree>
    <p:extLst>
      <p:ext uri="{BB962C8B-B14F-4D97-AF65-F5344CB8AC3E}">
        <p14:creationId xmlns:p14="http://schemas.microsoft.com/office/powerpoint/2010/main" val="12620008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DCF9B3D-C008-4CD5-B7B4-FE5952BD5C41}"/>
              </a:ext>
            </a:extLst>
          </p:cNvPr>
          <p:cNvSpPr>
            <a:spLocks noGrp="1"/>
          </p:cNvSpPr>
          <p:nvPr>
            <p:ph idx="1"/>
          </p:nvPr>
        </p:nvSpPr>
        <p:spPr>
          <a:xfrm>
            <a:off x="838200" y="346364"/>
            <a:ext cx="10515600" cy="6151418"/>
          </a:xfrm>
        </p:spPr>
        <p:txBody>
          <a:bodyPr/>
          <a:lstStyle/>
          <a:p>
            <a:pPr algn="just"/>
            <a:r>
              <a:rPr lang="fr-FR" dirty="0"/>
              <a:t>Les représentants de </a:t>
            </a:r>
            <a:r>
              <a:rPr lang="fr-FR" i="1" dirty="0" err="1"/>
              <a:t>tres</a:t>
            </a:r>
            <a:r>
              <a:rPr lang="fr-FR" dirty="0"/>
              <a:t> se déclinent comme </a:t>
            </a:r>
            <a:r>
              <a:rPr lang="fr-FR" i="1" dirty="0" err="1"/>
              <a:t>granz</a:t>
            </a:r>
            <a:r>
              <a:rPr lang="fr-FR" dirty="0"/>
              <a:t>. </a:t>
            </a:r>
          </a:p>
          <a:p>
            <a:pPr algn="just"/>
            <a:r>
              <a:rPr lang="fr-FR" dirty="0"/>
              <a:t>Parmi les autres noms de nombres  cardinaux nous citerons les formes des dizaines : </a:t>
            </a:r>
            <a:r>
              <a:rPr lang="fr-FR" i="1" dirty="0"/>
              <a:t>septante</a:t>
            </a:r>
            <a:r>
              <a:rPr lang="fr-FR" dirty="0"/>
              <a:t>, </a:t>
            </a:r>
            <a:r>
              <a:rPr lang="fr-FR" i="1" dirty="0" err="1"/>
              <a:t>uitante</a:t>
            </a:r>
            <a:r>
              <a:rPr lang="fr-FR" dirty="0"/>
              <a:t> ou </a:t>
            </a:r>
            <a:r>
              <a:rPr lang="fr-FR" i="1" dirty="0"/>
              <a:t>octante</a:t>
            </a:r>
            <a:r>
              <a:rPr lang="fr-FR" dirty="0"/>
              <a:t>, </a:t>
            </a:r>
            <a:r>
              <a:rPr lang="fr-FR" i="1" dirty="0"/>
              <a:t>nonante</a:t>
            </a:r>
            <a:r>
              <a:rPr lang="fr-FR" dirty="0"/>
              <a:t>, qui ont disparu de la langue littéraire : </a:t>
            </a:r>
            <a:r>
              <a:rPr lang="fr-FR" i="1" dirty="0"/>
              <a:t>septante</a:t>
            </a:r>
            <a:r>
              <a:rPr lang="fr-FR" dirty="0"/>
              <a:t> et </a:t>
            </a:r>
            <a:r>
              <a:rPr lang="fr-FR" i="1" dirty="0"/>
              <a:t>nonante</a:t>
            </a:r>
            <a:r>
              <a:rPr lang="fr-FR" dirty="0"/>
              <a:t> survivent dans la plupart des dialectes.  </a:t>
            </a:r>
          </a:p>
          <a:p>
            <a:pPr algn="just"/>
            <a:r>
              <a:rPr lang="fr-FR" i="1" dirty="0"/>
              <a:t>Vint</a:t>
            </a:r>
            <a:r>
              <a:rPr lang="fr-FR" dirty="0"/>
              <a:t> (vingt) et </a:t>
            </a:r>
            <a:r>
              <a:rPr lang="fr-FR" i="1" dirty="0"/>
              <a:t>cent</a:t>
            </a:r>
            <a:r>
              <a:rPr lang="fr-FR" dirty="0"/>
              <a:t> étaient précédés d’un autre chiffre (</a:t>
            </a:r>
            <a:r>
              <a:rPr lang="fr-FR" i="1" dirty="0"/>
              <a:t>quatre </a:t>
            </a:r>
            <a:r>
              <a:rPr lang="fr-FR" i="1" dirty="0" err="1"/>
              <a:t>vints</a:t>
            </a:r>
            <a:r>
              <a:rPr lang="fr-FR" i="1" dirty="0"/>
              <a:t>, quatre cents</a:t>
            </a:r>
            <a:r>
              <a:rPr lang="fr-FR" dirty="0"/>
              <a:t>) ils avaient un cas sujet et un cas régime, un masculin et un féminin. </a:t>
            </a:r>
          </a:p>
          <a:p>
            <a:pPr marL="0" indent="0">
              <a:buNone/>
            </a:pPr>
            <a:r>
              <a:rPr lang="fr-FR" dirty="0"/>
              <a:t>              masculin				féminin</a:t>
            </a:r>
          </a:p>
          <a:p>
            <a:r>
              <a:rPr lang="fr-FR" dirty="0"/>
              <a:t>	c. s.  </a:t>
            </a:r>
            <a:r>
              <a:rPr lang="fr-FR" i="1" dirty="0"/>
              <a:t>vint, cent</a:t>
            </a:r>
            <a:r>
              <a:rPr lang="fr-FR" dirty="0"/>
              <a:t>			c. s.   </a:t>
            </a:r>
            <a:r>
              <a:rPr lang="fr-FR" i="1" dirty="0" err="1"/>
              <a:t>vinz</a:t>
            </a:r>
            <a:r>
              <a:rPr lang="fr-FR" i="1" dirty="0"/>
              <a:t>, </a:t>
            </a:r>
            <a:r>
              <a:rPr lang="fr-FR" i="1" dirty="0" err="1"/>
              <a:t>cenz</a:t>
            </a:r>
            <a:endParaRPr lang="fr-FR" dirty="0"/>
          </a:p>
          <a:p>
            <a:r>
              <a:rPr lang="fr-FR" dirty="0"/>
              <a:t>	c. r.   </a:t>
            </a:r>
            <a:r>
              <a:rPr lang="fr-FR" i="1" dirty="0" err="1"/>
              <a:t>vinz</a:t>
            </a:r>
            <a:r>
              <a:rPr lang="fr-FR" i="1" dirty="0"/>
              <a:t>, </a:t>
            </a:r>
            <a:r>
              <a:rPr lang="fr-FR" i="1" dirty="0" err="1"/>
              <a:t>cenz</a:t>
            </a:r>
            <a:r>
              <a:rPr lang="fr-FR" dirty="0"/>
              <a:t>			c. r.   </a:t>
            </a:r>
            <a:r>
              <a:rPr lang="fr-FR" i="1" dirty="0" err="1"/>
              <a:t>vinz</a:t>
            </a:r>
            <a:r>
              <a:rPr lang="fr-FR" i="1" dirty="0"/>
              <a:t>, </a:t>
            </a:r>
            <a:r>
              <a:rPr lang="fr-FR" i="1" dirty="0" err="1"/>
              <a:t>cenz</a:t>
            </a:r>
            <a:r>
              <a:rPr lang="fr-FR" i="1" dirty="0"/>
              <a:t>  </a:t>
            </a:r>
            <a:endParaRPr lang="fr-FR" dirty="0"/>
          </a:p>
          <a:p>
            <a:r>
              <a:rPr lang="fr-FR" dirty="0"/>
              <a:t>L’ancienne langue employait souvent des multiples de </a:t>
            </a:r>
            <a:r>
              <a:rPr lang="fr-FR" i="1" dirty="0"/>
              <a:t>vint</a:t>
            </a:r>
            <a:r>
              <a:rPr lang="fr-FR" dirty="0"/>
              <a:t> : </a:t>
            </a:r>
            <a:r>
              <a:rPr lang="fr-FR" i="1" dirty="0"/>
              <a:t>six vint, quinze vint</a:t>
            </a:r>
            <a:r>
              <a:rPr lang="fr-FR" dirty="0"/>
              <a:t>.</a:t>
            </a:r>
          </a:p>
          <a:p>
            <a:pPr marL="0" indent="0">
              <a:buNone/>
            </a:pPr>
            <a:endParaRPr lang="fr-FR" dirty="0"/>
          </a:p>
          <a:p>
            <a:pPr marL="0" indent="0" algn="just">
              <a:buNone/>
            </a:pPr>
            <a:endParaRPr lang="fr-FR" dirty="0"/>
          </a:p>
          <a:p>
            <a:endParaRPr lang="fr-FR" dirty="0"/>
          </a:p>
        </p:txBody>
      </p:sp>
    </p:spTree>
    <p:extLst>
      <p:ext uri="{BB962C8B-B14F-4D97-AF65-F5344CB8AC3E}">
        <p14:creationId xmlns:p14="http://schemas.microsoft.com/office/powerpoint/2010/main" val="20831778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76B1DF-747F-4582-9BE2-D7D150D7FC1C}"/>
              </a:ext>
            </a:extLst>
          </p:cNvPr>
          <p:cNvSpPr>
            <a:spLocks noGrp="1"/>
          </p:cNvSpPr>
          <p:nvPr>
            <p:ph idx="1"/>
          </p:nvPr>
        </p:nvSpPr>
        <p:spPr>
          <a:xfrm>
            <a:off x="838200" y="457200"/>
            <a:ext cx="10515600" cy="5719763"/>
          </a:xfrm>
        </p:spPr>
        <p:txBody>
          <a:bodyPr/>
          <a:lstStyle/>
          <a:p>
            <a:r>
              <a:rPr lang="fr-FR" b="1" dirty="0"/>
              <a:t>I.5.5.2. Les ordinaux </a:t>
            </a:r>
            <a:endParaRPr lang="fr-FR" dirty="0"/>
          </a:p>
          <a:p>
            <a:pPr algn="just">
              <a:lnSpc>
                <a:spcPct val="100000"/>
              </a:lnSpc>
            </a:pPr>
            <a:r>
              <a:rPr lang="fr-FR" dirty="0"/>
              <a:t>Les plus anciens des ordinaux (du moins pour la première dizaine) représentent des formes latines : </a:t>
            </a:r>
            <a:r>
              <a:rPr lang="fr-FR" i="1" dirty="0" err="1"/>
              <a:t>prims</a:t>
            </a:r>
            <a:r>
              <a:rPr lang="fr-FR" dirty="0"/>
              <a:t> et </a:t>
            </a:r>
            <a:r>
              <a:rPr lang="fr-FR" i="1" dirty="0"/>
              <a:t>premiers</a:t>
            </a:r>
            <a:r>
              <a:rPr lang="fr-FR" dirty="0"/>
              <a:t>, </a:t>
            </a:r>
            <a:r>
              <a:rPr lang="fr-FR" i="1" dirty="0" err="1"/>
              <a:t>secons</a:t>
            </a:r>
            <a:r>
              <a:rPr lang="fr-FR" dirty="0"/>
              <a:t> (semi – savant ; a. f. seulement </a:t>
            </a:r>
            <a:r>
              <a:rPr lang="fr-FR" i="1" dirty="0" err="1"/>
              <a:t>altre</a:t>
            </a:r>
            <a:r>
              <a:rPr lang="fr-FR" dirty="0"/>
              <a:t>), </a:t>
            </a:r>
            <a:r>
              <a:rPr lang="fr-FR" i="1" dirty="0" err="1"/>
              <a:t>terz</a:t>
            </a:r>
            <a:r>
              <a:rPr lang="fr-FR" dirty="0"/>
              <a:t>, </a:t>
            </a:r>
            <a:r>
              <a:rPr lang="fr-FR" i="1" dirty="0" err="1"/>
              <a:t>quarz</a:t>
            </a:r>
            <a:r>
              <a:rPr lang="fr-FR" i="1" dirty="0"/>
              <a:t>, </a:t>
            </a:r>
            <a:r>
              <a:rPr lang="fr-FR" i="1" dirty="0" err="1"/>
              <a:t>quinz</a:t>
            </a:r>
            <a:r>
              <a:rPr lang="fr-FR" i="1" dirty="0"/>
              <a:t> (</a:t>
            </a:r>
            <a:r>
              <a:rPr lang="fr-FR" dirty="0"/>
              <a:t>fém. </a:t>
            </a:r>
            <a:r>
              <a:rPr lang="fr-FR" i="1" dirty="0"/>
              <a:t>terce</a:t>
            </a:r>
            <a:r>
              <a:rPr lang="fr-FR" dirty="0"/>
              <a:t>,</a:t>
            </a:r>
            <a:r>
              <a:rPr lang="fr-FR" i="1" dirty="0"/>
              <a:t> tierce ; quarte ; quinte), </a:t>
            </a:r>
            <a:r>
              <a:rPr lang="fr-FR" i="1" dirty="0" err="1"/>
              <a:t>sistes</a:t>
            </a:r>
            <a:r>
              <a:rPr lang="fr-FR" i="1" dirty="0"/>
              <a:t>, </a:t>
            </a:r>
            <a:r>
              <a:rPr lang="fr-FR" i="1" dirty="0" err="1"/>
              <a:t>sedmes</a:t>
            </a:r>
            <a:r>
              <a:rPr lang="fr-FR" i="1" dirty="0"/>
              <a:t>, </a:t>
            </a:r>
            <a:r>
              <a:rPr lang="fr-FR" i="1" dirty="0" err="1"/>
              <a:t>dismes</a:t>
            </a:r>
            <a:r>
              <a:rPr lang="fr-FR" i="1" dirty="0"/>
              <a:t>, </a:t>
            </a:r>
            <a:r>
              <a:rPr lang="fr-FR" dirty="0"/>
              <a:t>et par analogie, </a:t>
            </a:r>
            <a:r>
              <a:rPr lang="fr-FR" i="1" dirty="0" err="1"/>
              <a:t>oidmes</a:t>
            </a:r>
            <a:r>
              <a:rPr lang="fr-FR" i="1" dirty="0"/>
              <a:t>, </a:t>
            </a:r>
            <a:r>
              <a:rPr lang="fr-FR" i="1" dirty="0" err="1"/>
              <a:t>uitmes</a:t>
            </a:r>
            <a:r>
              <a:rPr lang="fr-FR" i="1" dirty="0"/>
              <a:t> </a:t>
            </a:r>
            <a:r>
              <a:rPr lang="fr-FR" dirty="0"/>
              <a:t>et</a:t>
            </a:r>
            <a:r>
              <a:rPr lang="fr-FR" i="1" dirty="0"/>
              <a:t> </a:t>
            </a:r>
            <a:r>
              <a:rPr lang="fr-FR" i="1" dirty="0" err="1"/>
              <a:t>nuefmes</a:t>
            </a:r>
            <a:r>
              <a:rPr lang="fr-FR" i="1" dirty="0"/>
              <a:t>. </a:t>
            </a:r>
            <a:r>
              <a:rPr lang="fr-FR" dirty="0"/>
              <a:t>Telles sont les plus anciennes formes.</a:t>
            </a:r>
          </a:p>
          <a:p>
            <a:pPr algn="just">
              <a:lnSpc>
                <a:spcPct val="100000"/>
              </a:lnSpc>
            </a:pPr>
            <a:r>
              <a:rPr lang="fr-FR" dirty="0"/>
              <a:t>Les formes en </a:t>
            </a:r>
            <a:r>
              <a:rPr lang="fr-FR" i="1" dirty="0">
                <a:solidFill>
                  <a:srgbClr val="00B050"/>
                </a:solidFill>
              </a:rPr>
              <a:t>–</a:t>
            </a:r>
            <a:r>
              <a:rPr lang="fr-FR" i="1" dirty="0" err="1">
                <a:solidFill>
                  <a:srgbClr val="00B050"/>
                </a:solidFill>
              </a:rPr>
              <a:t>iesme</a:t>
            </a:r>
            <a:r>
              <a:rPr lang="fr-FR" i="1" dirty="0">
                <a:solidFill>
                  <a:srgbClr val="00B050"/>
                </a:solidFill>
              </a:rPr>
              <a:t>, -</a:t>
            </a:r>
            <a:r>
              <a:rPr lang="fr-FR" i="1" dirty="0" err="1">
                <a:solidFill>
                  <a:srgbClr val="00B050"/>
                </a:solidFill>
              </a:rPr>
              <a:t>isme</a:t>
            </a:r>
            <a:r>
              <a:rPr lang="fr-FR" i="1" dirty="0">
                <a:solidFill>
                  <a:srgbClr val="00B050"/>
                </a:solidFill>
              </a:rPr>
              <a:t>, -</a:t>
            </a:r>
            <a:r>
              <a:rPr lang="fr-FR" i="1" dirty="0" err="1">
                <a:solidFill>
                  <a:srgbClr val="00B050"/>
                </a:solidFill>
              </a:rPr>
              <a:t>ime</a:t>
            </a:r>
            <a:r>
              <a:rPr lang="fr-FR" i="1" dirty="0"/>
              <a:t> </a:t>
            </a:r>
            <a:r>
              <a:rPr lang="fr-FR" dirty="0"/>
              <a:t>ne se rencontrent que dans la deuxième partie du XIIe siècle. </a:t>
            </a:r>
            <a:r>
              <a:rPr lang="fr-FR" i="1" dirty="0"/>
              <a:t>Deuxième, troisième, quatrième</a:t>
            </a:r>
            <a:r>
              <a:rPr lang="fr-FR" dirty="0"/>
              <a:t> sont les dernières à apparaître ; on les rattache à une forme dialectale </a:t>
            </a:r>
            <a:r>
              <a:rPr lang="fr-FR" i="1" dirty="0" err="1"/>
              <a:t>diesme</a:t>
            </a:r>
            <a:r>
              <a:rPr lang="fr-FR" i="1" dirty="0"/>
              <a:t> </a:t>
            </a:r>
            <a:r>
              <a:rPr lang="fr-FR" dirty="0"/>
              <a:t>de </a:t>
            </a:r>
            <a:r>
              <a:rPr lang="fr-FR" i="1" dirty="0" err="1"/>
              <a:t>decimum</a:t>
            </a:r>
            <a:r>
              <a:rPr lang="fr-FR" i="1" dirty="0"/>
              <a:t>.</a:t>
            </a:r>
            <a:endParaRPr lang="fr-FR" dirty="0"/>
          </a:p>
          <a:p>
            <a:pPr algn="just">
              <a:lnSpc>
                <a:spcPct val="100000"/>
              </a:lnSpc>
            </a:pPr>
            <a:r>
              <a:rPr lang="fr-FR" dirty="0"/>
              <a:t> </a:t>
            </a:r>
          </a:p>
          <a:p>
            <a:endParaRPr lang="fr-FR" dirty="0"/>
          </a:p>
        </p:txBody>
      </p:sp>
    </p:spTree>
    <p:extLst>
      <p:ext uri="{BB962C8B-B14F-4D97-AF65-F5344CB8AC3E}">
        <p14:creationId xmlns:p14="http://schemas.microsoft.com/office/powerpoint/2010/main" val="38868242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4C07315-4734-4DED-8F06-1F9005C0E205}"/>
              </a:ext>
            </a:extLst>
          </p:cNvPr>
          <p:cNvSpPr>
            <a:spLocks noGrp="1"/>
          </p:cNvSpPr>
          <p:nvPr>
            <p:ph idx="1"/>
          </p:nvPr>
        </p:nvSpPr>
        <p:spPr>
          <a:xfrm>
            <a:off x="838200" y="540327"/>
            <a:ext cx="10515600" cy="5636636"/>
          </a:xfrm>
        </p:spPr>
        <p:txBody>
          <a:bodyPr/>
          <a:lstStyle/>
          <a:p>
            <a:r>
              <a:rPr lang="fr-FR" b="1" dirty="0">
                <a:solidFill>
                  <a:srgbClr val="FF0000"/>
                </a:solidFill>
              </a:rPr>
              <a:t>I.6. LES MODIFICATIONS RADICALES DEVANT « S » DE FLEXION</a:t>
            </a:r>
            <a:r>
              <a:rPr lang="fr-FR" dirty="0">
                <a:solidFill>
                  <a:srgbClr val="FF0000"/>
                </a:solidFill>
              </a:rPr>
              <a:t>  </a:t>
            </a:r>
          </a:p>
          <a:p>
            <a:pPr algn="just">
              <a:lnSpc>
                <a:spcPct val="150000"/>
              </a:lnSpc>
            </a:pPr>
            <a:r>
              <a:rPr lang="fr-FR" dirty="0"/>
              <a:t>Le système de désinences qui oppose certains CS aux CR repose essentiellement sur la présence ou l’absence d’un « S » de flexion. Ajoutée à un nom ou à un adjectif, cette flexion peut modifier considérablement le radical du mot, en particulier, bien sûr, sa dernière syllabe. La combinaison des phonèmes affecte donc en partie la déclinaison des mots.</a:t>
            </a:r>
          </a:p>
          <a:p>
            <a:endParaRPr lang="fr-FR" dirty="0"/>
          </a:p>
        </p:txBody>
      </p:sp>
    </p:spTree>
    <p:extLst>
      <p:ext uri="{BB962C8B-B14F-4D97-AF65-F5344CB8AC3E}">
        <p14:creationId xmlns:p14="http://schemas.microsoft.com/office/powerpoint/2010/main" val="3378625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23CD27-3D27-4A1F-AD69-7F6B5BA547F4}"/>
              </a:ext>
            </a:extLst>
          </p:cNvPr>
          <p:cNvSpPr>
            <a:spLocks noGrp="1"/>
          </p:cNvSpPr>
          <p:nvPr>
            <p:ph idx="1"/>
          </p:nvPr>
        </p:nvSpPr>
        <p:spPr>
          <a:xfrm>
            <a:off x="838200" y="457200"/>
            <a:ext cx="10515600" cy="5719763"/>
          </a:xfrm>
        </p:spPr>
        <p:txBody>
          <a:bodyPr rtlCol="0">
            <a:normAutofit/>
          </a:bodyPr>
          <a:lstStyle/>
          <a:p>
            <a:pPr fontAlgn="auto">
              <a:spcAft>
                <a:spcPts val="0"/>
              </a:spcAft>
              <a:defRPr/>
            </a:pPr>
            <a:r>
              <a:rPr lang="fr-FR" b="1" dirty="0">
                <a:solidFill>
                  <a:srgbClr val="FF0000"/>
                </a:solidFill>
              </a:rPr>
              <a:t>Traits communs aux 5 déclinaisons</a:t>
            </a:r>
            <a:endParaRPr lang="fr-FR" dirty="0">
              <a:solidFill>
                <a:srgbClr val="FF0000"/>
              </a:solidFill>
            </a:endParaRPr>
          </a:p>
          <a:p>
            <a:pPr fontAlgn="auto">
              <a:lnSpc>
                <a:spcPct val="100000"/>
              </a:lnSpc>
              <a:spcAft>
                <a:spcPts val="0"/>
              </a:spcAft>
              <a:defRPr/>
            </a:pPr>
            <a:r>
              <a:rPr lang="fr-FR" dirty="0"/>
              <a:t>1. Sauf à la 2</a:t>
            </a:r>
            <a:r>
              <a:rPr lang="fr-FR" baseline="30000" dirty="0"/>
              <a:t>e</a:t>
            </a:r>
            <a:r>
              <a:rPr lang="fr-FR" dirty="0"/>
              <a:t> déclinaison (type </a:t>
            </a:r>
            <a:r>
              <a:rPr lang="fr-FR" dirty="0" err="1"/>
              <a:t>dóminus</a:t>
            </a:r>
            <a:r>
              <a:rPr lang="fr-FR" dirty="0"/>
              <a:t>), le vocatif se confond avec le nominatif.</a:t>
            </a:r>
          </a:p>
          <a:p>
            <a:pPr fontAlgn="auto">
              <a:lnSpc>
                <a:spcPct val="100000"/>
              </a:lnSpc>
              <a:spcAft>
                <a:spcPts val="0"/>
              </a:spcAft>
              <a:defRPr/>
            </a:pPr>
            <a:r>
              <a:rPr lang="fr-FR" dirty="0"/>
              <a:t>2. Les noms neutres ont trois cas semblables : nominatif, vocatif et accusatif. Au pluriel, ces trois cas comportent un </a:t>
            </a:r>
            <a:r>
              <a:rPr lang="fr-FR" b="1" dirty="0">
                <a:solidFill>
                  <a:srgbClr val="00B050"/>
                </a:solidFill>
              </a:rPr>
              <a:t>–a</a:t>
            </a:r>
            <a:r>
              <a:rPr lang="fr-FR" b="1" dirty="0"/>
              <a:t>.</a:t>
            </a:r>
            <a:endParaRPr lang="fr-FR" dirty="0"/>
          </a:p>
          <a:p>
            <a:pPr fontAlgn="auto">
              <a:lnSpc>
                <a:spcPct val="100000"/>
              </a:lnSpc>
              <a:spcAft>
                <a:spcPts val="0"/>
              </a:spcAft>
              <a:defRPr/>
            </a:pPr>
            <a:r>
              <a:rPr lang="fr-FR" dirty="0"/>
              <a:t>3. Les noms masculins et féminins ont :</a:t>
            </a:r>
          </a:p>
          <a:p>
            <a:pPr fontAlgn="auto">
              <a:lnSpc>
                <a:spcPct val="100000"/>
              </a:lnSpc>
              <a:spcAft>
                <a:spcPts val="0"/>
              </a:spcAft>
              <a:defRPr/>
            </a:pPr>
            <a:r>
              <a:rPr lang="fr-FR" dirty="0"/>
              <a:t>- l’accusatif singulier terminé par </a:t>
            </a:r>
            <a:r>
              <a:rPr lang="fr-FR" b="1" dirty="0">
                <a:solidFill>
                  <a:srgbClr val="00B050"/>
                </a:solidFill>
              </a:rPr>
              <a:t>–m</a:t>
            </a:r>
            <a:endParaRPr lang="fr-FR" dirty="0">
              <a:solidFill>
                <a:srgbClr val="00B050"/>
              </a:solidFill>
            </a:endParaRPr>
          </a:p>
          <a:p>
            <a:pPr fontAlgn="auto">
              <a:lnSpc>
                <a:spcPct val="100000"/>
              </a:lnSpc>
              <a:spcAft>
                <a:spcPts val="0"/>
              </a:spcAft>
              <a:defRPr/>
            </a:pPr>
            <a:r>
              <a:rPr lang="fr-FR" dirty="0"/>
              <a:t>- l’accusatif pluriel terminé par </a:t>
            </a:r>
            <a:r>
              <a:rPr lang="fr-FR" b="1" dirty="0">
                <a:solidFill>
                  <a:srgbClr val="00B050"/>
                </a:solidFill>
              </a:rPr>
              <a:t>-s</a:t>
            </a:r>
            <a:endParaRPr lang="fr-FR" dirty="0">
              <a:solidFill>
                <a:srgbClr val="00B050"/>
              </a:solidFill>
            </a:endParaRPr>
          </a:p>
          <a:p>
            <a:pPr fontAlgn="auto">
              <a:lnSpc>
                <a:spcPct val="100000"/>
              </a:lnSpc>
              <a:spcAft>
                <a:spcPts val="0"/>
              </a:spcAft>
              <a:defRPr/>
            </a:pPr>
            <a:r>
              <a:rPr lang="fr-FR" dirty="0"/>
              <a:t>4. Les terminaisons du datif et de l’ablatif pluriel sont semblables.</a:t>
            </a:r>
          </a:p>
          <a:p>
            <a:pPr marL="0" indent="0" fontAlgn="auto">
              <a:lnSpc>
                <a:spcPct val="100000"/>
              </a:lnSpc>
              <a:spcAft>
                <a:spcPts val="0"/>
              </a:spcAft>
              <a:buFont typeface="Arial" panose="020B0604020202020204" pitchFamily="34" charset="0"/>
              <a:buNone/>
              <a:defRPr/>
            </a:pPr>
            <a:r>
              <a:rPr lang="fr-FR" dirty="0"/>
              <a:t> </a:t>
            </a:r>
          </a:p>
          <a:p>
            <a:pPr fontAlgn="auto">
              <a:spcAft>
                <a:spcPts val="0"/>
              </a:spcAft>
              <a:defRPr/>
            </a:pPr>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65AEDD5-6F90-4A15-A2E1-52D27D6A8E01}"/>
              </a:ext>
            </a:extLst>
          </p:cNvPr>
          <p:cNvSpPr>
            <a:spLocks noGrp="1"/>
          </p:cNvSpPr>
          <p:nvPr>
            <p:ph idx="1"/>
          </p:nvPr>
        </p:nvSpPr>
        <p:spPr>
          <a:xfrm>
            <a:off x="838200" y="609600"/>
            <a:ext cx="10515600" cy="5567363"/>
          </a:xfrm>
        </p:spPr>
        <p:txBody>
          <a:bodyPr/>
          <a:lstStyle/>
          <a:p>
            <a:r>
              <a:rPr lang="fr-FR" dirty="0"/>
              <a:t> </a:t>
            </a:r>
            <a:r>
              <a:rPr lang="fr-FR" b="1" dirty="0">
                <a:solidFill>
                  <a:srgbClr val="FF0000"/>
                </a:solidFill>
              </a:rPr>
              <a:t>I.6.1. Effacement de la consonne finale</a:t>
            </a:r>
            <a:endParaRPr lang="fr-FR" dirty="0">
              <a:solidFill>
                <a:srgbClr val="FF0000"/>
              </a:solidFill>
            </a:endParaRPr>
          </a:p>
          <a:p>
            <a:pPr algn="just">
              <a:lnSpc>
                <a:spcPct val="100000"/>
              </a:lnSpc>
            </a:pPr>
            <a:r>
              <a:rPr lang="fr-FR" dirty="0"/>
              <a:t>Certaines consonnes s’effacent complément lorsqu’apparaît le « S » désinentiel. Les cas n’opposent donc pas seulement des formes en « S » aux formes sans « S ».</a:t>
            </a:r>
          </a:p>
          <a:p>
            <a:pPr algn="just">
              <a:lnSpc>
                <a:spcPct val="100000"/>
              </a:lnSpc>
            </a:pPr>
            <a:r>
              <a:rPr lang="fr-FR" b="1" dirty="0">
                <a:solidFill>
                  <a:srgbClr val="00B050"/>
                </a:solidFill>
              </a:rPr>
              <a:t>Les labiales : p / b / m</a:t>
            </a:r>
            <a:endParaRPr lang="fr-FR" dirty="0">
              <a:solidFill>
                <a:srgbClr val="00B050"/>
              </a:solidFill>
            </a:endParaRPr>
          </a:p>
          <a:p>
            <a:pPr algn="just">
              <a:lnSpc>
                <a:spcPct val="100000"/>
              </a:lnSpc>
            </a:pPr>
            <a:r>
              <a:rPr lang="fr-FR" dirty="0"/>
              <a:t>Les mots sont donnés au nominatif, suivis du cas sujet marquant le terme de l’évolution. Le cas régime permet ensuite les comparaisons. </a:t>
            </a:r>
          </a:p>
          <a:p>
            <a:pPr lvl="0" algn="just">
              <a:lnSpc>
                <a:spcPct val="100000"/>
              </a:lnSpc>
            </a:pPr>
            <a:r>
              <a:rPr lang="fr-FR" i="1" dirty="0" err="1"/>
              <a:t>drappus</a:t>
            </a:r>
            <a:r>
              <a:rPr lang="fr-FR" i="1" dirty="0"/>
              <a:t>  &gt;  </a:t>
            </a:r>
            <a:r>
              <a:rPr lang="fr-FR" i="1" dirty="0" err="1"/>
              <a:t>dras</a:t>
            </a:r>
            <a:r>
              <a:rPr lang="fr-FR" dirty="0"/>
              <a:t> mais (CR) </a:t>
            </a:r>
            <a:r>
              <a:rPr lang="fr-FR" i="1" dirty="0"/>
              <a:t>drap</a:t>
            </a:r>
            <a:r>
              <a:rPr lang="fr-FR" dirty="0"/>
              <a:t> (« étoffe ») ;</a:t>
            </a:r>
          </a:p>
          <a:p>
            <a:pPr lvl="0" algn="just">
              <a:lnSpc>
                <a:spcPct val="100000"/>
              </a:lnSpc>
            </a:pPr>
            <a:r>
              <a:rPr lang="fr-FR" i="1" dirty="0"/>
              <a:t>campus  &gt;  chans </a:t>
            </a:r>
            <a:r>
              <a:rPr lang="fr-FR" dirty="0"/>
              <a:t>mais (CR) </a:t>
            </a:r>
            <a:r>
              <a:rPr lang="fr-FR" i="1" dirty="0"/>
              <a:t>champ</a:t>
            </a:r>
            <a:r>
              <a:rPr lang="fr-FR" dirty="0"/>
              <a:t> ;</a:t>
            </a:r>
          </a:p>
          <a:p>
            <a:pPr lvl="0" algn="just">
              <a:lnSpc>
                <a:spcPct val="100000"/>
              </a:lnSpc>
            </a:pPr>
            <a:r>
              <a:rPr lang="fr-FR" i="1" dirty="0"/>
              <a:t>vermis    &gt; vers </a:t>
            </a:r>
            <a:r>
              <a:rPr lang="fr-FR" dirty="0"/>
              <a:t>mais (CR) </a:t>
            </a:r>
            <a:r>
              <a:rPr lang="fr-FR" i="1" dirty="0"/>
              <a:t>ver</a:t>
            </a:r>
            <a:r>
              <a:rPr lang="fr-FR" dirty="0"/>
              <a:t>(m) ;</a:t>
            </a:r>
          </a:p>
          <a:p>
            <a:endParaRPr lang="fr-FR" dirty="0"/>
          </a:p>
        </p:txBody>
      </p:sp>
    </p:spTree>
    <p:extLst>
      <p:ext uri="{BB962C8B-B14F-4D97-AF65-F5344CB8AC3E}">
        <p14:creationId xmlns:p14="http://schemas.microsoft.com/office/powerpoint/2010/main" val="19438714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BC30F02-9F4E-49CC-B9F7-5B065EAA2FC5}"/>
              </a:ext>
            </a:extLst>
          </p:cNvPr>
          <p:cNvSpPr>
            <a:spLocks noGrp="1"/>
          </p:cNvSpPr>
          <p:nvPr>
            <p:ph idx="1"/>
          </p:nvPr>
        </p:nvSpPr>
        <p:spPr>
          <a:xfrm>
            <a:off x="838200" y="624536"/>
            <a:ext cx="10515600" cy="6233464"/>
          </a:xfrm>
        </p:spPr>
        <p:txBody>
          <a:bodyPr/>
          <a:lstStyle/>
          <a:p>
            <a:pPr algn="just">
              <a:lnSpc>
                <a:spcPct val="100000"/>
              </a:lnSpc>
            </a:pPr>
            <a:r>
              <a:rPr lang="fr-FR" b="1" dirty="0">
                <a:solidFill>
                  <a:srgbClr val="00B050"/>
                </a:solidFill>
              </a:rPr>
              <a:t>a)- Les labio-dentales :  f/ v</a:t>
            </a:r>
            <a:endParaRPr lang="fr-FR" dirty="0">
              <a:solidFill>
                <a:srgbClr val="00B050"/>
              </a:solidFill>
            </a:endParaRPr>
          </a:p>
          <a:p>
            <a:pPr lvl="0" algn="just">
              <a:lnSpc>
                <a:spcPct val="100000"/>
              </a:lnSpc>
            </a:pPr>
            <a:r>
              <a:rPr lang="fr-FR" i="1" dirty="0" err="1"/>
              <a:t>bŏvis</a:t>
            </a:r>
            <a:r>
              <a:rPr lang="fr-FR" dirty="0"/>
              <a:t>  &gt;  </a:t>
            </a:r>
            <a:r>
              <a:rPr lang="fr-FR" i="1" dirty="0"/>
              <a:t>bues</a:t>
            </a:r>
            <a:r>
              <a:rPr lang="fr-FR" dirty="0"/>
              <a:t> mais (CR) </a:t>
            </a:r>
            <a:r>
              <a:rPr lang="fr-FR" i="1" dirty="0" err="1"/>
              <a:t>buef</a:t>
            </a:r>
            <a:r>
              <a:rPr lang="fr-FR" dirty="0"/>
              <a:t> (« bœuf » ;</a:t>
            </a:r>
          </a:p>
          <a:p>
            <a:pPr lvl="0" algn="just">
              <a:lnSpc>
                <a:spcPct val="100000"/>
              </a:lnSpc>
            </a:pPr>
            <a:r>
              <a:rPr lang="fr-FR" i="1" dirty="0" err="1"/>
              <a:t>servus</a:t>
            </a:r>
            <a:r>
              <a:rPr lang="fr-FR" i="1" dirty="0"/>
              <a:t> &gt; sers </a:t>
            </a:r>
            <a:r>
              <a:rPr lang="fr-FR" dirty="0"/>
              <a:t>mais (CR) </a:t>
            </a:r>
            <a:r>
              <a:rPr lang="fr-FR" i="1" dirty="0"/>
              <a:t>serf</a:t>
            </a:r>
            <a:r>
              <a:rPr lang="fr-FR" dirty="0"/>
              <a:t>. </a:t>
            </a:r>
          </a:p>
          <a:p>
            <a:pPr algn="just">
              <a:lnSpc>
                <a:spcPct val="100000"/>
              </a:lnSpc>
            </a:pPr>
            <a:r>
              <a:rPr lang="fr-FR" b="1" dirty="0">
                <a:solidFill>
                  <a:srgbClr val="00B050"/>
                </a:solidFill>
              </a:rPr>
              <a:t>b)- Les vélaires : k  /  g</a:t>
            </a:r>
            <a:endParaRPr lang="fr-FR" dirty="0">
              <a:solidFill>
                <a:srgbClr val="00B050"/>
              </a:solidFill>
            </a:endParaRPr>
          </a:p>
          <a:p>
            <a:pPr lvl="0" algn="just">
              <a:lnSpc>
                <a:spcPct val="100000"/>
              </a:lnSpc>
            </a:pPr>
            <a:r>
              <a:rPr lang="fr-FR" i="1" dirty="0" err="1"/>
              <a:t>burgus</a:t>
            </a:r>
            <a:r>
              <a:rPr lang="fr-FR" i="1" dirty="0"/>
              <a:t>  &gt;  </a:t>
            </a:r>
            <a:r>
              <a:rPr lang="fr-FR" i="1" dirty="0" err="1"/>
              <a:t>bors</a:t>
            </a:r>
            <a:r>
              <a:rPr lang="fr-FR" i="1" dirty="0"/>
              <a:t> </a:t>
            </a:r>
            <a:r>
              <a:rPr lang="fr-FR" dirty="0"/>
              <a:t>mais (CR) </a:t>
            </a:r>
            <a:r>
              <a:rPr lang="fr-FR" i="1" dirty="0" err="1"/>
              <a:t>borg</a:t>
            </a:r>
            <a:r>
              <a:rPr lang="fr-FR" dirty="0"/>
              <a:t> (« bourg »)</a:t>
            </a:r>
          </a:p>
          <a:p>
            <a:pPr lvl="0" algn="just">
              <a:lnSpc>
                <a:spcPct val="100000"/>
              </a:lnSpc>
            </a:pPr>
            <a:r>
              <a:rPr lang="fr-FR" i="1" dirty="0" err="1"/>
              <a:t>clericus</a:t>
            </a:r>
            <a:r>
              <a:rPr lang="fr-FR" i="1" dirty="0"/>
              <a:t> &gt; </a:t>
            </a:r>
            <a:r>
              <a:rPr lang="fr-FR" i="1" dirty="0" err="1"/>
              <a:t>clers</a:t>
            </a:r>
            <a:r>
              <a:rPr lang="fr-FR" i="1" dirty="0"/>
              <a:t> </a:t>
            </a:r>
            <a:r>
              <a:rPr lang="fr-FR" dirty="0"/>
              <a:t>mais (CR) </a:t>
            </a:r>
            <a:r>
              <a:rPr lang="fr-FR" i="1" dirty="0"/>
              <a:t>clerc</a:t>
            </a:r>
            <a:r>
              <a:rPr lang="fr-FR" dirty="0"/>
              <a:t>. </a:t>
            </a:r>
          </a:p>
          <a:p>
            <a:pPr algn="just">
              <a:lnSpc>
                <a:spcPct val="100000"/>
              </a:lnSpc>
            </a:pPr>
            <a:r>
              <a:rPr lang="fr-FR" b="1" dirty="0">
                <a:solidFill>
                  <a:srgbClr val="00B050"/>
                </a:solidFill>
              </a:rPr>
              <a:t>c)- Cas d’un « l » précédé de i  /  u</a:t>
            </a:r>
            <a:endParaRPr lang="fr-FR" dirty="0">
              <a:solidFill>
                <a:srgbClr val="00B050"/>
              </a:solidFill>
            </a:endParaRPr>
          </a:p>
          <a:p>
            <a:pPr algn="just">
              <a:lnSpc>
                <a:spcPct val="100000"/>
              </a:lnSpc>
            </a:pPr>
            <a:r>
              <a:rPr lang="fr-FR" dirty="0"/>
              <a:t>Il s’efface aussi :</a:t>
            </a:r>
          </a:p>
          <a:p>
            <a:pPr lvl="0" algn="just">
              <a:lnSpc>
                <a:spcPct val="100000"/>
              </a:lnSpc>
            </a:pPr>
            <a:r>
              <a:rPr lang="fr-FR" i="1" dirty="0" err="1"/>
              <a:t>nullus</a:t>
            </a:r>
            <a:r>
              <a:rPr lang="fr-FR" dirty="0"/>
              <a:t>  &gt;  </a:t>
            </a:r>
            <a:r>
              <a:rPr lang="fr-FR" i="1" dirty="0"/>
              <a:t>nus</a:t>
            </a:r>
            <a:r>
              <a:rPr lang="fr-FR" dirty="0"/>
              <a:t> mais (CR) </a:t>
            </a:r>
            <a:r>
              <a:rPr lang="fr-FR" i="1" dirty="0"/>
              <a:t>nul ;</a:t>
            </a:r>
            <a:endParaRPr lang="fr-FR" dirty="0"/>
          </a:p>
          <a:p>
            <a:pPr lvl="0" algn="just">
              <a:lnSpc>
                <a:spcPct val="100000"/>
              </a:lnSpc>
            </a:pPr>
            <a:r>
              <a:rPr lang="fr-FR" i="1" dirty="0" err="1"/>
              <a:t>fīlus</a:t>
            </a:r>
            <a:r>
              <a:rPr lang="fr-FR" i="1" dirty="0"/>
              <a:t>  &gt;  fis </a:t>
            </a:r>
            <a:r>
              <a:rPr lang="fr-FR" dirty="0"/>
              <a:t>mais (CR) </a:t>
            </a:r>
            <a:r>
              <a:rPr lang="fr-FR" i="1" dirty="0"/>
              <a:t>fil.</a:t>
            </a:r>
            <a:endParaRPr lang="fr-FR" dirty="0"/>
          </a:p>
          <a:p>
            <a:pPr marL="0" indent="0" algn="just">
              <a:buNone/>
            </a:pPr>
            <a:r>
              <a:rPr lang="fr-FR" i="1" dirty="0"/>
              <a:t> </a:t>
            </a:r>
            <a:endParaRPr lang="fr-FR" dirty="0"/>
          </a:p>
          <a:p>
            <a:pPr marL="0" indent="0">
              <a:buNone/>
            </a:pPr>
            <a:r>
              <a:rPr lang="fr-FR" i="1" dirty="0"/>
              <a:t> </a:t>
            </a:r>
            <a:endParaRPr lang="fr-FR" dirty="0"/>
          </a:p>
          <a:p>
            <a:endParaRPr lang="fr-FR" dirty="0"/>
          </a:p>
        </p:txBody>
      </p:sp>
    </p:spTree>
    <p:extLst>
      <p:ext uri="{BB962C8B-B14F-4D97-AF65-F5344CB8AC3E}">
        <p14:creationId xmlns:p14="http://schemas.microsoft.com/office/powerpoint/2010/main" val="17617136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40D96B-15DA-4554-9F50-A28554AFF0FB}"/>
              </a:ext>
            </a:extLst>
          </p:cNvPr>
          <p:cNvSpPr>
            <a:spLocks noGrp="1"/>
          </p:cNvSpPr>
          <p:nvPr>
            <p:ph idx="1"/>
          </p:nvPr>
        </p:nvSpPr>
        <p:spPr>
          <a:xfrm>
            <a:off x="838200" y="568036"/>
            <a:ext cx="10515600" cy="5608927"/>
          </a:xfrm>
        </p:spPr>
        <p:txBody>
          <a:bodyPr/>
          <a:lstStyle/>
          <a:p>
            <a:pPr algn="just"/>
            <a:r>
              <a:rPr lang="fr-FR" b="1" dirty="0">
                <a:solidFill>
                  <a:srgbClr val="00B050"/>
                </a:solidFill>
              </a:rPr>
              <a:t>d)- Mot terminé par un « S » radical</a:t>
            </a:r>
            <a:endParaRPr lang="fr-FR" dirty="0">
              <a:solidFill>
                <a:srgbClr val="00B050"/>
              </a:solidFill>
            </a:endParaRPr>
          </a:p>
          <a:p>
            <a:pPr algn="just"/>
            <a:r>
              <a:rPr lang="fr-FR" dirty="0"/>
              <a:t>Le « S » radical se trouve naturellement absorbé par les « S » de flexion :</a:t>
            </a:r>
          </a:p>
          <a:p>
            <a:pPr lvl="0" algn="just"/>
            <a:r>
              <a:rPr lang="fr-FR" i="1" dirty="0" err="1"/>
              <a:t>visus</a:t>
            </a:r>
            <a:r>
              <a:rPr lang="fr-FR" dirty="0"/>
              <a:t> (participe passé de </a:t>
            </a:r>
            <a:r>
              <a:rPr lang="fr-FR" i="1" dirty="0" err="1"/>
              <a:t>video</a:t>
            </a:r>
            <a:r>
              <a:rPr lang="fr-FR" dirty="0"/>
              <a:t>)  &gt;  </a:t>
            </a:r>
            <a:r>
              <a:rPr lang="fr-FR" i="1" dirty="0"/>
              <a:t>vis</a:t>
            </a:r>
            <a:r>
              <a:rPr lang="fr-FR" dirty="0"/>
              <a:t> et (CR) </a:t>
            </a:r>
            <a:r>
              <a:rPr lang="fr-FR" i="1" dirty="0"/>
              <a:t>vis</a:t>
            </a:r>
            <a:r>
              <a:rPr lang="fr-FR" dirty="0"/>
              <a:t> (« visage ») ;</a:t>
            </a:r>
          </a:p>
          <a:p>
            <a:pPr lvl="0" algn="just"/>
            <a:r>
              <a:rPr lang="fr-FR" i="1" dirty="0" err="1"/>
              <a:t>tempus</a:t>
            </a:r>
            <a:r>
              <a:rPr lang="fr-FR" i="1" dirty="0"/>
              <a:t> (</a:t>
            </a:r>
            <a:r>
              <a:rPr lang="fr-FR" dirty="0"/>
              <a:t>issu d’un neutre) &gt; </a:t>
            </a:r>
            <a:r>
              <a:rPr lang="fr-FR" i="1" dirty="0" err="1"/>
              <a:t>tens</a:t>
            </a:r>
            <a:r>
              <a:rPr lang="fr-FR" dirty="0"/>
              <a:t> et (CR) </a:t>
            </a:r>
            <a:r>
              <a:rPr lang="fr-FR" i="1" dirty="0" err="1"/>
              <a:t>tens</a:t>
            </a:r>
            <a:r>
              <a:rPr lang="fr-FR" dirty="0"/>
              <a:t> (« temps »).</a:t>
            </a:r>
            <a:r>
              <a:rPr lang="fr-FR" i="1" dirty="0"/>
              <a:t> </a:t>
            </a:r>
            <a:endParaRPr lang="fr-FR" dirty="0"/>
          </a:p>
          <a:p>
            <a:pPr algn="just"/>
            <a:r>
              <a:rPr lang="fr-FR" b="1" dirty="0">
                <a:solidFill>
                  <a:srgbClr val="FF0000"/>
                </a:solidFill>
              </a:rPr>
              <a:t>I.6.2. Combinaison de la consonne finale en affriquée</a:t>
            </a:r>
            <a:endParaRPr lang="fr-FR" dirty="0">
              <a:solidFill>
                <a:srgbClr val="FF0000"/>
              </a:solidFill>
            </a:endParaRPr>
          </a:p>
          <a:p>
            <a:pPr algn="just"/>
            <a:r>
              <a:rPr lang="fr-FR" dirty="0"/>
              <a:t>Certaines consonnes se combinent avec le « -S » de flexion pour former un phonème unique, affriqué. Cette combinaison se fait sur le schéma suivant : consonne + [ s ]  &gt;  [ </a:t>
            </a:r>
            <a:r>
              <a:rPr lang="fr-FR" dirty="0" err="1"/>
              <a:t>ts</a:t>
            </a:r>
            <a:r>
              <a:rPr lang="fr-FR" dirty="0"/>
              <a:t> ]. Ce phonème [ </a:t>
            </a:r>
            <a:r>
              <a:rPr lang="fr-FR" dirty="0" err="1"/>
              <a:t>ts</a:t>
            </a:r>
            <a:r>
              <a:rPr lang="fr-FR" dirty="0"/>
              <a:t> ] est graphié « z » dans les textes.</a:t>
            </a:r>
          </a:p>
          <a:p>
            <a:pPr algn="just"/>
            <a:r>
              <a:rPr lang="fr-FR" dirty="0"/>
              <a:t>	Il se simplifie en [ s ], par perte de l’élément occlusif ; la graphie dans les textes est alors « -s ».</a:t>
            </a:r>
          </a:p>
          <a:p>
            <a:endParaRPr lang="fr-FR" dirty="0"/>
          </a:p>
        </p:txBody>
      </p:sp>
    </p:spTree>
    <p:extLst>
      <p:ext uri="{BB962C8B-B14F-4D97-AF65-F5344CB8AC3E}">
        <p14:creationId xmlns:p14="http://schemas.microsoft.com/office/powerpoint/2010/main" val="18468789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5C1B365-150D-4146-9682-985077C46BE5}"/>
              </a:ext>
            </a:extLst>
          </p:cNvPr>
          <p:cNvSpPr>
            <a:spLocks noGrp="1"/>
          </p:cNvSpPr>
          <p:nvPr>
            <p:ph idx="1"/>
          </p:nvPr>
        </p:nvSpPr>
        <p:spPr>
          <a:xfrm>
            <a:off x="838200" y="498764"/>
            <a:ext cx="10515600" cy="5678199"/>
          </a:xfrm>
        </p:spPr>
        <p:txBody>
          <a:bodyPr/>
          <a:lstStyle/>
          <a:p>
            <a:r>
              <a:rPr lang="fr-FR" b="1" dirty="0">
                <a:solidFill>
                  <a:srgbClr val="FF0000"/>
                </a:solidFill>
              </a:rPr>
              <a:t>a)- Dentales + s</a:t>
            </a:r>
            <a:endParaRPr lang="fr-FR" dirty="0">
              <a:solidFill>
                <a:srgbClr val="FF0000"/>
              </a:solidFill>
            </a:endParaRPr>
          </a:p>
          <a:p>
            <a:pPr algn="just">
              <a:lnSpc>
                <a:spcPct val="100000"/>
              </a:lnSpc>
            </a:pPr>
            <a:r>
              <a:rPr lang="fr-FR" dirty="0"/>
              <a:t>Les dentales étymologiques se conservent jusqu’à l’ancien français si elles étaient protégées par une consonne précédente, mais elles ont généralement disparu à la suite de la seule voyelle tonique. Dans ce dernier cas on peut les appeler « dentales cachées » parce qu’elles font encore sentir leur influence au cas en « -s ».</a:t>
            </a:r>
          </a:p>
          <a:p>
            <a:pPr algn="just"/>
            <a:r>
              <a:rPr lang="fr-FR" dirty="0"/>
              <a:t>Cas de dentales protégées :</a:t>
            </a:r>
          </a:p>
          <a:p>
            <a:pPr lvl="0" algn="just"/>
            <a:r>
              <a:rPr lang="fr-FR" i="1" dirty="0"/>
              <a:t>portus</a:t>
            </a:r>
            <a:r>
              <a:rPr lang="fr-FR" dirty="0"/>
              <a:t>  &gt;  </a:t>
            </a:r>
            <a:r>
              <a:rPr lang="fr-FR" i="1" dirty="0" err="1"/>
              <a:t>porz</a:t>
            </a:r>
            <a:r>
              <a:rPr lang="fr-FR" dirty="0"/>
              <a:t> mais (CR) </a:t>
            </a:r>
            <a:r>
              <a:rPr lang="fr-FR" i="1" dirty="0"/>
              <a:t>port</a:t>
            </a:r>
            <a:r>
              <a:rPr lang="fr-FR" dirty="0"/>
              <a:t> ;</a:t>
            </a:r>
          </a:p>
          <a:p>
            <a:pPr lvl="0" algn="just"/>
            <a:r>
              <a:rPr lang="fr-FR" i="1" dirty="0" err="1"/>
              <a:t>ventus</a:t>
            </a:r>
            <a:r>
              <a:rPr lang="fr-FR" dirty="0"/>
              <a:t>  &gt;  </a:t>
            </a:r>
            <a:r>
              <a:rPr lang="fr-FR" i="1" dirty="0" err="1"/>
              <a:t>venz</a:t>
            </a:r>
            <a:r>
              <a:rPr lang="fr-FR" dirty="0"/>
              <a:t> mais (CR) </a:t>
            </a:r>
            <a:r>
              <a:rPr lang="fr-FR" i="1" dirty="0"/>
              <a:t>vent</a:t>
            </a:r>
            <a:r>
              <a:rPr lang="fr-FR" dirty="0"/>
              <a:t> ;</a:t>
            </a:r>
          </a:p>
          <a:p>
            <a:pPr lvl="0" algn="just"/>
            <a:r>
              <a:rPr lang="fr-FR" dirty="0"/>
              <a:t>le mot </a:t>
            </a:r>
            <a:r>
              <a:rPr lang="fr-FR" i="1" dirty="0" err="1"/>
              <a:t>hostis</a:t>
            </a:r>
            <a:r>
              <a:rPr lang="fr-FR" dirty="0"/>
              <a:t>  &gt;  </a:t>
            </a:r>
            <a:r>
              <a:rPr lang="fr-FR" i="1" dirty="0"/>
              <a:t>oz</a:t>
            </a:r>
            <a:r>
              <a:rPr lang="fr-FR" dirty="0"/>
              <a:t> (« armée »), combine la dentale avec deux « s » au CS : </a:t>
            </a:r>
            <a:r>
              <a:rPr lang="fr-FR" i="1" dirty="0"/>
              <a:t>oz</a:t>
            </a:r>
            <a:r>
              <a:rPr lang="fr-FR" dirty="0"/>
              <a:t> mais (CR) </a:t>
            </a:r>
            <a:r>
              <a:rPr lang="fr-FR" i="1" dirty="0"/>
              <a:t>ost</a:t>
            </a:r>
            <a:r>
              <a:rPr lang="fr-FR" dirty="0"/>
              <a:t>. </a:t>
            </a:r>
          </a:p>
          <a:p>
            <a:endParaRPr lang="fr-FR" dirty="0"/>
          </a:p>
        </p:txBody>
      </p:sp>
    </p:spTree>
    <p:extLst>
      <p:ext uri="{BB962C8B-B14F-4D97-AF65-F5344CB8AC3E}">
        <p14:creationId xmlns:p14="http://schemas.microsoft.com/office/powerpoint/2010/main" val="3263159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41867B-9D5E-4352-BDBD-5E067F1F1BFE}"/>
              </a:ext>
            </a:extLst>
          </p:cNvPr>
          <p:cNvSpPr>
            <a:spLocks noGrp="1"/>
          </p:cNvSpPr>
          <p:nvPr>
            <p:ph idx="1"/>
          </p:nvPr>
        </p:nvSpPr>
        <p:spPr>
          <a:xfrm>
            <a:off x="838200" y="665018"/>
            <a:ext cx="10515600" cy="5915891"/>
          </a:xfrm>
        </p:spPr>
        <p:txBody>
          <a:bodyPr/>
          <a:lstStyle/>
          <a:p>
            <a:r>
              <a:rPr lang="fr-FR" dirty="0">
                <a:solidFill>
                  <a:srgbClr val="00B050"/>
                </a:solidFill>
              </a:rPr>
              <a:t>Cas des dentales cachées :</a:t>
            </a:r>
          </a:p>
          <a:p>
            <a:pPr lvl="0"/>
            <a:r>
              <a:rPr lang="fr-FR" i="1" dirty="0" err="1"/>
              <a:t>pĕdis</a:t>
            </a:r>
            <a:r>
              <a:rPr lang="fr-FR" dirty="0"/>
              <a:t>  &gt;  </a:t>
            </a:r>
            <a:r>
              <a:rPr lang="fr-FR" i="1" dirty="0" err="1"/>
              <a:t>piez</a:t>
            </a:r>
            <a:r>
              <a:rPr lang="fr-FR" dirty="0"/>
              <a:t> mais (CR) </a:t>
            </a:r>
            <a:r>
              <a:rPr lang="fr-FR" i="1" dirty="0" err="1"/>
              <a:t>pié</a:t>
            </a:r>
            <a:r>
              <a:rPr lang="fr-FR" dirty="0"/>
              <a:t> ;</a:t>
            </a:r>
          </a:p>
          <a:p>
            <a:pPr lvl="0"/>
            <a:r>
              <a:rPr lang="fr-FR" i="1" dirty="0" err="1"/>
              <a:t>peccatus</a:t>
            </a:r>
            <a:r>
              <a:rPr lang="fr-FR" dirty="0"/>
              <a:t>  &gt;  </a:t>
            </a:r>
            <a:r>
              <a:rPr lang="fr-FR" i="1" dirty="0" err="1"/>
              <a:t>pechiez</a:t>
            </a:r>
            <a:r>
              <a:rPr lang="fr-FR" dirty="0"/>
              <a:t> mais (CR) </a:t>
            </a:r>
            <a:r>
              <a:rPr lang="fr-FR" i="1" dirty="0" err="1"/>
              <a:t>pechié</a:t>
            </a:r>
            <a:r>
              <a:rPr lang="fr-FR" dirty="0"/>
              <a:t> (« péché ») ;</a:t>
            </a:r>
          </a:p>
          <a:p>
            <a:pPr lvl="0"/>
            <a:r>
              <a:rPr lang="fr-FR" i="1" dirty="0" err="1"/>
              <a:t>civitates</a:t>
            </a:r>
            <a:r>
              <a:rPr lang="fr-FR" dirty="0"/>
              <a:t>  &gt;  </a:t>
            </a:r>
            <a:r>
              <a:rPr lang="fr-FR" i="1" dirty="0"/>
              <a:t>citez</a:t>
            </a:r>
            <a:r>
              <a:rPr lang="fr-FR" dirty="0"/>
              <a:t> mais (CR) </a:t>
            </a:r>
            <a:r>
              <a:rPr lang="fr-FR" i="1" dirty="0"/>
              <a:t>cité</a:t>
            </a:r>
            <a:r>
              <a:rPr lang="fr-FR" dirty="0"/>
              <a:t> ;</a:t>
            </a:r>
          </a:p>
          <a:p>
            <a:pPr lvl="0"/>
            <a:r>
              <a:rPr lang="fr-FR" i="1" dirty="0" err="1"/>
              <a:t>nepotes</a:t>
            </a:r>
            <a:r>
              <a:rPr lang="fr-FR" dirty="0"/>
              <a:t>  &gt;  </a:t>
            </a:r>
            <a:r>
              <a:rPr lang="fr-FR" i="1" dirty="0" err="1"/>
              <a:t>neveuz</a:t>
            </a:r>
            <a:r>
              <a:rPr lang="fr-FR" dirty="0"/>
              <a:t> mais (CR) </a:t>
            </a:r>
            <a:r>
              <a:rPr lang="fr-FR" i="1" dirty="0"/>
              <a:t>neveu</a:t>
            </a:r>
            <a:r>
              <a:rPr lang="fr-FR" dirty="0"/>
              <a:t> ;</a:t>
            </a:r>
          </a:p>
          <a:p>
            <a:pPr lvl="0"/>
            <a:r>
              <a:rPr lang="fr-FR" i="1" dirty="0" err="1"/>
              <a:t>virtutis</a:t>
            </a:r>
            <a:r>
              <a:rPr lang="fr-FR" dirty="0"/>
              <a:t>    &gt;   </a:t>
            </a:r>
            <a:r>
              <a:rPr lang="fr-FR" i="1" dirty="0" err="1"/>
              <a:t>vertuz</a:t>
            </a:r>
            <a:r>
              <a:rPr lang="fr-FR" dirty="0"/>
              <a:t> mais (CR) </a:t>
            </a:r>
            <a:r>
              <a:rPr lang="fr-FR" i="1" dirty="0"/>
              <a:t>vertu</a:t>
            </a:r>
            <a:endParaRPr lang="fr-FR" dirty="0"/>
          </a:p>
          <a:p>
            <a:r>
              <a:rPr lang="fr-FR" dirty="0"/>
              <a:t> </a:t>
            </a:r>
            <a:r>
              <a:rPr lang="fr-FR" b="1" dirty="0">
                <a:solidFill>
                  <a:srgbClr val="FF0000"/>
                </a:solidFill>
              </a:rPr>
              <a:t>b)- Cas du [ l ] palatalisé après [ i ]</a:t>
            </a:r>
            <a:endParaRPr lang="fr-FR" dirty="0">
              <a:solidFill>
                <a:srgbClr val="FF0000"/>
              </a:solidFill>
            </a:endParaRPr>
          </a:p>
          <a:p>
            <a:pPr algn="just"/>
            <a:r>
              <a:rPr lang="fr-FR" dirty="0"/>
              <a:t>Suivi par un [ i ], le [ l ] se palatalise en [ ļ ] au IIe siècle. Le contact avec le [ s ] de flexion produit un son [ </a:t>
            </a:r>
            <a:r>
              <a:rPr lang="fr-FR" dirty="0" err="1"/>
              <a:t>ts</a:t>
            </a:r>
            <a:r>
              <a:rPr lang="fr-FR" dirty="0"/>
              <a:t> ]. Ex. : </a:t>
            </a:r>
            <a:r>
              <a:rPr lang="fr-FR" i="1" dirty="0" err="1"/>
              <a:t>filius</a:t>
            </a:r>
            <a:r>
              <a:rPr lang="fr-FR" dirty="0"/>
              <a:t>  &gt;  (CR) </a:t>
            </a:r>
            <a:r>
              <a:rPr lang="fr-FR" i="1" dirty="0" err="1"/>
              <a:t>fiz</a:t>
            </a:r>
            <a:r>
              <a:rPr lang="fr-FR" dirty="0"/>
              <a:t> prononcé [</a:t>
            </a:r>
            <a:r>
              <a:rPr lang="fr-FR" i="1" dirty="0" err="1"/>
              <a:t>fits</a:t>
            </a:r>
            <a:r>
              <a:rPr lang="fr-FR" dirty="0"/>
              <a:t>] mais (CR) </a:t>
            </a:r>
            <a:r>
              <a:rPr lang="fr-FR" i="1" dirty="0" err="1"/>
              <a:t>filium</a:t>
            </a:r>
            <a:r>
              <a:rPr lang="fr-FR" dirty="0"/>
              <a:t>  &gt;  prononcé[ </a:t>
            </a:r>
            <a:r>
              <a:rPr lang="fr-FR" i="1" dirty="0" err="1"/>
              <a:t>fiļ</a:t>
            </a:r>
            <a:r>
              <a:rPr lang="fr-FR" dirty="0"/>
              <a:t> ]. </a:t>
            </a:r>
          </a:p>
          <a:p>
            <a:pPr algn="just"/>
            <a:r>
              <a:rPr lang="fr-FR" dirty="0"/>
              <a:t>	Exceptionnellement avec ce mot, le CS est resté pour différencier le mot de son féminin (lui aussi prononcé [ </a:t>
            </a:r>
            <a:r>
              <a:rPr lang="fr-FR" i="1" dirty="0" err="1"/>
              <a:t>fiļ</a:t>
            </a:r>
            <a:r>
              <a:rPr lang="fr-FR" dirty="0"/>
              <a:t> ] ).</a:t>
            </a:r>
          </a:p>
          <a:p>
            <a:endParaRPr lang="fr-FR" dirty="0"/>
          </a:p>
          <a:p>
            <a:endParaRPr lang="fr-FR" dirty="0"/>
          </a:p>
        </p:txBody>
      </p:sp>
    </p:spTree>
    <p:extLst>
      <p:ext uri="{BB962C8B-B14F-4D97-AF65-F5344CB8AC3E}">
        <p14:creationId xmlns:p14="http://schemas.microsoft.com/office/powerpoint/2010/main" val="35341201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3D64A4-8632-4A46-BA63-49A3B609A151}"/>
              </a:ext>
            </a:extLst>
          </p:cNvPr>
          <p:cNvSpPr>
            <a:spLocks noGrp="1"/>
          </p:cNvSpPr>
          <p:nvPr>
            <p:ph idx="1"/>
          </p:nvPr>
        </p:nvSpPr>
        <p:spPr>
          <a:xfrm>
            <a:off x="838200" y="554182"/>
            <a:ext cx="10515600" cy="5622781"/>
          </a:xfrm>
        </p:spPr>
        <p:txBody>
          <a:bodyPr/>
          <a:lstStyle/>
          <a:p>
            <a:r>
              <a:rPr lang="fr-FR" b="1" dirty="0">
                <a:solidFill>
                  <a:srgbClr val="FF0000"/>
                </a:solidFill>
              </a:rPr>
              <a:t>c)- Groupe complexe : consonne + n + s     </a:t>
            </a:r>
            <a:endParaRPr lang="fr-FR" dirty="0">
              <a:solidFill>
                <a:srgbClr val="FF0000"/>
              </a:solidFill>
            </a:endParaRPr>
          </a:p>
          <a:p>
            <a:pPr lvl="0">
              <a:lnSpc>
                <a:spcPct val="100000"/>
              </a:lnSpc>
            </a:pPr>
            <a:r>
              <a:rPr lang="fr-FR" dirty="0"/>
              <a:t>n + s ([ ņ ] palatalisé au contact de [ ĕ ] atone) : </a:t>
            </a:r>
            <a:r>
              <a:rPr lang="fr-FR" i="1" dirty="0" err="1"/>
              <a:t>cunĕus</a:t>
            </a:r>
            <a:r>
              <a:rPr lang="fr-FR" dirty="0"/>
              <a:t>  &gt;  (CS) </a:t>
            </a:r>
            <a:r>
              <a:rPr lang="fr-FR" i="1" dirty="0" err="1"/>
              <a:t>coinz</a:t>
            </a:r>
            <a:r>
              <a:rPr lang="fr-FR" dirty="0"/>
              <a:t> mais (CR) </a:t>
            </a:r>
            <a:r>
              <a:rPr lang="fr-FR" i="1" dirty="0"/>
              <a:t>coin</a:t>
            </a:r>
            <a:r>
              <a:rPr lang="fr-FR" dirty="0"/>
              <a:t> ;</a:t>
            </a:r>
          </a:p>
          <a:p>
            <a:pPr lvl="0">
              <a:lnSpc>
                <a:spcPct val="100000"/>
              </a:lnSpc>
            </a:pPr>
            <a:r>
              <a:rPr lang="fr-FR" dirty="0"/>
              <a:t>n </a:t>
            </a:r>
            <a:r>
              <a:rPr lang="fr-FR" dirty="0" err="1"/>
              <a:t>n</a:t>
            </a:r>
            <a:r>
              <a:rPr lang="fr-FR" dirty="0"/>
              <a:t>  +  s : </a:t>
            </a:r>
            <a:r>
              <a:rPr lang="fr-FR" i="1" dirty="0"/>
              <a:t>annus</a:t>
            </a:r>
            <a:r>
              <a:rPr lang="fr-FR" dirty="0"/>
              <a:t>  &gt;  (CS) </a:t>
            </a:r>
            <a:r>
              <a:rPr lang="fr-FR" i="1" dirty="0" err="1"/>
              <a:t>anz</a:t>
            </a:r>
            <a:r>
              <a:rPr lang="fr-FR" dirty="0"/>
              <a:t> mais (CR) </a:t>
            </a:r>
            <a:r>
              <a:rPr lang="fr-FR" i="1" dirty="0"/>
              <a:t>an</a:t>
            </a:r>
            <a:r>
              <a:rPr lang="fr-FR" dirty="0"/>
              <a:t> ;</a:t>
            </a:r>
          </a:p>
          <a:p>
            <a:pPr lvl="0">
              <a:lnSpc>
                <a:spcPct val="100000"/>
              </a:lnSpc>
            </a:pPr>
            <a:r>
              <a:rPr lang="fr-FR" dirty="0"/>
              <a:t>r n  +  s : </a:t>
            </a:r>
            <a:r>
              <a:rPr lang="fr-FR" i="1" dirty="0" err="1"/>
              <a:t>diurnus</a:t>
            </a:r>
            <a:r>
              <a:rPr lang="fr-FR" dirty="0"/>
              <a:t>  &gt;  (CS) </a:t>
            </a:r>
            <a:r>
              <a:rPr lang="fr-FR" i="1" dirty="0" err="1"/>
              <a:t>jorz</a:t>
            </a:r>
            <a:r>
              <a:rPr lang="fr-FR" dirty="0"/>
              <a:t> mais (CR) </a:t>
            </a:r>
            <a:r>
              <a:rPr lang="fr-FR" i="1" dirty="0" err="1"/>
              <a:t>jor</a:t>
            </a:r>
            <a:r>
              <a:rPr lang="fr-FR" dirty="0"/>
              <a:t>(n) (« jour »). </a:t>
            </a:r>
          </a:p>
          <a:p>
            <a:pPr marL="0" indent="0">
              <a:lnSpc>
                <a:spcPct val="100000"/>
              </a:lnSpc>
              <a:buNone/>
            </a:pPr>
            <a:r>
              <a:rPr lang="fr-FR" dirty="0"/>
              <a:t> </a:t>
            </a:r>
          </a:p>
          <a:p>
            <a:pPr>
              <a:lnSpc>
                <a:spcPct val="100000"/>
              </a:lnSpc>
            </a:pPr>
            <a:r>
              <a:rPr lang="fr-FR" b="1" dirty="0">
                <a:solidFill>
                  <a:srgbClr val="FF0000"/>
                </a:solidFill>
              </a:rPr>
              <a:t>I.6.3. Vocalisation de [ ł ] devant consonne</a:t>
            </a:r>
            <a:endParaRPr lang="fr-FR" dirty="0">
              <a:solidFill>
                <a:srgbClr val="FF0000"/>
              </a:solidFill>
            </a:endParaRPr>
          </a:p>
          <a:p>
            <a:pPr>
              <a:lnSpc>
                <a:spcPct val="100000"/>
              </a:lnSpc>
            </a:pPr>
            <a:r>
              <a:rPr lang="fr-FR" dirty="0"/>
              <a:t>Au contact d’une consonne, le [ l ] prend rapidement (IIIe siècle) une</a:t>
            </a:r>
          </a:p>
          <a:p>
            <a:pPr marL="0" indent="0">
              <a:lnSpc>
                <a:spcPct val="100000"/>
              </a:lnSpc>
              <a:buNone/>
            </a:pPr>
            <a:r>
              <a:rPr lang="fr-FR" dirty="0"/>
              <a:t> prononciation vélaire [ ł ]. </a:t>
            </a:r>
          </a:p>
          <a:p>
            <a:endParaRPr lang="fr-FR" dirty="0"/>
          </a:p>
        </p:txBody>
      </p:sp>
    </p:spTree>
    <p:extLst>
      <p:ext uri="{BB962C8B-B14F-4D97-AF65-F5344CB8AC3E}">
        <p14:creationId xmlns:p14="http://schemas.microsoft.com/office/powerpoint/2010/main" val="9690920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1E180B2-327F-42F3-B762-2A7646A21997}"/>
              </a:ext>
            </a:extLst>
          </p:cNvPr>
          <p:cNvSpPr>
            <a:spLocks noGrp="1"/>
          </p:cNvSpPr>
          <p:nvPr>
            <p:ph idx="1"/>
          </p:nvPr>
        </p:nvSpPr>
        <p:spPr>
          <a:xfrm>
            <a:off x="838200" y="498764"/>
            <a:ext cx="10515600" cy="5678199"/>
          </a:xfrm>
        </p:spPr>
        <p:txBody>
          <a:bodyPr/>
          <a:lstStyle/>
          <a:p>
            <a:r>
              <a:rPr lang="en-GB" b="1" dirty="0" err="1">
                <a:solidFill>
                  <a:srgbClr val="00B050"/>
                </a:solidFill>
              </a:rPr>
              <a:t>Voyelles</a:t>
            </a:r>
            <a:r>
              <a:rPr lang="en-GB" b="1" dirty="0">
                <a:solidFill>
                  <a:srgbClr val="00B050"/>
                </a:solidFill>
              </a:rPr>
              <a:t> a, e, o + ł  + s  &gt;  us  </a:t>
            </a:r>
            <a:endParaRPr lang="fr-FR" dirty="0">
              <a:solidFill>
                <a:srgbClr val="00B050"/>
              </a:solidFill>
            </a:endParaRPr>
          </a:p>
          <a:p>
            <a:endParaRPr lang="fr-FR" dirty="0"/>
          </a:p>
          <a:p>
            <a:endParaRPr lang="fr-FR" dirty="0"/>
          </a:p>
        </p:txBody>
      </p:sp>
      <p:graphicFrame>
        <p:nvGraphicFramePr>
          <p:cNvPr id="4" name="Tableau 4">
            <a:extLst>
              <a:ext uri="{FF2B5EF4-FFF2-40B4-BE49-F238E27FC236}">
                <a16:creationId xmlns:a16="http://schemas.microsoft.com/office/drawing/2014/main" id="{9F95FBB8-FAD4-40AF-B1FF-6EBB0BF5F5E4}"/>
              </a:ext>
            </a:extLst>
          </p:cNvPr>
          <p:cNvGraphicFramePr>
            <a:graphicFrameLocks noGrp="1"/>
          </p:cNvGraphicFramePr>
          <p:nvPr>
            <p:extLst>
              <p:ext uri="{D42A27DB-BD31-4B8C-83A1-F6EECF244321}">
                <p14:modId xmlns:p14="http://schemas.microsoft.com/office/powerpoint/2010/main" val="3924603956"/>
              </p:ext>
            </p:extLst>
          </p:nvPr>
        </p:nvGraphicFramePr>
        <p:xfrm>
          <a:off x="2032000" y="1205345"/>
          <a:ext cx="8127999" cy="4213479"/>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545306439"/>
                    </a:ext>
                  </a:extLst>
                </a:gridCol>
                <a:gridCol w="2709333">
                  <a:extLst>
                    <a:ext uri="{9D8B030D-6E8A-4147-A177-3AD203B41FA5}">
                      <a16:colId xmlns:a16="http://schemas.microsoft.com/office/drawing/2014/main" val="3611199256"/>
                    </a:ext>
                  </a:extLst>
                </a:gridCol>
                <a:gridCol w="2709333">
                  <a:extLst>
                    <a:ext uri="{9D8B030D-6E8A-4147-A177-3AD203B41FA5}">
                      <a16:colId xmlns:a16="http://schemas.microsoft.com/office/drawing/2014/main" val="2023872279"/>
                    </a:ext>
                  </a:extLst>
                </a:gridCol>
              </a:tblGrid>
              <a:tr h="457200">
                <a:tc>
                  <a:txBody>
                    <a:bodyPr/>
                    <a:lstStyle/>
                    <a:p>
                      <a:endParaRPr lang="fr-FR" sz="2400" dirty="0"/>
                    </a:p>
                  </a:txBody>
                  <a:tcPr/>
                </a:tc>
                <a:tc>
                  <a:txBody>
                    <a:bodyPr/>
                    <a:lstStyle/>
                    <a:p>
                      <a:pPr algn="just">
                        <a:lnSpc>
                          <a:spcPct val="115000"/>
                        </a:lnSpc>
                        <a:spcAft>
                          <a:spcPts val="0"/>
                        </a:spcAft>
                      </a:pPr>
                      <a:r>
                        <a:rPr lang="en-GB" sz="2400" dirty="0">
                          <a:effectLst/>
                          <a:latin typeface="Cambria" panose="02040503050406030204" pitchFamily="18" charset="0"/>
                          <a:ea typeface="Times New Roman" panose="02020603050405020304" pitchFamily="18" charset="0"/>
                          <a:cs typeface="Arial" panose="020B0604020202020204" pitchFamily="34" charset="0"/>
                        </a:rPr>
                        <a:t>                                     </a:t>
                      </a:r>
                      <a:r>
                        <a:rPr lang="en-GB" sz="2400" b="1" dirty="0">
                          <a:effectLst/>
                          <a:latin typeface="Cambria" panose="02040503050406030204" pitchFamily="18" charset="0"/>
                          <a:ea typeface="Times New Roman" panose="02020603050405020304" pitchFamily="18" charset="0"/>
                          <a:cs typeface="Arial" panose="020B0604020202020204" pitchFamily="34" charset="0"/>
                        </a:rPr>
                        <a:t>CS </a:t>
                      </a:r>
                      <a:r>
                        <a:rPr lang="en-GB" sz="2400" b="1" dirty="0" err="1">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latin typeface="Cambria" panose="02040503050406030204" pitchFamily="18" charset="0"/>
                          <a:ea typeface="Times New Roman" panose="02020603050405020304" pitchFamily="18" charset="0"/>
                          <a:cs typeface="Arial" panose="020B0604020202020204" pitchFamily="34" charset="0"/>
                        </a:rPr>
                        <a:t>CR  </a:t>
                      </a:r>
                      <a:r>
                        <a:rPr lang="en-GB" sz="2400" b="1" dirty="0" err="1">
                          <a:effectLst/>
                          <a:latin typeface="Cambria" panose="02040503050406030204" pitchFamily="18" charset="0"/>
                          <a:ea typeface="Times New Roman" panose="02020603050405020304" pitchFamily="18" charset="0"/>
                          <a:cs typeface="Arial" panose="020B0604020202020204" pitchFamily="34" charset="0"/>
                        </a:rPr>
                        <a:t>singulier</a:t>
                      </a:r>
                      <a:r>
                        <a:rPr lang="en-GB" sz="2400" b="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5059836"/>
                  </a:ext>
                </a:extLst>
              </a:tr>
              <a:tr h="457200">
                <a:tc>
                  <a:txBody>
                    <a:bodyPr/>
                    <a:lstStyle/>
                    <a:p>
                      <a:pPr algn="just">
                        <a:lnSpc>
                          <a:spcPct val="115000"/>
                        </a:lnSpc>
                        <a:spcAft>
                          <a:spcPts val="0"/>
                        </a:spcAft>
                      </a:pPr>
                      <a:r>
                        <a:rPr lang="en-GB" sz="2400" i="1" dirty="0" err="1">
                          <a:effectLst/>
                          <a:latin typeface="Cambria" panose="02040503050406030204" pitchFamily="18" charset="0"/>
                          <a:ea typeface="Times New Roman" panose="02020603050405020304" pitchFamily="18" charset="0"/>
                          <a:cs typeface="Arial" panose="020B0604020202020204" pitchFamily="34" charset="0"/>
                        </a:rPr>
                        <a:t>caballus</a:t>
                      </a:r>
                      <a:r>
                        <a:rPr lang="en-GB" sz="2400" i="1" dirty="0">
                          <a:effectLst/>
                          <a:latin typeface="Cambria" panose="02040503050406030204" pitchFamily="18" charset="0"/>
                          <a:ea typeface="Times New Roman" panose="02020603050405020304" pitchFamily="18" charset="0"/>
                          <a:cs typeface="Arial" panose="020B0604020202020204" pitchFamily="34" charset="0"/>
                        </a:rPr>
                        <a:t>  &gt;  </a:t>
                      </a:r>
                      <a:r>
                        <a:rPr lang="en-GB" sz="2400" i="1" dirty="0" err="1">
                          <a:effectLst/>
                          <a:latin typeface="Cambria" panose="02040503050406030204" pitchFamily="18" charset="0"/>
                          <a:ea typeface="Times New Roman" panose="02020603050405020304" pitchFamily="18" charset="0"/>
                          <a:cs typeface="Arial" panose="020B0604020202020204" pitchFamily="34" charset="0"/>
                        </a:rPr>
                        <a:t>chevaus</a:t>
                      </a:r>
                      <a:r>
                        <a:rPr lang="en-GB" sz="2400" b="1" i="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chevax</a:t>
                      </a:r>
                      <a:r>
                        <a:rPr lang="fr-FR" sz="24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    cheval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70397430"/>
                  </a:ext>
                </a:extLst>
              </a:tr>
              <a:tr h="457200">
                <a:tc>
                  <a:txBody>
                    <a:bodyPr/>
                    <a:lstStyle/>
                    <a:p>
                      <a:pPr algn="just">
                        <a:lnSpc>
                          <a:spcPct val="115000"/>
                        </a:lnSpc>
                        <a:spcAft>
                          <a:spcPts val="0"/>
                        </a:spcAft>
                      </a:pPr>
                      <a:r>
                        <a:rPr lang="en-GB" sz="2400" i="1">
                          <a:effectLst/>
                          <a:latin typeface="Cambria" panose="02040503050406030204" pitchFamily="18" charset="0"/>
                          <a:ea typeface="Times New Roman" panose="02020603050405020304" pitchFamily="18" charset="0"/>
                          <a:cs typeface="Arial" panose="020B0604020202020204" pitchFamily="34" charset="0"/>
                        </a:rPr>
                        <a:t>castellus  &gt;  chasteaus / chastiaus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chasteax</a:t>
                      </a:r>
                      <a:r>
                        <a:rPr lang="fr-FR" sz="24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i="1">
                          <a:effectLst/>
                          <a:latin typeface="Cambria" panose="02040503050406030204" pitchFamily="18" charset="0"/>
                          <a:ea typeface="Times New Roman" panose="02020603050405020304" pitchFamily="18" charset="0"/>
                          <a:cs typeface="Arial" panose="020B0604020202020204" pitchFamily="34" charset="0"/>
                        </a:rPr>
                        <a:t>    </a:t>
                      </a:r>
                      <a:r>
                        <a:rPr lang="en-GB" sz="2400" i="1">
                          <a:effectLst/>
                          <a:latin typeface="Cambria" panose="02040503050406030204" pitchFamily="18" charset="0"/>
                          <a:ea typeface="Times New Roman" panose="02020603050405020304" pitchFamily="18" charset="0"/>
                          <a:cs typeface="Arial" panose="020B0604020202020204" pitchFamily="34" charset="0"/>
                        </a:rPr>
                        <a:t>chastel</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6550970"/>
                  </a:ext>
                </a:extLst>
              </a:tr>
              <a:tr h="457200">
                <a:tc>
                  <a:txBody>
                    <a:bodyPr/>
                    <a:lstStyle/>
                    <a:p>
                      <a:pPr algn="just">
                        <a:lnSpc>
                          <a:spcPct val="115000"/>
                        </a:lnSpc>
                        <a:spcAft>
                          <a:spcPts val="0"/>
                        </a:spcAft>
                      </a:pPr>
                      <a:r>
                        <a:rPr lang="en-GB" sz="2400" i="1">
                          <a:effectLst/>
                          <a:latin typeface="Cambria" panose="02040503050406030204" pitchFamily="18" charset="0"/>
                          <a:ea typeface="Times New Roman" panose="02020603050405020304" pitchFamily="18" charset="0"/>
                          <a:cs typeface="Arial" panose="020B0604020202020204" pitchFamily="34" charset="0"/>
                        </a:rPr>
                        <a:t>capillus  &gt;  cheveus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chevex</a:t>
                      </a:r>
                      <a:r>
                        <a:rPr lang="fr-FR" sz="24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i="1" dirty="0">
                          <a:effectLst/>
                          <a:latin typeface="Cambria" panose="02040503050406030204" pitchFamily="18" charset="0"/>
                          <a:ea typeface="Times New Roman" panose="02020603050405020304" pitchFamily="18" charset="0"/>
                          <a:cs typeface="Arial" panose="020B0604020202020204" pitchFamily="34" charset="0"/>
                        </a:rPr>
                        <a:t>    </a:t>
                      </a:r>
                      <a:r>
                        <a:rPr lang="en-GB" sz="2400" i="1" dirty="0" err="1">
                          <a:effectLst/>
                          <a:latin typeface="Cambria" panose="02040503050406030204" pitchFamily="18" charset="0"/>
                          <a:ea typeface="Times New Roman" panose="02020603050405020304" pitchFamily="18" charset="0"/>
                          <a:cs typeface="Arial" panose="020B0604020202020204" pitchFamily="34" charset="0"/>
                        </a:rPr>
                        <a:t>chevel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6446197"/>
                  </a:ext>
                </a:extLst>
              </a:tr>
              <a:tr h="457200">
                <a:tc>
                  <a:txBody>
                    <a:bodyPr/>
                    <a:lstStyle/>
                    <a:p>
                      <a:pPr algn="just">
                        <a:lnSpc>
                          <a:spcPct val="115000"/>
                        </a:lnSpc>
                        <a:spcAft>
                          <a:spcPts val="0"/>
                        </a:spcAft>
                      </a:pPr>
                      <a:r>
                        <a:rPr lang="en-GB" sz="2400" i="1">
                          <a:effectLst/>
                          <a:latin typeface="Cambria" panose="02040503050406030204" pitchFamily="18" charset="0"/>
                          <a:ea typeface="Times New Roman" panose="02020603050405020304" pitchFamily="18" charset="0"/>
                          <a:cs typeface="Arial" panose="020B0604020202020204" pitchFamily="34" charset="0"/>
                        </a:rPr>
                        <a:t>dŏlus  &gt;  dieus (</a:t>
                      </a:r>
                      <a:r>
                        <a:rPr lang="fr-FR" sz="2400" i="1">
                          <a:effectLst/>
                          <a:latin typeface="Cambria" panose="02040503050406030204" pitchFamily="18" charset="0"/>
                          <a:ea typeface="Times New Roman" panose="02020603050405020304" pitchFamily="18" charset="0"/>
                          <a:cs typeface="Arial" panose="020B0604020202020204" pitchFamily="34" charset="0"/>
                        </a:rPr>
                        <a:t>« </a:t>
                      </a:r>
                      <a:r>
                        <a:rPr lang="en-GB" sz="2400" i="1">
                          <a:effectLst/>
                          <a:latin typeface="Cambria" panose="02040503050406030204" pitchFamily="18" charset="0"/>
                          <a:ea typeface="Times New Roman" panose="02020603050405020304" pitchFamily="18" charset="0"/>
                          <a:cs typeface="Arial" panose="020B0604020202020204" pitchFamily="34" charset="0"/>
                        </a:rPr>
                        <a:t>douleur</a:t>
                      </a:r>
                      <a:r>
                        <a:rPr lang="fr-FR" sz="2400" i="1">
                          <a:effectLst/>
                          <a:latin typeface="Cambria" panose="02040503050406030204" pitchFamily="18" charset="0"/>
                          <a:ea typeface="Times New Roman" panose="02020603050405020304" pitchFamily="18" charset="0"/>
                          <a:cs typeface="Arial" panose="020B0604020202020204" pitchFamily="34" charset="0"/>
                        </a:rPr>
                        <a:t> »)</a:t>
                      </a:r>
                      <a:r>
                        <a:rPr lang="en-GB" sz="2400" i="1">
                          <a:effectLst/>
                          <a:latin typeface="Cambria" panose="02040503050406030204" pitchFamily="18" charset="0"/>
                          <a:ea typeface="Times New Roman" panose="02020603050405020304" pitchFamily="18" charset="0"/>
                          <a:cs typeface="Arial" panose="020B0604020202020204" pitchFamily="34" charset="0"/>
                        </a:rPr>
                        <a:t>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dex</a:t>
                      </a:r>
                      <a:r>
                        <a:rPr lang="fr-FR" sz="2400" i="1" dirty="0">
                          <a:effectLst/>
                          <a:latin typeface="Cambria" panose="02040503050406030204" pitchFamily="18" charset="0"/>
                          <a:ea typeface="Times New Roman" panose="02020603050405020304" pitchFamily="18" charset="0"/>
                          <a:cs typeface="Arial" panose="020B0604020202020204" pitchFamily="34" charset="0"/>
                        </a:rPr>
                        <a:t> »  /  «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diex</a:t>
                      </a:r>
                      <a:r>
                        <a:rPr lang="fr-FR" sz="24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i="1" dirty="0">
                          <a:effectLst/>
                          <a:latin typeface="Cambria" panose="02040503050406030204" pitchFamily="18" charset="0"/>
                          <a:ea typeface="Times New Roman" panose="02020603050405020304" pitchFamily="18" charset="0"/>
                          <a:cs typeface="Arial" panose="020B0604020202020204" pitchFamily="34" charset="0"/>
                        </a:rPr>
                        <a:t>    </a:t>
                      </a:r>
                      <a:r>
                        <a:rPr lang="en-GB" sz="2400" i="1" dirty="0">
                          <a:effectLst/>
                          <a:latin typeface="Cambria" panose="02040503050406030204" pitchFamily="18" charset="0"/>
                          <a:ea typeface="Times New Roman" panose="02020603050405020304" pitchFamily="18" charset="0"/>
                          <a:cs typeface="Arial" panose="020B0604020202020204" pitchFamily="34" charset="0"/>
                        </a:rPr>
                        <a:t>duel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89178807"/>
                  </a:ext>
                </a:extLst>
              </a:tr>
              <a:tr h="457200">
                <a:tc>
                  <a:txBody>
                    <a:bodyPr/>
                    <a:lstStyle/>
                    <a:p>
                      <a:pPr algn="just">
                        <a:lnSpc>
                          <a:spcPct val="115000"/>
                        </a:lnSpc>
                        <a:spcAft>
                          <a:spcPts val="0"/>
                        </a:spcAft>
                      </a:pPr>
                      <a:r>
                        <a:rPr lang="en-GB" sz="2400" i="1" dirty="0" err="1">
                          <a:effectLst/>
                          <a:latin typeface="Cambria" panose="02040503050406030204" pitchFamily="18" charset="0"/>
                          <a:ea typeface="Times New Roman" panose="02020603050405020304" pitchFamily="18" charset="0"/>
                          <a:cs typeface="Arial" panose="020B0604020202020204" pitchFamily="34" charset="0"/>
                        </a:rPr>
                        <a:t>cōllus</a:t>
                      </a:r>
                      <a:r>
                        <a:rPr lang="en-GB" sz="2400" i="1" dirty="0">
                          <a:effectLst/>
                          <a:latin typeface="Cambria" panose="02040503050406030204" pitchFamily="18" charset="0"/>
                          <a:ea typeface="Times New Roman" panose="02020603050405020304" pitchFamily="18" charset="0"/>
                          <a:cs typeface="Arial" panose="020B0604020202020204" pitchFamily="34" charset="0"/>
                        </a:rPr>
                        <a:t>  &gt;  cous</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i="1">
                          <a:effectLst/>
                          <a:latin typeface="Cambria" panose="02040503050406030204" pitchFamily="18" charset="0"/>
                          <a:ea typeface="Times New Roman" panose="02020603050405020304" pitchFamily="18" charset="0"/>
                          <a:cs typeface="Arial" panose="020B0604020202020204" pitchFamily="34" charset="0"/>
                        </a:rPr>
                        <a:t>         </a:t>
                      </a:r>
                      <a:r>
                        <a:rPr lang="fr-FR" sz="2400" i="1">
                          <a:effectLst/>
                          <a:latin typeface="Cambria" panose="02040503050406030204" pitchFamily="18" charset="0"/>
                          <a:ea typeface="Times New Roman" panose="02020603050405020304" pitchFamily="18" charset="0"/>
                          <a:cs typeface="Arial" panose="020B0604020202020204" pitchFamily="34" charset="0"/>
                        </a:rPr>
                        <a:t>« cox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i="1" dirty="0">
                          <a:effectLst/>
                          <a:latin typeface="Cambria" panose="02040503050406030204" pitchFamily="18" charset="0"/>
                          <a:ea typeface="Times New Roman" panose="02020603050405020304" pitchFamily="18" charset="0"/>
                          <a:cs typeface="Arial" panose="020B0604020202020204" pitchFamily="34" charset="0"/>
                        </a:rPr>
                        <a:t>     </a:t>
                      </a:r>
                      <a:r>
                        <a:rPr lang="en-GB" sz="2400" i="1" dirty="0">
                          <a:effectLst/>
                          <a:latin typeface="Cambria" panose="02040503050406030204" pitchFamily="18" charset="0"/>
                          <a:ea typeface="Times New Roman" panose="02020603050405020304" pitchFamily="18" charset="0"/>
                          <a:cs typeface="Arial" panose="020B0604020202020204" pitchFamily="34" charset="0"/>
                        </a:rPr>
                        <a:t>col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69641946"/>
                  </a:ext>
                </a:extLst>
              </a:tr>
            </a:tbl>
          </a:graphicData>
        </a:graphic>
      </p:graphicFrame>
    </p:spTree>
    <p:extLst>
      <p:ext uri="{BB962C8B-B14F-4D97-AF65-F5344CB8AC3E}">
        <p14:creationId xmlns:p14="http://schemas.microsoft.com/office/powerpoint/2010/main" val="11424417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5032B81-E20C-484C-864A-1E46BEBE580B}"/>
              </a:ext>
            </a:extLst>
          </p:cNvPr>
          <p:cNvSpPr>
            <a:spLocks noGrp="1"/>
          </p:cNvSpPr>
          <p:nvPr>
            <p:ph idx="1"/>
          </p:nvPr>
        </p:nvSpPr>
        <p:spPr>
          <a:xfrm>
            <a:off x="838200" y="623455"/>
            <a:ext cx="10515600" cy="5553508"/>
          </a:xfrm>
        </p:spPr>
        <p:txBody>
          <a:bodyPr/>
          <a:lstStyle/>
          <a:p>
            <a:r>
              <a:rPr lang="fr-FR" b="1" dirty="0">
                <a:solidFill>
                  <a:srgbClr val="00B050"/>
                </a:solidFill>
              </a:rPr>
              <a:t>Voyelles a, e, o + ļ + s &gt; </a:t>
            </a:r>
            <a:r>
              <a:rPr lang="fr-FR" b="1" dirty="0" err="1">
                <a:solidFill>
                  <a:srgbClr val="00B050"/>
                </a:solidFill>
              </a:rPr>
              <a:t>uz</a:t>
            </a:r>
            <a:endParaRPr lang="fr-FR" dirty="0">
              <a:solidFill>
                <a:srgbClr val="00B050"/>
              </a:solidFill>
            </a:endParaRPr>
          </a:p>
          <a:p>
            <a:r>
              <a:rPr lang="fr-FR" dirty="0"/>
              <a:t>Dans ce cas de figure, un [ t ] de transition apparaît aussi avant le « -s »</a:t>
            </a:r>
          </a:p>
          <a:p>
            <a:endParaRPr lang="fr-FR" dirty="0"/>
          </a:p>
          <a:p>
            <a:endParaRPr lang="fr-FR" dirty="0"/>
          </a:p>
        </p:txBody>
      </p:sp>
      <p:graphicFrame>
        <p:nvGraphicFramePr>
          <p:cNvPr id="4" name="Tableau 4">
            <a:extLst>
              <a:ext uri="{FF2B5EF4-FFF2-40B4-BE49-F238E27FC236}">
                <a16:creationId xmlns:a16="http://schemas.microsoft.com/office/drawing/2014/main" id="{CA7C8B7E-54A5-45CF-A729-762A9F0841BC}"/>
              </a:ext>
            </a:extLst>
          </p:cNvPr>
          <p:cNvGraphicFramePr>
            <a:graphicFrameLocks noGrp="1"/>
          </p:cNvGraphicFramePr>
          <p:nvPr>
            <p:extLst>
              <p:ext uri="{D42A27DB-BD31-4B8C-83A1-F6EECF244321}">
                <p14:modId xmlns:p14="http://schemas.microsoft.com/office/powerpoint/2010/main" val="3515333497"/>
              </p:ext>
            </p:extLst>
          </p:nvPr>
        </p:nvGraphicFramePr>
        <p:xfrm>
          <a:off x="2032000" y="2078182"/>
          <a:ext cx="8677563" cy="4478540"/>
        </p:xfrm>
        <a:graphic>
          <a:graphicData uri="http://schemas.openxmlformats.org/drawingml/2006/table">
            <a:tbl>
              <a:tblPr firstRow="1" bandRow="1">
                <a:tableStyleId>{5C22544A-7EE6-4342-B048-85BDC9FD1C3A}</a:tableStyleId>
              </a:tblPr>
              <a:tblGrid>
                <a:gridCol w="2892521">
                  <a:extLst>
                    <a:ext uri="{9D8B030D-6E8A-4147-A177-3AD203B41FA5}">
                      <a16:colId xmlns:a16="http://schemas.microsoft.com/office/drawing/2014/main" val="4267279332"/>
                    </a:ext>
                  </a:extLst>
                </a:gridCol>
                <a:gridCol w="2892521">
                  <a:extLst>
                    <a:ext uri="{9D8B030D-6E8A-4147-A177-3AD203B41FA5}">
                      <a16:colId xmlns:a16="http://schemas.microsoft.com/office/drawing/2014/main" val="1608603358"/>
                    </a:ext>
                  </a:extLst>
                </a:gridCol>
                <a:gridCol w="2892521">
                  <a:extLst>
                    <a:ext uri="{9D8B030D-6E8A-4147-A177-3AD203B41FA5}">
                      <a16:colId xmlns:a16="http://schemas.microsoft.com/office/drawing/2014/main" val="65143951"/>
                    </a:ext>
                  </a:extLst>
                </a:gridCol>
              </a:tblGrid>
              <a:tr h="734291">
                <a:tc>
                  <a:txBody>
                    <a:bodyPr/>
                    <a:lstStyle/>
                    <a:p>
                      <a:pPr algn="just">
                        <a:lnSpc>
                          <a:spcPct val="115000"/>
                        </a:lnSpc>
                        <a:spcAft>
                          <a:spcPts val="0"/>
                        </a:spcAft>
                      </a:pPr>
                      <a:r>
                        <a:rPr lang="en-GB" sz="2400" b="1" dirty="0">
                          <a:effectLst/>
                          <a:latin typeface="Cambria" panose="02040503050406030204" pitchFamily="18" charset="0"/>
                          <a:ea typeface="Times New Roman" panose="02020603050405020304" pitchFamily="18" charset="0"/>
                          <a:cs typeface="Arial" panose="020B0604020202020204" pitchFamily="34" charset="0"/>
                        </a:rPr>
                        <a:t>CS </a:t>
                      </a:r>
                      <a:r>
                        <a:rPr lang="en-GB" sz="2400" b="1" dirty="0" err="1">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2400" b="1" dirty="0">
                          <a:effectLst/>
                          <a:latin typeface="Cambria" panose="02040503050406030204" pitchFamily="18" charset="0"/>
                          <a:ea typeface="Times New Roman" panose="02020603050405020304" pitchFamily="18" charset="0"/>
                          <a:cs typeface="Arial" panose="020B0604020202020204" pitchFamily="34" charset="0"/>
                        </a:rPr>
                        <a:t>CR  </a:t>
                      </a:r>
                      <a:r>
                        <a:rPr lang="en-GB" sz="2400" b="1" dirty="0" err="1">
                          <a:effectLst/>
                          <a:latin typeface="Cambria" panose="02040503050406030204" pitchFamily="18" charset="0"/>
                          <a:ea typeface="Times New Roman" panose="02020603050405020304" pitchFamily="18" charset="0"/>
                          <a:cs typeface="Arial" panose="020B0604020202020204" pitchFamily="34" charset="0"/>
                        </a:rPr>
                        <a:t>singulier</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b="1" dirty="0">
                          <a:effectLst/>
                          <a:latin typeface="Cambria" panose="02040503050406030204" pitchFamily="18" charset="0"/>
                          <a:ea typeface="Times New Roman" panose="02020603050405020304" pitchFamily="18" charset="0"/>
                          <a:cs typeface="Arial" panose="020B0604020202020204" pitchFamily="34" charset="0"/>
                        </a:rPr>
                        <a:t>Cas de palatalisation</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40856922"/>
                  </a:ext>
                </a:extLst>
              </a:tr>
              <a:tr h="734291">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tripalius  &gt; travauz</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travail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a:effectLst/>
                          <a:latin typeface="Cambria" panose="02040503050406030204" pitchFamily="18" charset="0"/>
                          <a:ea typeface="Times New Roman" panose="02020603050405020304" pitchFamily="18" charset="0"/>
                          <a:cs typeface="Arial" panose="020B0604020202020204" pitchFamily="34" charset="0"/>
                        </a:rPr>
                        <a:t>            l  +  i</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3194194"/>
                  </a:ext>
                </a:extLst>
              </a:tr>
              <a:tr h="734291">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vĕculus   &gt;  vieuz</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vieil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occlusive  +  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3490444"/>
                  </a:ext>
                </a:extLst>
              </a:tr>
              <a:tr h="734291">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par’icŭlus  &gt; pareuz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pareil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1607356314"/>
                  </a:ext>
                </a:extLst>
              </a:tr>
              <a:tr h="734291">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ŏcŭlus</a:t>
                      </a:r>
                      <a:r>
                        <a:rPr lang="fr-FR" sz="2400" i="1" dirty="0">
                          <a:effectLst/>
                          <a:latin typeface="Cambria" panose="02040503050406030204" pitchFamily="18" charset="0"/>
                          <a:ea typeface="Times New Roman" panose="02020603050405020304" pitchFamily="18" charset="0"/>
                          <a:cs typeface="Arial" panose="020B0604020202020204" pitchFamily="34" charset="0"/>
                        </a:rPr>
                        <a:t>&gt;</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ieuz</a:t>
                      </a:r>
                      <a:r>
                        <a:rPr lang="fr-FR" sz="2400" i="1" dirty="0">
                          <a:effectLst/>
                          <a:latin typeface="Cambria" panose="02040503050406030204" pitchFamily="18" charset="0"/>
                          <a:ea typeface="Times New Roman" panose="02020603050405020304" pitchFamily="18" charset="0"/>
                          <a:cs typeface="Arial" panose="020B0604020202020204" pitchFamily="34" charset="0"/>
                        </a:rPr>
                        <a:t> « yeux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i="1" dirty="0">
                          <a:effectLst/>
                          <a:latin typeface="Cambria" panose="02040503050406030204" pitchFamily="18" charset="0"/>
                          <a:ea typeface="Times New Roman" panose="02020603050405020304" pitchFamily="18" charset="0"/>
                          <a:cs typeface="Arial" panose="020B0604020202020204" pitchFamily="34" charset="0"/>
                        </a:rPr>
                        <a:t>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ueil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occlusive  +  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4125638"/>
                  </a:ext>
                </a:extLst>
              </a:tr>
              <a:tr h="734291">
                <a:tc>
                  <a:txBody>
                    <a:bodyPr/>
                    <a:lstStyle/>
                    <a:p>
                      <a:pPr algn="just">
                        <a:lnSpc>
                          <a:spcPct val="115000"/>
                        </a:lnSpc>
                        <a:spcAft>
                          <a:spcPts val="0"/>
                        </a:spcAft>
                      </a:pPr>
                      <a:r>
                        <a:rPr lang="fr-FR" sz="2400" i="1">
                          <a:effectLst/>
                          <a:latin typeface="Cambria" panose="02040503050406030204" pitchFamily="18" charset="0"/>
                          <a:ea typeface="Times New Roman" panose="02020603050405020304" pitchFamily="18" charset="0"/>
                          <a:cs typeface="Arial" panose="020B0604020202020204" pitchFamily="34" charset="0"/>
                        </a:rPr>
                        <a:t>gen’ŭcŭlus  &gt;  genouz</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400" dirty="0">
                          <a:effectLst/>
                          <a:latin typeface="Cambria" panose="02040503050406030204" pitchFamily="18" charset="0"/>
                          <a:ea typeface="Times New Roman" panose="02020603050405020304" pitchFamily="18" charset="0"/>
                          <a:cs typeface="Arial" panose="020B0604020202020204" pitchFamily="34" charset="0"/>
                        </a:rPr>
                        <a:t>           </a:t>
                      </a:r>
                      <a:r>
                        <a:rPr lang="fr-FR" sz="2400" i="1" dirty="0" err="1">
                          <a:effectLst/>
                          <a:latin typeface="Cambria" panose="02040503050406030204" pitchFamily="18" charset="0"/>
                          <a:ea typeface="Times New Roman" panose="02020603050405020304" pitchFamily="18" charset="0"/>
                          <a:cs typeface="Arial" panose="020B0604020202020204" pitchFamily="34" charset="0"/>
                        </a:rPr>
                        <a:t>genoil</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3200062741"/>
                  </a:ext>
                </a:extLst>
              </a:tr>
            </a:tbl>
          </a:graphicData>
        </a:graphic>
      </p:graphicFrame>
    </p:spTree>
    <p:extLst>
      <p:ext uri="{BB962C8B-B14F-4D97-AF65-F5344CB8AC3E}">
        <p14:creationId xmlns:p14="http://schemas.microsoft.com/office/powerpoint/2010/main" val="34172848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A29B5C-ACF2-4F69-B41B-EA5F01CECF53}"/>
              </a:ext>
            </a:extLst>
          </p:cNvPr>
          <p:cNvSpPr>
            <a:spLocks noGrp="1"/>
          </p:cNvSpPr>
          <p:nvPr>
            <p:ph idx="1"/>
          </p:nvPr>
        </p:nvSpPr>
        <p:spPr>
          <a:xfrm>
            <a:off x="838200" y="762000"/>
            <a:ext cx="10515600" cy="5414963"/>
          </a:xfrm>
        </p:spPr>
        <p:txBody>
          <a:bodyPr/>
          <a:lstStyle/>
          <a:p>
            <a:endParaRPr lang="fr-FR" dirty="0"/>
          </a:p>
          <a:p>
            <a:pPr algn="just">
              <a:lnSpc>
                <a:spcPct val="150000"/>
              </a:lnSpc>
            </a:pPr>
            <a:r>
              <a:rPr lang="fr-FR" dirty="0"/>
              <a:t>Dans les trois derniers exemples, les mots sont des proparoxytons : l’avant-dernière voyelle, brève, s’est amuïe, ce qui a favorisé le contact de l’occlusive </a:t>
            </a:r>
            <a:r>
              <a:rPr lang="fr-FR" dirty="0">
                <a:solidFill>
                  <a:srgbClr val="00B050"/>
                </a:solidFill>
              </a:rPr>
              <a:t>[ k ] </a:t>
            </a:r>
            <a:r>
              <a:rPr lang="fr-FR" dirty="0"/>
              <a:t>avec le </a:t>
            </a:r>
            <a:r>
              <a:rPr lang="fr-FR" dirty="0">
                <a:solidFill>
                  <a:srgbClr val="00B050"/>
                </a:solidFill>
              </a:rPr>
              <a:t>[ ļ ]. </a:t>
            </a:r>
          </a:p>
          <a:p>
            <a:pPr algn="just">
              <a:lnSpc>
                <a:spcPct val="150000"/>
              </a:lnSpc>
            </a:pPr>
            <a:r>
              <a:rPr lang="fr-FR" dirty="0"/>
              <a:t>A partir du XIIe siècle, la graphie abrégée </a:t>
            </a:r>
            <a:r>
              <a:rPr lang="fr-FR" dirty="0">
                <a:solidFill>
                  <a:srgbClr val="00B050"/>
                </a:solidFill>
              </a:rPr>
              <a:t>« </a:t>
            </a:r>
            <a:r>
              <a:rPr lang="fr-FR" i="1" dirty="0">
                <a:solidFill>
                  <a:srgbClr val="00B050"/>
                </a:solidFill>
              </a:rPr>
              <a:t>-x</a:t>
            </a:r>
            <a:r>
              <a:rPr lang="fr-FR" dirty="0">
                <a:solidFill>
                  <a:srgbClr val="00B050"/>
                </a:solidFill>
              </a:rPr>
              <a:t> »</a:t>
            </a:r>
            <a:r>
              <a:rPr lang="fr-FR" dirty="0"/>
              <a:t> note la finale « </a:t>
            </a:r>
            <a:r>
              <a:rPr lang="fr-FR" i="1" dirty="0"/>
              <a:t>-us</a:t>
            </a:r>
            <a:r>
              <a:rPr lang="fr-FR" dirty="0"/>
              <a:t> ». </a:t>
            </a:r>
          </a:p>
          <a:p>
            <a:pPr algn="just">
              <a:lnSpc>
                <a:spcPct val="150000"/>
              </a:lnSpc>
            </a:pPr>
            <a:r>
              <a:rPr lang="fr-FR" dirty="0"/>
              <a:t>Ex. : </a:t>
            </a:r>
            <a:r>
              <a:rPr lang="fr-FR" i="1" dirty="0" err="1"/>
              <a:t>chevaus</a:t>
            </a:r>
            <a:r>
              <a:rPr lang="fr-FR" dirty="0"/>
              <a:t> souvent écrit « </a:t>
            </a:r>
            <a:r>
              <a:rPr lang="fr-FR" i="1" dirty="0" err="1"/>
              <a:t>chevax</a:t>
            </a:r>
            <a:r>
              <a:rPr lang="fr-FR" dirty="0"/>
              <a:t> ». Le </a:t>
            </a:r>
            <a:r>
              <a:rPr lang="fr-FR" dirty="0">
                <a:solidFill>
                  <a:srgbClr val="00B050"/>
                </a:solidFill>
              </a:rPr>
              <a:t>« </a:t>
            </a:r>
            <a:r>
              <a:rPr lang="fr-FR" i="1" dirty="0">
                <a:solidFill>
                  <a:srgbClr val="00B050"/>
                </a:solidFill>
              </a:rPr>
              <a:t>-u</a:t>
            </a:r>
            <a:r>
              <a:rPr lang="fr-FR" dirty="0">
                <a:solidFill>
                  <a:srgbClr val="00B050"/>
                </a:solidFill>
              </a:rPr>
              <a:t> » </a:t>
            </a:r>
            <a:r>
              <a:rPr lang="fr-FR" dirty="0"/>
              <a:t>du français moderne (</a:t>
            </a:r>
            <a:r>
              <a:rPr lang="fr-FR" i="1" dirty="0"/>
              <a:t>chevaux</a:t>
            </a:r>
            <a:r>
              <a:rPr lang="fr-FR" dirty="0"/>
              <a:t>) est réintroduit plus tard.</a:t>
            </a:r>
          </a:p>
          <a:p>
            <a:pPr marL="0" indent="0">
              <a:buNone/>
            </a:pPr>
            <a:r>
              <a:rPr lang="fr-FR" dirty="0"/>
              <a:t> </a:t>
            </a:r>
          </a:p>
          <a:p>
            <a:endParaRPr lang="fr-FR" dirty="0"/>
          </a:p>
        </p:txBody>
      </p:sp>
    </p:spTree>
    <p:extLst>
      <p:ext uri="{BB962C8B-B14F-4D97-AF65-F5344CB8AC3E}">
        <p14:creationId xmlns:p14="http://schemas.microsoft.com/office/powerpoint/2010/main" val="2783486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8998FB-00F4-4626-89ED-AA2185C53802}"/>
              </a:ext>
            </a:extLst>
          </p:cNvPr>
          <p:cNvSpPr>
            <a:spLocks noGrp="1"/>
          </p:cNvSpPr>
          <p:nvPr>
            <p:ph idx="1"/>
          </p:nvPr>
        </p:nvSpPr>
        <p:spPr>
          <a:xfrm>
            <a:off x="838200" y="789709"/>
            <a:ext cx="10515600" cy="5387254"/>
          </a:xfrm>
        </p:spPr>
        <p:txBody>
          <a:bodyPr/>
          <a:lstStyle/>
          <a:p>
            <a:r>
              <a:rPr lang="fr-FR" b="1" dirty="0">
                <a:solidFill>
                  <a:srgbClr val="FF0000"/>
                </a:solidFill>
              </a:rPr>
              <a:t>I.7. </a:t>
            </a:r>
            <a:r>
              <a:rPr lang="fr-FR" b="1" u="sng" dirty="0">
                <a:solidFill>
                  <a:srgbClr val="FF0000"/>
                </a:solidFill>
              </a:rPr>
              <a:t>LES PRONOMS</a:t>
            </a:r>
            <a:r>
              <a:rPr lang="fr-FR" b="1" dirty="0">
                <a:solidFill>
                  <a:srgbClr val="FF0000"/>
                </a:solidFill>
              </a:rPr>
              <a:t> </a:t>
            </a:r>
            <a:endParaRPr lang="fr-FR" dirty="0">
              <a:solidFill>
                <a:srgbClr val="FF0000"/>
              </a:solidFill>
            </a:endParaRPr>
          </a:p>
          <a:p>
            <a:r>
              <a:rPr lang="fr-FR" b="1" dirty="0">
                <a:solidFill>
                  <a:srgbClr val="FF0000"/>
                </a:solidFill>
              </a:rPr>
              <a:t>I.7.1. Les pronoms personnels</a:t>
            </a:r>
            <a:endParaRPr lang="fr-FR" dirty="0">
              <a:solidFill>
                <a:srgbClr val="FF0000"/>
              </a:solidFill>
            </a:endParaRPr>
          </a:p>
          <a:p>
            <a:pPr algn="just">
              <a:lnSpc>
                <a:spcPct val="100000"/>
              </a:lnSpc>
            </a:pPr>
            <a:r>
              <a:rPr lang="fr-FR" dirty="0"/>
              <a:t>La déclinaison s’est mieux maintenue dans les pronoms que dans les noms : outre le nominatif et l’accusatif, on a encore des formes du datif singulier et du génitif pluriel, ainsi que des neutres. </a:t>
            </a:r>
            <a:r>
              <a:rPr lang="fr-FR" b="1" dirty="0"/>
              <a:t> </a:t>
            </a:r>
            <a:r>
              <a:rPr lang="fr-FR" dirty="0"/>
              <a:t> </a:t>
            </a:r>
            <a:r>
              <a:rPr lang="fr-FR" i="1" dirty="0"/>
              <a:t> </a:t>
            </a:r>
            <a:r>
              <a:rPr lang="fr-FR" dirty="0"/>
              <a:t>  </a:t>
            </a:r>
            <a:r>
              <a:rPr lang="fr-FR" i="1" dirty="0"/>
              <a:t> </a:t>
            </a:r>
            <a:r>
              <a:rPr lang="fr-FR" dirty="0"/>
              <a:t> </a:t>
            </a:r>
          </a:p>
          <a:p>
            <a:pPr algn="just">
              <a:lnSpc>
                <a:spcPct val="100000"/>
              </a:lnSpc>
            </a:pPr>
            <a:r>
              <a:rPr lang="fr-FR" i="1" dirty="0"/>
              <a:t>Pronoms singuliers</a:t>
            </a:r>
          </a:p>
          <a:p>
            <a:pPr algn="just">
              <a:lnSpc>
                <a:spcPct val="100000"/>
              </a:lnSpc>
            </a:pPr>
            <a:endParaRPr lang="fr-FR" dirty="0"/>
          </a:p>
          <a:p>
            <a:endParaRPr lang="fr-FR" dirty="0"/>
          </a:p>
        </p:txBody>
      </p:sp>
      <p:graphicFrame>
        <p:nvGraphicFramePr>
          <p:cNvPr id="4" name="Tableau 4">
            <a:extLst>
              <a:ext uri="{FF2B5EF4-FFF2-40B4-BE49-F238E27FC236}">
                <a16:creationId xmlns:a16="http://schemas.microsoft.com/office/drawing/2014/main" id="{02B58853-6096-4EE2-A1BD-1FC5536DFEB4}"/>
              </a:ext>
            </a:extLst>
          </p:cNvPr>
          <p:cNvGraphicFramePr>
            <a:graphicFrameLocks noGrp="1"/>
          </p:cNvGraphicFramePr>
          <p:nvPr>
            <p:extLst>
              <p:ext uri="{D42A27DB-BD31-4B8C-83A1-F6EECF244321}">
                <p14:modId xmlns:p14="http://schemas.microsoft.com/office/powerpoint/2010/main" val="4014240058"/>
              </p:ext>
            </p:extLst>
          </p:nvPr>
        </p:nvGraphicFramePr>
        <p:xfrm>
          <a:off x="2032000" y="3713017"/>
          <a:ext cx="8127999" cy="3140086"/>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980833353"/>
                    </a:ext>
                  </a:extLst>
                </a:gridCol>
                <a:gridCol w="2709333">
                  <a:extLst>
                    <a:ext uri="{9D8B030D-6E8A-4147-A177-3AD203B41FA5}">
                      <a16:colId xmlns:a16="http://schemas.microsoft.com/office/drawing/2014/main" val="3438510208"/>
                    </a:ext>
                  </a:extLst>
                </a:gridCol>
                <a:gridCol w="2709333">
                  <a:extLst>
                    <a:ext uri="{9D8B030D-6E8A-4147-A177-3AD203B41FA5}">
                      <a16:colId xmlns:a16="http://schemas.microsoft.com/office/drawing/2014/main" val="1454979783"/>
                    </a:ext>
                  </a:extLst>
                </a:gridCol>
              </a:tblGrid>
              <a:tr h="588818">
                <a:tc>
                  <a:txBody>
                    <a:bodyPr/>
                    <a:lstStyle/>
                    <a:p>
                      <a:endParaRPr lang="fr-FR" sz="2000" dirty="0"/>
                    </a:p>
                  </a:txBody>
                  <a:tcPr/>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Personne 1</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Personne 2</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1002452"/>
                  </a:ext>
                </a:extLst>
              </a:tr>
              <a:tr h="588818">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CS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ego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eo</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tabLst>
                          <a:tab pos="457200" algn="l"/>
                        </a:tabLst>
                      </a:pPr>
                      <a:r>
                        <a:rPr lang="fr-FR" sz="2000" i="1" dirty="0">
                          <a:effectLst/>
                          <a:latin typeface="Cambria" panose="02040503050406030204" pitchFamily="18" charset="0"/>
                          <a:ea typeface="Times New Roman" panose="02020603050405020304" pitchFamily="18" charset="0"/>
                          <a:cs typeface="Arial" panose="020B0604020202020204" pitchFamily="34" charset="0"/>
                        </a:rPr>
                        <a:t>(atone)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jo</a:t>
                      </a:r>
                      <a:r>
                        <a:rPr lang="fr-FR" sz="2000" i="1" dirty="0">
                          <a:effectLst/>
                          <a:latin typeface="Cambria" panose="02040503050406030204" pitchFamily="18" charset="0"/>
                          <a:ea typeface="Times New Roman" panose="02020603050405020304" pitchFamily="18" charset="0"/>
                          <a:cs typeface="Arial" panose="020B0604020202020204" pitchFamily="34" charset="0"/>
                        </a:rPr>
                        <a:t> (XIIe siècle)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Arial" panose="020B0604020202020204" pitchFamily="34" charset="0"/>
                        <a:buChar char="-"/>
                        <a:tabLst>
                          <a:tab pos="457200" algn="l"/>
                        </a:tabLst>
                      </a:pPr>
                      <a:r>
                        <a:rPr lang="fr-FR" sz="2000" i="1" dirty="0">
                          <a:effectLst/>
                          <a:latin typeface="Cambria" panose="02040503050406030204" pitchFamily="18" charset="0"/>
                          <a:ea typeface="Times New Roman" panose="02020603050405020304" pitchFamily="18" charset="0"/>
                          <a:cs typeface="Arial" panose="020B0604020202020204" pitchFamily="34" charset="0"/>
                        </a:rPr>
                        <a:t>(tonique et rare)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gié</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tū</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tu</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783"/>
                  </a:ext>
                </a:extLst>
              </a:tr>
              <a:tr h="588818">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a:t>
                      </a:r>
                      <a:r>
                        <a:rPr lang="fr-FR" sz="2000">
                          <a:effectLst/>
                          <a:latin typeface="Cambria" panose="02040503050406030204" pitchFamily="18" charset="0"/>
                          <a:ea typeface="Times New Roman" panose="02020603050405020304" pitchFamily="18" charset="0"/>
                          <a:cs typeface="Arial" panose="020B0604020202020204" pitchFamily="34" charset="0"/>
                        </a:rPr>
                        <a:t> </a:t>
                      </a:r>
                      <a:r>
                        <a:rPr lang="fr-FR" sz="2000" b="1">
                          <a:effectLst/>
                          <a:latin typeface="Cambria" panose="02040503050406030204" pitchFamily="18" charset="0"/>
                          <a:ea typeface="Times New Roman" panose="02020603050405020304" pitchFamily="18" charset="0"/>
                          <a:cs typeface="Arial" panose="020B0604020202020204" pitchFamily="34" charset="0"/>
                        </a:rPr>
                        <a:t>faible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me (atone)  &gt;  me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te   &gt;   te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6611177"/>
                  </a:ext>
                </a:extLst>
              </a:tr>
              <a:tr h="588818">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 fort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m’ē (tonique)  &gt;  moi</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t’ē  &gt;  toi</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68078574"/>
                  </a:ext>
                </a:extLst>
              </a:tr>
            </a:tbl>
          </a:graphicData>
        </a:graphic>
      </p:graphicFrame>
    </p:spTree>
    <p:extLst>
      <p:ext uri="{BB962C8B-B14F-4D97-AF65-F5344CB8AC3E}">
        <p14:creationId xmlns:p14="http://schemas.microsoft.com/office/powerpoint/2010/main" val="74026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6D86BAD-7606-4D42-BA5E-5180E124C73E}"/>
              </a:ext>
            </a:extLst>
          </p:cNvPr>
          <p:cNvSpPr>
            <a:spLocks noGrp="1"/>
          </p:cNvSpPr>
          <p:nvPr>
            <p:ph idx="1"/>
          </p:nvPr>
        </p:nvSpPr>
        <p:spPr>
          <a:xfrm>
            <a:off x="838200" y="527050"/>
            <a:ext cx="10515600" cy="5649913"/>
          </a:xfrm>
        </p:spPr>
        <p:txBody>
          <a:bodyPr rtlCol="0">
            <a:normAutofit/>
          </a:bodyPr>
          <a:lstStyle/>
          <a:p>
            <a:pPr fontAlgn="auto">
              <a:spcAft>
                <a:spcPts val="0"/>
              </a:spcAft>
              <a:defRPr/>
            </a:pPr>
            <a:r>
              <a:rPr lang="fr-FR" b="1" dirty="0">
                <a:solidFill>
                  <a:srgbClr val="FF0000"/>
                </a:solidFill>
              </a:rPr>
              <a:t>II.1</a:t>
            </a:r>
            <a:r>
              <a:rPr lang="fr-FR" dirty="0">
                <a:solidFill>
                  <a:srgbClr val="FF0000"/>
                </a:solidFill>
              </a:rPr>
              <a:t>. </a:t>
            </a:r>
            <a:r>
              <a:rPr lang="fr-FR" b="1" dirty="0">
                <a:solidFill>
                  <a:srgbClr val="FF0000"/>
                </a:solidFill>
              </a:rPr>
              <a:t>1</a:t>
            </a:r>
            <a:r>
              <a:rPr lang="fr-FR" b="1" baseline="30000" dirty="0">
                <a:solidFill>
                  <a:srgbClr val="FF0000"/>
                </a:solidFill>
              </a:rPr>
              <a:t>re</a:t>
            </a:r>
            <a:r>
              <a:rPr lang="fr-FR" b="1" dirty="0">
                <a:solidFill>
                  <a:srgbClr val="FF0000"/>
                </a:solidFill>
              </a:rPr>
              <a:t> </a:t>
            </a:r>
            <a:r>
              <a:rPr lang="fr-FR" b="1" u="sng" dirty="0">
                <a:solidFill>
                  <a:srgbClr val="FF0000"/>
                </a:solidFill>
              </a:rPr>
              <a:t>DECLINAISON DES NOMS</a:t>
            </a:r>
            <a:endParaRPr lang="fr-FR" dirty="0">
              <a:solidFill>
                <a:srgbClr val="FF0000"/>
              </a:solidFill>
            </a:endParaRPr>
          </a:p>
          <a:p>
            <a:pPr marL="0" indent="0" fontAlgn="auto">
              <a:spcAft>
                <a:spcPts val="0"/>
              </a:spcAft>
              <a:buFont typeface="Arial" panose="020B0604020202020204" pitchFamily="34" charset="0"/>
              <a:buNone/>
              <a:defRPr/>
            </a:pPr>
            <a:r>
              <a:rPr lang="fr-FR" b="1" dirty="0">
                <a:solidFill>
                  <a:srgbClr val="FF0000"/>
                </a:solidFill>
              </a:rPr>
              <a:t> </a:t>
            </a:r>
            <a:r>
              <a:rPr lang="fr-FR" dirty="0"/>
              <a:t>FEMININS		: 	GENITIF SINGULIER : </a:t>
            </a:r>
            <a:r>
              <a:rPr lang="fr-FR" b="1" dirty="0">
                <a:solidFill>
                  <a:srgbClr val="FF0000"/>
                </a:solidFill>
              </a:rPr>
              <a:t>-AE</a:t>
            </a:r>
            <a:endParaRPr lang="fr-FR" dirty="0">
              <a:solidFill>
                <a:srgbClr val="FF0000"/>
              </a:solidFill>
            </a:endParaRPr>
          </a:p>
          <a:p>
            <a:pPr fontAlgn="auto">
              <a:spcAft>
                <a:spcPts val="0"/>
              </a:spcAft>
              <a:defRPr/>
            </a:pPr>
            <a:r>
              <a:rPr lang="fr-FR" dirty="0"/>
              <a:t>Type : </a:t>
            </a:r>
            <a:r>
              <a:rPr lang="fr-FR" b="1" dirty="0"/>
              <a:t>rosa, </a:t>
            </a:r>
            <a:r>
              <a:rPr lang="fr-FR" b="1" dirty="0" err="1"/>
              <a:t>ae</a:t>
            </a:r>
            <a:r>
              <a:rPr lang="fr-FR" dirty="0"/>
              <a:t>, f. : la rose, une rose.</a:t>
            </a:r>
          </a:p>
          <a:p>
            <a:pPr fontAlgn="auto">
              <a:spcAft>
                <a:spcPts val="0"/>
              </a:spcAft>
              <a:defRPr/>
            </a:pPr>
            <a:endParaRPr lang="fr-FR" dirty="0"/>
          </a:p>
          <a:p>
            <a:pPr fontAlgn="auto">
              <a:spcAft>
                <a:spcPts val="0"/>
              </a:spcAft>
              <a:defRPr/>
            </a:pPr>
            <a:endParaRPr lang="fr-FR" dirty="0"/>
          </a:p>
        </p:txBody>
      </p:sp>
      <p:graphicFrame>
        <p:nvGraphicFramePr>
          <p:cNvPr id="4" name="Tableau 4">
            <a:extLst>
              <a:ext uri="{FF2B5EF4-FFF2-40B4-BE49-F238E27FC236}">
                <a16:creationId xmlns:a16="http://schemas.microsoft.com/office/drawing/2014/main" id="{B42B3583-4415-406F-8308-8957C2047771}"/>
              </a:ext>
            </a:extLst>
          </p:cNvPr>
          <p:cNvGraphicFramePr>
            <a:graphicFrameLocks noGrp="1"/>
          </p:cNvGraphicFramePr>
          <p:nvPr/>
        </p:nvGraphicFramePr>
        <p:xfrm>
          <a:off x="2032000" y="2286000"/>
          <a:ext cx="8128000" cy="4876800"/>
        </p:xfrm>
        <a:graphic>
          <a:graphicData uri="http://schemas.openxmlformats.org/drawingml/2006/table">
            <a:tbl>
              <a:tblPr firstRow="1" bandRow="1">
                <a:tableStyleId>{5C22544A-7EE6-4342-B048-85BDC9FD1C3A}</a:tableStyleId>
              </a:tblPr>
              <a:tblGrid>
                <a:gridCol w="3551382">
                  <a:extLst>
                    <a:ext uri="{9D8B030D-6E8A-4147-A177-3AD203B41FA5}">
                      <a16:colId xmlns:a16="http://schemas.microsoft.com/office/drawing/2014/main" val="20000"/>
                    </a:ext>
                  </a:extLst>
                </a:gridCol>
                <a:gridCol w="1867284">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4738255">
                <a:tc>
                  <a:txBody>
                    <a:bodyPr/>
                    <a:lstStyle/>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SINGULIER     - NOMINATIF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VOCATIF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ACCUSATIF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GENITIF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DATIF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ABLATIF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PLURIEL         -   NOMINATIF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VOCATIF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ACCUSATIF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GENITIF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DATIF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ABLATIF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err="1">
                          <a:effectLst/>
                          <a:latin typeface="Cambria" panose="02040503050406030204" pitchFamily="18" charset="0"/>
                          <a:ea typeface="Times New Roman" panose="02020603050405020304" pitchFamily="18" charset="0"/>
                          <a:cs typeface="Times New Roman" panose="02020603050405020304" pitchFamily="18" charset="0"/>
                        </a:rPr>
                        <a:t>am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err="1">
                          <a:effectLst/>
                          <a:latin typeface="Cambria" panose="02040503050406030204" pitchFamily="18" charset="0"/>
                          <a:ea typeface="Times New Roman" panose="02020603050405020304" pitchFamily="18" charset="0"/>
                          <a:cs typeface="Times New Roman" panose="02020603050405020304" pitchFamily="18" charset="0"/>
                        </a:rPr>
                        <a:t>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err="1">
                          <a:effectLst/>
                          <a:latin typeface="Cambria" panose="02040503050406030204" pitchFamily="18" charset="0"/>
                          <a:ea typeface="Times New Roman" panose="02020603050405020304" pitchFamily="18" charset="0"/>
                          <a:cs typeface="Times New Roman" panose="02020603050405020304" pitchFamily="18" charset="0"/>
                        </a:rPr>
                        <a:t>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err="1">
                          <a:effectLst/>
                          <a:latin typeface="Cambria" panose="02040503050406030204" pitchFamily="18" charset="0"/>
                          <a:ea typeface="Times New Roman" panose="02020603050405020304" pitchFamily="18" charset="0"/>
                          <a:cs typeface="Times New Roman" panose="02020603050405020304" pitchFamily="18" charset="0"/>
                        </a:rPr>
                        <a:t>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err="1">
                          <a:effectLst/>
                          <a:latin typeface="Cambria" panose="02040503050406030204" pitchFamily="18" charset="0"/>
                          <a:ea typeface="Times New Roman" panose="02020603050405020304" pitchFamily="18" charset="0"/>
                          <a:cs typeface="Times New Roman" panose="02020603050405020304" pitchFamily="18" charset="0"/>
                        </a:rPr>
                        <a:t>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as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err="1">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err="1">
                          <a:effectLst/>
                          <a:latin typeface="Cambria" panose="02040503050406030204" pitchFamily="18" charset="0"/>
                          <a:ea typeface="Times New Roman" panose="02020603050405020304" pitchFamily="18" charset="0"/>
                          <a:cs typeface="Times New Roman" panose="02020603050405020304" pitchFamily="18" charset="0"/>
                        </a:rPr>
                        <a:t>arum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fr-FR" sz="2000" dirty="0">
                          <a:effectLst/>
                          <a:latin typeface="Cambria" panose="02040503050406030204" pitchFamily="18" charset="0"/>
                          <a:ea typeface="Times New Roman" panose="02020603050405020304" pitchFamily="18" charset="0"/>
                          <a:cs typeface="Times New Roman" panose="02020603050405020304" pitchFamily="18" charset="0"/>
                        </a:rPr>
                        <a:t>ros</a:t>
                      </a:r>
                      <a:r>
                        <a:rPr lang="fr-FR" sz="2000" b="1" dirty="0">
                          <a:effectLst/>
                          <a:latin typeface="Cambria" panose="02040503050406030204" pitchFamily="18" charset="0"/>
                          <a:ea typeface="Times New Roman" panose="02020603050405020304" pitchFamily="18" charset="0"/>
                          <a:cs typeface="Times New Roman" panose="02020603050405020304" pitchFamily="18" charset="0"/>
                        </a:rPr>
                        <a:t>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2000" dirty="0" err="1">
                          <a:effectLst/>
                          <a:latin typeface="Cambria" panose="02040503050406030204" pitchFamily="18" charset="0"/>
                          <a:ea typeface="Times New Roman" panose="02020603050405020304" pitchFamily="18" charset="0"/>
                          <a:cs typeface="Times New Roman" panose="02020603050405020304" pitchFamily="18" charset="0"/>
                        </a:rPr>
                        <a:t>Terminaisons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arum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GB" sz="2000" dirty="0">
                          <a:effectLst/>
                          <a:latin typeface="Cambria" panose="02040503050406030204" pitchFamily="18" charset="0"/>
                          <a:ea typeface="Times New Roman" panose="02020603050405020304" pitchFamily="18" charset="0"/>
                          <a:cs typeface="Times New Roman" panose="02020603050405020304" pitchFamily="18" charset="0"/>
                        </a:rPr>
                        <a:t>    - is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453198-6521-4E44-B4D9-F8B5CB2A95F2}"/>
              </a:ext>
            </a:extLst>
          </p:cNvPr>
          <p:cNvSpPr>
            <a:spLocks noGrp="1"/>
          </p:cNvSpPr>
          <p:nvPr>
            <p:ph idx="1"/>
          </p:nvPr>
        </p:nvSpPr>
        <p:spPr>
          <a:xfrm>
            <a:off x="838200" y="678873"/>
            <a:ext cx="10515600" cy="5498090"/>
          </a:xfrm>
        </p:spPr>
        <p:txBody>
          <a:bodyPr/>
          <a:lstStyle/>
          <a:p>
            <a:r>
              <a:rPr lang="fr-FR" dirty="0"/>
              <a:t>Ces formes se sont conservées sans changement jusqu’au français moderne.</a:t>
            </a:r>
          </a:p>
          <a:p>
            <a:r>
              <a:rPr lang="fr-FR" i="1" dirty="0"/>
              <a:t>Personne 3</a:t>
            </a:r>
            <a:endParaRPr lang="fr-FR" dirty="0"/>
          </a:p>
          <a:p>
            <a:endParaRPr lang="fr-FR" dirty="0"/>
          </a:p>
        </p:txBody>
      </p:sp>
      <p:graphicFrame>
        <p:nvGraphicFramePr>
          <p:cNvPr id="4" name="Tableau 4">
            <a:extLst>
              <a:ext uri="{FF2B5EF4-FFF2-40B4-BE49-F238E27FC236}">
                <a16:creationId xmlns:a16="http://schemas.microsoft.com/office/drawing/2014/main" id="{2DD12AE5-17DC-4DE5-BC1F-625619D247E4}"/>
              </a:ext>
            </a:extLst>
          </p:cNvPr>
          <p:cNvGraphicFramePr>
            <a:graphicFrameLocks noGrp="1"/>
          </p:cNvGraphicFramePr>
          <p:nvPr>
            <p:extLst>
              <p:ext uri="{D42A27DB-BD31-4B8C-83A1-F6EECF244321}">
                <p14:modId xmlns:p14="http://schemas.microsoft.com/office/powerpoint/2010/main" val="2439893244"/>
              </p:ext>
            </p:extLst>
          </p:nvPr>
        </p:nvGraphicFramePr>
        <p:xfrm>
          <a:off x="2032000" y="2147456"/>
          <a:ext cx="8940800" cy="5102788"/>
        </p:xfrm>
        <a:graphic>
          <a:graphicData uri="http://schemas.openxmlformats.org/drawingml/2006/table">
            <a:tbl>
              <a:tblPr firstRow="1" bandRow="1">
                <a:tableStyleId>{5C22544A-7EE6-4342-B048-85BDC9FD1C3A}</a:tableStyleId>
              </a:tblPr>
              <a:tblGrid>
                <a:gridCol w="1788160">
                  <a:extLst>
                    <a:ext uri="{9D8B030D-6E8A-4147-A177-3AD203B41FA5}">
                      <a16:colId xmlns:a16="http://schemas.microsoft.com/office/drawing/2014/main" val="935049679"/>
                    </a:ext>
                  </a:extLst>
                </a:gridCol>
                <a:gridCol w="1788160">
                  <a:extLst>
                    <a:ext uri="{9D8B030D-6E8A-4147-A177-3AD203B41FA5}">
                      <a16:colId xmlns:a16="http://schemas.microsoft.com/office/drawing/2014/main" val="2843497544"/>
                    </a:ext>
                  </a:extLst>
                </a:gridCol>
                <a:gridCol w="1788160">
                  <a:extLst>
                    <a:ext uri="{9D8B030D-6E8A-4147-A177-3AD203B41FA5}">
                      <a16:colId xmlns:a16="http://schemas.microsoft.com/office/drawing/2014/main" val="2711587378"/>
                    </a:ext>
                  </a:extLst>
                </a:gridCol>
                <a:gridCol w="1788160">
                  <a:extLst>
                    <a:ext uri="{9D8B030D-6E8A-4147-A177-3AD203B41FA5}">
                      <a16:colId xmlns:a16="http://schemas.microsoft.com/office/drawing/2014/main" val="1891524787"/>
                    </a:ext>
                  </a:extLst>
                </a:gridCol>
                <a:gridCol w="1788160">
                  <a:extLst>
                    <a:ext uri="{9D8B030D-6E8A-4147-A177-3AD203B41FA5}">
                      <a16:colId xmlns:a16="http://schemas.microsoft.com/office/drawing/2014/main" val="3665216409"/>
                    </a:ext>
                  </a:extLst>
                </a:gridCol>
              </a:tblGrid>
              <a:tr h="311464">
                <a:tc>
                  <a:txBody>
                    <a:bodyPr/>
                    <a:lstStyle/>
                    <a:p>
                      <a:endParaRPr lang="fr-FR" sz="2000" dirty="0"/>
                    </a:p>
                  </a:txBody>
                  <a:tcPr/>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Genres</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Singulier</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Pluriel</a:t>
                      </a: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Réfléchi</a:t>
                      </a: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015385"/>
                  </a:ext>
                </a:extLst>
              </a:tr>
              <a:tr h="1122916">
                <a:tc>
                  <a:txBody>
                    <a:bodyPr/>
                    <a:lstStyle/>
                    <a:p>
                      <a:pPr algn="just">
                        <a:lnSpc>
                          <a:spcPct val="115000"/>
                        </a:lnSpc>
                        <a:spcAft>
                          <a:spcPts val="0"/>
                        </a:spcAft>
                      </a:pPr>
                      <a:r>
                        <a:rPr lang="fr-FR" sz="2000" b="1" dirty="0">
                          <a:effectLst/>
                          <a:latin typeface="Cambria" panose="02040503050406030204" pitchFamily="18" charset="0"/>
                          <a:ea typeface="Times New Roman" panose="02020603050405020304" pitchFamily="18" charset="0"/>
                          <a:cs typeface="Arial" panose="020B0604020202020204" pitchFamily="34" charset="0"/>
                        </a:rPr>
                        <a:t>CS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M / N</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F</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ille →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illi</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il</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illa</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ele</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elle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err="1">
                          <a:effectLst/>
                          <a:latin typeface="Cambria" panose="02040503050406030204" pitchFamily="18" charset="0"/>
                          <a:ea typeface="Times New Roman" panose="02020603050405020304" pitchFamily="18" charset="0"/>
                          <a:cs typeface="Arial" panose="020B0604020202020204" pitchFamily="34" charset="0"/>
                        </a:rPr>
                        <a:t>illi</a:t>
                      </a:r>
                      <a:r>
                        <a:rPr lang="fr-FR" sz="2000" dirty="0">
                          <a:effectLst/>
                          <a:latin typeface="Cambria" panose="02040503050406030204" pitchFamily="18" charset="0"/>
                          <a:ea typeface="Times New Roman" panose="02020603050405020304" pitchFamily="18" charset="0"/>
                          <a:cs typeface="Arial" panose="020B0604020202020204" pitchFamily="34" charset="0"/>
                        </a:rPr>
                        <a:t>  &gt;  il</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____</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1818925"/>
                  </a:ext>
                </a:extLst>
              </a:tr>
              <a:tr h="836368">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 faible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direct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M / N</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F</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illύm  &gt;  lo  &gt;  le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illám  &gt;  la</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illόs</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les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illás</a:t>
                      </a:r>
                      <a:r>
                        <a:rPr lang="fr-FR" sz="2000" i="1" dirty="0">
                          <a:effectLst/>
                          <a:latin typeface="Cambria" panose="02040503050406030204" pitchFamily="18" charset="0"/>
                          <a:ea typeface="Times New Roman" panose="02020603050405020304" pitchFamily="18" charset="0"/>
                          <a:cs typeface="Arial" panose="020B0604020202020204" pitchFamily="34" charset="0"/>
                        </a:rPr>
                        <a:t>  &gt;  les</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0097562"/>
                  </a:ext>
                </a:extLst>
              </a:tr>
              <a:tr h="836368">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 faible</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indirect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du datif illi  &gt;  li</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dirty="0">
                          <a:effectLst/>
                          <a:latin typeface="Cambria" panose="02040503050406030204" pitchFamily="18" charset="0"/>
                          <a:ea typeface="Times New Roman" panose="02020603050405020304" pitchFamily="18" charset="0"/>
                          <a:cs typeface="Arial" panose="020B0604020202020204" pitchFamily="34" charset="0"/>
                        </a:rPr>
                        <a:t>du génitif </a:t>
                      </a:r>
                      <a:r>
                        <a:rPr lang="fr-FR" sz="2000" i="1" dirty="0" err="1">
                          <a:effectLst/>
                          <a:latin typeface="Cambria" panose="02040503050406030204" pitchFamily="18" charset="0"/>
                          <a:ea typeface="Times New Roman" panose="02020603050405020304" pitchFamily="18" charset="0"/>
                          <a:cs typeface="Arial" panose="020B0604020202020204" pitchFamily="34" charset="0"/>
                        </a:rPr>
                        <a:t>ill’όrum</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lor</a:t>
                      </a:r>
                      <a:r>
                        <a:rPr lang="fr-FR" sz="2000" i="1" dirty="0">
                          <a:effectLst/>
                          <a:latin typeface="Cambria" panose="02040503050406030204" pitchFamily="18" charset="0"/>
                          <a:ea typeface="Times New Roman" panose="02020603050405020304" pitchFamily="18" charset="0"/>
                          <a:cs typeface="Arial" panose="020B0604020202020204" pitchFamily="34" charset="0"/>
                        </a:rPr>
                        <a:t>  /  leur</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se&gt;  se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83664434"/>
                  </a:ext>
                </a:extLst>
              </a:tr>
              <a:tr h="1409463">
                <a:tc>
                  <a:txBody>
                    <a:bodyPr/>
                    <a:lstStyle/>
                    <a:p>
                      <a:pPr algn="just">
                        <a:lnSpc>
                          <a:spcPct val="115000"/>
                        </a:lnSpc>
                        <a:spcAft>
                          <a:spcPts val="0"/>
                        </a:spcAft>
                      </a:pPr>
                      <a:r>
                        <a:rPr lang="fr-FR" sz="2000" b="1">
                          <a:effectLst/>
                          <a:latin typeface="Cambria" panose="02040503050406030204" pitchFamily="18" charset="0"/>
                          <a:ea typeface="Times New Roman" panose="02020603050405020304" pitchFamily="18" charset="0"/>
                          <a:cs typeface="Arial" panose="020B0604020202020204" pitchFamily="34" charset="0"/>
                        </a:rPr>
                        <a:t>CR (fort)</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M</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     F</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datif  *</a:t>
                      </a:r>
                      <a:r>
                        <a:rPr lang="fr-FR" sz="2000" i="1">
                          <a:effectLst/>
                          <a:latin typeface="Cambria" panose="02040503050406030204" pitchFamily="18" charset="0"/>
                          <a:ea typeface="Times New Roman" panose="02020603050405020304" pitchFamily="18" charset="0"/>
                          <a:cs typeface="Arial" panose="020B0604020202020204" pitchFamily="34" charset="0"/>
                        </a:rPr>
                        <a:t>illύī  &gt;  lui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a:effectLst/>
                          <a:latin typeface="Cambria" panose="02040503050406030204" pitchFamily="18" charset="0"/>
                          <a:ea typeface="Times New Roman" panose="02020603050405020304" pitchFamily="18" charset="0"/>
                          <a:cs typeface="Arial" panose="020B0604020202020204" pitchFamily="34" charset="0"/>
                        </a:rPr>
                        <a:t>datif   </a:t>
                      </a:r>
                      <a:r>
                        <a:rPr lang="fr-FR" sz="2000" i="1">
                          <a:effectLst/>
                          <a:latin typeface="Cambria" panose="02040503050406030204" pitchFamily="18" charset="0"/>
                          <a:ea typeface="Times New Roman" panose="02020603050405020304" pitchFamily="18" charset="0"/>
                          <a:cs typeface="Arial" panose="020B0604020202020204" pitchFamily="34" charset="0"/>
                        </a:rPr>
                        <a:t>*illœī  &gt;  li</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‘illos &gt;  els  /  eus</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a:effectLst/>
                          <a:latin typeface="Cambria" panose="02040503050406030204" pitchFamily="18" charset="0"/>
                          <a:ea typeface="Times New Roman" panose="02020603050405020304" pitchFamily="18" charset="0"/>
                          <a:cs typeface="Arial" panose="020B0604020202020204" pitchFamily="34" charset="0"/>
                        </a:rPr>
                        <a:t>‘illas  &gt;  eles </a:t>
                      </a:r>
                      <a:endParaRPr lang="fr-F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fr-FR" sz="2000" i="1" dirty="0">
                          <a:effectLst/>
                          <a:latin typeface="Cambria" panose="02040503050406030204" pitchFamily="18" charset="0"/>
                          <a:ea typeface="Times New Roman" panose="02020603050405020304" pitchFamily="18" charset="0"/>
                          <a:cs typeface="Arial" panose="020B0604020202020204" pitchFamily="34" charset="0"/>
                        </a:rPr>
                        <a:t> </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000" i="1" dirty="0" err="1">
                          <a:effectLst/>
                          <a:latin typeface="Cambria" panose="02040503050406030204" pitchFamily="18" charset="0"/>
                          <a:ea typeface="Times New Roman" panose="02020603050405020304" pitchFamily="18" charset="0"/>
                          <a:cs typeface="Arial" panose="020B0604020202020204" pitchFamily="34" charset="0"/>
                        </a:rPr>
                        <a:t>sé</a:t>
                      </a:r>
                      <a:r>
                        <a:rPr lang="fr-FR" sz="2000" i="1" dirty="0">
                          <a:effectLst/>
                          <a:latin typeface="Cambria" panose="02040503050406030204" pitchFamily="18" charset="0"/>
                          <a:ea typeface="Times New Roman" panose="02020603050405020304" pitchFamily="18" charset="0"/>
                          <a:cs typeface="Arial" panose="020B0604020202020204" pitchFamily="34" charset="0"/>
                        </a:rPr>
                        <a:t>&gt;  se</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321546"/>
                  </a:ext>
                </a:extLst>
              </a:tr>
            </a:tbl>
          </a:graphicData>
        </a:graphic>
      </p:graphicFrame>
    </p:spTree>
    <p:extLst>
      <p:ext uri="{BB962C8B-B14F-4D97-AF65-F5344CB8AC3E}">
        <p14:creationId xmlns:p14="http://schemas.microsoft.com/office/powerpoint/2010/main" val="37119687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CE3B0F-1007-45DA-9796-768C562E1B96}"/>
              </a:ext>
            </a:extLst>
          </p:cNvPr>
          <p:cNvSpPr>
            <a:spLocks noGrp="1"/>
          </p:cNvSpPr>
          <p:nvPr>
            <p:ph idx="1"/>
          </p:nvPr>
        </p:nvSpPr>
        <p:spPr>
          <a:xfrm>
            <a:off x="838200" y="498764"/>
            <a:ext cx="10515600" cy="5678199"/>
          </a:xfrm>
        </p:spPr>
        <p:txBody>
          <a:bodyPr/>
          <a:lstStyle/>
          <a:p>
            <a:pPr algn="just">
              <a:lnSpc>
                <a:spcPct val="150000"/>
              </a:lnSpc>
            </a:pPr>
            <a:r>
              <a:rPr lang="fr-FR" dirty="0"/>
              <a:t>Pour le CR faible indirect, au XVIe siècle, </a:t>
            </a:r>
            <a:r>
              <a:rPr lang="fr-FR" i="1" dirty="0">
                <a:solidFill>
                  <a:srgbClr val="00B0F0"/>
                </a:solidFill>
              </a:rPr>
              <a:t>lui</a:t>
            </a:r>
            <a:r>
              <a:rPr lang="fr-FR" dirty="0">
                <a:solidFill>
                  <a:srgbClr val="00B0F0"/>
                </a:solidFill>
              </a:rPr>
              <a:t> </a:t>
            </a:r>
            <a:r>
              <a:rPr lang="fr-FR" dirty="0"/>
              <a:t>se substitue à </a:t>
            </a:r>
            <a:r>
              <a:rPr lang="fr-FR" i="1" dirty="0">
                <a:solidFill>
                  <a:srgbClr val="00B0F0"/>
                </a:solidFill>
              </a:rPr>
              <a:t>li</a:t>
            </a:r>
            <a:r>
              <a:rPr lang="fr-FR" dirty="0"/>
              <a:t>, d’abord pour les masculins, puis pour les féminins par économie de moyens.</a:t>
            </a:r>
          </a:p>
          <a:p>
            <a:pPr algn="just">
              <a:lnSpc>
                <a:spcPct val="150000"/>
              </a:lnSpc>
            </a:pPr>
            <a:r>
              <a:rPr lang="fr-FR" dirty="0"/>
              <a:t>Pour les CR forts, afin de palier la confusion </a:t>
            </a:r>
            <a:r>
              <a:rPr lang="fr-FR" i="1" dirty="0">
                <a:solidFill>
                  <a:srgbClr val="00B0F0"/>
                </a:solidFill>
              </a:rPr>
              <a:t>li  /  lui</a:t>
            </a:r>
            <a:r>
              <a:rPr lang="fr-FR" dirty="0">
                <a:solidFill>
                  <a:srgbClr val="00B0F0"/>
                </a:solidFill>
              </a:rPr>
              <a:t>, </a:t>
            </a:r>
            <a:r>
              <a:rPr lang="fr-FR" dirty="0"/>
              <a:t>on rétablit rapidement lui pour le masculin, alors que le féminin prend modèle sur le pluriel, </a:t>
            </a:r>
            <a:r>
              <a:rPr lang="fr-FR" i="1" dirty="0">
                <a:solidFill>
                  <a:srgbClr val="00B0F0"/>
                </a:solidFill>
              </a:rPr>
              <a:t>elle</a:t>
            </a:r>
            <a:r>
              <a:rPr lang="fr-FR" dirty="0"/>
              <a:t>.</a:t>
            </a:r>
          </a:p>
          <a:p>
            <a:pPr algn="just">
              <a:lnSpc>
                <a:spcPct val="150000"/>
              </a:lnSpc>
            </a:pPr>
            <a:r>
              <a:rPr lang="fr-FR" dirty="0"/>
              <a:t>	Pour le CS masculin pluriel, en moyen français (XIVe siècle), </a:t>
            </a:r>
            <a:r>
              <a:rPr lang="fr-FR" i="1" dirty="0">
                <a:solidFill>
                  <a:srgbClr val="00B0F0"/>
                </a:solidFill>
              </a:rPr>
              <a:t>il</a:t>
            </a:r>
            <a:r>
              <a:rPr lang="fr-FR" dirty="0"/>
              <a:t> prend un </a:t>
            </a:r>
            <a:r>
              <a:rPr lang="fr-FR" dirty="0">
                <a:solidFill>
                  <a:srgbClr val="00B0F0"/>
                </a:solidFill>
              </a:rPr>
              <a:t>« -s » (</a:t>
            </a:r>
            <a:r>
              <a:rPr lang="fr-FR" i="1" dirty="0">
                <a:solidFill>
                  <a:srgbClr val="00B0F0"/>
                </a:solidFill>
              </a:rPr>
              <a:t>ils</a:t>
            </a:r>
            <a:r>
              <a:rPr lang="fr-FR" dirty="0">
                <a:solidFill>
                  <a:srgbClr val="00B0F0"/>
                </a:solidFill>
              </a:rPr>
              <a:t>) </a:t>
            </a:r>
            <a:r>
              <a:rPr lang="fr-FR" dirty="0"/>
              <a:t>par analogie avec le féminin et tous les pluriels.</a:t>
            </a:r>
          </a:p>
          <a:p>
            <a:endParaRPr lang="fr-FR" dirty="0"/>
          </a:p>
        </p:txBody>
      </p:sp>
    </p:spTree>
    <p:extLst>
      <p:ext uri="{BB962C8B-B14F-4D97-AF65-F5344CB8AC3E}">
        <p14:creationId xmlns:p14="http://schemas.microsoft.com/office/powerpoint/2010/main" val="144830570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A8235D3-CB51-4D9B-AA74-93A3A62C7A0A}"/>
              </a:ext>
            </a:extLst>
          </p:cNvPr>
          <p:cNvSpPr>
            <a:spLocks noGrp="1"/>
          </p:cNvSpPr>
          <p:nvPr>
            <p:ph idx="1"/>
          </p:nvPr>
        </p:nvSpPr>
        <p:spPr>
          <a:xfrm>
            <a:off x="838200" y="706582"/>
            <a:ext cx="10515600" cy="6151418"/>
          </a:xfrm>
        </p:spPr>
        <p:txBody>
          <a:bodyPr/>
          <a:lstStyle/>
          <a:p>
            <a:r>
              <a:rPr lang="fr-FR" b="1" dirty="0">
                <a:solidFill>
                  <a:srgbClr val="FF0000"/>
                </a:solidFill>
              </a:rPr>
              <a:t>I.7.2. Les phénomènes de contact</a:t>
            </a:r>
          </a:p>
          <a:p>
            <a:endParaRPr lang="fr-FR" dirty="0">
              <a:solidFill>
                <a:srgbClr val="FF0000"/>
              </a:solidFill>
            </a:endParaRPr>
          </a:p>
          <a:p>
            <a:r>
              <a:rPr lang="fr-FR" i="1" dirty="0">
                <a:solidFill>
                  <a:srgbClr val="00B050"/>
                </a:solidFill>
              </a:rPr>
              <a:t>ELISION</a:t>
            </a:r>
            <a:r>
              <a:rPr lang="fr-FR" dirty="0"/>
              <a:t> : tous les pronoms atones terminés par </a:t>
            </a:r>
            <a:r>
              <a:rPr lang="fr-FR" i="1" dirty="0">
                <a:solidFill>
                  <a:srgbClr val="00B050"/>
                </a:solidFill>
              </a:rPr>
              <a:t>–e</a:t>
            </a:r>
            <a:r>
              <a:rPr lang="fr-FR" dirty="0"/>
              <a:t> ou </a:t>
            </a:r>
            <a:r>
              <a:rPr lang="fr-FR" i="1" dirty="0">
                <a:solidFill>
                  <a:srgbClr val="00B050"/>
                </a:solidFill>
              </a:rPr>
              <a:t>–a</a:t>
            </a:r>
            <a:r>
              <a:rPr lang="fr-FR" dirty="0"/>
              <a:t>, sujets ou régimes, s’élident devant voyelle : </a:t>
            </a:r>
          </a:p>
          <a:p>
            <a:pPr marL="0" indent="0">
              <a:buNone/>
            </a:pPr>
            <a:r>
              <a:rPr lang="fr-FR" dirty="0"/>
              <a:t>	Se </a:t>
            </a:r>
            <a:r>
              <a:rPr lang="fr-FR" b="1" i="1" dirty="0"/>
              <a:t>t’</a:t>
            </a:r>
            <a:r>
              <a:rPr lang="fr-FR" dirty="0"/>
              <a:t>as </a:t>
            </a:r>
            <a:r>
              <a:rPr lang="fr-FR" dirty="0" err="1"/>
              <a:t>letre</a:t>
            </a:r>
            <a:r>
              <a:rPr lang="fr-FR" dirty="0"/>
              <a:t>  (Feu 704) (t’ = te, sujet)</a:t>
            </a:r>
          </a:p>
          <a:p>
            <a:pPr marL="0" indent="0">
              <a:buNone/>
            </a:pPr>
            <a:r>
              <a:rPr lang="fr-FR" dirty="0"/>
              <a:t>	Baillez m’</a:t>
            </a:r>
            <a:r>
              <a:rPr lang="fr-FR" dirty="0" err="1"/>
              <a:t>Ysoit</a:t>
            </a:r>
            <a:r>
              <a:rPr lang="fr-FR" dirty="0"/>
              <a:t> (Fo Ox 293)</a:t>
            </a:r>
          </a:p>
          <a:p>
            <a:pPr marL="0" indent="0">
              <a:buNone/>
            </a:pPr>
            <a:r>
              <a:rPr lang="fr-FR" dirty="0"/>
              <a:t>	</a:t>
            </a:r>
            <a:r>
              <a:rPr lang="fr-FR" i="1" dirty="0"/>
              <a:t>« Donnez-moi Iseut » </a:t>
            </a:r>
            <a:endParaRPr lang="fr-FR" dirty="0"/>
          </a:p>
          <a:p>
            <a:pPr marL="0" indent="0">
              <a:buNone/>
            </a:pPr>
            <a:r>
              <a:rPr lang="fr-FR" dirty="0"/>
              <a:t>	Voit </a:t>
            </a:r>
            <a:r>
              <a:rPr lang="fr-FR" b="1" i="1" dirty="0"/>
              <a:t>l</a:t>
            </a:r>
            <a:r>
              <a:rPr lang="fr-FR" dirty="0"/>
              <a:t>’</a:t>
            </a:r>
            <a:r>
              <a:rPr lang="fr-FR" dirty="0" err="1"/>
              <a:t>Erembors</a:t>
            </a:r>
            <a:r>
              <a:rPr lang="fr-FR" dirty="0"/>
              <a:t> (</a:t>
            </a:r>
            <a:r>
              <a:rPr lang="fr-FR" dirty="0" err="1"/>
              <a:t>Lyr</a:t>
            </a:r>
            <a:r>
              <a:rPr lang="fr-FR" dirty="0"/>
              <a:t> XXVIII, 30)</a:t>
            </a:r>
          </a:p>
          <a:p>
            <a:pPr marL="0" indent="0">
              <a:buNone/>
            </a:pPr>
            <a:r>
              <a:rPr lang="fr-FR" dirty="0"/>
              <a:t>	</a:t>
            </a:r>
            <a:r>
              <a:rPr lang="fr-FR" i="1" dirty="0"/>
              <a:t>« </a:t>
            </a:r>
            <a:r>
              <a:rPr lang="fr-FR" i="1" dirty="0" err="1"/>
              <a:t>Erembourc</a:t>
            </a:r>
            <a:r>
              <a:rPr lang="fr-FR" i="1" dirty="0"/>
              <a:t> le voit »</a:t>
            </a:r>
            <a:endParaRPr lang="fr-FR" dirty="0"/>
          </a:p>
          <a:p>
            <a:pPr marL="0" indent="0">
              <a:buNone/>
            </a:pPr>
            <a:r>
              <a:rPr lang="fr-FR" dirty="0"/>
              <a:t>	Rois, fait l’</a:t>
            </a:r>
            <a:r>
              <a:rPr lang="fr-FR" dirty="0" err="1"/>
              <a:t>ardoir</a:t>
            </a:r>
            <a:r>
              <a:rPr lang="fr-FR" dirty="0"/>
              <a:t> (Ami 732)</a:t>
            </a:r>
          </a:p>
          <a:p>
            <a:pPr marL="0" indent="0">
              <a:buNone/>
            </a:pPr>
            <a:r>
              <a:rPr lang="fr-FR" dirty="0"/>
              <a:t>	« </a:t>
            </a:r>
            <a:r>
              <a:rPr lang="fr-FR" i="1" dirty="0"/>
              <a:t>Roi, fais-la brûler</a:t>
            </a:r>
            <a:r>
              <a:rPr lang="fr-FR" dirty="0"/>
              <a:t> »</a:t>
            </a:r>
          </a:p>
          <a:p>
            <a:r>
              <a:rPr lang="fr-FR" i="1" dirty="0">
                <a:solidFill>
                  <a:srgbClr val="00B050"/>
                </a:solidFill>
              </a:rPr>
              <a:t>Li</a:t>
            </a:r>
            <a:r>
              <a:rPr lang="fr-FR" i="1" dirty="0"/>
              <a:t> </a:t>
            </a:r>
            <a:r>
              <a:rPr lang="fr-FR" dirty="0"/>
              <a:t>s’élide uniquement devant </a:t>
            </a:r>
            <a:r>
              <a:rPr lang="fr-FR" i="1" dirty="0">
                <a:solidFill>
                  <a:srgbClr val="00B050"/>
                </a:solidFill>
              </a:rPr>
              <a:t>en</a:t>
            </a:r>
            <a:r>
              <a:rPr lang="fr-FR" dirty="0"/>
              <a:t> :  </a:t>
            </a:r>
          </a:p>
          <a:p>
            <a:endParaRPr lang="fr-FR" dirty="0"/>
          </a:p>
        </p:txBody>
      </p:sp>
    </p:spTree>
    <p:extLst>
      <p:ext uri="{BB962C8B-B14F-4D97-AF65-F5344CB8AC3E}">
        <p14:creationId xmlns:p14="http://schemas.microsoft.com/office/powerpoint/2010/main" val="33322765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53064A-C69B-40C0-ACD9-569F35008CD4}"/>
              </a:ext>
            </a:extLst>
          </p:cNvPr>
          <p:cNvSpPr>
            <a:spLocks noGrp="1"/>
          </p:cNvSpPr>
          <p:nvPr>
            <p:ph idx="1"/>
          </p:nvPr>
        </p:nvSpPr>
        <p:spPr>
          <a:xfrm>
            <a:off x="838200" y="595745"/>
            <a:ext cx="10515600" cy="5581218"/>
          </a:xfrm>
        </p:spPr>
        <p:txBody>
          <a:bodyPr/>
          <a:lstStyle/>
          <a:p>
            <a:r>
              <a:rPr lang="fr-FR" dirty="0"/>
              <a:t>Le </a:t>
            </a:r>
            <a:r>
              <a:rPr lang="fr-FR" dirty="0" err="1"/>
              <a:t>serement</a:t>
            </a:r>
            <a:r>
              <a:rPr lang="fr-FR" dirty="0"/>
              <a:t> en tel </a:t>
            </a:r>
            <a:r>
              <a:rPr lang="fr-FR" dirty="0" err="1"/>
              <a:t>maniere</a:t>
            </a:r>
            <a:endParaRPr lang="fr-FR" dirty="0"/>
          </a:p>
          <a:p>
            <a:pPr marL="0" indent="0">
              <a:buNone/>
            </a:pPr>
            <a:r>
              <a:rPr lang="fr-FR" dirty="0"/>
              <a:t>	</a:t>
            </a:r>
            <a:r>
              <a:rPr lang="fr-FR" b="1" i="1" dirty="0"/>
              <a:t>L</a:t>
            </a:r>
            <a:r>
              <a:rPr lang="fr-FR" b="1" dirty="0"/>
              <a:t>’</a:t>
            </a:r>
            <a:r>
              <a:rPr lang="fr-FR" dirty="0"/>
              <a:t>en </a:t>
            </a:r>
            <a:r>
              <a:rPr lang="fr-FR" dirty="0" err="1"/>
              <a:t>fist</a:t>
            </a:r>
            <a:r>
              <a:rPr lang="fr-FR" dirty="0"/>
              <a:t>, li dus la foi en </a:t>
            </a:r>
            <a:r>
              <a:rPr lang="fr-FR" dirty="0" err="1"/>
              <a:t>prist</a:t>
            </a:r>
            <a:r>
              <a:rPr lang="fr-FR" dirty="0"/>
              <a:t> (</a:t>
            </a:r>
            <a:r>
              <a:rPr lang="fr-FR" dirty="0" err="1"/>
              <a:t>Cha</a:t>
            </a:r>
            <a:r>
              <a:rPr lang="fr-FR" dirty="0"/>
              <a:t> 239)</a:t>
            </a:r>
          </a:p>
          <a:p>
            <a:pPr marL="0" indent="0">
              <a:buNone/>
            </a:pPr>
            <a:r>
              <a:rPr lang="fr-FR" dirty="0"/>
              <a:t>	« </a:t>
            </a:r>
            <a:r>
              <a:rPr lang="fr-FR" i="1" dirty="0"/>
              <a:t>Il lui en fit ainsi le serment, le duc reçut sa parole</a:t>
            </a:r>
            <a:r>
              <a:rPr lang="fr-FR" dirty="0"/>
              <a:t> » </a:t>
            </a:r>
          </a:p>
          <a:p>
            <a:pPr marL="0" indent="0">
              <a:buNone/>
            </a:pPr>
            <a:r>
              <a:rPr lang="fr-FR" dirty="0"/>
              <a:t>	Onques ne </a:t>
            </a:r>
            <a:r>
              <a:rPr lang="fr-FR" b="1" i="1" dirty="0"/>
              <a:t>l’</a:t>
            </a:r>
            <a:r>
              <a:rPr lang="fr-FR" dirty="0"/>
              <a:t>en souvint (</a:t>
            </a:r>
            <a:r>
              <a:rPr lang="fr-FR" dirty="0" err="1"/>
              <a:t>Auc</a:t>
            </a:r>
            <a:r>
              <a:rPr lang="fr-FR" dirty="0"/>
              <a:t> 10)</a:t>
            </a:r>
          </a:p>
          <a:p>
            <a:pPr marL="0" indent="0">
              <a:buNone/>
            </a:pPr>
            <a:r>
              <a:rPr lang="fr-FR" dirty="0"/>
              <a:t>	« </a:t>
            </a:r>
            <a:r>
              <a:rPr lang="fr-FR" i="1" dirty="0"/>
              <a:t>Cela ne lui revint jamais à l’esprit</a:t>
            </a:r>
            <a:r>
              <a:rPr lang="fr-FR" dirty="0"/>
              <a:t> » </a:t>
            </a:r>
          </a:p>
          <a:p>
            <a:pPr algn="just">
              <a:lnSpc>
                <a:spcPct val="150000"/>
              </a:lnSpc>
            </a:pPr>
            <a:r>
              <a:rPr lang="fr-FR" b="1" i="1" dirty="0">
                <a:solidFill>
                  <a:srgbClr val="00B050"/>
                </a:solidFill>
              </a:rPr>
              <a:t>ENCLISE</a:t>
            </a:r>
            <a:r>
              <a:rPr lang="fr-FR" dirty="0">
                <a:solidFill>
                  <a:srgbClr val="00B050"/>
                </a:solidFill>
              </a:rPr>
              <a:t> :</a:t>
            </a:r>
            <a:r>
              <a:rPr lang="fr-FR" dirty="0"/>
              <a:t> les formes faibles du pronom personnel </a:t>
            </a:r>
            <a:r>
              <a:rPr lang="fr-FR" i="1" dirty="0">
                <a:solidFill>
                  <a:srgbClr val="00B050"/>
                </a:solidFill>
              </a:rPr>
              <a:t>le</a:t>
            </a:r>
            <a:r>
              <a:rPr lang="fr-FR" dirty="0"/>
              <a:t> (masc. et fém.), </a:t>
            </a:r>
            <a:r>
              <a:rPr lang="fr-FR" i="1" dirty="0">
                <a:solidFill>
                  <a:srgbClr val="00B050"/>
                </a:solidFill>
              </a:rPr>
              <a:t>les</a:t>
            </a:r>
            <a:r>
              <a:rPr lang="fr-FR" dirty="0"/>
              <a:t>, peuvent prendre appui sur le monosyllabe qui les précède et se souder à lui. Les combinaisons les plus usuelles sont :</a:t>
            </a:r>
          </a:p>
          <a:p>
            <a:endParaRPr lang="fr-FR" dirty="0"/>
          </a:p>
        </p:txBody>
      </p:sp>
    </p:spTree>
    <p:extLst>
      <p:ext uri="{BB962C8B-B14F-4D97-AF65-F5344CB8AC3E}">
        <p14:creationId xmlns:p14="http://schemas.microsoft.com/office/powerpoint/2010/main" val="19741108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D83132C-9BDA-46B4-8191-92351568BEF8}"/>
              </a:ext>
            </a:extLst>
          </p:cNvPr>
          <p:cNvSpPr>
            <a:spLocks noGrp="1"/>
          </p:cNvSpPr>
          <p:nvPr>
            <p:ph idx="1"/>
          </p:nvPr>
        </p:nvSpPr>
        <p:spPr>
          <a:xfrm>
            <a:off x="838200" y="484909"/>
            <a:ext cx="10515600" cy="6137564"/>
          </a:xfrm>
        </p:spPr>
        <p:txBody>
          <a:bodyPr/>
          <a:lstStyle/>
          <a:p>
            <a:pPr marL="0" indent="0">
              <a:buNone/>
            </a:pPr>
            <a:r>
              <a:rPr lang="fr-FR" i="1" dirty="0"/>
              <a:t>	je    +   le   &gt;  gel, </a:t>
            </a:r>
            <a:r>
              <a:rPr lang="fr-FR" i="1" dirty="0" err="1"/>
              <a:t>jel</a:t>
            </a:r>
            <a:r>
              <a:rPr lang="fr-FR" i="1" dirty="0"/>
              <a:t>, jeu, </a:t>
            </a:r>
            <a:r>
              <a:rPr lang="fr-FR" i="1" dirty="0" err="1"/>
              <a:t>jou</a:t>
            </a:r>
            <a:r>
              <a:rPr lang="fr-FR" i="1" dirty="0"/>
              <a:t>		/	je   +   les   &gt;  </a:t>
            </a:r>
            <a:r>
              <a:rPr lang="fr-FR" i="1" dirty="0" err="1"/>
              <a:t>jes</a:t>
            </a:r>
            <a:endParaRPr lang="fr-FR" dirty="0"/>
          </a:p>
          <a:p>
            <a:pPr marL="0" indent="0">
              <a:buNone/>
            </a:pPr>
            <a:r>
              <a:rPr lang="fr-FR" i="1" dirty="0"/>
              <a:t>	tu    +   le   &gt;  tel</a:t>
            </a:r>
            <a:endParaRPr lang="fr-FR" dirty="0"/>
          </a:p>
          <a:p>
            <a:pPr marL="0" indent="0">
              <a:buNone/>
            </a:pPr>
            <a:r>
              <a:rPr lang="fr-FR" i="1" dirty="0"/>
              <a:t>	ne   +   le   &gt;  </a:t>
            </a:r>
            <a:r>
              <a:rPr lang="fr-FR" i="1" dirty="0" err="1"/>
              <a:t>nel</a:t>
            </a:r>
            <a:r>
              <a:rPr lang="fr-FR" i="1" dirty="0"/>
              <a:t>, nul, no, </a:t>
            </a:r>
            <a:r>
              <a:rPr lang="fr-FR" i="1" dirty="0" err="1"/>
              <a:t>nou</a:t>
            </a:r>
            <a:r>
              <a:rPr lang="fr-FR" i="1" dirty="0"/>
              <a:t>, nu	/       	ne  +   les   &gt;  </a:t>
            </a:r>
            <a:r>
              <a:rPr lang="fr-FR" i="1" dirty="0" err="1"/>
              <a:t>nes</a:t>
            </a:r>
            <a:endParaRPr lang="fr-FR" dirty="0"/>
          </a:p>
          <a:p>
            <a:pPr marL="0" indent="0">
              <a:buNone/>
            </a:pPr>
            <a:r>
              <a:rPr lang="fr-FR" i="1" dirty="0"/>
              <a:t>	se   +   le   &gt;  sel				/	se  +   les   &gt;  ses</a:t>
            </a:r>
            <a:endParaRPr lang="fr-FR" dirty="0"/>
          </a:p>
          <a:p>
            <a:pPr marL="0" indent="0">
              <a:buNone/>
            </a:pPr>
            <a:r>
              <a:rPr lang="fr-FR" i="1" dirty="0"/>
              <a:t>	si    +   le   &gt;  sil				/	si   +   les   &gt;  sis</a:t>
            </a:r>
            <a:endParaRPr lang="fr-FR" dirty="0"/>
          </a:p>
          <a:p>
            <a:pPr marL="0" indent="0">
              <a:buNone/>
            </a:pPr>
            <a:r>
              <a:rPr lang="fr-FR" i="1" dirty="0"/>
              <a:t>	que +   le   &gt;  quel				/	que +  les   &gt;  </a:t>
            </a:r>
            <a:r>
              <a:rPr lang="fr-FR" i="1" dirty="0" err="1"/>
              <a:t>ques</a:t>
            </a:r>
            <a:endParaRPr lang="fr-FR" dirty="0"/>
          </a:p>
          <a:p>
            <a:pPr marL="0" indent="0">
              <a:buNone/>
            </a:pPr>
            <a:r>
              <a:rPr lang="fr-FR" i="1" dirty="0"/>
              <a:t>	qui  +   le   &gt;  </a:t>
            </a:r>
            <a:r>
              <a:rPr lang="fr-FR" i="1" dirty="0" err="1"/>
              <a:t>quil</a:t>
            </a:r>
            <a:r>
              <a:rPr lang="fr-FR" i="1" dirty="0"/>
              <a:t>			/	qui  +  les   &gt;  </a:t>
            </a:r>
            <a:r>
              <a:rPr lang="fr-FR" i="1" dirty="0" err="1"/>
              <a:t>quis</a:t>
            </a:r>
            <a:r>
              <a:rPr lang="fr-FR" i="1" dirty="0"/>
              <a:t>, </a:t>
            </a:r>
            <a:r>
              <a:rPr lang="fr-FR" i="1" dirty="0" err="1"/>
              <a:t>ques</a:t>
            </a:r>
            <a:r>
              <a:rPr lang="fr-FR" i="1" dirty="0"/>
              <a:t>	 </a:t>
            </a:r>
            <a:endParaRPr lang="fr-FR" dirty="0"/>
          </a:p>
          <a:p>
            <a:pPr marL="0" indent="0">
              <a:buNone/>
            </a:pPr>
            <a:r>
              <a:rPr lang="fr-FR" i="1" dirty="0"/>
              <a:t>  </a:t>
            </a:r>
            <a:endParaRPr lang="fr-FR" dirty="0"/>
          </a:p>
          <a:p>
            <a:pPr marL="0" indent="0">
              <a:buNone/>
            </a:pPr>
            <a:r>
              <a:rPr lang="fr-FR" dirty="0"/>
              <a:t>	</a:t>
            </a:r>
            <a:r>
              <a:rPr lang="fr-FR" b="1" dirty="0" err="1"/>
              <a:t>jel</a:t>
            </a:r>
            <a:r>
              <a:rPr lang="fr-FR" dirty="0"/>
              <a:t> </a:t>
            </a:r>
            <a:r>
              <a:rPr lang="fr-FR" dirty="0" err="1"/>
              <a:t>deïsse</a:t>
            </a:r>
            <a:r>
              <a:rPr lang="fr-FR" dirty="0"/>
              <a:t> ; je </a:t>
            </a:r>
            <a:r>
              <a:rPr lang="fr-FR" dirty="0" err="1"/>
              <a:t>nel</a:t>
            </a:r>
            <a:r>
              <a:rPr lang="fr-FR" dirty="0"/>
              <a:t> </a:t>
            </a:r>
            <a:r>
              <a:rPr lang="fr-FR" dirty="0" err="1"/>
              <a:t>veoie</a:t>
            </a:r>
            <a:r>
              <a:rPr lang="fr-FR" dirty="0"/>
              <a:t> ; sel nomma (</a:t>
            </a:r>
            <a:r>
              <a:rPr lang="fr-FR" dirty="0" err="1"/>
              <a:t>Cha</a:t>
            </a:r>
            <a:r>
              <a:rPr lang="fr-FR" dirty="0"/>
              <a:t> 320, 754, 126)</a:t>
            </a:r>
          </a:p>
          <a:p>
            <a:pPr marL="0" indent="0">
              <a:buNone/>
            </a:pPr>
            <a:r>
              <a:rPr lang="fr-FR" dirty="0"/>
              <a:t>	</a:t>
            </a:r>
            <a:r>
              <a:rPr lang="fr-FR" b="1" dirty="0"/>
              <a:t>Nu</a:t>
            </a:r>
            <a:r>
              <a:rPr lang="fr-FR" dirty="0"/>
              <a:t> tenez ore pas a lobe (Rose 1052)</a:t>
            </a:r>
          </a:p>
          <a:p>
            <a:pPr marL="0" indent="0">
              <a:buNone/>
            </a:pPr>
            <a:r>
              <a:rPr lang="fr-FR" dirty="0"/>
              <a:t>	« </a:t>
            </a:r>
            <a:r>
              <a:rPr lang="fr-FR" i="1" dirty="0"/>
              <a:t>Ne croyez pas que ce soit un mensonge</a:t>
            </a:r>
            <a:r>
              <a:rPr lang="fr-FR" dirty="0"/>
              <a:t> »</a:t>
            </a:r>
          </a:p>
          <a:p>
            <a:endParaRPr lang="fr-FR" dirty="0"/>
          </a:p>
        </p:txBody>
      </p:sp>
    </p:spTree>
    <p:extLst>
      <p:ext uri="{BB962C8B-B14F-4D97-AF65-F5344CB8AC3E}">
        <p14:creationId xmlns:p14="http://schemas.microsoft.com/office/powerpoint/2010/main" val="37141873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3A47270-E30E-4A7A-AE7F-E33C7791EE23}"/>
              </a:ext>
            </a:extLst>
          </p:cNvPr>
          <p:cNvSpPr>
            <a:spLocks noGrp="1"/>
          </p:cNvSpPr>
          <p:nvPr>
            <p:ph idx="1"/>
          </p:nvPr>
        </p:nvSpPr>
        <p:spPr>
          <a:xfrm>
            <a:off x="838200" y="581891"/>
            <a:ext cx="10515600" cy="5595072"/>
          </a:xfrm>
        </p:spPr>
        <p:txBody>
          <a:bodyPr/>
          <a:lstStyle/>
          <a:p>
            <a:pPr marL="0" indent="0">
              <a:buNone/>
            </a:pPr>
            <a:r>
              <a:rPr lang="fr-FR" b="1" dirty="0"/>
              <a:t>	Tel </a:t>
            </a:r>
            <a:r>
              <a:rPr lang="fr-FR" dirty="0"/>
              <a:t>pues </a:t>
            </a:r>
            <a:r>
              <a:rPr lang="fr-FR" dirty="0" err="1"/>
              <a:t>veoir</a:t>
            </a:r>
            <a:r>
              <a:rPr lang="fr-FR" dirty="0"/>
              <a:t> (</a:t>
            </a:r>
            <a:r>
              <a:rPr lang="fr-FR" dirty="0" err="1"/>
              <a:t>Flo</a:t>
            </a:r>
            <a:r>
              <a:rPr lang="fr-FR" dirty="0"/>
              <a:t> 1090)</a:t>
            </a:r>
          </a:p>
          <a:p>
            <a:pPr marL="0" indent="0">
              <a:buNone/>
            </a:pPr>
            <a:r>
              <a:rPr lang="fr-FR" dirty="0"/>
              <a:t>	« </a:t>
            </a:r>
            <a:r>
              <a:rPr lang="fr-FR" i="1" dirty="0"/>
              <a:t>Tu peux le voir</a:t>
            </a:r>
            <a:r>
              <a:rPr lang="fr-FR" dirty="0"/>
              <a:t> »</a:t>
            </a:r>
          </a:p>
          <a:p>
            <a:pPr marL="0" indent="0">
              <a:buNone/>
            </a:pPr>
            <a:r>
              <a:rPr lang="fr-FR" dirty="0"/>
              <a:t>	</a:t>
            </a:r>
            <a:r>
              <a:rPr lang="fr-FR" dirty="0" err="1"/>
              <a:t>Erec</a:t>
            </a:r>
            <a:r>
              <a:rPr lang="fr-FR" dirty="0"/>
              <a:t> </a:t>
            </a:r>
            <a:r>
              <a:rPr lang="fr-FR" b="1" dirty="0" err="1"/>
              <a:t>nes</a:t>
            </a:r>
            <a:r>
              <a:rPr lang="fr-FR" dirty="0"/>
              <a:t> a pas </a:t>
            </a:r>
            <a:r>
              <a:rPr lang="fr-FR" dirty="0" err="1"/>
              <a:t>refusees</a:t>
            </a:r>
            <a:r>
              <a:rPr lang="fr-FR" dirty="0"/>
              <a:t> (Er 5639)</a:t>
            </a:r>
          </a:p>
          <a:p>
            <a:pPr marL="0" indent="0">
              <a:buNone/>
            </a:pPr>
            <a:r>
              <a:rPr lang="fr-FR" dirty="0"/>
              <a:t>	« </a:t>
            </a:r>
            <a:r>
              <a:rPr lang="fr-FR" i="1" dirty="0" err="1"/>
              <a:t>Erec</a:t>
            </a:r>
            <a:r>
              <a:rPr lang="fr-FR" i="1" dirty="0"/>
              <a:t> ne les a pas refusées</a:t>
            </a:r>
            <a:r>
              <a:rPr lang="fr-FR" dirty="0"/>
              <a:t> » </a:t>
            </a:r>
          </a:p>
          <a:p>
            <a:endParaRPr lang="fr-FR" dirty="0"/>
          </a:p>
          <a:p>
            <a:endParaRPr lang="fr-FR" dirty="0"/>
          </a:p>
          <a:p>
            <a:pPr lvl="3"/>
            <a:r>
              <a:rPr lang="fr-FR" dirty="0"/>
              <a:t>…………………………………………………………………………………………………..</a:t>
            </a:r>
          </a:p>
        </p:txBody>
      </p:sp>
    </p:spTree>
    <p:extLst>
      <p:ext uri="{BB962C8B-B14F-4D97-AF65-F5344CB8AC3E}">
        <p14:creationId xmlns:p14="http://schemas.microsoft.com/office/powerpoint/2010/main" val="40151490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3185921-CC3D-4D50-A97A-6C73EE9972F2}"/>
              </a:ext>
            </a:extLst>
          </p:cNvPr>
          <p:cNvSpPr>
            <a:spLocks noGrp="1"/>
          </p:cNvSpPr>
          <p:nvPr>
            <p:ph idx="1"/>
          </p:nvPr>
        </p:nvSpPr>
        <p:spPr>
          <a:xfrm>
            <a:off x="838200" y="443343"/>
            <a:ext cx="10515600" cy="7204365"/>
          </a:xfrm>
        </p:spPr>
        <p:txBody>
          <a:bodyPr/>
          <a:lstStyle/>
          <a:p>
            <a:endParaRPr lang="fr-FR" b="1" u="sng" dirty="0"/>
          </a:p>
          <a:p>
            <a:pPr marL="0" indent="0">
              <a:buNone/>
            </a:pPr>
            <a:r>
              <a:rPr lang="fr-FR" b="1" dirty="0">
                <a:solidFill>
                  <a:srgbClr val="FF0000"/>
                </a:solidFill>
              </a:rPr>
              <a:t>                                                    2</a:t>
            </a:r>
            <a:r>
              <a:rPr lang="fr-FR" b="1" baseline="30000" dirty="0">
                <a:solidFill>
                  <a:srgbClr val="FF0000"/>
                </a:solidFill>
              </a:rPr>
              <a:t>e</a:t>
            </a:r>
            <a:r>
              <a:rPr lang="fr-FR" b="1" dirty="0">
                <a:solidFill>
                  <a:srgbClr val="FF0000"/>
                </a:solidFill>
              </a:rPr>
              <a:t> PARTIE </a:t>
            </a:r>
          </a:p>
          <a:p>
            <a:endParaRPr lang="fr-FR" b="1" dirty="0">
              <a:solidFill>
                <a:srgbClr val="FF0000"/>
              </a:solidFill>
            </a:endParaRPr>
          </a:p>
          <a:p>
            <a:pPr algn="ctr"/>
            <a:r>
              <a:rPr lang="fr-FR" b="1" u="sng" dirty="0">
                <a:solidFill>
                  <a:srgbClr val="FF0000"/>
                </a:solidFill>
              </a:rPr>
              <a:t> LA SYNTAXE DE L’ANCIEN FRANÇAIS </a:t>
            </a:r>
            <a:endParaRPr lang="fr-FR" dirty="0">
              <a:solidFill>
                <a:srgbClr val="FF0000"/>
              </a:solidFill>
            </a:endParaRPr>
          </a:p>
          <a:p>
            <a:pPr marL="0" indent="0">
              <a:buNone/>
            </a:pPr>
            <a:r>
              <a:rPr lang="fr-FR" i="1" dirty="0">
                <a:solidFill>
                  <a:srgbClr val="FF0000"/>
                </a:solidFill>
              </a:rPr>
              <a:t> </a:t>
            </a:r>
            <a:endParaRPr lang="fr-FR" dirty="0">
              <a:solidFill>
                <a:srgbClr val="FF0000"/>
              </a:solidFill>
            </a:endParaRPr>
          </a:p>
          <a:p>
            <a:pPr marL="0" indent="0" algn="just">
              <a:lnSpc>
                <a:spcPct val="150000"/>
              </a:lnSpc>
              <a:buNone/>
            </a:pPr>
            <a:r>
              <a:rPr lang="fr-FR" dirty="0"/>
              <a:t>	La syntaxe française a été fixée au </a:t>
            </a:r>
            <a:r>
              <a:rPr lang="fr-FR" dirty="0">
                <a:solidFill>
                  <a:srgbClr val="00B050"/>
                </a:solidFill>
              </a:rPr>
              <a:t>XVIIe siècle</a:t>
            </a:r>
            <a:r>
              <a:rPr lang="fr-FR" dirty="0"/>
              <a:t>, on sait à la suite de quelles polémiques et de quelles discussions. La syntaxe de la langue du Moyen Age ne connaît pas les règles rigoureuses établies par les grammairiens modernes. Mais il y a des usages et des habitudes auxquels les écrivains de cette époque se conforment : ce sont les principaux de ces usages syntaxiques que nous allons relever. </a:t>
            </a:r>
          </a:p>
          <a:p>
            <a:endParaRPr lang="fr-FR" dirty="0"/>
          </a:p>
        </p:txBody>
      </p:sp>
    </p:spTree>
    <p:extLst>
      <p:ext uri="{BB962C8B-B14F-4D97-AF65-F5344CB8AC3E}">
        <p14:creationId xmlns:p14="http://schemas.microsoft.com/office/powerpoint/2010/main" val="13690214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93F54E-92A1-4C8F-BF0D-3A9922457474}"/>
              </a:ext>
            </a:extLst>
          </p:cNvPr>
          <p:cNvSpPr>
            <a:spLocks noGrp="1"/>
          </p:cNvSpPr>
          <p:nvPr>
            <p:ph idx="1"/>
          </p:nvPr>
        </p:nvSpPr>
        <p:spPr>
          <a:xfrm>
            <a:off x="838200" y="401782"/>
            <a:ext cx="10515600" cy="6012873"/>
          </a:xfrm>
        </p:spPr>
        <p:txBody>
          <a:bodyPr/>
          <a:lstStyle/>
          <a:p>
            <a:pPr algn="just">
              <a:lnSpc>
                <a:spcPct val="150000"/>
              </a:lnSpc>
            </a:pPr>
            <a:r>
              <a:rPr lang="fr-FR" dirty="0"/>
              <a:t>Ce qui caractérise cette syntaxe de la langue du Moyen Age, c’est une très grande liberté. Aussi ne saurait- il être question de règles au sens moderne du mot. </a:t>
            </a:r>
          </a:p>
          <a:p>
            <a:pPr algn="just">
              <a:lnSpc>
                <a:spcPct val="150000"/>
              </a:lnSpc>
            </a:pPr>
            <a:r>
              <a:rPr lang="fr-FR" dirty="0"/>
              <a:t>Ces « règles » sont loin d’être absolues ; elles ne sont pas appliquées d’une manière uniforme et les « exceptions » sont quelquefois fort nombreuses. C’est en se souvenant de cette observation importante qu’on devra entendre les « règles » de syntaxe que nous allons exposer. Elles sont plutôt une façon de parler, un usage plus fréquent que l’usage contraire.</a:t>
            </a:r>
          </a:p>
          <a:p>
            <a:endParaRPr lang="fr-FR" dirty="0"/>
          </a:p>
        </p:txBody>
      </p:sp>
    </p:spTree>
    <p:extLst>
      <p:ext uri="{BB962C8B-B14F-4D97-AF65-F5344CB8AC3E}">
        <p14:creationId xmlns:p14="http://schemas.microsoft.com/office/powerpoint/2010/main" val="405551096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50F820-362B-4936-BEF3-DA13E6EE8FE7}"/>
              </a:ext>
            </a:extLst>
          </p:cNvPr>
          <p:cNvSpPr>
            <a:spLocks noGrp="1"/>
          </p:cNvSpPr>
          <p:nvPr>
            <p:ph idx="1"/>
          </p:nvPr>
        </p:nvSpPr>
        <p:spPr>
          <a:xfrm>
            <a:off x="838200" y="581891"/>
            <a:ext cx="10515600" cy="5595072"/>
          </a:xfrm>
        </p:spPr>
        <p:txBody>
          <a:bodyPr/>
          <a:lstStyle/>
          <a:p>
            <a:pPr algn="just">
              <a:lnSpc>
                <a:spcPct val="100000"/>
              </a:lnSpc>
            </a:pPr>
            <a:r>
              <a:rPr lang="fr-FR" dirty="0"/>
              <a:t>D’autre part la littérature du Moyen Age étant surtout l’œuvre des clercs, toute influence savante est loin d’être exclue. Cette influence s’exerce surtout dans les traductions, les paraphrases des ouvrages religieux ; elle est sensible dans quelques tournures syntaxiques qui rappellent la syntaxe latine. </a:t>
            </a:r>
          </a:p>
          <a:p>
            <a:pPr algn="just">
              <a:lnSpc>
                <a:spcPct val="100000"/>
              </a:lnSpc>
            </a:pPr>
            <a:r>
              <a:rPr lang="fr-FR" dirty="0"/>
              <a:t>	Les clercs, qui étaient tous formés au latin, avaient commencé à mettre par écrit leur langue familière, confrontés à des problèmes d’orthographe et même d’identification des mots, et à des problèmes de lexique car la langue, peu utilisée pour l’expression des abstractions, n’offrait qu’un vocabulaire très réduit pour l’expression, par exemple, des sentiments ou des nuances de la parole. Mais en deux siècles, une langue déjà classique était née, l’ancien français.         </a:t>
            </a:r>
          </a:p>
          <a:p>
            <a:endParaRPr lang="fr-FR" dirty="0"/>
          </a:p>
        </p:txBody>
      </p:sp>
    </p:spTree>
    <p:extLst>
      <p:ext uri="{BB962C8B-B14F-4D97-AF65-F5344CB8AC3E}">
        <p14:creationId xmlns:p14="http://schemas.microsoft.com/office/powerpoint/2010/main" val="31825062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FDDA165-C85C-4315-B251-FD7803A28CBA}"/>
              </a:ext>
            </a:extLst>
          </p:cNvPr>
          <p:cNvSpPr>
            <a:spLocks noGrp="1"/>
          </p:cNvSpPr>
          <p:nvPr>
            <p:ph idx="1"/>
          </p:nvPr>
        </p:nvSpPr>
        <p:spPr>
          <a:xfrm>
            <a:off x="838200" y="568035"/>
            <a:ext cx="10515600" cy="6580909"/>
          </a:xfrm>
        </p:spPr>
        <p:txBody>
          <a:bodyPr/>
          <a:lstStyle/>
          <a:p>
            <a:pPr algn="just">
              <a:lnSpc>
                <a:spcPct val="150000"/>
              </a:lnSpc>
            </a:pPr>
            <a:r>
              <a:rPr lang="fr-FR" dirty="0"/>
              <a:t>Enfin on remarquera que beaucoup d’anciennes constructions se sont maintenues dans la langue moderne, du moins dans celle du XVIe et du XVIIe siècles. Comme nous n’avons pas eu l’intention d’écrire l’histoire de la langue, nous nous sommes contenté de signaler les principales de ces survivances. Elles suffiront à illustrer une fois de plus cette vérité si souvent exprimée – et si peu admise par certains esprits – </a:t>
            </a:r>
            <a:r>
              <a:rPr lang="fr-FR" dirty="0">
                <a:solidFill>
                  <a:srgbClr val="00B050"/>
                </a:solidFill>
              </a:rPr>
              <a:t>que la langue classique ne se comprend bien – et ne s’explique – que si on connaît la langue ancienne. </a:t>
            </a:r>
            <a:r>
              <a:rPr lang="fr-FR" dirty="0"/>
              <a:t>Aucun disciple attardé de Malherbe ou de Boileau ne serait plus excusable de croire le connaître. </a:t>
            </a:r>
          </a:p>
          <a:p>
            <a:endParaRPr lang="fr-FR" dirty="0"/>
          </a:p>
        </p:txBody>
      </p:sp>
    </p:spTree>
    <p:extLst>
      <p:ext uri="{BB962C8B-B14F-4D97-AF65-F5344CB8AC3E}">
        <p14:creationId xmlns:p14="http://schemas.microsoft.com/office/powerpoint/2010/main" val="398882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a:extLst>
              <a:ext uri="{FF2B5EF4-FFF2-40B4-BE49-F238E27FC236}">
                <a16:creationId xmlns:a16="http://schemas.microsoft.com/office/drawing/2014/main" id="{97D25A11-82E9-4B21-8E2E-549F51820C40}"/>
              </a:ext>
            </a:extLst>
          </p:cNvPr>
          <p:cNvSpPr>
            <a:spLocks noGrp="1" noChangeArrowheads="1"/>
          </p:cNvSpPr>
          <p:nvPr>
            <p:ph idx="1"/>
          </p:nvPr>
        </p:nvSpPr>
        <p:spPr>
          <a:xfrm>
            <a:off x="838200" y="374650"/>
            <a:ext cx="10515600" cy="5802313"/>
          </a:xfrm>
        </p:spPr>
        <p:txBody>
          <a:bodyPr/>
          <a:lstStyle/>
          <a:p>
            <a:r>
              <a:rPr lang="fr-FR" altLang="fr-FR" b="1">
                <a:solidFill>
                  <a:srgbClr val="FF0000"/>
                </a:solidFill>
              </a:rPr>
              <a:t>II.2.</a:t>
            </a:r>
            <a:r>
              <a:rPr lang="fr-FR" altLang="fr-FR">
                <a:solidFill>
                  <a:srgbClr val="FF0000"/>
                </a:solidFill>
              </a:rPr>
              <a:t> </a:t>
            </a:r>
            <a:r>
              <a:rPr lang="fr-FR" altLang="fr-FR" b="1">
                <a:solidFill>
                  <a:srgbClr val="FF0000"/>
                </a:solidFill>
              </a:rPr>
              <a:t>2</a:t>
            </a:r>
            <a:r>
              <a:rPr lang="fr-FR" altLang="fr-FR" b="1" baseline="30000">
                <a:solidFill>
                  <a:srgbClr val="FF0000"/>
                </a:solidFill>
              </a:rPr>
              <a:t>e</a:t>
            </a:r>
            <a:r>
              <a:rPr lang="fr-FR" altLang="fr-FR" b="1">
                <a:solidFill>
                  <a:srgbClr val="FF0000"/>
                </a:solidFill>
              </a:rPr>
              <a:t> </a:t>
            </a:r>
            <a:r>
              <a:rPr lang="fr-FR" altLang="fr-FR" b="1" u="sng">
                <a:solidFill>
                  <a:srgbClr val="FF0000"/>
                </a:solidFill>
              </a:rPr>
              <a:t>DECLINAISON DES NOMS</a:t>
            </a:r>
            <a:endParaRPr lang="fr-FR" altLang="fr-FR">
              <a:solidFill>
                <a:srgbClr val="FF0000"/>
              </a:solidFill>
            </a:endParaRPr>
          </a:p>
          <a:p>
            <a:r>
              <a:rPr lang="fr-FR" altLang="fr-FR" b="1"/>
              <a:t> </a:t>
            </a:r>
            <a:r>
              <a:rPr lang="fr-FR" altLang="fr-FR"/>
              <a:t>GENITIF SINGULIER: - </a:t>
            </a:r>
            <a:r>
              <a:rPr lang="fr-FR" altLang="fr-FR" b="1">
                <a:solidFill>
                  <a:srgbClr val="FF0000"/>
                </a:solidFill>
              </a:rPr>
              <a:t>I</a:t>
            </a:r>
            <a:endParaRPr lang="fr-FR" altLang="fr-FR">
              <a:solidFill>
                <a:srgbClr val="FF0000"/>
              </a:solidFill>
            </a:endParaRPr>
          </a:p>
          <a:p>
            <a:endParaRPr lang="fr-FR" altLang="fr-FR"/>
          </a:p>
        </p:txBody>
      </p:sp>
      <p:graphicFrame>
        <p:nvGraphicFramePr>
          <p:cNvPr id="4" name="Tableau 4">
            <a:extLst>
              <a:ext uri="{FF2B5EF4-FFF2-40B4-BE49-F238E27FC236}">
                <a16:creationId xmlns:a16="http://schemas.microsoft.com/office/drawing/2014/main" id="{BB2C14CD-FDA9-422C-BF9D-24E32202D21A}"/>
              </a:ext>
            </a:extLst>
          </p:cNvPr>
          <p:cNvGraphicFramePr>
            <a:graphicFrameLocks noGrp="1"/>
          </p:cNvGraphicFramePr>
          <p:nvPr/>
        </p:nvGraphicFramePr>
        <p:xfrm>
          <a:off x="1177925" y="1565275"/>
          <a:ext cx="8982075" cy="5486400"/>
        </p:xfrm>
        <a:graphic>
          <a:graphicData uri="http://schemas.openxmlformats.org/drawingml/2006/table">
            <a:tbl>
              <a:tblPr/>
              <a:tblGrid>
                <a:gridCol w="1385888">
                  <a:extLst>
                    <a:ext uri="{9D8B030D-6E8A-4147-A177-3AD203B41FA5}">
                      <a16:colId xmlns:a16="http://schemas.microsoft.com/office/drawing/2014/main" val="20000"/>
                    </a:ext>
                  </a:extLst>
                </a:gridCol>
                <a:gridCol w="2700337">
                  <a:extLst>
                    <a:ext uri="{9D8B030D-6E8A-4147-A177-3AD203B41FA5}">
                      <a16:colId xmlns:a16="http://schemas.microsoft.com/office/drawing/2014/main" val="20001"/>
                    </a:ext>
                  </a:extLst>
                </a:gridCol>
                <a:gridCol w="2992438">
                  <a:extLst>
                    <a:ext uri="{9D8B030D-6E8A-4147-A177-3AD203B41FA5}">
                      <a16:colId xmlns:a16="http://schemas.microsoft.com/office/drawing/2014/main" val="20002"/>
                    </a:ext>
                  </a:extLst>
                </a:gridCol>
                <a:gridCol w="1903412">
                  <a:extLst>
                    <a:ext uri="{9D8B030D-6E8A-4147-A177-3AD203B41FA5}">
                      <a16:colId xmlns:a16="http://schemas.microsoft.com/office/drawing/2014/main" val="20003"/>
                    </a:ext>
                  </a:extLst>
                </a:gridCol>
              </a:tblGrid>
              <a:tr h="133032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Types :</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MASC. et FEM.</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dóminus, i, m.</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1" u="none" strike="noStrike" cap="none" normalizeH="0" baseline="0">
                          <a:ln>
                            <a:noFill/>
                          </a:ln>
                          <a:solidFill>
                            <a:srgbClr val="FFFFFF"/>
                          </a:solidFill>
                          <a:effectLst/>
                          <a:latin typeface="Cambria" panose="02040503050406030204" pitchFamily="18" charset="0"/>
                          <a:cs typeface="Times New Roman" panose="02020603050405020304" pitchFamily="18" charset="0"/>
                        </a:rPr>
                        <a:t>maître</a:t>
                      </a: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MASCULINS</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puer, púeri, m. /  ager, agri, m.</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a:t>
                      </a:r>
                      <a:r>
                        <a:rPr kumimoji="0" lang="fr-FR" altLang="fr-FR" sz="1800" b="1" i="1" u="none" strike="noStrike" cap="none" normalizeH="0" baseline="0">
                          <a:ln>
                            <a:noFill/>
                          </a:ln>
                          <a:solidFill>
                            <a:srgbClr val="FFFFFF"/>
                          </a:solidFill>
                          <a:effectLst/>
                          <a:latin typeface="Cambria" panose="02040503050406030204" pitchFamily="18" charset="0"/>
                          <a:cs typeface="Times New Roman" panose="02020603050405020304" pitchFamily="18" charset="0"/>
                        </a:rPr>
                        <a:t>enfant</a:t>
                      </a: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   </a:t>
                      </a:r>
                      <a:r>
                        <a:rPr kumimoji="0" lang="de-DE" altLang="fr-FR" sz="1800" b="1" i="1" u="none" strike="noStrike" cap="none" normalizeH="0" baseline="0">
                          <a:ln>
                            <a:noFill/>
                          </a:ln>
                          <a:solidFill>
                            <a:srgbClr val="FFFFFF"/>
                          </a:solidFill>
                          <a:effectLst/>
                          <a:latin typeface="Cambria" panose="02040503050406030204" pitchFamily="18" charset="0"/>
                          <a:cs typeface="Times New Roman" panose="02020603050405020304" pitchFamily="18" charset="0"/>
                        </a:rPr>
                        <a:t>champ</a:t>
                      </a:r>
                      <a:r>
                        <a:rPr kumimoji="0" lang="de-DE"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NEUTRES</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templum, i, n.</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a:ln>
                            <a:noFill/>
                          </a:ln>
                          <a:solidFill>
                            <a:srgbClr val="FFFFFF"/>
                          </a:solidFill>
                          <a:effectLst/>
                          <a:latin typeface="Cambria" panose="02040503050406030204" pitchFamily="18" charset="0"/>
                          <a:cs typeface="Times New Roman" panose="02020603050405020304" pitchFamily="18" charset="0"/>
                        </a:rPr>
                        <a:t>   </a:t>
                      </a:r>
                      <a:r>
                        <a:rPr kumimoji="0" lang="fr-FR" altLang="fr-FR" sz="1800" b="1" i="1" u="none" strike="noStrike" cap="none" normalizeH="0" baseline="0">
                          <a:ln>
                            <a:noFill/>
                          </a:ln>
                          <a:solidFill>
                            <a:srgbClr val="FFFFFF"/>
                          </a:solidFill>
                          <a:effectLst/>
                          <a:latin typeface="Cambria" panose="02040503050406030204" pitchFamily="18" charset="0"/>
                          <a:cs typeface="Times New Roman" panose="02020603050405020304" pitchFamily="18" charset="0"/>
                        </a:rPr>
                        <a:t>temple</a:t>
                      </a:r>
                      <a:endParaRPr kumimoji="0" lang="fr-FR" altLang="fr-FR" sz="18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68725">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SG.  N.</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V.</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G.</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D.</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AB.</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PL.  </a:t>
                      </a: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N.</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V.</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G.</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D.</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AB.</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us</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us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e</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 e</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um</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 </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 </a:t>
                      </a: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os</a:t>
                      </a: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nl-NL"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domin</a:t>
                      </a:r>
                      <a:r>
                        <a:rPr kumimoji="0" lang="nl-NL"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órum-orum</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nl-NL"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nl-NL"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a:t>
                      </a:r>
                      <a:r>
                        <a:rPr kumimoji="0" lang="nl-NL"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 </a:t>
                      </a:r>
                      <a:r>
                        <a:rPr kumimoji="0" lang="nl-NL"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nl-NL"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dómin</a:t>
                      </a:r>
                      <a:r>
                        <a:rPr kumimoji="0" lang="nl-NL"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   - is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puer        &gt;   -     &lt;  ager</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puer            -        ager</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 um</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 </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 </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 </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 </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os</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os </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puer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órum – órum</a:t>
                      </a:r>
                      <a:r>
                        <a:rPr kumimoji="0" lang="de-DE"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de-DE"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όrum</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is</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agr</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púer</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 </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is      </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agr</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r>
                        <a:rPr kumimoji="0" lang="en-US"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US"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-um</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fr-FR"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fr-FR"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fr-FR"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a:t>
                      </a: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fr-FR"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fr-FR"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o </a:t>
                      </a: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fr-FR"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o</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a</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a</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a </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a</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órum</a:t>
                      </a: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  - órum </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       -is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fr-FR" sz="1800" b="0"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templ</a:t>
                      </a:r>
                      <a:r>
                        <a:rPr kumimoji="0" lang="en-GB" altLang="fr-FR" sz="1800" b="1" i="0" u="none" strike="noStrike" cap="none" normalizeH="0" baseline="0">
                          <a:ln>
                            <a:noFill/>
                          </a:ln>
                          <a:solidFill>
                            <a:srgbClr val="000000"/>
                          </a:solidFill>
                          <a:effectLst/>
                          <a:latin typeface="Cambria" panose="02040503050406030204" pitchFamily="18" charset="0"/>
                          <a:cs typeface="Times New Roman" panose="02020603050405020304" pitchFamily="18" charset="0"/>
                        </a:rPr>
                        <a:t>is       -is</a:t>
                      </a:r>
                      <a:endParaRPr kumimoji="0" lang="fr-FR" altLang="fr-FR"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49AD5DD-7460-4D9A-A369-B37DD042C137}"/>
              </a:ext>
            </a:extLst>
          </p:cNvPr>
          <p:cNvSpPr>
            <a:spLocks noGrp="1"/>
          </p:cNvSpPr>
          <p:nvPr>
            <p:ph idx="1"/>
          </p:nvPr>
        </p:nvSpPr>
        <p:spPr>
          <a:xfrm>
            <a:off x="838200" y="678873"/>
            <a:ext cx="10515600" cy="5498090"/>
          </a:xfrm>
        </p:spPr>
        <p:txBody>
          <a:bodyPr/>
          <a:lstStyle/>
          <a:p>
            <a:pPr algn="just">
              <a:lnSpc>
                <a:spcPct val="100000"/>
              </a:lnSpc>
            </a:pPr>
            <a:r>
              <a:rPr lang="fr-FR" dirty="0"/>
              <a:t>De la déclinaison latine, l’ancien français ne gardera que </a:t>
            </a:r>
            <a:r>
              <a:rPr lang="fr-FR" dirty="0">
                <a:solidFill>
                  <a:srgbClr val="00B050"/>
                </a:solidFill>
              </a:rPr>
              <a:t>deux cas</a:t>
            </a:r>
            <a:r>
              <a:rPr lang="fr-FR" dirty="0"/>
              <a:t> : un </a:t>
            </a:r>
            <a:r>
              <a:rPr lang="fr-FR" dirty="0">
                <a:solidFill>
                  <a:srgbClr val="00B050"/>
                </a:solidFill>
              </a:rPr>
              <a:t>cas sujet, issu de l’ancien nominatif, et un cas dit « régime » valable pour tous les compléments (y compris le complément de nom), forme issue de l’accusatif et de l’ablatif confondus. </a:t>
            </a:r>
            <a:r>
              <a:rPr lang="fr-FR" dirty="0"/>
              <a:t>La conservation du </a:t>
            </a:r>
            <a:r>
              <a:rPr lang="fr-FR" i="1" dirty="0">
                <a:solidFill>
                  <a:srgbClr val="00B050"/>
                </a:solidFill>
              </a:rPr>
              <a:t>–s</a:t>
            </a:r>
            <a:r>
              <a:rPr lang="fr-FR" dirty="0">
                <a:solidFill>
                  <a:srgbClr val="00B050"/>
                </a:solidFill>
              </a:rPr>
              <a:t> </a:t>
            </a:r>
            <a:r>
              <a:rPr lang="fr-FR" dirty="0"/>
              <a:t>final est à l’origine de cette déclinaison à deux cas, qui subsista en Gaule et dans une partie de la Suisse, déclinaison qui n’a jamais embrassé la totalité des substantifs et adjectifs, puisque les féminins et certains mots invariables, parce que terminés par un </a:t>
            </a:r>
            <a:r>
              <a:rPr lang="fr-FR" i="1" dirty="0">
                <a:solidFill>
                  <a:srgbClr val="00B050"/>
                </a:solidFill>
              </a:rPr>
              <a:t>–s</a:t>
            </a:r>
            <a:r>
              <a:rPr lang="fr-FR" dirty="0"/>
              <a:t> ou </a:t>
            </a:r>
            <a:r>
              <a:rPr lang="fr-FR" i="1" dirty="0">
                <a:solidFill>
                  <a:srgbClr val="00B050"/>
                </a:solidFill>
              </a:rPr>
              <a:t>–z</a:t>
            </a:r>
            <a:r>
              <a:rPr lang="fr-FR" dirty="0">
                <a:solidFill>
                  <a:srgbClr val="00B050"/>
                </a:solidFill>
              </a:rPr>
              <a:t>, y  </a:t>
            </a:r>
            <a:r>
              <a:rPr lang="fr-FR" dirty="0"/>
              <a:t>ont toujours échappé. Parmi les langues romanes, seuls l’ancien français, l’ancien occitan et le roumain ont gardé une déclinaison du nom.</a:t>
            </a:r>
          </a:p>
          <a:p>
            <a:pPr algn="just">
              <a:lnSpc>
                <a:spcPct val="100000"/>
              </a:lnSpc>
            </a:pPr>
            <a:r>
              <a:rPr lang="fr-FR" dirty="0"/>
              <a:t> </a:t>
            </a:r>
          </a:p>
          <a:p>
            <a:endParaRPr lang="fr-FR" dirty="0"/>
          </a:p>
        </p:txBody>
      </p:sp>
    </p:spTree>
    <p:extLst>
      <p:ext uri="{BB962C8B-B14F-4D97-AF65-F5344CB8AC3E}">
        <p14:creationId xmlns:p14="http://schemas.microsoft.com/office/powerpoint/2010/main" val="39808521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9BE0C16-FE95-40F7-BC5B-C68AA73EA0B9}"/>
              </a:ext>
            </a:extLst>
          </p:cNvPr>
          <p:cNvSpPr>
            <a:spLocks noGrp="1"/>
          </p:cNvSpPr>
          <p:nvPr>
            <p:ph idx="1"/>
          </p:nvPr>
        </p:nvSpPr>
        <p:spPr>
          <a:xfrm>
            <a:off x="838200" y="443344"/>
            <a:ext cx="10515600" cy="6068291"/>
          </a:xfrm>
        </p:spPr>
        <p:txBody>
          <a:bodyPr/>
          <a:lstStyle/>
          <a:p>
            <a:pPr algn="just">
              <a:lnSpc>
                <a:spcPct val="150000"/>
              </a:lnSpc>
            </a:pPr>
            <a:r>
              <a:rPr lang="fr-FR" b="1" dirty="0">
                <a:solidFill>
                  <a:srgbClr val="FF0000"/>
                </a:solidFill>
              </a:rPr>
              <a:t>II.1. Les marques de pluriel en français</a:t>
            </a:r>
            <a:endParaRPr lang="fr-FR" dirty="0">
              <a:solidFill>
                <a:srgbClr val="FF0000"/>
              </a:solidFill>
            </a:endParaRPr>
          </a:p>
          <a:p>
            <a:pPr algn="just">
              <a:lnSpc>
                <a:spcPct val="150000"/>
              </a:lnSpc>
            </a:pPr>
            <a:r>
              <a:rPr lang="fr-FR" b="1" i="1" dirty="0">
                <a:solidFill>
                  <a:srgbClr val="FF0000"/>
                </a:solidFill>
              </a:rPr>
              <a:t>II.1.1. Les pluriels réguliers  </a:t>
            </a:r>
            <a:r>
              <a:rPr lang="fr-FR" i="1" dirty="0">
                <a:solidFill>
                  <a:srgbClr val="FF0000"/>
                </a:solidFill>
              </a:rPr>
              <a:t>    </a:t>
            </a:r>
            <a:endParaRPr lang="fr-FR" dirty="0">
              <a:solidFill>
                <a:srgbClr val="FF0000"/>
              </a:solidFill>
            </a:endParaRPr>
          </a:p>
          <a:p>
            <a:pPr algn="just">
              <a:lnSpc>
                <a:spcPct val="150000"/>
              </a:lnSpc>
            </a:pPr>
            <a:r>
              <a:rPr lang="fr-FR" dirty="0"/>
              <a:t>	Il a donc existé en ancien français une déclinaison à deux cas, l’un pour les sujets et le groupe sujet, l’autre pour tous les compléments. Ces cas avaient pour origine, pour la forme du sujet, le nominatif latin (cas du sujet) et, pour la forme des compléments, l’accusatif latin (cas du complément d’objet) de la seule deuxième déclinaison latine car l’analogie avait joué en faveur de la déclinaison la plus fréquente, soit :</a:t>
            </a:r>
          </a:p>
          <a:p>
            <a:endParaRPr lang="fr-FR" dirty="0"/>
          </a:p>
        </p:txBody>
      </p:sp>
    </p:spTree>
    <p:extLst>
      <p:ext uri="{BB962C8B-B14F-4D97-AF65-F5344CB8AC3E}">
        <p14:creationId xmlns:p14="http://schemas.microsoft.com/office/powerpoint/2010/main" val="12718009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263236B9-D599-4F84-A4BB-84FCC84A7927}"/>
              </a:ext>
            </a:extLst>
          </p:cNvPr>
          <p:cNvGraphicFramePr>
            <a:graphicFrameLocks noGrp="1"/>
          </p:cNvGraphicFramePr>
          <p:nvPr>
            <p:ph idx="1"/>
            <p:extLst>
              <p:ext uri="{D42A27DB-BD31-4B8C-83A1-F6EECF244321}">
                <p14:modId xmlns:p14="http://schemas.microsoft.com/office/powerpoint/2010/main" val="3822697562"/>
              </p:ext>
            </p:extLst>
          </p:nvPr>
        </p:nvGraphicFramePr>
        <p:xfrm>
          <a:off x="1177636" y="1496292"/>
          <a:ext cx="10176164" cy="2121698"/>
        </p:xfrm>
        <a:graphic>
          <a:graphicData uri="http://schemas.openxmlformats.org/drawingml/2006/table">
            <a:tbl>
              <a:tblPr firstRow="1" firstCol="1" lastRow="1" lastCol="1" bandRow="1" bandCol="1">
                <a:tableStyleId>{5C22544A-7EE6-4342-B048-85BDC9FD1C3A}</a:tableStyleId>
              </a:tblPr>
              <a:tblGrid>
                <a:gridCol w="3165764">
                  <a:extLst>
                    <a:ext uri="{9D8B030D-6E8A-4147-A177-3AD203B41FA5}">
                      <a16:colId xmlns:a16="http://schemas.microsoft.com/office/drawing/2014/main" val="4183271285"/>
                    </a:ext>
                  </a:extLst>
                </a:gridCol>
                <a:gridCol w="3505200">
                  <a:extLst>
                    <a:ext uri="{9D8B030D-6E8A-4147-A177-3AD203B41FA5}">
                      <a16:colId xmlns:a16="http://schemas.microsoft.com/office/drawing/2014/main" val="1643392028"/>
                    </a:ext>
                  </a:extLst>
                </a:gridCol>
                <a:gridCol w="3505200">
                  <a:extLst>
                    <a:ext uri="{9D8B030D-6E8A-4147-A177-3AD203B41FA5}">
                      <a16:colId xmlns:a16="http://schemas.microsoft.com/office/drawing/2014/main" val="619500610"/>
                    </a:ext>
                  </a:extLst>
                </a:gridCol>
              </a:tblGrid>
              <a:tr h="695089">
                <a:tc>
                  <a:txBody>
                    <a:bodyPr/>
                    <a:lstStyle/>
                    <a:p>
                      <a:pPr algn="just">
                        <a:spcAft>
                          <a:spcPts val="0"/>
                        </a:spcAft>
                      </a:pPr>
                      <a:r>
                        <a:rPr lang="fr-FR" sz="2400" dirty="0">
                          <a:effectLst/>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      Singulier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       Pluriel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40112177"/>
                  </a:ext>
                </a:extLst>
              </a:tr>
              <a:tr h="695089">
                <a:tc>
                  <a:txBody>
                    <a:bodyPr/>
                    <a:lstStyle/>
                    <a:p>
                      <a:pPr algn="just">
                        <a:spcAft>
                          <a:spcPts val="0"/>
                        </a:spcAft>
                      </a:pPr>
                      <a:r>
                        <a:rPr lang="fr-FR" sz="2400" dirty="0">
                          <a:effectLst/>
                        </a:rPr>
                        <a:t>Cas sujet</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a:effectLst/>
                        </a:rPr>
                        <a:t>(li) murs  &lt;  murus</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(li) mur  &lt; muri</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2224081"/>
                  </a:ext>
                </a:extLst>
              </a:tr>
              <a:tr h="695089">
                <a:tc>
                  <a:txBody>
                    <a:bodyPr/>
                    <a:lstStyle/>
                    <a:p>
                      <a:pPr algn="just">
                        <a:spcAft>
                          <a:spcPts val="0"/>
                        </a:spcAft>
                      </a:pPr>
                      <a:endParaRPr lang="fr-FR" sz="2400" dirty="0">
                        <a:effectLst/>
                      </a:endParaRPr>
                    </a:p>
                    <a:p>
                      <a:pPr algn="just">
                        <a:spcAft>
                          <a:spcPts val="0"/>
                        </a:spcAft>
                      </a:pPr>
                      <a:r>
                        <a:rPr lang="fr-FR" sz="2400" dirty="0">
                          <a:effectLst/>
                        </a:rPr>
                        <a:t>Cas régime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(le) mur   &lt;  </a:t>
                      </a:r>
                      <a:r>
                        <a:rPr lang="fr-FR" sz="2400" dirty="0" err="1">
                          <a:effectLst/>
                        </a:rPr>
                        <a:t>muru</a:t>
                      </a:r>
                      <a:r>
                        <a:rPr lang="fr-FR" sz="2400" dirty="0">
                          <a:effectLst/>
                        </a:rPr>
                        <a:t> (m)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(les) murs  &lt; muros</a:t>
                      </a:r>
                    </a:p>
                    <a:p>
                      <a:pPr algn="just">
                        <a:spcAft>
                          <a:spcPts val="0"/>
                        </a:spcAft>
                      </a:pP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7575538"/>
                  </a:ext>
                </a:extLst>
              </a:tr>
            </a:tbl>
          </a:graphicData>
        </a:graphic>
      </p:graphicFrame>
      <p:sp>
        <p:nvSpPr>
          <p:cNvPr id="5" name="Rectangle 1">
            <a:extLst>
              <a:ext uri="{FF2B5EF4-FFF2-40B4-BE49-F238E27FC236}">
                <a16:creationId xmlns:a16="http://schemas.microsoft.com/office/drawing/2014/main" id="{0E72014B-2DFB-4D08-9604-DE66C3339FBD}"/>
              </a:ext>
            </a:extLst>
          </p:cNvPr>
          <p:cNvSpPr>
            <a:spLocks noChangeArrowheads="1"/>
          </p:cNvSpPr>
          <p:nvPr/>
        </p:nvSpPr>
        <p:spPr bwMode="auto">
          <a:xfrm>
            <a:off x="0" y="-787061"/>
            <a:ext cx="113538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dirty="0">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dirty="0">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b="1" dirty="0">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Masculin </a:t>
            </a:r>
            <a:endParaRPr kumimoji="0" lang="fr-FR" altLang="fr-F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4703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98E1F6F-9AA8-47FD-9E1F-665CAF038A18}"/>
              </a:ext>
            </a:extLst>
          </p:cNvPr>
          <p:cNvSpPr>
            <a:spLocks noGrp="1"/>
          </p:cNvSpPr>
          <p:nvPr>
            <p:ph idx="1"/>
          </p:nvPr>
        </p:nvSpPr>
        <p:spPr>
          <a:xfrm>
            <a:off x="838200" y="678873"/>
            <a:ext cx="10515600" cy="5498090"/>
          </a:xfrm>
        </p:spPr>
        <p:txBody>
          <a:bodyPr/>
          <a:lstStyle/>
          <a:p>
            <a:pPr algn="just">
              <a:lnSpc>
                <a:spcPct val="150000"/>
              </a:lnSpc>
            </a:pPr>
            <a:r>
              <a:rPr lang="fr-FR" dirty="0"/>
              <a:t>Les règles phonétiques qui se sont appliquées sont la chute des finales autres que </a:t>
            </a:r>
            <a:r>
              <a:rPr lang="fr-FR" dirty="0">
                <a:solidFill>
                  <a:srgbClr val="00B050"/>
                </a:solidFill>
              </a:rPr>
              <a:t>/a/</a:t>
            </a:r>
            <a:r>
              <a:rPr lang="fr-FR" dirty="0"/>
              <a:t> et le maintien du </a:t>
            </a:r>
            <a:r>
              <a:rPr lang="fr-FR" dirty="0">
                <a:solidFill>
                  <a:srgbClr val="00B050"/>
                </a:solidFill>
              </a:rPr>
              <a:t>/s/</a:t>
            </a:r>
            <a:r>
              <a:rPr lang="fr-FR" dirty="0"/>
              <a:t> final. </a:t>
            </a:r>
          </a:p>
          <a:p>
            <a:pPr algn="just">
              <a:lnSpc>
                <a:spcPct val="150000"/>
              </a:lnSpc>
            </a:pPr>
            <a:r>
              <a:rPr lang="fr-FR" dirty="0"/>
              <a:t>	Cette déclinaison médiévale ne s’est pas maintenue, elle a disparu à la fin du XIIIe siècle, et ce sont les formes les plus fréquentes qui sont restées : celles du cas régime, puisqu’il y a, dans les énoncés, beaucoup moins de sujets nominaux que de compléments. </a:t>
            </a:r>
          </a:p>
          <a:p>
            <a:pPr marL="0" indent="0" algn="just">
              <a:lnSpc>
                <a:spcPct val="150000"/>
              </a:lnSpc>
              <a:buNone/>
            </a:pPr>
            <a:r>
              <a:rPr lang="fr-FR" dirty="0"/>
              <a:t> </a:t>
            </a:r>
          </a:p>
          <a:p>
            <a:endParaRPr lang="fr-FR" dirty="0"/>
          </a:p>
        </p:txBody>
      </p:sp>
    </p:spTree>
    <p:extLst>
      <p:ext uri="{BB962C8B-B14F-4D97-AF65-F5344CB8AC3E}">
        <p14:creationId xmlns:p14="http://schemas.microsoft.com/office/powerpoint/2010/main" val="27167139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0CA6C4A-5943-40E8-B27D-E5F919996F56}"/>
              </a:ext>
            </a:extLst>
          </p:cNvPr>
          <p:cNvSpPr>
            <a:spLocks noGrp="1"/>
          </p:cNvSpPr>
          <p:nvPr>
            <p:ph idx="1"/>
          </p:nvPr>
        </p:nvSpPr>
        <p:spPr>
          <a:xfrm>
            <a:off x="838200" y="249382"/>
            <a:ext cx="10515600" cy="5927581"/>
          </a:xfrm>
        </p:spPr>
        <p:txBody>
          <a:bodyPr/>
          <a:lstStyle/>
          <a:p>
            <a:r>
              <a:rPr lang="fr-FR" dirty="0"/>
              <a:t>                                                 </a:t>
            </a:r>
            <a:r>
              <a:rPr lang="fr-FR" b="1" dirty="0"/>
              <a:t>Féminin</a:t>
            </a:r>
            <a:endParaRPr lang="fr-FR" dirty="0"/>
          </a:p>
          <a:p>
            <a:r>
              <a:rPr lang="fr-FR" b="1" dirty="0"/>
              <a:t> </a:t>
            </a:r>
            <a:endParaRPr lang="fr-FR" dirty="0"/>
          </a:p>
        </p:txBody>
      </p:sp>
      <p:graphicFrame>
        <p:nvGraphicFramePr>
          <p:cNvPr id="4" name="Tableau 3">
            <a:extLst>
              <a:ext uri="{FF2B5EF4-FFF2-40B4-BE49-F238E27FC236}">
                <a16:creationId xmlns:a16="http://schemas.microsoft.com/office/drawing/2014/main" id="{1108EF8B-578A-4995-AAF6-244838EC7A07}"/>
              </a:ext>
            </a:extLst>
          </p:cNvPr>
          <p:cNvGraphicFramePr>
            <a:graphicFrameLocks noGrp="1"/>
          </p:cNvGraphicFramePr>
          <p:nvPr>
            <p:extLst>
              <p:ext uri="{D42A27DB-BD31-4B8C-83A1-F6EECF244321}">
                <p14:modId xmlns:p14="http://schemas.microsoft.com/office/powerpoint/2010/main" val="1727474794"/>
              </p:ext>
            </p:extLst>
          </p:nvPr>
        </p:nvGraphicFramePr>
        <p:xfrm>
          <a:off x="838200" y="1257300"/>
          <a:ext cx="10515600" cy="1343026"/>
        </p:xfrm>
        <a:graphic>
          <a:graphicData uri="http://schemas.openxmlformats.org/drawingml/2006/table">
            <a:tbl>
              <a:tblPr firstRow="1" firstCol="1" lastRow="1" lastCol="1" bandRow="1" bandCol="1">
                <a:tableStyleId>{5C22544A-7EE6-4342-B048-85BDC9FD1C3A}</a:tableStyleId>
              </a:tblPr>
              <a:tblGrid>
                <a:gridCol w="3505200">
                  <a:extLst>
                    <a:ext uri="{9D8B030D-6E8A-4147-A177-3AD203B41FA5}">
                      <a16:colId xmlns:a16="http://schemas.microsoft.com/office/drawing/2014/main" val="2486392272"/>
                    </a:ext>
                  </a:extLst>
                </a:gridCol>
                <a:gridCol w="3505200">
                  <a:extLst>
                    <a:ext uri="{9D8B030D-6E8A-4147-A177-3AD203B41FA5}">
                      <a16:colId xmlns:a16="http://schemas.microsoft.com/office/drawing/2014/main" val="2266049405"/>
                    </a:ext>
                  </a:extLst>
                </a:gridCol>
                <a:gridCol w="3505200">
                  <a:extLst>
                    <a:ext uri="{9D8B030D-6E8A-4147-A177-3AD203B41FA5}">
                      <a16:colId xmlns:a16="http://schemas.microsoft.com/office/drawing/2014/main" val="1784882157"/>
                    </a:ext>
                  </a:extLst>
                </a:gridCol>
              </a:tblGrid>
              <a:tr h="671513">
                <a:tc>
                  <a:txBody>
                    <a:bodyPr/>
                    <a:lstStyle/>
                    <a:p>
                      <a:pPr algn="just">
                        <a:spcAft>
                          <a:spcPts val="0"/>
                        </a:spcAft>
                      </a:pPr>
                      <a:r>
                        <a:rPr lang="fr-FR" sz="2400" dirty="0">
                          <a:effectLst/>
                        </a:rPr>
                        <a:t>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Singulier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a:effectLst/>
                        </a:rPr>
                        <a:t>Pluriel </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9239014"/>
                  </a:ext>
                </a:extLst>
              </a:tr>
              <a:tr h="671513">
                <a:tc>
                  <a:txBody>
                    <a:bodyPr/>
                    <a:lstStyle/>
                    <a:p>
                      <a:pPr algn="just">
                        <a:spcAft>
                          <a:spcPts val="0"/>
                        </a:spcAft>
                      </a:pPr>
                      <a:r>
                        <a:rPr lang="fr-FR" sz="2400">
                          <a:effectLst/>
                        </a:rPr>
                        <a:t>Forme unique</a:t>
                      </a:r>
                      <a:endParaRPr lang="fr-F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(la) rose &lt; rosa et rosa (m)</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fr-FR" sz="2400" dirty="0">
                          <a:effectLst/>
                        </a:rPr>
                        <a:t>(les) roses &lt; rosas </a:t>
                      </a:r>
                      <a:endParaRPr lang="fr-F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26686061"/>
                  </a:ext>
                </a:extLst>
              </a:tr>
            </a:tbl>
          </a:graphicData>
        </a:graphic>
      </p:graphicFrame>
      <p:sp>
        <p:nvSpPr>
          <p:cNvPr id="5" name="Rectangle 1">
            <a:extLst>
              <a:ext uri="{FF2B5EF4-FFF2-40B4-BE49-F238E27FC236}">
                <a16:creationId xmlns:a16="http://schemas.microsoft.com/office/drawing/2014/main" id="{79BE9C5F-D585-4CE8-9BD9-7808CCD4926B}"/>
              </a:ext>
            </a:extLst>
          </p:cNvPr>
          <p:cNvSpPr>
            <a:spLocks noChangeArrowheads="1"/>
          </p:cNvSpPr>
          <p:nvPr/>
        </p:nvSpPr>
        <p:spPr bwMode="auto">
          <a:xfrm>
            <a:off x="838201" y="1754219"/>
            <a:ext cx="10515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Les règles phonétiques qui se sont appliquées sont la transformation du a final en e sourd, puis muet, et le maintien du s final.</a:t>
            </a:r>
            <a:r>
              <a:rPr kumimoji="0" lang="fr-FR" altLang="fr-FR" sz="24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endParaRPr kumimoji="0" lang="fr-FR" altLang="fr-FR"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1" i="1" u="none" strike="noStrike" cap="none" normalizeH="0" baseline="0" dirty="0">
                <a:ln>
                  <a:noFill/>
                </a:ln>
                <a:solidFill>
                  <a:srgbClr val="FF0000"/>
                </a:solidFill>
                <a:effectLst/>
                <a:latin typeface="Cambria" panose="02040503050406030204" pitchFamily="18" charset="0"/>
                <a:ea typeface="Times New Roman" panose="02020603050405020304" pitchFamily="18" charset="0"/>
              </a:rPr>
              <a:t>II.1.2. Les pluriels irréguliers</a:t>
            </a:r>
            <a:endParaRPr kumimoji="0" lang="fr-FR" altLang="fr-FR" sz="2400" b="0" i="0" u="none" strike="noStrike" cap="none" normalizeH="0" baseline="0" dirty="0">
              <a:ln>
                <a:noFill/>
              </a:ln>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Les pluriels irréguliers proviennent d’une autre évolution phonétique : la vocalisation du </a:t>
            </a:r>
            <a:r>
              <a:rPr kumimoji="0" lang="fr-FR" altLang="fr-FR" sz="2400" b="0" i="0" u="none" strike="noStrike" cap="none" normalizeH="0" baseline="0" dirty="0">
                <a:ln>
                  <a:noFill/>
                </a:ln>
                <a:solidFill>
                  <a:srgbClr val="00B050"/>
                </a:solidFill>
                <a:effectLst/>
                <a:latin typeface="Cambria" panose="02040503050406030204" pitchFamily="18" charset="0"/>
                <a:ea typeface="Times New Roman" panose="02020603050405020304" pitchFamily="18" charset="0"/>
                <a:cs typeface="Times New Roman" panose="02020603050405020304" pitchFamily="18" charset="0"/>
              </a:rPr>
              <a:t>/l/ </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devant une consonne, qui fait que les latins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alter</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et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ultra</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(anc. </a:t>
            </a:r>
            <a:r>
              <a:rPr kumimoji="0" lang="fr-FR" altLang="fr-FR" sz="2400" b="0" i="0"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fr.</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altre</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et </a:t>
            </a:r>
            <a:r>
              <a:rPr kumimoji="0" lang="fr-FR" altLang="fr-FR" sz="24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oltre</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sont devenus en français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autre</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et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outre</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Cette vocalisation s’était aussi opérée devant le </a:t>
            </a:r>
            <a:r>
              <a:rPr kumimoji="0" lang="fr-FR" altLang="fr-FR" sz="2400" b="0" i="1" u="none" strike="noStrike" cap="none" normalizeH="0" baseline="0" dirty="0">
                <a:ln>
                  <a:noFill/>
                </a:ln>
                <a:solidFill>
                  <a:srgbClr val="00B050"/>
                </a:solidFill>
                <a:effectLst/>
                <a:latin typeface="Cambria" panose="02040503050406030204" pitchFamily="18" charset="0"/>
                <a:ea typeface="Times New Roman" panose="02020603050405020304" pitchFamily="18" charset="0"/>
                <a:cs typeface="Times New Roman" panose="02020603050405020304" pitchFamily="18" charset="0"/>
              </a:rPr>
              <a:t>–s</a:t>
            </a:r>
            <a:r>
              <a:rPr kumimoji="0" lang="fr-FR" altLang="fr-FR" sz="2400" b="0" i="0" u="none" strike="noStrike" cap="none" normalizeH="0" baseline="0" dirty="0">
                <a:ln>
                  <a:noFill/>
                </a:ln>
                <a:solidFill>
                  <a:srgbClr val="00B050"/>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désinentiel, si bien qu’on disait en ancien français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cheval</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les</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chevaus</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mais aussi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 rossignol</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les </a:t>
            </a:r>
            <a:r>
              <a:rPr kumimoji="0" lang="fr-FR" altLang="fr-FR" sz="24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rossignous</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 </a:t>
            </a:r>
            <a:r>
              <a:rPr kumimoji="0" lang="fr-FR" altLang="fr-FR" sz="24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chevel</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les </a:t>
            </a:r>
            <a:r>
              <a:rPr kumimoji="0" lang="fr-FR" altLang="fr-FR" sz="24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cheveus</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 col</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les</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r>
              <a:rPr kumimoji="0" lang="fr-FR" altLang="fr-FR" sz="24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cous</a:t>
            </a:r>
            <a:r>
              <a:rPr kumimoji="0" lang="fr-FR" altLang="fr-FR"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cs typeface="Times New Roman" panose="02020603050405020304" pitchFamily="18" charset="0"/>
              </a:rPr>
              <a:t>. </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66677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BBD4F60-EF88-4BBA-AEE9-A8B62C69D18A}"/>
              </a:ext>
            </a:extLst>
          </p:cNvPr>
          <p:cNvSpPr>
            <a:spLocks noGrp="1"/>
          </p:cNvSpPr>
          <p:nvPr>
            <p:ph idx="1"/>
          </p:nvPr>
        </p:nvSpPr>
        <p:spPr>
          <a:xfrm>
            <a:off x="838200" y="692727"/>
            <a:ext cx="10515600" cy="5484236"/>
          </a:xfrm>
        </p:spPr>
        <p:txBody>
          <a:bodyPr/>
          <a:lstStyle/>
          <a:p>
            <a:pPr algn="just">
              <a:lnSpc>
                <a:spcPct val="150000"/>
              </a:lnSpc>
            </a:pPr>
            <a:r>
              <a:rPr lang="fr-FR" dirty="0"/>
              <a:t>L’alternance ne s’est maintenue que pour la classe des mots en </a:t>
            </a:r>
            <a:r>
              <a:rPr lang="fr-FR" i="1" dirty="0">
                <a:solidFill>
                  <a:srgbClr val="00B050"/>
                </a:solidFill>
              </a:rPr>
              <a:t>–al</a:t>
            </a:r>
            <a:r>
              <a:rPr lang="fr-FR" dirty="0"/>
              <a:t>, il y a eu réfection analogique, le plus souvent sur la forme pluriel, pour les autres mots.</a:t>
            </a:r>
          </a:p>
          <a:p>
            <a:pPr algn="just">
              <a:lnSpc>
                <a:spcPct val="150000"/>
              </a:lnSpc>
            </a:pPr>
            <a:r>
              <a:rPr lang="fr-FR" dirty="0"/>
              <a:t>	Enfin le </a:t>
            </a:r>
            <a:r>
              <a:rPr lang="fr-FR" dirty="0">
                <a:solidFill>
                  <a:srgbClr val="00B050"/>
                </a:solidFill>
              </a:rPr>
              <a:t>–x</a:t>
            </a:r>
            <a:r>
              <a:rPr lang="fr-FR" dirty="0"/>
              <a:t> orthographique que nous mettons à la finale de ces mots garde le souvenir d’une habitude des scribes du Moyen Age d’abréger en </a:t>
            </a:r>
            <a:r>
              <a:rPr lang="fr-FR" i="1" dirty="0">
                <a:solidFill>
                  <a:srgbClr val="00B050"/>
                </a:solidFill>
              </a:rPr>
              <a:t>–x</a:t>
            </a:r>
            <a:r>
              <a:rPr lang="fr-FR" dirty="0">
                <a:solidFill>
                  <a:srgbClr val="00B050"/>
                </a:solidFill>
              </a:rPr>
              <a:t> </a:t>
            </a:r>
            <a:r>
              <a:rPr lang="fr-FR" dirty="0"/>
              <a:t>la séquence des </a:t>
            </a:r>
            <a:r>
              <a:rPr lang="fr-FR" dirty="0">
                <a:solidFill>
                  <a:srgbClr val="00B050"/>
                </a:solidFill>
              </a:rPr>
              <a:t>-</a:t>
            </a:r>
            <a:r>
              <a:rPr lang="fr-FR" i="1" dirty="0">
                <a:solidFill>
                  <a:srgbClr val="00B050"/>
                </a:solidFill>
              </a:rPr>
              <a:t>us</a:t>
            </a:r>
            <a:r>
              <a:rPr lang="fr-FR" dirty="0">
                <a:solidFill>
                  <a:srgbClr val="00B050"/>
                </a:solidFill>
              </a:rPr>
              <a:t> </a:t>
            </a:r>
            <a:r>
              <a:rPr lang="fr-FR" dirty="0"/>
              <a:t>(ils écrivaient, par exemple, les </a:t>
            </a:r>
            <a:r>
              <a:rPr lang="fr-FR" dirty="0" err="1"/>
              <a:t>chevax</a:t>
            </a:r>
            <a:r>
              <a:rPr lang="fr-FR" dirty="0"/>
              <a:t>).   </a:t>
            </a:r>
            <a:r>
              <a:rPr lang="fr-FR" b="1" i="1" dirty="0"/>
              <a:t> </a:t>
            </a:r>
            <a:endParaRPr lang="fr-FR" dirty="0"/>
          </a:p>
          <a:p>
            <a:pPr algn="just">
              <a:lnSpc>
                <a:spcPct val="150000"/>
              </a:lnSpc>
            </a:pPr>
            <a:r>
              <a:rPr lang="fr-FR" dirty="0"/>
              <a:t> </a:t>
            </a:r>
          </a:p>
          <a:p>
            <a:endParaRPr lang="fr-FR" dirty="0"/>
          </a:p>
        </p:txBody>
      </p:sp>
    </p:spTree>
    <p:extLst>
      <p:ext uri="{BB962C8B-B14F-4D97-AF65-F5344CB8AC3E}">
        <p14:creationId xmlns:p14="http://schemas.microsoft.com/office/powerpoint/2010/main" val="11986048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C13435-CEAE-4224-BDD4-8BD067F60D6F}"/>
              </a:ext>
            </a:extLst>
          </p:cNvPr>
          <p:cNvSpPr>
            <a:spLocks noGrp="1"/>
          </p:cNvSpPr>
          <p:nvPr>
            <p:ph idx="1"/>
          </p:nvPr>
        </p:nvSpPr>
        <p:spPr>
          <a:xfrm>
            <a:off x="838200" y="374074"/>
            <a:ext cx="10515600" cy="6899562"/>
          </a:xfrm>
        </p:spPr>
        <p:txBody>
          <a:bodyPr/>
          <a:lstStyle/>
          <a:p>
            <a:r>
              <a:rPr lang="fr-FR" b="1" dirty="0">
                <a:solidFill>
                  <a:srgbClr val="FF0000"/>
                </a:solidFill>
              </a:rPr>
              <a:t>II.2.  </a:t>
            </a:r>
            <a:r>
              <a:rPr lang="fr-FR" b="1" u="sng" dirty="0">
                <a:solidFill>
                  <a:srgbClr val="FF0000"/>
                </a:solidFill>
              </a:rPr>
              <a:t>L’ARTICLE</a:t>
            </a:r>
            <a:endParaRPr lang="fr-FR" dirty="0">
              <a:solidFill>
                <a:srgbClr val="FF0000"/>
              </a:solidFill>
            </a:endParaRPr>
          </a:p>
          <a:p>
            <a:pPr marL="0" indent="0">
              <a:buNone/>
            </a:pPr>
            <a:r>
              <a:rPr lang="fr-FR" dirty="0">
                <a:solidFill>
                  <a:srgbClr val="FF0000"/>
                </a:solidFill>
              </a:rPr>
              <a:t> </a:t>
            </a:r>
          </a:p>
          <a:p>
            <a:r>
              <a:rPr lang="fr-FR" b="1" dirty="0">
                <a:solidFill>
                  <a:srgbClr val="FF0000"/>
                </a:solidFill>
              </a:rPr>
              <a:t>II.2.1. L’ARTICLE DEFINI </a:t>
            </a:r>
            <a:endParaRPr lang="fr-FR" dirty="0">
              <a:solidFill>
                <a:srgbClr val="FF0000"/>
              </a:solidFill>
            </a:endParaRPr>
          </a:p>
          <a:p>
            <a:pPr algn="just">
              <a:lnSpc>
                <a:spcPct val="100000"/>
              </a:lnSpc>
            </a:pPr>
            <a:r>
              <a:rPr lang="fr-FR" b="1" dirty="0"/>
              <a:t>	</a:t>
            </a:r>
            <a:r>
              <a:rPr lang="fr-FR" dirty="0"/>
              <a:t>L’ancienne langue avait une déclinaison à deux cas (au singulier comme au pluriel) pour l’article, les substantifs masculins, les adjectifs et participes, et les pronoms.  On appelle ces cas : cas sujet (</a:t>
            </a:r>
            <a:r>
              <a:rPr lang="fr-FR" dirty="0" err="1"/>
              <a:t>cs</a:t>
            </a:r>
            <a:r>
              <a:rPr lang="fr-FR" dirty="0"/>
              <a:t>) et cas régime (</a:t>
            </a:r>
            <a:r>
              <a:rPr lang="fr-FR" dirty="0" err="1"/>
              <a:t>cr</a:t>
            </a:r>
            <a:r>
              <a:rPr lang="fr-FR" dirty="0"/>
              <a:t>).</a:t>
            </a:r>
          </a:p>
          <a:p>
            <a:pPr marL="0" indent="0">
              <a:buNone/>
            </a:pPr>
            <a:r>
              <a:rPr lang="fr-FR" b="1" dirty="0"/>
              <a:t> </a:t>
            </a:r>
            <a:endParaRPr lang="fr-FR" dirty="0"/>
          </a:p>
          <a:p>
            <a:pPr marL="0" indent="0">
              <a:buNone/>
            </a:pPr>
            <a:r>
              <a:rPr lang="fr-FR" dirty="0"/>
              <a:t>			</a:t>
            </a:r>
            <a:r>
              <a:rPr lang="fr-FR" i="1" dirty="0"/>
              <a:t>Singulier					Pluriel</a:t>
            </a:r>
            <a:endParaRPr lang="fr-FR" dirty="0"/>
          </a:p>
          <a:p>
            <a:pPr marL="0" indent="0">
              <a:buNone/>
            </a:pPr>
            <a:r>
              <a:rPr lang="fr-FR" i="1" dirty="0"/>
              <a:t>		masculin	féminin			masculin       féminin</a:t>
            </a:r>
            <a:r>
              <a:rPr lang="fr-FR" dirty="0"/>
              <a:t>	</a:t>
            </a:r>
          </a:p>
          <a:p>
            <a:r>
              <a:rPr lang="fr-FR" dirty="0" err="1"/>
              <a:t>cs</a:t>
            </a:r>
            <a:r>
              <a:rPr lang="fr-FR" dirty="0"/>
              <a:t>		      li	    }       				      li	     }	</a:t>
            </a:r>
          </a:p>
          <a:p>
            <a:r>
              <a:rPr lang="fr-FR" dirty="0" err="1"/>
              <a:t>cr</a:t>
            </a:r>
            <a:r>
              <a:rPr lang="fr-FR" dirty="0"/>
              <a:t>		      </a:t>
            </a:r>
            <a:r>
              <a:rPr lang="fr-FR" dirty="0" err="1"/>
              <a:t>lo</a:t>
            </a:r>
            <a:r>
              <a:rPr lang="fr-FR" dirty="0"/>
              <a:t>, le }         la				      les	     } 	 les</a:t>
            </a:r>
          </a:p>
          <a:p>
            <a:r>
              <a:rPr lang="fr-FR" dirty="0"/>
              <a:t> </a:t>
            </a:r>
          </a:p>
          <a:p>
            <a:endParaRPr lang="fr-FR" dirty="0"/>
          </a:p>
        </p:txBody>
      </p:sp>
    </p:spTree>
    <p:extLst>
      <p:ext uri="{BB962C8B-B14F-4D97-AF65-F5344CB8AC3E}">
        <p14:creationId xmlns:p14="http://schemas.microsoft.com/office/powerpoint/2010/main" val="23575717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6048061-B099-40CF-A0A1-29DB8CF75335}"/>
              </a:ext>
            </a:extLst>
          </p:cNvPr>
          <p:cNvSpPr>
            <a:spLocks noGrp="1"/>
          </p:cNvSpPr>
          <p:nvPr>
            <p:ph idx="1"/>
          </p:nvPr>
        </p:nvSpPr>
        <p:spPr>
          <a:xfrm>
            <a:off x="838200" y="554182"/>
            <a:ext cx="10515600" cy="5622781"/>
          </a:xfrm>
        </p:spPr>
        <p:txBody>
          <a:bodyPr/>
          <a:lstStyle/>
          <a:p>
            <a:pPr algn="just">
              <a:lnSpc>
                <a:spcPct val="100000"/>
              </a:lnSpc>
            </a:pPr>
            <a:r>
              <a:rPr lang="fr-FR" i="1" dirty="0"/>
              <a:t>Remarques</a:t>
            </a:r>
            <a:r>
              <a:rPr lang="fr-FR" dirty="0"/>
              <a:t>. Au cas sujet masculin singulier li provient, par aphérèse de </a:t>
            </a:r>
            <a:r>
              <a:rPr lang="fr-FR" i="1" dirty="0">
                <a:solidFill>
                  <a:srgbClr val="00B050"/>
                </a:solidFill>
              </a:rPr>
              <a:t>il</a:t>
            </a:r>
            <a:r>
              <a:rPr lang="fr-FR" dirty="0"/>
              <a:t>, de </a:t>
            </a:r>
            <a:r>
              <a:rPr lang="fr-FR" i="1" dirty="0" err="1">
                <a:solidFill>
                  <a:srgbClr val="00B050"/>
                </a:solidFill>
              </a:rPr>
              <a:t>illi</a:t>
            </a:r>
            <a:r>
              <a:rPr lang="fr-FR" dirty="0">
                <a:solidFill>
                  <a:srgbClr val="00B050"/>
                </a:solidFill>
              </a:rPr>
              <a:t> </a:t>
            </a:r>
            <a:r>
              <a:rPr lang="fr-FR" dirty="0"/>
              <a:t>pour </a:t>
            </a:r>
            <a:r>
              <a:rPr lang="fr-FR" i="1" dirty="0">
                <a:solidFill>
                  <a:srgbClr val="00B050"/>
                </a:solidFill>
              </a:rPr>
              <a:t>ille</a:t>
            </a:r>
            <a:r>
              <a:rPr lang="fr-FR" dirty="0"/>
              <a:t>. </a:t>
            </a:r>
          </a:p>
          <a:p>
            <a:pPr algn="just">
              <a:lnSpc>
                <a:spcPct val="100000"/>
              </a:lnSpc>
            </a:pPr>
            <a:r>
              <a:rPr lang="fr-FR" dirty="0"/>
              <a:t>Au cas régime singulier </a:t>
            </a:r>
            <a:r>
              <a:rPr lang="fr-FR" dirty="0" err="1"/>
              <a:t>lo</a:t>
            </a:r>
            <a:r>
              <a:rPr lang="fr-FR" dirty="0"/>
              <a:t> se rencontre jusqu’au début du XIIe siècle : il devient le par suite de son emploi comme atone.</a:t>
            </a:r>
          </a:p>
          <a:p>
            <a:pPr algn="just">
              <a:lnSpc>
                <a:spcPct val="100000"/>
              </a:lnSpc>
            </a:pPr>
            <a:r>
              <a:rPr lang="fr-FR" i="1" dirty="0">
                <a:solidFill>
                  <a:srgbClr val="00B050"/>
                </a:solidFill>
              </a:rPr>
              <a:t>Les formes contractées</a:t>
            </a:r>
            <a:r>
              <a:rPr lang="fr-FR" dirty="0"/>
              <a:t> :   </a:t>
            </a:r>
          </a:p>
          <a:p>
            <a:pPr algn="just">
              <a:lnSpc>
                <a:spcPct val="100000"/>
              </a:lnSpc>
            </a:pPr>
            <a:r>
              <a:rPr lang="fr-FR" dirty="0"/>
              <a:t>	Devant un mot commençant par une consonne, l’article défini se fond en un seul mot phonétique et graphique, par enclise, avec trois prépositions, les plus courantes : </a:t>
            </a:r>
          </a:p>
          <a:p>
            <a:pPr algn="just">
              <a:lnSpc>
                <a:spcPct val="100000"/>
              </a:lnSpc>
            </a:pPr>
            <a:r>
              <a:rPr lang="fr-FR" i="1" dirty="0"/>
              <a:t>a + le : al, au.</a:t>
            </a:r>
            <a:endParaRPr lang="fr-FR" dirty="0"/>
          </a:p>
          <a:p>
            <a:pPr algn="just">
              <a:lnSpc>
                <a:spcPct val="100000"/>
              </a:lnSpc>
            </a:pPr>
            <a:r>
              <a:rPr lang="fr-FR" i="1" dirty="0"/>
              <a:t>a + les</a:t>
            </a:r>
            <a:r>
              <a:rPr lang="fr-FR" dirty="0"/>
              <a:t> (masc. et fém.) : </a:t>
            </a:r>
            <a:r>
              <a:rPr lang="fr-FR" i="1" dirty="0"/>
              <a:t>as, </a:t>
            </a:r>
            <a:r>
              <a:rPr lang="fr-FR" i="1" dirty="0" err="1"/>
              <a:t>aus</a:t>
            </a:r>
            <a:r>
              <a:rPr lang="fr-FR" dirty="0"/>
              <a:t> ( la forme </a:t>
            </a:r>
            <a:r>
              <a:rPr lang="fr-FR" i="1" dirty="0" err="1"/>
              <a:t>aus</a:t>
            </a:r>
            <a:r>
              <a:rPr lang="fr-FR" dirty="0"/>
              <a:t> est plus tardive( XIIIe siècle) et formée par addition de </a:t>
            </a:r>
            <a:r>
              <a:rPr lang="fr-FR" i="1" dirty="0"/>
              <a:t>–s</a:t>
            </a:r>
            <a:r>
              <a:rPr lang="fr-FR" dirty="0"/>
              <a:t> au </a:t>
            </a:r>
            <a:r>
              <a:rPr lang="fr-FR" dirty="0" err="1"/>
              <a:t>sg</a:t>
            </a:r>
            <a:r>
              <a:rPr lang="fr-FR" dirty="0"/>
              <a:t>. </a:t>
            </a:r>
            <a:r>
              <a:rPr lang="fr-FR" i="1" dirty="0"/>
              <a:t>au</a:t>
            </a:r>
            <a:r>
              <a:rPr lang="fr-FR" dirty="0"/>
              <a:t>).</a:t>
            </a:r>
          </a:p>
          <a:p>
            <a:endParaRPr lang="fr-FR" dirty="0"/>
          </a:p>
        </p:txBody>
      </p:sp>
    </p:spTree>
    <p:extLst>
      <p:ext uri="{BB962C8B-B14F-4D97-AF65-F5344CB8AC3E}">
        <p14:creationId xmlns:p14="http://schemas.microsoft.com/office/powerpoint/2010/main" val="31612061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4150AD-AC58-432C-B930-A8B25E755703}"/>
              </a:ext>
            </a:extLst>
          </p:cNvPr>
          <p:cNvSpPr>
            <a:spLocks noGrp="1"/>
          </p:cNvSpPr>
          <p:nvPr>
            <p:ph idx="1"/>
          </p:nvPr>
        </p:nvSpPr>
        <p:spPr>
          <a:xfrm>
            <a:off x="838200" y="512618"/>
            <a:ext cx="10515600" cy="6054437"/>
          </a:xfrm>
        </p:spPr>
        <p:txBody>
          <a:bodyPr/>
          <a:lstStyle/>
          <a:p>
            <a:pPr marL="0" indent="0">
              <a:buNone/>
            </a:pPr>
            <a:r>
              <a:rPr lang="fr-FR" i="1" dirty="0"/>
              <a:t>	de + le : </a:t>
            </a:r>
            <a:r>
              <a:rPr lang="fr-FR" i="1" dirty="0" err="1"/>
              <a:t>del</a:t>
            </a:r>
            <a:r>
              <a:rPr lang="fr-FR" i="1" dirty="0"/>
              <a:t>, </a:t>
            </a:r>
            <a:r>
              <a:rPr lang="fr-FR" i="1" dirty="0" err="1"/>
              <a:t>deu</a:t>
            </a:r>
            <a:r>
              <a:rPr lang="fr-FR" i="1" dirty="0"/>
              <a:t>, </a:t>
            </a:r>
            <a:r>
              <a:rPr lang="fr-FR" i="1" dirty="0" err="1"/>
              <a:t>dou</a:t>
            </a:r>
            <a:r>
              <a:rPr lang="fr-FR" i="1" dirty="0"/>
              <a:t>, du.</a:t>
            </a:r>
            <a:endParaRPr lang="fr-FR" dirty="0"/>
          </a:p>
          <a:p>
            <a:pPr marL="0" indent="0">
              <a:buNone/>
            </a:pPr>
            <a:r>
              <a:rPr lang="fr-FR" i="1" dirty="0"/>
              <a:t>	de + les : des.</a:t>
            </a:r>
            <a:endParaRPr lang="fr-FR" dirty="0"/>
          </a:p>
          <a:p>
            <a:pPr marL="0" indent="0">
              <a:buNone/>
            </a:pPr>
            <a:r>
              <a:rPr lang="fr-FR" i="1" dirty="0"/>
              <a:t>	en + le : el, eu, ou, u, on.</a:t>
            </a:r>
            <a:endParaRPr lang="fr-FR" dirty="0"/>
          </a:p>
          <a:p>
            <a:pPr marL="0" indent="0">
              <a:buNone/>
            </a:pPr>
            <a:r>
              <a:rPr lang="fr-FR" i="1" dirty="0"/>
              <a:t>	en + les : ès     </a:t>
            </a:r>
            <a:endParaRPr lang="fr-FR" dirty="0"/>
          </a:p>
          <a:p>
            <a:pPr marL="0" indent="0">
              <a:buNone/>
            </a:pPr>
            <a:r>
              <a:rPr lang="fr-FR" i="1" dirty="0"/>
              <a:t> </a:t>
            </a:r>
            <a:endParaRPr lang="fr-FR" dirty="0"/>
          </a:p>
          <a:p>
            <a:pPr algn="just"/>
            <a:r>
              <a:rPr lang="fr-FR" i="1" dirty="0">
                <a:solidFill>
                  <a:srgbClr val="00B050"/>
                </a:solidFill>
              </a:rPr>
              <a:t>En les </a:t>
            </a:r>
            <a:r>
              <a:rPr lang="fr-FR" dirty="0"/>
              <a:t>devient </a:t>
            </a:r>
            <a:r>
              <a:rPr lang="fr-FR" i="1" dirty="0">
                <a:solidFill>
                  <a:srgbClr val="00B050"/>
                </a:solidFill>
              </a:rPr>
              <a:t>ès</a:t>
            </a:r>
            <a:r>
              <a:rPr lang="fr-FR" dirty="0"/>
              <a:t>, maintenu dans quelques expressions : licence </a:t>
            </a:r>
            <a:r>
              <a:rPr lang="fr-FR" dirty="0">
                <a:solidFill>
                  <a:srgbClr val="00B050"/>
                </a:solidFill>
              </a:rPr>
              <a:t>ès </a:t>
            </a:r>
            <a:r>
              <a:rPr lang="fr-FR" dirty="0"/>
              <a:t>lettres, </a:t>
            </a:r>
            <a:r>
              <a:rPr lang="fr-FR" dirty="0">
                <a:solidFill>
                  <a:srgbClr val="00B050"/>
                </a:solidFill>
              </a:rPr>
              <a:t>ès </a:t>
            </a:r>
            <a:r>
              <a:rPr lang="fr-FR" dirty="0"/>
              <a:t>sciences, etc. docteur </a:t>
            </a:r>
            <a:r>
              <a:rPr lang="fr-FR" dirty="0">
                <a:solidFill>
                  <a:srgbClr val="00B050"/>
                </a:solidFill>
              </a:rPr>
              <a:t>ès</a:t>
            </a:r>
            <a:r>
              <a:rPr lang="fr-FR" dirty="0"/>
              <a:t> sciences, </a:t>
            </a:r>
            <a:r>
              <a:rPr lang="fr-FR" dirty="0">
                <a:solidFill>
                  <a:srgbClr val="00B050"/>
                </a:solidFill>
              </a:rPr>
              <a:t>ès</a:t>
            </a:r>
            <a:r>
              <a:rPr lang="fr-FR" dirty="0"/>
              <a:t> mathématiques, </a:t>
            </a:r>
            <a:r>
              <a:rPr lang="fr-FR" dirty="0">
                <a:solidFill>
                  <a:srgbClr val="00B050"/>
                </a:solidFill>
              </a:rPr>
              <a:t>ès</a:t>
            </a:r>
            <a:r>
              <a:rPr lang="fr-FR" dirty="0"/>
              <a:t> lettres, etc.</a:t>
            </a:r>
          </a:p>
          <a:p>
            <a:pPr algn="just"/>
            <a:r>
              <a:rPr lang="fr-FR" dirty="0"/>
              <a:t>L’article défini provient du pronom démonstratif latin </a:t>
            </a:r>
            <a:r>
              <a:rPr lang="fr-FR" i="1" dirty="0"/>
              <a:t>ille</a:t>
            </a:r>
            <a:r>
              <a:rPr lang="fr-FR" dirty="0"/>
              <a:t>, </a:t>
            </a:r>
            <a:r>
              <a:rPr lang="fr-FR" i="1" dirty="0" err="1"/>
              <a:t>illa</a:t>
            </a:r>
            <a:r>
              <a:rPr lang="fr-FR" dirty="0"/>
              <a:t>. Le souvenir de cette origine fait que, aux débuts de la langue, l’article n’est employé que pour déterminer avec précision un objet. D’une manière générale l’article est d’un emploi beaucoup moins fréquent dans la langue ancienne que dans la langue moderne. </a:t>
            </a:r>
          </a:p>
        </p:txBody>
      </p:sp>
    </p:spTree>
    <p:extLst>
      <p:ext uri="{BB962C8B-B14F-4D97-AF65-F5344CB8AC3E}">
        <p14:creationId xmlns:p14="http://schemas.microsoft.com/office/powerpoint/2010/main" val="1216631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61F3184-1220-4B12-868F-C2AC18C14B09}"/>
              </a:ext>
            </a:extLst>
          </p:cNvPr>
          <p:cNvSpPr>
            <a:spLocks noGrp="1"/>
          </p:cNvSpPr>
          <p:nvPr>
            <p:ph idx="1"/>
          </p:nvPr>
        </p:nvSpPr>
        <p:spPr>
          <a:xfrm>
            <a:off x="838200" y="540326"/>
            <a:ext cx="10515600" cy="6165273"/>
          </a:xfrm>
        </p:spPr>
        <p:txBody>
          <a:bodyPr/>
          <a:lstStyle/>
          <a:p>
            <a:r>
              <a:rPr lang="fr-FR" dirty="0"/>
              <a:t>En général, il n’est pas employé </a:t>
            </a:r>
            <a:r>
              <a:rPr lang="fr-FR" dirty="0">
                <a:solidFill>
                  <a:srgbClr val="00B050"/>
                </a:solidFill>
              </a:rPr>
              <a:t>devant les noms abstraits</a:t>
            </a:r>
            <a:r>
              <a:rPr lang="fr-FR" dirty="0"/>
              <a:t>. </a:t>
            </a:r>
          </a:p>
          <a:p>
            <a:pPr marL="0" indent="0">
              <a:buNone/>
            </a:pPr>
            <a:r>
              <a:rPr lang="fr-FR" dirty="0"/>
              <a:t>Ex. </a:t>
            </a:r>
            <a:r>
              <a:rPr lang="fr-FR" i="1" dirty="0" err="1">
                <a:solidFill>
                  <a:srgbClr val="00B050"/>
                </a:solidFill>
              </a:rPr>
              <a:t>Pechiez</a:t>
            </a:r>
            <a:r>
              <a:rPr lang="fr-FR" i="1" dirty="0"/>
              <a:t> le m’at </a:t>
            </a:r>
            <a:r>
              <a:rPr lang="fr-FR" i="1" dirty="0" err="1"/>
              <a:t>tolut</a:t>
            </a:r>
            <a:r>
              <a:rPr lang="fr-FR" i="1" dirty="0"/>
              <a:t>. (Alexis, 108.)</a:t>
            </a:r>
            <a:r>
              <a:rPr lang="fr-FR" dirty="0"/>
              <a:t>   </a:t>
            </a:r>
          </a:p>
          <a:p>
            <a:pPr marL="0" indent="0">
              <a:buNone/>
            </a:pPr>
            <a:r>
              <a:rPr lang="fr-FR" dirty="0"/>
              <a:t>      Le péché me l’a enlevé </a:t>
            </a:r>
          </a:p>
          <a:p>
            <a:pPr marL="0" indent="0">
              <a:buNone/>
            </a:pPr>
            <a:r>
              <a:rPr lang="fr-FR" dirty="0"/>
              <a:t>       </a:t>
            </a:r>
            <a:r>
              <a:rPr lang="fr-FR" i="1" dirty="0"/>
              <a:t>En </a:t>
            </a:r>
            <a:r>
              <a:rPr lang="fr-FR" i="1" dirty="0" err="1"/>
              <a:t>icest</a:t>
            </a:r>
            <a:r>
              <a:rPr lang="fr-FR" i="1" dirty="0"/>
              <a:t> </a:t>
            </a:r>
            <a:r>
              <a:rPr lang="fr-FR" i="1" dirty="0" err="1"/>
              <a:t>siecle</a:t>
            </a:r>
            <a:r>
              <a:rPr lang="fr-FR" i="1" dirty="0"/>
              <a:t> nos achat </a:t>
            </a:r>
            <a:r>
              <a:rPr lang="fr-FR" i="1" dirty="0">
                <a:solidFill>
                  <a:srgbClr val="00B050"/>
                </a:solidFill>
              </a:rPr>
              <a:t>pais</a:t>
            </a:r>
            <a:r>
              <a:rPr lang="fr-FR" i="1" dirty="0"/>
              <a:t> et </a:t>
            </a:r>
            <a:r>
              <a:rPr lang="fr-FR" i="1" dirty="0">
                <a:solidFill>
                  <a:srgbClr val="00B050"/>
                </a:solidFill>
              </a:rPr>
              <a:t>joie</a:t>
            </a:r>
            <a:r>
              <a:rPr lang="fr-FR" i="1" dirty="0"/>
              <a:t> ! (Ibid</a:t>
            </a:r>
            <a:r>
              <a:rPr lang="fr-FR" dirty="0"/>
              <a:t>., 623)</a:t>
            </a:r>
          </a:p>
          <a:p>
            <a:pPr marL="0" indent="0">
              <a:buNone/>
            </a:pPr>
            <a:r>
              <a:rPr lang="fr-FR" dirty="0"/>
              <a:t>       Qu’en ce monde il nous procure paix et joie !</a:t>
            </a:r>
          </a:p>
          <a:p>
            <a:pPr marL="0" indent="0">
              <a:buNone/>
            </a:pPr>
            <a:r>
              <a:rPr lang="fr-FR" dirty="0"/>
              <a:t>       </a:t>
            </a:r>
            <a:r>
              <a:rPr lang="fr-FR" i="1" dirty="0" err="1">
                <a:solidFill>
                  <a:srgbClr val="00B050"/>
                </a:solidFill>
              </a:rPr>
              <a:t>Foys</a:t>
            </a:r>
            <a:r>
              <a:rPr lang="fr-FR" i="1" dirty="0"/>
              <a:t> et </a:t>
            </a:r>
            <a:r>
              <a:rPr lang="fr-FR" i="1" dirty="0" err="1">
                <a:solidFill>
                  <a:srgbClr val="00B050"/>
                </a:solidFill>
              </a:rPr>
              <a:t>creance</a:t>
            </a:r>
            <a:r>
              <a:rPr lang="fr-FR" i="1" dirty="0"/>
              <a:t> </a:t>
            </a:r>
            <a:r>
              <a:rPr lang="fr-FR" i="1" dirty="0" err="1"/>
              <a:t>estoit</a:t>
            </a:r>
            <a:r>
              <a:rPr lang="fr-FR" i="1" dirty="0"/>
              <a:t> une chose où</a:t>
            </a:r>
            <a:r>
              <a:rPr lang="fr-FR" dirty="0"/>
              <a:t>… (Joinville, 45 a.)</a:t>
            </a:r>
          </a:p>
          <a:p>
            <a:pPr marL="0" indent="0">
              <a:buNone/>
            </a:pPr>
            <a:r>
              <a:rPr lang="fr-FR" dirty="0"/>
              <a:t>       La foi et la croyance c’était une chose…</a:t>
            </a:r>
          </a:p>
          <a:p>
            <a:pPr marL="0" indent="0">
              <a:buNone/>
            </a:pPr>
            <a:r>
              <a:rPr lang="fr-FR" i="1" dirty="0"/>
              <a:t>       Li rois ama tant </a:t>
            </a:r>
            <a:r>
              <a:rPr lang="fr-FR" i="1" dirty="0" err="1">
                <a:solidFill>
                  <a:srgbClr val="00B050"/>
                </a:solidFill>
              </a:rPr>
              <a:t>verité</a:t>
            </a:r>
            <a:r>
              <a:rPr lang="fr-FR" i="1" dirty="0"/>
              <a:t>. (Id.)</a:t>
            </a:r>
            <a:endParaRPr lang="fr-FR" dirty="0"/>
          </a:p>
          <a:p>
            <a:pPr marL="0" indent="0">
              <a:buNone/>
            </a:pPr>
            <a:r>
              <a:rPr lang="fr-FR" dirty="0"/>
              <a:t>       Le roi aima tant la vérité.</a:t>
            </a:r>
          </a:p>
          <a:p>
            <a:pPr marL="0" indent="0" algn="just">
              <a:buNone/>
            </a:pPr>
            <a:r>
              <a:rPr lang="fr-FR" dirty="0"/>
              <a:t> C’est ainsi que l’ancienne langue disait : </a:t>
            </a:r>
            <a:r>
              <a:rPr lang="fr-FR" i="1" dirty="0">
                <a:solidFill>
                  <a:srgbClr val="00B050"/>
                </a:solidFill>
              </a:rPr>
              <a:t>avoir honte, avoir peur, avoir faim, avoir guerre ; faire, donner bataille, faire justice, tort, paix ; faire guerre ; dire vérité ; donner victoire, </a:t>
            </a:r>
            <a:r>
              <a:rPr lang="fr-FR" i="1" dirty="0" err="1">
                <a:solidFill>
                  <a:srgbClr val="00B050"/>
                </a:solidFill>
              </a:rPr>
              <a:t>esmouvoir</a:t>
            </a:r>
            <a:r>
              <a:rPr lang="fr-FR" i="1" dirty="0">
                <a:solidFill>
                  <a:srgbClr val="00B050"/>
                </a:solidFill>
              </a:rPr>
              <a:t> guerre ; faire fidélité ; porter foi,</a:t>
            </a:r>
            <a:r>
              <a:rPr lang="fr-FR" dirty="0">
                <a:solidFill>
                  <a:srgbClr val="00B050"/>
                </a:solidFill>
              </a:rPr>
              <a:t> etc.   	</a:t>
            </a:r>
          </a:p>
          <a:p>
            <a:endParaRPr lang="fr-FR" dirty="0"/>
          </a:p>
        </p:txBody>
      </p:sp>
    </p:spTree>
    <p:extLst>
      <p:ext uri="{BB962C8B-B14F-4D97-AF65-F5344CB8AC3E}">
        <p14:creationId xmlns:p14="http://schemas.microsoft.com/office/powerpoint/2010/main" val="27336909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ECBBBA03-F3E9-45F3-A669-E5F172765FF6}" vid="{DDC9B4BE-1A30-4518-970B-550495C1BC58}"/>
    </a:ext>
  </a:extLst>
</a:theme>
</file>

<file path=docProps/app.xml><?xml version="1.0" encoding="utf-8"?>
<Properties xmlns="http://schemas.openxmlformats.org/officeDocument/2006/extended-properties" xmlns:vt="http://schemas.openxmlformats.org/officeDocument/2006/docPropsVTypes">
  <Template>COURS GRAMMAIRE DE L'ANCIEN FRANCAIS </Template>
  <TotalTime>761</TotalTime>
  <Words>5427</Words>
  <Application>Microsoft Office PowerPoint</Application>
  <PresentationFormat>Grand écran</PresentationFormat>
  <Paragraphs>1799</Paragraphs>
  <Slides>180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180</vt:i4>
      </vt:variant>
    </vt:vector>
  </HeadingPairs>
  <TitlesOfParts>
    <vt:vector size="186" baseType="lpstr">
      <vt:lpstr>Arial</vt:lpstr>
      <vt:lpstr>Calibri</vt:lpstr>
      <vt:lpstr>Calibri Light</vt:lpstr>
      <vt:lpstr>Cambria</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Diedhiou</dc:creator>
  <cp:lastModifiedBy>Diedhiou</cp:lastModifiedBy>
  <cp:revision>80</cp:revision>
  <dcterms:created xsi:type="dcterms:W3CDTF">2021-06-12T12:07:43Z</dcterms:created>
  <dcterms:modified xsi:type="dcterms:W3CDTF">2021-07-15T11:11:32Z</dcterms:modified>
</cp:coreProperties>
</file>