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DE79C4-7367-494D-B9BC-4BEACD6E1F7A}" type="datetimeFigureOut">
              <a:rPr lang="fr-CA" smtClean="0"/>
              <a:t>2017-06-09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73EB6C-39EF-4001-BDBB-A1663591988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bg2">
                    <a:lumMod val="50000"/>
                  </a:schemeClr>
                </a:solidFill>
              </a:rPr>
              <a:t>Les règles de la Cohérence textuelle</a:t>
            </a:r>
            <a:endParaRPr lang="fr-C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2088232"/>
          </a:xfrm>
        </p:spPr>
        <p:txBody>
          <a:bodyPr>
            <a:noAutofit/>
          </a:bodyPr>
          <a:lstStyle/>
          <a:p>
            <a:pPr marL="1793875" indent="-457200" algn="l">
              <a:buFont typeface="+mj-lt"/>
              <a:buAutoNum type="alphaUcPeriod"/>
            </a:pPr>
            <a:r>
              <a:rPr lang="fr-CA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La pertinence de l’information</a:t>
            </a:r>
          </a:p>
          <a:p>
            <a:pPr marL="1793875" indent="-457200" algn="l">
              <a:buFont typeface="+mj-lt"/>
              <a:buAutoNum type="alphaUcPeriod"/>
            </a:pPr>
            <a:r>
              <a:rPr lang="fr-CA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La non-contradiction</a:t>
            </a:r>
          </a:p>
          <a:p>
            <a:pPr marL="1793875" indent="-457200" algn="l">
              <a:buFont typeface="+mj-lt"/>
              <a:buAutoNum type="alphaUcPeriod"/>
            </a:pPr>
            <a:r>
              <a:rPr lang="fr-CA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La reprise de l’information</a:t>
            </a:r>
          </a:p>
          <a:p>
            <a:pPr marL="1793875" indent="-457200" algn="l">
              <a:buFont typeface="+mj-lt"/>
              <a:buAutoNum type="alphaUcPeriod"/>
            </a:pPr>
            <a:r>
              <a:rPr lang="fr-CA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La progression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642268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1144488"/>
          </a:xfrm>
        </p:spPr>
        <p:txBody>
          <a:bodyPr>
            <a:normAutofit/>
          </a:bodyPr>
          <a:lstStyle/>
          <a:p>
            <a:r>
              <a:rPr lang="fr-CA" sz="2800" b="1" dirty="0" smtClean="0">
                <a:solidFill>
                  <a:schemeClr val="bg2">
                    <a:lumMod val="50000"/>
                  </a:schemeClr>
                </a:solidFill>
              </a:rPr>
              <a:t>La pertinence de L’information</a:t>
            </a:r>
            <a:endParaRPr lang="fr-C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294855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CA" b="1" dirty="0" smtClean="0"/>
              <a:t>L’énonciateur </a:t>
            </a:r>
            <a:r>
              <a:rPr lang="fr-CA" b="1" u="sng" dirty="0" smtClean="0"/>
              <a:t>choisit des informations qui conviennent à la situation de communication.</a:t>
            </a:r>
          </a:p>
          <a:p>
            <a:pPr marL="1028700" lvl="1" indent="-285750">
              <a:lnSpc>
                <a:spcPct val="110000"/>
              </a:lnSpc>
            </a:pPr>
            <a:r>
              <a:rPr lang="fr-CA" dirty="0" smtClean="0"/>
              <a:t>S’il écrit une biographie, il ne rédigera pas une histoire à la première personne! </a:t>
            </a:r>
          </a:p>
          <a:p>
            <a:pPr marL="1028700" lvl="1" indent="-285750"/>
            <a:r>
              <a:rPr lang="fr-CA" dirty="0" smtClean="0"/>
              <a:t>S’il écrit un témoignage, il ne fera pas un compte rendu informatif à la moitié de son texte!</a:t>
            </a:r>
            <a:endParaRPr lang="fr-CA" dirty="0"/>
          </a:p>
          <a:p>
            <a:pPr marL="1588" lvl="1" indent="0">
              <a:buNone/>
            </a:pPr>
            <a:r>
              <a:rPr lang="fr-CA" sz="1800" b="1" dirty="0" smtClean="0"/>
              <a:t>L’énonciateur </a:t>
            </a:r>
            <a:r>
              <a:rPr lang="fr-CA" sz="1800" b="1" u="sng" dirty="0" smtClean="0"/>
              <a:t>conserve la même intention de communication et tient compte de ses destinataires</a:t>
            </a:r>
            <a:r>
              <a:rPr lang="fr-CA" sz="1800" b="1" dirty="0" smtClean="0"/>
              <a:t>.</a:t>
            </a:r>
          </a:p>
          <a:p>
            <a:pPr marL="1076325" lvl="3" indent="-285750"/>
            <a:r>
              <a:rPr lang="fr-CA" sz="1600" dirty="0" smtClean="0"/>
              <a:t>S’il écrit dans l’intention de décrire la vie d’une personnalité, il ne tentera pas de convaincre le destinataire de quoi que ce soit!</a:t>
            </a:r>
          </a:p>
          <a:p>
            <a:pPr marL="1076325" lvl="3" indent="-285750"/>
            <a:r>
              <a:rPr lang="fr-CA" sz="1600" dirty="0" smtClean="0"/>
              <a:t>Lors d’une entrevue, il ne tutoiera pas l’intervieweur</a:t>
            </a:r>
            <a:r>
              <a:rPr lang="fr-CA" sz="1600" dirty="0"/>
              <a:t> </a:t>
            </a:r>
            <a:r>
              <a:rPr lang="fr-CA" sz="1600" dirty="0" smtClean="0"/>
              <a:t>s’il ne le connait pas personnellement!</a:t>
            </a:r>
          </a:p>
        </p:txBody>
      </p:sp>
    </p:spTree>
    <p:extLst>
      <p:ext uri="{BB962C8B-B14F-4D97-AF65-F5344CB8AC3E}">
        <p14:creationId xmlns:p14="http://schemas.microsoft.com/office/powerpoint/2010/main" val="265794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bg2">
                    <a:lumMod val="50000"/>
                  </a:schemeClr>
                </a:solidFill>
              </a:rPr>
              <a:t>La non-contradiction</a:t>
            </a:r>
            <a:endParaRPr lang="fr-C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fr-CA" b="1" dirty="0"/>
              <a:t>L’énonciateur </a:t>
            </a:r>
            <a:r>
              <a:rPr lang="fr-CA" b="1" u="sng" dirty="0" smtClean="0"/>
              <a:t>ne se contredit pas</a:t>
            </a:r>
            <a:r>
              <a:rPr lang="fr-CA" b="1" dirty="0" smtClean="0"/>
              <a:t>.</a:t>
            </a:r>
            <a:endParaRPr lang="fr-CA" b="1" dirty="0"/>
          </a:p>
          <a:p>
            <a:pPr marL="1074738" lvl="1" indent="-285750"/>
            <a:r>
              <a:rPr lang="fr-CA" dirty="0" smtClean="0"/>
              <a:t>S’il écrit une biographie, </a:t>
            </a:r>
            <a:r>
              <a:rPr lang="fr-CA" b="1" dirty="0" smtClean="0"/>
              <a:t>il respecte l’harmonisation et la logique du temps et des dates</a:t>
            </a:r>
            <a:r>
              <a:rPr lang="fr-CA" dirty="0" smtClean="0"/>
              <a:t>!</a:t>
            </a:r>
          </a:p>
          <a:p>
            <a:pPr marL="1074738" lvl="1" indent="-285750"/>
            <a:r>
              <a:rPr lang="fr-CA" dirty="0" smtClean="0"/>
              <a:t>S’il écrit un portrait, </a:t>
            </a:r>
            <a:r>
              <a:rPr lang="fr-CA" b="1" dirty="0" smtClean="0"/>
              <a:t>il s’assure que les caractéristiques de la personne décrite, les lieux ou les événements concordent et coïncident les unes avec les autres</a:t>
            </a:r>
            <a:r>
              <a:rPr lang="fr-CA" dirty="0" smtClean="0"/>
              <a:t>!</a:t>
            </a:r>
          </a:p>
          <a:p>
            <a:pPr marL="1074738" lvl="1" indent="-285750"/>
            <a:r>
              <a:rPr lang="fr-CA" dirty="0" smtClean="0"/>
              <a:t>S’il écrit un témoignage, </a:t>
            </a:r>
            <a:r>
              <a:rPr lang="fr-CA" b="1" dirty="0" smtClean="0"/>
              <a:t>il maintient son point de vue, qu’il soit favorable ou défavorable!</a:t>
            </a:r>
          </a:p>
          <a:p>
            <a:pPr marL="1074738" lvl="1" indent="-285750"/>
            <a:r>
              <a:rPr lang="fr-CA" dirty="0" smtClean="0"/>
              <a:t>Dans tous les cas,</a:t>
            </a:r>
            <a:r>
              <a:rPr lang="fr-CA" b="1" dirty="0" smtClean="0"/>
              <a:t> il respecte l’harmonisation des temps de verbes!</a:t>
            </a:r>
          </a:p>
          <a:p>
            <a:pPr marL="1074738" lvl="1" indent="-285750"/>
            <a:r>
              <a:rPr lang="fr-CA" dirty="0" smtClean="0"/>
              <a:t>Finalement, </a:t>
            </a:r>
            <a:r>
              <a:rPr lang="fr-CA" b="1" dirty="0" smtClean="0"/>
              <a:t>il doit s’assurer qu’une information n’entre pas en contradiction avec une autre!</a:t>
            </a:r>
            <a:endParaRPr lang="fr-CA" b="1" dirty="0"/>
          </a:p>
          <a:p>
            <a:pPr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647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fr-CA" b="1" dirty="0" smtClean="0">
                <a:solidFill>
                  <a:schemeClr val="bg2">
                    <a:lumMod val="50000"/>
                  </a:schemeClr>
                </a:solidFill>
              </a:rPr>
              <a:t>reprise </a:t>
            </a:r>
            <a:r>
              <a:rPr lang="fr-CA" b="1" dirty="0">
                <a:solidFill>
                  <a:schemeClr val="bg2">
                    <a:lumMod val="50000"/>
                  </a:schemeClr>
                </a:solidFill>
              </a:rPr>
              <a:t>de l’information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fr-CA" b="1" dirty="0"/>
              <a:t>L’énonciateur </a:t>
            </a:r>
            <a:r>
              <a:rPr lang="fr-CA" b="1" u="sng" dirty="0"/>
              <a:t>utilise </a:t>
            </a:r>
            <a:r>
              <a:rPr lang="fr-CA" b="1" u="sng" dirty="0" smtClean="0"/>
              <a:t>des </a:t>
            </a:r>
            <a:r>
              <a:rPr lang="fr-CA" b="1" u="sng" dirty="0"/>
              <a:t>mots substituts qui permettent </a:t>
            </a:r>
            <a:r>
              <a:rPr lang="fr-CA" b="1" u="sng" dirty="0" smtClean="0"/>
              <a:t>d’éviter la répétition des </a:t>
            </a:r>
            <a:r>
              <a:rPr lang="fr-CA" b="1" u="sng" dirty="0"/>
              <a:t>mêmes </a:t>
            </a:r>
            <a:r>
              <a:rPr lang="fr-CA" b="1" u="sng" dirty="0" smtClean="0"/>
              <a:t>termes</a:t>
            </a:r>
            <a:r>
              <a:rPr lang="fr-CA" b="1" dirty="0" smtClean="0"/>
              <a:t>. 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fr-CA" sz="1600" dirty="0" smtClean="0"/>
              <a:t>Ces mots substituts permettent aussi de ne </a:t>
            </a:r>
            <a:r>
              <a:rPr lang="fr-CA" sz="1600" dirty="0"/>
              <a:t>pas perdre le sujet de </a:t>
            </a:r>
            <a:r>
              <a:rPr lang="fr-CA" sz="1600" dirty="0" smtClean="0"/>
              <a:t>vue </a:t>
            </a:r>
            <a:r>
              <a:rPr lang="fr-CA" sz="1600" dirty="0"/>
              <a:t>et </a:t>
            </a:r>
            <a:r>
              <a:rPr lang="fr-CA" sz="1600" dirty="0" smtClean="0"/>
              <a:t>d’assurer </a:t>
            </a:r>
            <a:r>
              <a:rPr lang="fr-CA" sz="1600" dirty="0"/>
              <a:t>une </a:t>
            </a:r>
            <a:r>
              <a:rPr lang="fr-CA" sz="1600" dirty="0" smtClean="0"/>
              <a:t>continuité dans le texte. En voici quelques exemples:</a:t>
            </a:r>
          </a:p>
          <a:p>
            <a:pPr marL="1028700" lvl="1" indent="-285750" algn="just"/>
            <a:r>
              <a:rPr lang="fr-CA" dirty="0" smtClean="0"/>
              <a:t>Utilisation de pronoms : </a:t>
            </a:r>
            <a:r>
              <a:rPr lang="fr-CA" i="1" dirty="0" smtClean="0"/>
              <a:t> </a:t>
            </a:r>
          </a:p>
          <a:p>
            <a:pPr marL="1428750" lvl="2" indent="-285750" algn="just"/>
            <a:r>
              <a:rPr lang="fr-CA" i="1" dirty="0" smtClean="0"/>
              <a:t>« … </a:t>
            </a:r>
            <a:r>
              <a:rPr lang="fr-CA" i="1" u="sng" dirty="0" smtClean="0"/>
              <a:t>il</a:t>
            </a:r>
            <a:r>
              <a:rPr lang="fr-CA" i="1" dirty="0" smtClean="0"/>
              <a:t> est coureur cycliste (Louis Garneau)… »</a:t>
            </a:r>
          </a:p>
          <a:p>
            <a:pPr marL="1428750" lvl="2" indent="-285750" algn="just"/>
            <a:r>
              <a:rPr lang="fr-CA" i="1" dirty="0" smtClean="0"/>
              <a:t>« …</a:t>
            </a:r>
            <a:r>
              <a:rPr lang="fr-CA" i="1" u="sng" dirty="0" smtClean="0"/>
              <a:t>elle</a:t>
            </a:r>
            <a:r>
              <a:rPr lang="fr-CA" i="1" dirty="0" smtClean="0"/>
              <a:t> a aussi des grands-parents italiens (Mariana Mazza)… »</a:t>
            </a:r>
          </a:p>
          <a:p>
            <a:pPr marL="1028700" lvl="1" indent="-285750" algn="just"/>
            <a:r>
              <a:rPr lang="fr-CA" dirty="0" smtClean="0"/>
              <a:t>Utilisation d’un groupe nominal : </a:t>
            </a:r>
          </a:p>
          <a:p>
            <a:pPr marL="1428750" lvl="2" indent="-285750" algn="just"/>
            <a:r>
              <a:rPr lang="fr-CA" i="1" dirty="0" smtClean="0"/>
              <a:t>« </a:t>
            </a:r>
            <a:r>
              <a:rPr lang="fr-CA" i="1" u="sng" dirty="0" smtClean="0"/>
              <a:t>L’entreprise</a:t>
            </a:r>
            <a:r>
              <a:rPr lang="fr-CA" i="1" dirty="0" smtClean="0"/>
              <a:t> déménage (la compagnie)</a:t>
            </a:r>
            <a:r>
              <a:rPr lang="fr-CA" i="1" dirty="0"/>
              <a:t> </a:t>
            </a:r>
            <a:r>
              <a:rPr lang="fr-CA" i="1" dirty="0" smtClean="0"/>
              <a:t>… »</a:t>
            </a:r>
          </a:p>
          <a:p>
            <a:pPr marL="1428750" lvl="2" indent="-285750" algn="just"/>
            <a:r>
              <a:rPr lang="fr-CA" i="1" dirty="0" smtClean="0"/>
              <a:t>« …</a:t>
            </a:r>
            <a:r>
              <a:rPr lang="fr-CA" i="1" u="sng" dirty="0" smtClean="0"/>
              <a:t>l’humoriste</a:t>
            </a:r>
            <a:r>
              <a:rPr lang="fr-CA" i="1" dirty="0" smtClean="0"/>
              <a:t>… a déjà toute une histoire de vie! (Mariana Mazza) »</a:t>
            </a:r>
          </a:p>
          <a:p>
            <a:pPr marL="1428750" lvl="2" indent="-285750" algn="just"/>
            <a:endParaRPr lang="fr-CA" i="1" dirty="0" smtClean="0"/>
          </a:p>
        </p:txBody>
      </p:sp>
    </p:spTree>
    <p:extLst>
      <p:ext uri="{BB962C8B-B14F-4D97-AF65-F5344CB8AC3E}">
        <p14:creationId xmlns:p14="http://schemas.microsoft.com/office/powerpoint/2010/main" val="164177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1045840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bg2">
                    <a:lumMod val="50000"/>
                  </a:schemeClr>
                </a:solidFill>
              </a:rPr>
              <a:t>La progression de l’information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fr-CA" b="1" dirty="0"/>
              <a:t>L’énonciateur </a:t>
            </a:r>
            <a:r>
              <a:rPr lang="fr-CA" b="1" u="sng" dirty="0" smtClean="0"/>
              <a:t>doit s’assurer que des informations nouvelles s’ajoutent au fil des phrases et aux mots substituts.</a:t>
            </a:r>
            <a:r>
              <a:rPr lang="fr-CA" b="1" dirty="0"/>
              <a:t> </a:t>
            </a:r>
            <a:endParaRPr lang="fr-CA" b="1" dirty="0" smtClean="0"/>
          </a:p>
          <a:p>
            <a:pPr indent="0">
              <a:lnSpc>
                <a:spcPct val="100000"/>
              </a:lnSpc>
              <a:buNone/>
            </a:pPr>
            <a:r>
              <a:rPr lang="fr-CA" b="1" dirty="0" smtClean="0"/>
              <a:t>Voici comment il peut faire progresser les informations:</a:t>
            </a:r>
          </a:p>
          <a:p>
            <a:pPr indent="0">
              <a:lnSpc>
                <a:spcPct val="100000"/>
              </a:lnSpc>
              <a:buNone/>
            </a:pPr>
            <a:endParaRPr lang="fr-CA" sz="1100" b="1" dirty="0" smtClean="0"/>
          </a:p>
          <a:p>
            <a:pPr marL="1028700" lvl="1" indent="-285750"/>
            <a:r>
              <a:rPr lang="fr-CA" dirty="0" smtClean="0"/>
              <a:t>À l’aide de compléments de phrases :</a:t>
            </a:r>
          </a:p>
          <a:p>
            <a:pPr lvl="2" indent="0">
              <a:buNone/>
            </a:pPr>
            <a:r>
              <a:rPr lang="fr-CA" sz="1600" i="1" dirty="0" smtClean="0"/>
              <a:t>« </a:t>
            </a:r>
            <a:r>
              <a:rPr lang="fr-CA" sz="1600" i="1" u="sng" dirty="0" smtClean="0"/>
              <a:t>Au cours de la même année</a:t>
            </a:r>
            <a:r>
              <a:rPr lang="fr-CA" sz="1600" i="1" dirty="0" smtClean="0"/>
              <a:t>, il remporte la Coupe Stanley… »</a:t>
            </a:r>
          </a:p>
          <a:p>
            <a:pPr marL="1028700" lvl="1" indent="-285750"/>
            <a:r>
              <a:rPr lang="fr-CA" dirty="0" smtClean="0"/>
              <a:t>Avec des compléments du nom:</a:t>
            </a:r>
          </a:p>
          <a:p>
            <a:pPr lvl="2" indent="0">
              <a:buNone/>
            </a:pPr>
            <a:r>
              <a:rPr lang="fr-CA" i="1" dirty="0" smtClean="0"/>
              <a:t>« Bill Gates, </a:t>
            </a:r>
            <a:r>
              <a:rPr lang="fr-CA" i="1" u="sng" dirty="0" smtClean="0"/>
              <a:t>un des hommes les plus riches au monde</a:t>
            </a:r>
            <a:r>
              <a:rPr lang="fr-CA" i="1" dirty="0" smtClean="0"/>
              <a:t>…</a:t>
            </a:r>
          </a:p>
          <a:p>
            <a:pPr marL="1028700" lvl="1" indent="-285750"/>
            <a:r>
              <a:rPr lang="fr-CA" dirty="0" smtClean="0"/>
              <a:t>Avec des organisateurs textuels ou des marqueurs de relation</a:t>
            </a:r>
          </a:p>
          <a:p>
            <a:pPr lvl="2" indent="0">
              <a:buNone/>
            </a:pPr>
            <a:r>
              <a:rPr lang="fr-CA" dirty="0" smtClean="0"/>
              <a:t>«</a:t>
            </a:r>
            <a:r>
              <a:rPr lang="fr-CA" i="1" dirty="0" smtClean="0"/>
              <a:t> </a:t>
            </a:r>
            <a:r>
              <a:rPr lang="fr-CA" i="1" u="sng" dirty="0" smtClean="0"/>
              <a:t>Avant de venir au Canada</a:t>
            </a:r>
            <a:r>
              <a:rPr lang="fr-CA" i="1" dirty="0" smtClean="0"/>
              <a:t>, j’ai fait une maîtrise… »</a:t>
            </a:r>
            <a:endParaRPr lang="fr-CA" dirty="0"/>
          </a:p>
          <a:p>
            <a:pPr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59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406</TotalTime>
  <Words>313</Words>
  <Application>Microsoft Office PowerPoint</Application>
  <PresentationFormat>Affichage à l'écran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Couture</vt:lpstr>
      <vt:lpstr>Les règles de la Cohérence textuelle</vt:lpstr>
      <vt:lpstr>La pertinence de L’information</vt:lpstr>
      <vt:lpstr>La non-contradiction</vt:lpstr>
      <vt:lpstr>La reprise de l’information</vt:lpstr>
      <vt:lpstr>La progression de l’information</vt:lpstr>
    </vt:vector>
  </TitlesOfParts>
  <Company>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règles de la Cohérence textuelle</dc:title>
  <dc:creator>23205</dc:creator>
  <cp:lastModifiedBy>23205</cp:lastModifiedBy>
  <cp:revision>30</cp:revision>
  <cp:lastPrinted>2017-05-10T19:41:22Z</cp:lastPrinted>
  <dcterms:created xsi:type="dcterms:W3CDTF">2017-05-10T13:20:24Z</dcterms:created>
  <dcterms:modified xsi:type="dcterms:W3CDTF">2017-06-09T12:54:34Z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