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35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64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0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53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05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05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35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42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2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A9F7-BAF9-4CF6-85D9-E9A1E76C0616}" type="datetimeFigureOut">
              <a:rPr lang="fr-FR" smtClean="0"/>
              <a:t>23/03/2019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4C198-BF04-42FE-853D-5DE4A7E7F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85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>
              <a:buNone/>
            </a:pPr>
            <a:r>
              <a:rPr lang="fr-FR" b="1" u="sng"/>
              <a:t>CAS CLINIQUE</a:t>
            </a:r>
            <a:endParaRPr lang="fr-SN"/>
          </a:p>
        </p:txBody>
      </p:sp>
      <p:pic>
        <p:nvPicPr>
          <p:cNvPr id="3" name="Espace réservé du contenu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5" y="2409828"/>
            <a:ext cx="8124828" cy="4010028"/>
          </a:xfrm>
        </p:spPr>
      </p:pic>
    </p:spTree>
    <p:extLst>
      <p:ext uri="{BB962C8B-B14F-4D97-AF65-F5344CB8AC3E}">
        <p14:creationId xmlns:p14="http://schemas.microsoft.com/office/powerpoint/2010/main" val="3931158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07999" indent="0">
              <a:buNone/>
            </a:pPr>
            <a:r>
              <a:rPr lang="fr-FR"/>
              <a:t>Pour N+1, le dirigeant envisage deux hypothèses :</a:t>
            </a:r>
          </a:p>
          <a:p>
            <a:pPr marL="107999" indent="0">
              <a:buNone/>
            </a:pPr>
            <a:endParaRPr lang="fr-SN"/>
          </a:p>
          <a:p>
            <a:pPr lvl="0"/>
            <a:r>
              <a:rPr lang="fr-FR"/>
              <a:t>H1 : bénéfice de 694 400 FCFA, charges fixes et taux de marge inchangés.</a:t>
            </a:r>
          </a:p>
          <a:p>
            <a:pPr marL="107999" indent="0">
              <a:buNone/>
            </a:pPr>
            <a:endParaRPr lang="fr-SN"/>
          </a:p>
          <a:p>
            <a:pPr lvl="0"/>
            <a:r>
              <a:rPr lang="fr-FR"/>
              <a:t>H2 : bénéfice de 650 000 FCFA, les charges fixes diminuant de 117 600 FCFA et le taux de marge passant à 25% du chiffre d’affaires</a:t>
            </a:r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19312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07999" indent="0">
              <a:buNone/>
            </a:pPr>
            <a:r>
              <a:rPr lang="fr-FR" b="1" u="sng"/>
              <a:t>Travail à faire</a:t>
            </a:r>
            <a:r>
              <a:rPr lang="fr-FR" b="1"/>
              <a:t> :</a:t>
            </a:r>
          </a:p>
          <a:p>
            <a:pPr marL="107999" indent="0">
              <a:buNone/>
            </a:pPr>
            <a:endParaRPr lang="fr-FR" b="1" u="sng"/>
          </a:p>
          <a:p>
            <a:pPr marL="107999" indent="0">
              <a:buNone/>
            </a:pPr>
            <a:endParaRPr lang="fr-SN" b="1" u="sng"/>
          </a:p>
          <a:p>
            <a:pPr lvl="0"/>
            <a:r>
              <a:rPr lang="fr-FR"/>
              <a:t>Calculer le seuil de rentabilité pour N.</a:t>
            </a:r>
            <a:endParaRPr lang="fr-SN"/>
          </a:p>
          <a:p>
            <a:pPr lvl="0"/>
            <a:r>
              <a:rPr lang="fr-FR"/>
              <a:t> Calculer le chiffre d’affaires à réaliser en N+1, dans chaque hypothèse, pour aboutir au bénéfice prévu.</a:t>
            </a:r>
            <a:endParaRPr lang="fr-SN"/>
          </a:p>
          <a:p>
            <a:pPr lvl="0"/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75565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>
                <a:solidFill>
                  <a:srgbClr val="0070C0"/>
                </a:solidFill>
                <a:latin typeface="Times New Roman" pitchFamily="18"/>
                <a:cs typeface="Times New Roman" pitchFamily="18"/>
              </a:rPr>
              <a:t>Analyse coût-efficacité</a:t>
            </a:r>
            <a:endParaRPr lang="fr-FR">
              <a:solidFill>
                <a:srgbClr val="0070C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fr-FR" sz="2000">
                <a:latin typeface="Times New Roman" pitchFamily="18"/>
                <a:cs typeface="Times New Roman" pitchFamily="18"/>
              </a:rPr>
              <a:t>Méthode d'évaluation économique reliant les  coûts d'une stratégie à ses</a:t>
            </a:r>
          </a:p>
          <a:p>
            <a:pPr lvl="0">
              <a:buNone/>
            </a:pPr>
            <a:r>
              <a:rPr lang="fr-FR" sz="2000">
                <a:latin typeface="Times New Roman" pitchFamily="18"/>
                <a:cs typeface="Times New Roman" pitchFamily="18"/>
              </a:rPr>
              <a:t>conséquences, exprimés en unités physiques.</a:t>
            </a:r>
          </a:p>
          <a:p>
            <a:pPr lvl="0">
              <a:buNone/>
            </a:pPr>
            <a:endParaRPr lang="fr-FR" sz="2000">
              <a:latin typeface="Times New Roman" pitchFamily="18"/>
              <a:cs typeface="Times New Roman" pitchFamily="18"/>
            </a:endParaRPr>
          </a:p>
          <a:p>
            <a:pPr lvl="0">
              <a:buNone/>
            </a:pPr>
            <a:r>
              <a:rPr lang="fr-FR" sz="2000">
                <a:latin typeface="Times New Roman" pitchFamily="18"/>
                <a:cs typeface="Times New Roman" pitchFamily="18"/>
              </a:rPr>
              <a:t>Exemples:  </a:t>
            </a:r>
          </a:p>
          <a:p>
            <a:pPr lvl="0">
              <a:buChar char="-"/>
            </a:pPr>
            <a:r>
              <a:rPr lang="fr-FR" sz="2000">
                <a:latin typeface="Times New Roman" pitchFamily="18"/>
                <a:cs typeface="Times New Roman" pitchFamily="18"/>
              </a:rPr>
              <a:t>nombre de malades évités</a:t>
            </a:r>
          </a:p>
          <a:p>
            <a:pPr lvl="0">
              <a:buChar char="-"/>
            </a:pPr>
            <a:r>
              <a:rPr lang="fr-FR" sz="2000">
                <a:latin typeface="Times New Roman" pitchFamily="18"/>
                <a:cs typeface="Times New Roman" pitchFamily="18"/>
              </a:rPr>
              <a:t>Réduction de la douleur,</a:t>
            </a:r>
          </a:p>
          <a:p>
            <a:pPr lvl="0">
              <a:buChar char="-"/>
            </a:pPr>
            <a:r>
              <a:rPr lang="fr-FR" sz="2000">
                <a:latin typeface="Times New Roman" pitchFamily="18"/>
                <a:cs typeface="Times New Roman" pitchFamily="18"/>
              </a:rPr>
              <a:t>Réduction de la mortalité </a:t>
            </a:r>
          </a:p>
        </p:txBody>
      </p:sp>
    </p:spTree>
    <p:extLst>
      <p:ext uri="{BB962C8B-B14F-4D97-AF65-F5344CB8AC3E}">
        <p14:creationId xmlns:p14="http://schemas.microsoft.com/office/powerpoint/2010/main" val="3840878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Grand écran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CAS CLINIQUE</vt:lpstr>
      <vt:lpstr>Présentation PowerPoint</vt:lpstr>
      <vt:lpstr>Présentation PowerPoint</vt:lpstr>
      <vt:lpstr>Analyse coût-efficacité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CLINIQUE</dc:title>
  <dc:creator>El hadji Malick CISSE</dc:creator>
  <cp:lastModifiedBy>El hadji Malick CISSE</cp:lastModifiedBy>
  <cp:revision>1</cp:revision>
  <dcterms:created xsi:type="dcterms:W3CDTF">2019-03-23T12:44:31Z</dcterms:created>
  <dcterms:modified xsi:type="dcterms:W3CDTF">2019-03-23T12:45:33Z</dcterms:modified>
</cp:coreProperties>
</file>