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539" r:id="rId4"/>
    <p:sldId id="540" r:id="rId5"/>
    <p:sldId id="541" r:id="rId6"/>
    <p:sldId id="544" r:id="rId7"/>
    <p:sldId id="547" r:id="rId8"/>
    <p:sldId id="550" r:id="rId9"/>
    <p:sldId id="552"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0" autoAdjust="0"/>
    <p:restoredTop sz="94660"/>
  </p:normalViewPr>
  <p:slideViewPr>
    <p:cSldViewPr snapToGrid="0">
      <p:cViewPr varScale="1">
        <p:scale>
          <a:sx n="80" d="100"/>
          <a:sy n="80" d="100"/>
        </p:scale>
        <p:origin x="6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95F59B-D9D3-C889-08F6-41BE62BB162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9C9AD98E-2FBB-9432-77B8-16AD3F55DC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A902E868-5E05-120B-CDA2-88B076BFA6E9}"/>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D13B0825-0C57-F414-CD09-A6C968B47CA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17657FC-D609-A435-ED08-377E85160EFB}"/>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25005339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96349B0-FBFC-C8A6-690C-5FE656E94E36}"/>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20BF33E-E5B1-E171-646B-1199645B77A3}"/>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AE9189E-0E45-6871-2B8A-01C60898EB6C}"/>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252BEB49-1177-5940-614A-01C7A994828A}"/>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CC1F45A-BE88-17A9-8428-F91D8F2C8A56}"/>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41111807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2DA4136-CD6A-4B4F-A822-DA84887DC3E3}"/>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2C1B00D-AED8-A8E2-9D09-48ABA4CED5E0}"/>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850BD8C-BC51-51AC-8337-1D21DF59D8B7}"/>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12A07FEF-7CDF-1BD7-E3FC-90B7F4D60BE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6F77B91-F543-1CF1-0166-772E8CDC22FA}"/>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13339311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977083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3920174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360195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40966589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105687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9952215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7250487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11957845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FAA810-2C3C-D776-5E3C-44A7F672F55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7EEACE5-8043-6B66-F162-78BE8FFD2F62}"/>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20C35DC-060B-DCDB-ABBA-02F9C6C74CB7}"/>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C149FBDF-A2C8-7179-6769-18676870880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608F6E9-7960-F6BA-B6B2-E4FD0E7BA8AC}"/>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11446358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06387034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905037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4875719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816086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528014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Modifiez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0071165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8341122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8/2/2025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995839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899334-65F8-09E9-0B9B-F95AC1E6D3C2}"/>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DC2FB2E-E397-4337-8AD3-2821F53D55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F7FB534-5B4B-7BF8-B79A-1A83AD7F55CA}"/>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71100448-58BE-79A4-1CB2-6014E310977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8A05518-F32F-0DCA-C0BF-8AE4FE527CBC}"/>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4282832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AA5F0D-6E59-1A83-09A7-3AC9174CAB81}"/>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B4B4864-9E95-EAA7-8815-FB9157FB276E}"/>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6760DA5-6405-BB03-B895-D1E16C7A5EB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827B9BC-9D07-CF9D-25F3-F9C3644E0105}"/>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22542CCF-2C79-A675-9C4C-CAE04FC9651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385F3F2-5791-B15B-48EA-C31766DD097A}"/>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25999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C061075-7EA4-FEA1-9876-09DB46A2A5D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D11B7EA-2822-398C-C793-043206C8751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97843356-E72A-4A52-F8AB-0163456B9935}"/>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56335D7-75F3-78B0-B3BC-B1151B78DE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8214560-B3F3-7DC4-451F-BA4D496589A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DF2DADD1-656D-E5C2-646B-B3CBBB949E7D}"/>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8" name="Espace réservé du pied de page 7">
            <a:extLst>
              <a:ext uri="{FF2B5EF4-FFF2-40B4-BE49-F238E27FC236}">
                <a16:creationId xmlns:a16="http://schemas.microsoft.com/office/drawing/2014/main" id="{0F8DEC98-613B-660C-447A-7872597154B9}"/>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AEED6F06-B9F6-E755-B3DA-BC5B513D0294}"/>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2621252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5695F3E-EB58-FF28-3B61-C520AE18864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BB3B774-D694-BC6E-6E62-2925CDBB5B42}"/>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4" name="Espace réservé du pied de page 3">
            <a:extLst>
              <a:ext uri="{FF2B5EF4-FFF2-40B4-BE49-F238E27FC236}">
                <a16:creationId xmlns:a16="http://schemas.microsoft.com/office/drawing/2014/main" id="{97EB82D0-4C01-4608-CE5A-5E121D5850AB}"/>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1091C18F-63F3-6739-7AC0-FB2A0832CC25}"/>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9757759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FD6DF3C-03D6-CDDE-B4C0-BC9911C41BB2}"/>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3" name="Espace réservé du pied de page 2">
            <a:extLst>
              <a:ext uri="{FF2B5EF4-FFF2-40B4-BE49-F238E27FC236}">
                <a16:creationId xmlns:a16="http://schemas.microsoft.com/office/drawing/2014/main" id="{A120954D-605E-0C00-FBD5-09121DF6D2F9}"/>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DC5CE075-DACC-3F1B-1D9D-29FA4C78C6F6}"/>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3089678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D955B7-4E28-E68A-0AF5-06AC2BADF6E2}"/>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899806A-D1CA-78A1-F49A-E7F041B836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C36A05A-76A5-B74B-70FF-E96FCDA404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0155C0B-642F-5F79-11DB-3F444BC1CEEF}"/>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9EB0285D-0501-09E5-A5A4-E14A80AFDD0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49CF9B-3599-4741-C9F0-82924C2EDDE9}"/>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2643218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6EB449-8B44-6DF9-C5AE-BD2E6CF65C2B}"/>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AB951DD8-1C5F-453C-B7AC-118010E774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887EE8DA-726F-AB90-F530-4E80C7C072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68410FF-566E-0E20-419C-90E08CD7F2FF}"/>
              </a:ext>
            </a:extLst>
          </p:cNvPr>
          <p:cNvSpPr>
            <a:spLocks noGrp="1"/>
          </p:cNvSpPr>
          <p:nvPr>
            <p:ph type="dt" sz="half" idx="10"/>
          </p:nvPr>
        </p:nvSpPr>
        <p:spPr/>
        <p:txBody>
          <a:bodyPr/>
          <a:lstStyle/>
          <a:p>
            <a:fld id="{D6CED581-E7E5-4528-A007-1C76E6189C21}" type="datetimeFigureOut">
              <a:rPr lang="fr-FR" smtClean="0"/>
              <a:t>02/08/2025</a:t>
            </a:fld>
            <a:endParaRPr lang="fr-FR"/>
          </a:p>
        </p:txBody>
      </p:sp>
      <p:sp>
        <p:nvSpPr>
          <p:cNvPr id="6" name="Espace réservé du pied de page 5">
            <a:extLst>
              <a:ext uri="{FF2B5EF4-FFF2-40B4-BE49-F238E27FC236}">
                <a16:creationId xmlns:a16="http://schemas.microsoft.com/office/drawing/2014/main" id="{2CB0FE93-EF8A-10F6-0012-F7D3EDA6699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CCD0AD1-AD19-8D07-C11E-C85211F48DC6}"/>
              </a:ext>
            </a:extLst>
          </p:cNvPr>
          <p:cNvSpPr>
            <a:spLocks noGrp="1"/>
          </p:cNvSpPr>
          <p:nvPr>
            <p:ph type="sldNum" sz="quarter" idx="12"/>
          </p:nvPr>
        </p:nvSpPr>
        <p:spPr/>
        <p:txBody>
          <a:bodyPr/>
          <a:lstStyle/>
          <a:p>
            <a:fld id="{0C551AA3-9BBD-4CDC-A77D-F7E3A1B6EFF1}" type="slidenum">
              <a:rPr lang="fr-FR" smtClean="0"/>
              <a:t>‹N°›</a:t>
            </a:fld>
            <a:endParaRPr lang="fr-FR"/>
          </a:p>
        </p:txBody>
      </p:sp>
    </p:spTree>
    <p:extLst>
      <p:ext uri="{BB962C8B-B14F-4D97-AF65-F5344CB8AC3E}">
        <p14:creationId xmlns:p14="http://schemas.microsoft.com/office/powerpoint/2010/main" val="1177195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636EFC0-6F12-A4CF-9187-2407C4ABAA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FD60093-2E42-31E6-1CEC-30ED553A13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C82C479-EF9C-9C43-F808-9B899A6D9DF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ED581-E7E5-4528-A007-1C76E6189C21}" type="datetimeFigureOut">
              <a:rPr lang="fr-FR" smtClean="0"/>
              <a:t>02/08/2025</a:t>
            </a:fld>
            <a:endParaRPr lang="fr-FR"/>
          </a:p>
        </p:txBody>
      </p:sp>
      <p:sp>
        <p:nvSpPr>
          <p:cNvPr id="5" name="Espace réservé du pied de page 4">
            <a:extLst>
              <a:ext uri="{FF2B5EF4-FFF2-40B4-BE49-F238E27FC236}">
                <a16:creationId xmlns:a16="http://schemas.microsoft.com/office/drawing/2014/main" id="{0986930A-8413-82DF-03F6-B2618A5BBBB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26D4807D-B4F1-CFCB-1C82-82F2FD76A10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551AA3-9BBD-4CDC-A77D-F7E3A1B6EFF1}" type="slidenum">
              <a:rPr lang="fr-FR" smtClean="0"/>
              <a:t>‹N°›</a:t>
            </a:fld>
            <a:endParaRPr lang="fr-FR"/>
          </a:p>
        </p:txBody>
      </p:sp>
    </p:spTree>
    <p:extLst>
      <p:ext uri="{BB962C8B-B14F-4D97-AF65-F5344CB8AC3E}">
        <p14:creationId xmlns:p14="http://schemas.microsoft.com/office/powerpoint/2010/main" val="42671992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8/2/2025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43178454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6B04B7-9D89-CC0D-9D28-65D966C226FF}"/>
              </a:ext>
            </a:extLst>
          </p:cNvPr>
          <p:cNvSpPr>
            <a:spLocks noGrp="1"/>
          </p:cNvSpPr>
          <p:nvPr>
            <p:ph type="ctrTitle"/>
          </p:nvPr>
        </p:nvSpPr>
        <p:spPr/>
        <p:txBody>
          <a:bodyPr/>
          <a:lstStyle/>
          <a:p>
            <a:endParaRPr lang="fr-FR"/>
          </a:p>
        </p:txBody>
      </p:sp>
      <p:sp>
        <p:nvSpPr>
          <p:cNvPr id="3" name="Sous-titre 2">
            <a:extLst>
              <a:ext uri="{FF2B5EF4-FFF2-40B4-BE49-F238E27FC236}">
                <a16:creationId xmlns:a16="http://schemas.microsoft.com/office/drawing/2014/main" id="{F2014A03-E369-E671-6ED2-A73FA03F70B8}"/>
              </a:ext>
            </a:extLst>
          </p:cNvPr>
          <p:cNvSpPr>
            <a:spLocks noGrp="1"/>
          </p:cNvSpPr>
          <p:nvPr>
            <p:ph type="subTitle" idx="1"/>
          </p:nvPr>
        </p:nvSpPr>
        <p:spPr/>
        <p:txBody>
          <a:bodyPr/>
          <a:lstStyle/>
          <a:p>
            <a:endParaRPr lang="fr-FR"/>
          </a:p>
        </p:txBody>
      </p:sp>
    </p:spTree>
    <p:extLst>
      <p:ext uri="{BB962C8B-B14F-4D97-AF65-F5344CB8AC3E}">
        <p14:creationId xmlns:p14="http://schemas.microsoft.com/office/powerpoint/2010/main" val="3480324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0" indent="0" algn="ctr">
              <a:buNone/>
            </a:pPr>
            <a:endParaRPr lang="fr-FR" sz="4000" b="1" dirty="0">
              <a:solidFill>
                <a:schemeClr val="tx2">
                  <a:lumMod val="50000"/>
                  <a:lumOff val="50000"/>
                </a:schemeClr>
              </a:solidFill>
              <a:latin typeface="Stencil" panose="040409050D0802020404" pitchFamily="82" charset="0"/>
            </a:endParaRPr>
          </a:p>
          <a:p>
            <a:pPr marL="0" indent="0" algn="ctr">
              <a:buNone/>
            </a:pPr>
            <a:r>
              <a:rPr lang="fr-FR" sz="4000" b="1" dirty="0">
                <a:solidFill>
                  <a:schemeClr val="tx2">
                    <a:lumMod val="50000"/>
                    <a:lumOff val="50000"/>
                  </a:schemeClr>
                </a:solidFill>
                <a:latin typeface="Stencil" panose="040409050D0802020404" pitchFamily="82" charset="0"/>
              </a:rPr>
              <a:t>V. Gestion des risques et sécurité</a:t>
            </a:r>
            <a:endParaRPr lang="fr-FR" sz="4000" dirty="0"/>
          </a:p>
        </p:txBody>
      </p:sp>
    </p:spTree>
    <p:extLst>
      <p:ext uri="{BB962C8B-B14F-4D97-AF65-F5344CB8AC3E}">
        <p14:creationId xmlns:p14="http://schemas.microsoft.com/office/powerpoint/2010/main" val="268492625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32367" y="107576"/>
            <a:ext cx="10723035" cy="1881998"/>
          </a:xfrm>
        </p:spPr>
        <p:txBody>
          <a:bodyPr>
            <a:normAutofit fontScale="90000"/>
          </a:bodyPr>
          <a:lstStyle/>
          <a:p>
            <a:br>
              <a:rPr lang="fr-FR" sz="4000" b="1" dirty="0">
                <a:solidFill>
                  <a:schemeClr val="tx2">
                    <a:lumMod val="50000"/>
                    <a:lumOff val="50000"/>
                  </a:schemeClr>
                </a:solidFill>
                <a:latin typeface="Stencil" panose="040409050D0802020404" pitchFamily="82" charset="0"/>
              </a:rPr>
            </a:br>
            <a:br>
              <a:rPr lang="fr-FR" sz="4000" b="1" dirty="0">
                <a:solidFill>
                  <a:schemeClr val="tx2">
                    <a:lumMod val="50000"/>
                    <a:lumOff val="50000"/>
                  </a:schemeClr>
                </a:solidFill>
                <a:latin typeface="Stencil" panose="040409050D0802020404" pitchFamily="82" charset="0"/>
              </a:rPr>
            </a:br>
            <a:r>
              <a:rPr lang="fr-FR" sz="4000" b="1" dirty="0">
                <a:solidFill>
                  <a:schemeClr val="tx2">
                    <a:lumMod val="50000"/>
                    <a:lumOff val="50000"/>
                  </a:schemeClr>
                </a:solidFill>
                <a:latin typeface="Stencil" panose="040409050D0802020404" pitchFamily="82" charset="0"/>
              </a:rPr>
              <a:t>V. Gestion des risques et sécurité</a:t>
            </a:r>
            <a:br>
              <a:rPr lang="fr-FR" sz="4000" dirty="0"/>
            </a:br>
            <a:endParaRPr lang="fr-FR" sz="4000" dirty="0"/>
          </a:p>
        </p:txBody>
      </p:sp>
      <p:sp>
        <p:nvSpPr>
          <p:cNvPr id="3" name="Espace réservé du contenu 2"/>
          <p:cNvSpPr>
            <a:spLocks noGrp="1"/>
          </p:cNvSpPr>
          <p:nvPr>
            <p:ph idx="1"/>
          </p:nvPr>
        </p:nvSpPr>
        <p:spPr/>
        <p:txBody>
          <a:bodyPr/>
          <a:lstStyle/>
          <a:p>
            <a:pPr marL="0" indent="0">
              <a:buNone/>
            </a:pPr>
            <a:endParaRPr lang="fr-FR" dirty="0"/>
          </a:p>
          <a:p>
            <a:pPr marL="0" indent="0">
              <a:buNone/>
            </a:pPr>
            <a:r>
              <a:rPr lang="fr-FR" dirty="0"/>
              <a:t>La gestion des risques et la sécurité sont des aspects essentiels de la planification d'événements. Elle se concentre sur l'identification et l'évaluation des risques potentiels, la planification de la sécurité, ainsi que sur les questions d'assurance responsabilité civile et juridique.</a:t>
            </a:r>
          </a:p>
        </p:txBody>
      </p:sp>
    </p:spTree>
    <p:extLst>
      <p:ext uri="{BB962C8B-B14F-4D97-AF65-F5344CB8AC3E}">
        <p14:creationId xmlns:p14="http://schemas.microsoft.com/office/powerpoint/2010/main" val="21201095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1973" y="186045"/>
            <a:ext cx="11338531" cy="6452630"/>
          </a:xfrm>
        </p:spPr>
        <p:txBody>
          <a:bodyPr>
            <a:normAutofit/>
          </a:bodyPr>
          <a:lstStyle/>
          <a:p>
            <a:pPr marL="0" indent="0">
              <a:buNone/>
            </a:pPr>
            <a:r>
              <a:rPr lang="fr-FR" sz="2800" b="1" dirty="0">
                <a:solidFill>
                  <a:srgbClr val="00B050"/>
                </a:solidFill>
                <a:latin typeface="Algerian" panose="04020705040A02060702" pitchFamily="82" charset="0"/>
              </a:rPr>
              <a:t>5.1 Identification et évaluation des risques potentiels</a:t>
            </a:r>
            <a:endParaRPr lang="fr-FR" sz="2800" dirty="0">
              <a:solidFill>
                <a:srgbClr val="00B050"/>
              </a:solidFill>
              <a:latin typeface="Algerian" panose="04020705040A02060702" pitchFamily="82" charset="0"/>
            </a:endParaRPr>
          </a:p>
          <a:p>
            <a:pPr marL="0" indent="0">
              <a:buNone/>
            </a:pPr>
            <a:r>
              <a:rPr lang="fr-FR" sz="2800" b="1" dirty="0">
                <a:latin typeface="Stencil" panose="040409050D0802020404" pitchFamily="82" charset="0"/>
              </a:rPr>
              <a:t>Analyse des Risques </a:t>
            </a:r>
            <a:r>
              <a:rPr lang="fr-FR" b="1" dirty="0"/>
              <a:t>:</a:t>
            </a:r>
            <a:endParaRPr lang="fr-FR" dirty="0"/>
          </a:p>
          <a:p>
            <a:pPr lvl="0"/>
            <a:r>
              <a:rPr lang="fr-FR" dirty="0"/>
              <a:t>Examiner tous les aspects de l'événement pour identifier les dangers potentiels.</a:t>
            </a:r>
          </a:p>
          <a:p>
            <a:r>
              <a:rPr lang="fr-FR" dirty="0"/>
              <a:t>Classer les risques en fonction de leur probabilité et de leur impact.</a:t>
            </a:r>
          </a:p>
          <a:p>
            <a:pPr marL="0" indent="0">
              <a:buNone/>
            </a:pPr>
            <a:r>
              <a:rPr lang="fr-FR" sz="2800" b="1" dirty="0">
                <a:latin typeface="Stencil" panose="040409050D0802020404" pitchFamily="82" charset="0"/>
              </a:rPr>
              <a:t>Risques liés à la Santé et à la Sécurité :</a:t>
            </a:r>
            <a:endParaRPr lang="fr-FR" sz="2800" dirty="0">
              <a:latin typeface="Stencil" panose="040409050D0802020404" pitchFamily="82" charset="0"/>
            </a:endParaRPr>
          </a:p>
          <a:p>
            <a:pPr lvl="0"/>
            <a:r>
              <a:rPr lang="fr-FR" dirty="0"/>
              <a:t>Évaluer les risques pour la santé et la sécurité des participants.</a:t>
            </a:r>
          </a:p>
          <a:p>
            <a:pPr lvl="0"/>
            <a:r>
              <a:rPr lang="fr-FR" dirty="0"/>
              <a:t>Considérer les aspects médicaux, les premiers secours et les mesures d'urgence.</a:t>
            </a:r>
          </a:p>
          <a:p>
            <a:pPr marL="0" indent="0">
              <a:buNone/>
            </a:pPr>
            <a:r>
              <a:rPr lang="fr-FR" sz="2800" dirty="0">
                <a:latin typeface="Stencil" panose="040409050D0802020404" pitchFamily="82" charset="0"/>
              </a:rPr>
              <a:t>1.3 </a:t>
            </a:r>
            <a:r>
              <a:rPr lang="fr-FR" sz="2800" b="1" dirty="0">
                <a:latin typeface="Stencil" panose="040409050D0802020404" pitchFamily="82" charset="0"/>
              </a:rPr>
              <a:t>Risques Logistiques et Opérationnels :</a:t>
            </a:r>
            <a:endParaRPr lang="fr-FR" sz="2800" dirty="0">
              <a:latin typeface="Stencil" panose="040409050D0802020404" pitchFamily="82" charset="0"/>
            </a:endParaRPr>
          </a:p>
          <a:p>
            <a:pPr lvl="0"/>
            <a:r>
              <a:rPr lang="fr-FR" dirty="0"/>
              <a:t>Examiner les risques liés à la logistique, tels que les retards, les pannes techniques, etc.</a:t>
            </a:r>
          </a:p>
          <a:p>
            <a:pPr lvl="0"/>
            <a:r>
              <a:rPr lang="fr-FR" dirty="0"/>
              <a:t>Élaborer des plans de contingence pour minimiser les interruptions.</a:t>
            </a:r>
          </a:p>
          <a:p>
            <a:pPr marL="0" indent="0">
              <a:buNone/>
            </a:pPr>
            <a:endParaRPr lang="fr-FR" dirty="0"/>
          </a:p>
          <a:p>
            <a:pPr lvl="0"/>
            <a:endParaRPr lang="fr-FR" dirty="0"/>
          </a:p>
          <a:p>
            <a:endParaRPr lang="fr-FR" dirty="0"/>
          </a:p>
        </p:txBody>
      </p:sp>
    </p:spTree>
    <p:extLst>
      <p:ext uri="{BB962C8B-B14F-4D97-AF65-F5344CB8AC3E}">
        <p14:creationId xmlns:p14="http://schemas.microsoft.com/office/powerpoint/2010/main" val="202564325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7302" y="353539"/>
            <a:ext cx="11481755" cy="6114914"/>
          </a:xfrm>
        </p:spPr>
        <p:txBody>
          <a:bodyPr>
            <a:normAutofit/>
          </a:bodyPr>
          <a:lstStyle/>
          <a:p>
            <a:pPr marL="0" indent="0">
              <a:buNone/>
            </a:pPr>
            <a:r>
              <a:rPr lang="fr-FR" sz="2800" b="1" dirty="0">
                <a:solidFill>
                  <a:srgbClr val="00B050"/>
                </a:solidFill>
                <a:latin typeface="Algerian" panose="04020705040A02060702" pitchFamily="82" charset="0"/>
              </a:rPr>
              <a:t>5.2 Planification de la sécurité et des mesures d'urgence</a:t>
            </a:r>
          </a:p>
          <a:p>
            <a:pPr marL="0" indent="0">
              <a:buNone/>
            </a:pPr>
            <a:r>
              <a:rPr lang="fr-FR" sz="2800" b="1" dirty="0">
                <a:latin typeface="Stencil" panose="040409050D0802020404" pitchFamily="82" charset="0"/>
              </a:rPr>
              <a:t>Plan de Sécurité </a:t>
            </a:r>
            <a:r>
              <a:rPr lang="fr-FR" sz="2800" b="1" dirty="0"/>
              <a:t>:</a:t>
            </a:r>
            <a:endParaRPr lang="fr-FR" sz="2800" dirty="0"/>
          </a:p>
          <a:p>
            <a:pPr lvl="0"/>
            <a:r>
              <a:rPr lang="fr-FR" dirty="0"/>
              <a:t>Élaborer un plan de sécurité détaillé, couvrant toutes les facettes de l'événement.</a:t>
            </a:r>
          </a:p>
          <a:p>
            <a:r>
              <a:rPr lang="fr-FR" dirty="0"/>
              <a:t>Identifier les points d'accès, les sorties de secours, et établir des zones de sécurité.</a:t>
            </a:r>
          </a:p>
          <a:p>
            <a:pPr marL="0" indent="0">
              <a:buNone/>
            </a:pPr>
            <a:r>
              <a:rPr lang="fr-FR" sz="2800" b="1" dirty="0">
                <a:latin typeface="Stencil" panose="040409050D0802020404" pitchFamily="82" charset="0"/>
              </a:rPr>
              <a:t>Coordination avec les Services d'Urgence :</a:t>
            </a:r>
            <a:endParaRPr lang="fr-FR" sz="2800" dirty="0">
              <a:latin typeface="Stencil" panose="040409050D0802020404" pitchFamily="82" charset="0"/>
            </a:endParaRPr>
          </a:p>
          <a:p>
            <a:pPr lvl="0"/>
            <a:r>
              <a:rPr lang="fr-FR" dirty="0"/>
              <a:t>Établir des protocoles de communication avec les services d'urgence locaux.</a:t>
            </a:r>
          </a:p>
          <a:p>
            <a:pPr lvl="0"/>
            <a:r>
              <a:rPr lang="fr-FR" dirty="0"/>
              <a:t>Coordonner des exercices d'évacuation et d'intervention en cas d'urgence.</a:t>
            </a:r>
          </a:p>
          <a:p>
            <a:pPr marL="0" indent="0">
              <a:buNone/>
            </a:pPr>
            <a:r>
              <a:rPr lang="fr-FR" sz="2800" b="1" dirty="0">
                <a:latin typeface="Stencil" panose="040409050D0802020404" pitchFamily="82" charset="0"/>
              </a:rPr>
              <a:t>Équipement de Sécurité :</a:t>
            </a:r>
            <a:endParaRPr lang="fr-FR" sz="2800" dirty="0">
              <a:latin typeface="Stencil" panose="040409050D0802020404" pitchFamily="82" charset="0"/>
            </a:endParaRPr>
          </a:p>
          <a:p>
            <a:pPr lvl="0"/>
            <a:r>
              <a:rPr lang="fr-FR" dirty="0"/>
              <a:t>S'assurer que tous les équipements de sécurité nécessaires sont disponibles.</a:t>
            </a:r>
          </a:p>
          <a:p>
            <a:pPr lvl="0"/>
            <a:r>
              <a:rPr lang="fr-FR" dirty="0"/>
              <a:t>Engager des équipes de sécurité qualifiées et les informer des protocoles.</a:t>
            </a:r>
          </a:p>
          <a:p>
            <a:pPr lvl="0"/>
            <a:endParaRPr lang="fr-FR" dirty="0"/>
          </a:p>
          <a:p>
            <a:endParaRPr lang="fr-FR" dirty="0"/>
          </a:p>
        </p:txBody>
      </p:sp>
    </p:spTree>
    <p:extLst>
      <p:ext uri="{BB962C8B-B14F-4D97-AF65-F5344CB8AC3E}">
        <p14:creationId xmlns:p14="http://schemas.microsoft.com/office/powerpoint/2010/main" val="414504487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7"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strVal val="#ppt_h"/>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17" presetClass="entr" presetSubtype="10"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7" presetClass="entr" presetSubtype="1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strVal val="#ppt_h"/>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17" presetClass="entr" presetSubtype="10"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p:cTn id="25"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3" end="3"/>
                                            </p:txEl>
                                          </p:spTgt>
                                        </p:tgtEl>
                                        <p:attrNameLst>
                                          <p:attrName>ppt_h</p:attrName>
                                        </p:attrNameLst>
                                      </p:cBhvr>
                                      <p:tavLst>
                                        <p:tav tm="0">
                                          <p:val>
                                            <p:strVal val="#ppt_h"/>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17" presetClass="entr" presetSubtype="10"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7"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p:cTn id="3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5" end="5"/>
                                            </p:txEl>
                                          </p:spTgt>
                                        </p:tgtEl>
                                        <p:attrNameLst>
                                          <p:attrName>ppt_h</p:attrName>
                                        </p:attrNameLst>
                                      </p:cBhvr>
                                      <p:tavLst>
                                        <p:tav tm="0">
                                          <p:val>
                                            <p:strVal val="#ppt_h"/>
                                          </p:val>
                                        </p:tav>
                                        <p:tav tm="100000">
                                          <p:val>
                                            <p:strVal val="#ppt_h"/>
                                          </p:val>
                                        </p:tav>
                                      </p:tavLst>
                                    </p:anim>
                                  </p:childTnLst>
                                </p:cTn>
                              </p:par>
                            </p:childTnLst>
                          </p:cTn>
                        </p:par>
                      </p:childTnLst>
                    </p:cTn>
                  </p:par>
                  <p:par>
                    <p:cTn id="39" fill="hold">
                      <p:stCondLst>
                        <p:cond delay="indefinite"/>
                      </p:stCondLst>
                      <p:childTnLst>
                        <p:par>
                          <p:cTn id="40" fill="hold">
                            <p:stCondLst>
                              <p:cond delay="0"/>
                            </p:stCondLst>
                            <p:childTnLst>
                              <p:par>
                                <p:cTn id="41" presetID="17" presetClass="entr" presetSubtype="10"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p:cTn id="4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4" dur="500" fill="hold"/>
                                        <p:tgtEl>
                                          <p:spTgt spid="3">
                                            <p:txEl>
                                              <p:pRg st="6" end="6"/>
                                            </p:txEl>
                                          </p:spTgt>
                                        </p:tgtEl>
                                        <p:attrNameLst>
                                          <p:attrName>ppt_h</p:attrName>
                                        </p:attrNameLst>
                                      </p:cBhvr>
                                      <p:tavLst>
                                        <p:tav tm="0">
                                          <p:val>
                                            <p:strVal val="#ppt_h"/>
                                          </p:val>
                                        </p:tav>
                                        <p:tav tm="100000">
                                          <p:val>
                                            <p:strVal val="#ppt_h"/>
                                          </p:val>
                                        </p:tav>
                                      </p:tavLst>
                                    </p:anim>
                                  </p:childTnLst>
                                </p:cTn>
                              </p:par>
                            </p:childTnLst>
                          </p:cTn>
                        </p:par>
                      </p:childTnLst>
                    </p:cTn>
                  </p:par>
                  <p:par>
                    <p:cTn id="45" fill="hold">
                      <p:stCondLst>
                        <p:cond delay="indefinite"/>
                      </p:stCondLst>
                      <p:childTnLst>
                        <p:par>
                          <p:cTn id="46" fill="hold">
                            <p:stCondLst>
                              <p:cond delay="0"/>
                            </p:stCondLst>
                            <p:childTnLst>
                              <p:par>
                                <p:cTn id="47" presetID="17" presetClass="entr" presetSubtype="10"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p:cTn id="49"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50" dur="500" fill="hold"/>
                                        <p:tgtEl>
                                          <p:spTgt spid="3">
                                            <p:txEl>
                                              <p:pRg st="7" end="7"/>
                                            </p:txEl>
                                          </p:spTgt>
                                        </p:tgtEl>
                                        <p:attrNameLst>
                                          <p:attrName>ppt_h</p:attrName>
                                        </p:attrNameLst>
                                      </p:cBhvr>
                                      <p:tavLst>
                                        <p:tav tm="0">
                                          <p:val>
                                            <p:strVal val="#ppt_h"/>
                                          </p:val>
                                        </p:tav>
                                        <p:tav tm="100000">
                                          <p:val>
                                            <p:strVal val="#ppt_h"/>
                                          </p:val>
                                        </p:tav>
                                      </p:tavLst>
                                    </p:anim>
                                  </p:childTnLst>
                                </p:cTn>
                              </p:par>
                            </p:childTnLst>
                          </p:cTn>
                        </p:par>
                      </p:childTnLst>
                    </p:cTn>
                  </p:par>
                  <p:par>
                    <p:cTn id="51" fill="hold">
                      <p:stCondLst>
                        <p:cond delay="indefinite"/>
                      </p:stCondLst>
                      <p:childTnLst>
                        <p:par>
                          <p:cTn id="52" fill="hold">
                            <p:stCondLst>
                              <p:cond delay="0"/>
                            </p:stCondLst>
                            <p:childTnLst>
                              <p:par>
                                <p:cTn id="53" presetID="17" presetClass="entr" presetSubtype="10"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p:cTn id="55"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6" dur="500" fill="hold"/>
                                        <p:tgtEl>
                                          <p:spTgt spid="3">
                                            <p:txEl>
                                              <p:pRg st="8" end="8"/>
                                            </p:txEl>
                                          </p:spTgt>
                                        </p:tgtEl>
                                        <p:attrNameLst>
                                          <p:attrName>ppt_h</p:attrName>
                                        </p:attrNameLst>
                                      </p:cBhvr>
                                      <p:tavLst>
                                        <p:tav tm="0">
                                          <p:val>
                                            <p:strVal val="#ppt_h"/>
                                          </p:val>
                                        </p:tav>
                                        <p:tav tm="100000">
                                          <p:val>
                                            <p:strVal val="#ppt_h"/>
                                          </p:val>
                                        </p:tav>
                                      </p:tavLst>
                                    </p:anim>
                                  </p:childTnLst>
                                </p:cTn>
                              </p:par>
                            </p:childTnLst>
                          </p:cTn>
                        </p:par>
                      </p:childTnLst>
                    </p:cTn>
                  </p:par>
                  <p:par>
                    <p:cTn id="57" fill="hold">
                      <p:stCondLst>
                        <p:cond delay="indefinite"/>
                      </p:stCondLst>
                      <p:childTnLst>
                        <p:par>
                          <p:cTn id="58" fill="hold">
                            <p:stCondLst>
                              <p:cond delay="0"/>
                            </p:stCondLst>
                            <p:childTnLst>
                              <p:par>
                                <p:cTn id="59" presetID="17" presetClass="entr" presetSubtype="10"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p:cTn id="61" dur="500" fill="hold"/>
                                        <p:tgtEl>
                                          <p:spTgt spid="3">
                                            <p:txEl>
                                              <p:pRg st="9" end="9"/>
                                            </p:txEl>
                                          </p:spTgt>
                                        </p:tgtEl>
                                        <p:attrNameLst>
                                          <p:attrName>ppt_w</p:attrName>
                                        </p:attrNameLst>
                                      </p:cBhvr>
                                      <p:tavLst>
                                        <p:tav tm="0">
                                          <p:val>
                                            <p:fltVal val="0"/>
                                          </p:val>
                                        </p:tav>
                                        <p:tav tm="100000">
                                          <p:val>
                                            <p:strVal val="#ppt_w"/>
                                          </p:val>
                                        </p:tav>
                                      </p:tavLst>
                                    </p:anim>
                                    <p:anim calcmode="lin" valueType="num">
                                      <p:cBhvr>
                                        <p:cTn id="62" dur="500" fill="hold"/>
                                        <p:tgtEl>
                                          <p:spTgt spid="3">
                                            <p:txEl>
                                              <p:pRg st="9" end="9"/>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01119" y="183316"/>
            <a:ext cx="11494846" cy="6272042"/>
          </a:xfrm>
        </p:spPr>
        <p:txBody>
          <a:bodyPr>
            <a:normAutofit/>
          </a:bodyPr>
          <a:lstStyle/>
          <a:p>
            <a:pPr marL="0" indent="0">
              <a:buNone/>
            </a:pPr>
            <a:r>
              <a:rPr lang="fr-FR" sz="2800" b="1" dirty="0">
                <a:solidFill>
                  <a:srgbClr val="00B050"/>
                </a:solidFill>
                <a:latin typeface="Algerian" panose="04020705040A02060702" pitchFamily="82" charset="0"/>
              </a:rPr>
              <a:t>5.3 Assurance responsabilité civile et juridique</a:t>
            </a:r>
            <a:endParaRPr lang="fr-FR" b="1" dirty="0"/>
          </a:p>
          <a:p>
            <a:pPr marL="0" indent="0">
              <a:buNone/>
            </a:pPr>
            <a:r>
              <a:rPr lang="fr-FR" b="1" dirty="0">
                <a:latin typeface="Stencil" panose="040409050D0802020404" pitchFamily="82" charset="0"/>
              </a:rPr>
              <a:t>Souscription à une Assurance Responsabilité Civile :</a:t>
            </a:r>
            <a:endParaRPr lang="fr-FR" dirty="0">
              <a:latin typeface="Stencil" panose="040409050D0802020404" pitchFamily="82" charset="0"/>
            </a:endParaRPr>
          </a:p>
          <a:p>
            <a:pPr lvl="0"/>
            <a:r>
              <a:rPr lang="fr-FR" dirty="0"/>
              <a:t>Évaluer les besoins en assurance responsabilité civile en fonction de la nature de l'événement.</a:t>
            </a:r>
          </a:p>
          <a:p>
            <a:pPr lvl="0"/>
            <a:r>
              <a:rPr lang="fr-FR" dirty="0"/>
              <a:t>Souscrire à une police d'assurance couvrant les risques potentiels.</a:t>
            </a:r>
          </a:p>
          <a:p>
            <a:pPr marL="0" indent="0">
              <a:buNone/>
            </a:pPr>
            <a:r>
              <a:rPr lang="fr-FR" sz="2800" b="1" dirty="0">
                <a:latin typeface="Stencil" panose="040409050D0802020404" pitchFamily="82" charset="0"/>
              </a:rPr>
              <a:t>Contrats et Accord Juridique :</a:t>
            </a:r>
            <a:endParaRPr lang="fr-FR" sz="2800" dirty="0">
              <a:latin typeface="Stencil" panose="040409050D0802020404" pitchFamily="82" charset="0"/>
            </a:endParaRPr>
          </a:p>
          <a:p>
            <a:pPr lvl="0"/>
            <a:r>
              <a:rPr lang="fr-FR" dirty="0"/>
              <a:t>Rédiger des contrats clairs avec les fournisseurs, partenaires et intervenants.</a:t>
            </a:r>
          </a:p>
          <a:p>
            <a:pPr lvl="0"/>
            <a:r>
              <a:rPr lang="fr-FR" dirty="0"/>
              <a:t>Consulter un professionnel juridique pour garantir la conformité et la protection.</a:t>
            </a:r>
            <a:r>
              <a:rPr lang="fr-FR" sz="2800" dirty="0">
                <a:latin typeface="Stencil" panose="040409050D0802020404" pitchFamily="82" charset="0"/>
              </a:rPr>
              <a:t> </a:t>
            </a:r>
          </a:p>
          <a:p>
            <a:pPr marL="0" indent="0">
              <a:buNone/>
            </a:pPr>
            <a:r>
              <a:rPr lang="fr-FR" sz="2800" b="1" dirty="0">
                <a:latin typeface="Stencil" panose="040409050D0802020404" pitchFamily="82" charset="0"/>
              </a:rPr>
              <a:t>Responsabilités Légales :</a:t>
            </a:r>
            <a:endParaRPr lang="fr-FR" sz="2800" dirty="0">
              <a:latin typeface="Stencil" panose="040409050D0802020404" pitchFamily="82" charset="0"/>
            </a:endParaRPr>
          </a:p>
          <a:p>
            <a:pPr lvl="0"/>
            <a:r>
              <a:rPr lang="fr-FR" dirty="0"/>
              <a:t>Comprendre les responsabilités légales en tant qu'organisateur d'événements.</a:t>
            </a:r>
          </a:p>
          <a:p>
            <a:pPr lvl="0"/>
            <a:r>
              <a:rPr lang="fr-FR" dirty="0"/>
              <a:t>Mettre en place des politiques pour minimiser les risques de litiges.</a:t>
            </a:r>
          </a:p>
          <a:p>
            <a:pPr marL="0" indent="0">
              <a:buNone/>
            </a:pPr>
            <a:endParaRPr lang="fr-FR" dirty="0"/>
          </a:p>
          <a:p>
            <a:pPr lvl="0"/>
            <a:endParaRPr lang="fr-FR" dirty="0"/>
          </a:p>
          <a:p>
            <a:pPr lvl="0"/>
            <a:endParaRPr lang="fr-FR" dirty="0"/>
          </a:p>
          <a:p>
            <a:pPr lvl="0"/>
            <a:endParaRPr lang="fr-FR" dirty="0"/>
          </a:p>
          <a:p>
            <a:pPr marL="0" indent="0">
              <a:buNone/>
            </a:pPr>
            <a:endParaRPr lang="fr-FR" dirty="0"/>
          </a:p>
        </p:txBody>
      </p:sp>
    </p:spTree>
    <p:extLst>
      <p:ext uri="{BB962C8B-B14F-4D97-AF65-F5344CB8AC3E}">
        <p14:creationId xmlns:p14="http://schemas.microsoft.com/office/powerpoint/2010/main" val="686422768"/>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 calcmode="lin" valueType="num">
                                      <p:cBhvr>
                                        <p:cTn id="56" dur="1000" fill="hold"/>
                                        <p:tgtEl>
                                          <p:spTgt spid="3">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 calcmode="lin" valueType="num">
                                      <p:cBhvr>
                                        <p:cTn id="63" dur="1000" fill="hold"/>
                                        <p:tgtEl>
                                          <p:spTgt spid="3">
                                            <p:txEl>
                                              <p:pRg st="8" end="8"/>
                                            </p:txEl>
                                          </p:spTgt>
                                        </p:tgtEl>
                                        <p:attrNameLst>
                                          <p:attrName>ppt_w</p:attrName>
                                        </p:attrNameLst>
                                      </p:cBhvr>
                                      <p:tavLst>
                                        <p:tav tm="0">
                                          <p:val>
                                            <p:strVal val="#ppt_w+.3"/>
                                          </p:val>
                                        </p:tav>
                                        <p:tav tm="100000">
                                          <p:val>
                                            <p:strVal val="#ppt_w"/>
                                          </p:val>
                                        </p:tav>
                                      </p:tavLst>
                                    </p:anim>
                                    <p:anim calcmode="lin" valueType="num">
                                      <p:cBhvr>
                                        <p:cTn id="64"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65" dur="1000"/>
                                        <p:tgtEl>
                                          <p:spTgt spid="3">
                                            <p:txEl>
                                              <p:pRg st="8" end="8"/>
                                            </p:txEl>
                                          </p:spTgt>
                                        </p:tgtEl>
                                      </p:cBhvr>
                                    </p:animEffect>
                                  </p:childTnLst>
                                </p:cTn>
                              </p:par>
                            </p:childTnLst>
                          </p:cTn>
                        </p:par>
                      </p:childTnLst>
                    </p:cTn>
                  </p:par>
                  <p:par>
                    <p:cTn id="66" fill="hold">
                      <p:stCondLst>
                        <p:cond delay="indefinite"/>
                      </p:stCondLst>
                      <p:childTnLst>
                        <p:par>
                          <p:cTn id="67" fill="hold">
                            <p:stCondLst>
                              <p:cond delay="0"/>
                            </p:stCondLst>
                            <p:childTnLst>
                              <p:par>
                                <p:cTn id="68" presetID="50" presetClass="entr" presetSubtype="0" decel="100000" fill="hold" grpId="0" nodeType="clickEffect">
                                  <p:stCondLst>
                                    <p:cond delay="0"/>
                                  </p:stCondLst>
                                  <p:childTnLst>
                                    <p:set>
                                      <p:cBhvr>
                                        <p:cTn id="69" dur="1" fill="hold">
                                          <p:stCondLst>
                                            <p:cond delay="0"/>
                                          </p:stCondLst>
                                        </p:cTn>
                                        <p:tgtEl>
                                          <p:spTgt spid="3">
                                            <p:txEl>
                                              <p:pRg st="9" end="9"/>
                                            </p:txEl>
                                          </p:spTgt>
                                        </p:tgtEl>
                                        <p:attrNameLst>
                                          <p:attrName>style.visibility</p:attrName>
                                        </p:attrNameLst>
                                      </p:cBhvr>
                                      <p:to>
                                        <p:strVal val="visible"/>
                                      </p:to>
                                    </p:set>
                                    <p:anim calcmode="lin" valueType="num">
                                      <p:cBhvr>
                                        <p:cTn id="70" dur="1000" fill="hold"/>
                                        <p:tgtEl>
                                          <p:spTgt spid="3">
                                            <p:txEl>
                                              <p:pRg st="9" end="9"/>
                                            </p:txEl>
                                          </p:spTgt>
                                        </p:tgtEl>
                                        <p:attrNameLst>
                                          <p:attrName>ppt_w</p:attrName>
                                        </p:attrNameLst>
                                      </p:cBhvr>
                                      <p:tavLst>
                                        <p:tav tm="0">
                                          <p:val>
                                            <p:strVal val="#ppt_w+.3"/>
                                          </p:val>
                                        </p:tav>
                                        <p:tav tm="100000">
                                          <p:val>
                                            <p:strVal val="#ppt_w"/>
                                          </p:val>
                                        </p:tav>
                                      </p:tavLst>
                                    </p:anim>
                                    <p:anim calcmode="lin" valueType="num">
                                      <p:cBhvr>
                                        <p:cTn id="71"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72" dur="10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61843" y="170222"/>
            <a:ext cx="11573398" cy="5773379"/>
          </a:xfrm>
        </p:spPr>
        <p:txBody>
          <a:bodyPr/>
          <a:lstStyle/>
          <a:p>
            <a:pPr marL="0" indent="0">
              <a:buNone/>
            </a:pPr>
            <a:r>
              <a:rPr lang="fr-FR" sz="2800" b="1" dirty="0">
                <a:solidFill>
                  <a:srgbClr val="00B050"/>
                </a:solidFill>
                <a:latin typeface="Algerian" panose="04020705040A02060702" pitchFamily="82" charset="0"/>
              </a:rPr>
              <a:t>5.4 Formation du Personnel :</a:t>
            </a:r>
            <a:endParaRPr lang="fr-FR" sz="2800" dirty="0">
              <a:solidFill>
                <a:srgbClr val="00B050"/>
              </a:solidFill>
              <a:latin typeface="Algerian" panose="04020705040A02060702" pitchFamily="82" charset="0"/>
            </a:endParaRPr>
          </a:p>
          <a:p>
            <a:pPr marL="0" indent="0">
              <a:buNone/>
            </a:pPr>
            <a:r>
              <a:rPr lang="fr-FR" b="1" dirty="0">
                <a:latin typeface="Stencil" panose="040409050D0802020404" pitchFamily="82" charset="0"/>
              </a:rPr>
              <a:t>Formation en Sécurité :</a:t>
            </a:r>
            <a:endParaRPr lang="fr-FR" dirty="0">
              <a:latin typeface="Stencil" panose="040409050D0802020404" pitchFamily="82" charset="0"/>
            </a:endParaRPr>
          </a:p>
          <a:p>
            <a:pPr lvl="0"/>
            <a:r>
              <a:rPr lang="fr-FR" dirty="0"/>
              <a:t>Assurer une formation régulière du personnel sur les protocoles de sécurité.</a:t>
            </a:r>
          </a:p>
          <a:p>
            <a:pPr lvl="0"/>
            <a:r>
              <a:rPr lang="fr-FR" dirty="0"/>
              <a:t>Mettre en place des briefings avant l'événement pour souligner les mesures de sécurité.</a:t>
            </a:r>
          </a:p>
          <a:p>
            <a:pPr marL="0" indent="0">
              <a:buNone/>
            </a:pPr>
            <a:r>
              <a:rPr lang="fr-FR" sz="2800" b="1" dirty="0">
                <a:latin typeface="Stencil" panose="040409050D0802020404" pitchFamily="82" charset="0"/>
              </a:rPr>
              <a:t>Sensibilisation au Risque :</a:t>
            </a:r>
            <a:endParaRPr lang="fr-FR" sz="2800" dirty="0">
              <a:latin typeface="Stencil" panose="040409050D0802020404" pitchFamily="82" charset="0"/>
            </a:endParaRPr>
          </a:p>
          <a:p>
            <a:pPr lvl="0"/>
            <a:r>
              <a:rPr lang="fr-FR" dirty="0"/>
              <a:t>Sensibiliser le personnel et les volontaires aux risques potentiels.</a:t>
            </a:r>
          </a:p>
          <a:p>
            <a:pPr lvl="0"/>
            <a:r>
              <a:rPr lang="fr-FR" dirty="0"/>
              <a:t>Encourager la culture de la sécurité à tous les niveaux.</a:t>
            </a:r>
          </a:p>
          <a:p>
            <a:endParaRPr lang="fr-FR" dirty="0"/>
          </a:p>
          <a:p>
            <a:pPr lvl="0"/>
            <a:endParaRPr lang="fr-FR" dirty="0"/>
          </a:p>
          <a:p>
            <a:pPr marL="0" indent="0">
              <a:buNone/>
            </a:pPr>
            <a:endParaRPr lang="fr-FR" dirty="0"/>
          </a:p>
        </p:txBody>
      </p:sp>
    </p:spTree>
    <p:extLst>
      <p:ext uri="{BB962C8B-B14F-4D97-AF65-F5344CB8AC3E}">
        <p14:creationId xmlns:p14="http://schemas.microsoft.com/office/powerpoint/2010/main" val="178889584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p:cTn id="49"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97499" y="183316"/>
            <a:ext cx="11377018" cy="5760285"/>
          </a:xfrm>
        </p:spPr>
        <p:txBody>
          <a:bodyPr/>
          <a:lstStyle/>
          <a:p>
            <a:pPr marL="0" indent="0" algn="just">
              <a:lnSpc>
                <a:spcPct val="200000"/>
              </a:lnSpc>
              <a:buNone/>
            </a:pPr>
            <a:r>
              <a:rPr lang="fr-FR" dirty="0"/>
              <a:t>En conclusion, ce module sur la gestion des risques et la sécurité vise à minimiser les impacts négatifs potentiels sur l'événement, assurant ainsi une expérience sécurisée et positive pour les participants. Une planification minutieuse et la prise en compte des aspects légaux et d'assurance sont essentielles pour garantir le succès global de l'événement.</a:t>
            </a:r>
          </a:p>
        </p:txBody>
      </p:sp>
    </p:spTree>
    <p:extLst>
      <p:ext uri="{BB962C8B-B14F-4D97-AF65-F5344CB8AC3E}">
        <p14:creationId xmlns:p14="http://schemas.microsoft.com/office/powerpoint/2010/main" val="194920275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otalTime>0</TotalTime>
  <Words>473</Words>
  <Application>Microsoft Office PowerPoint</Application>
  <PresentationFormat>Grand écran</PresentationFormat>
  <Paragraphs>48</Paragraphs>
  <Slides>8</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8</vt:i4>
      </vt:variant>
    </vt:vector>
  </HeadingPairs>
  <TitlesOfParts>
    <vt:vector size="17" baseType="lpstr">
      <vt:lpstr>Algerian</vt:lpstr>
      <vt:lpstr>Arial</vt:lpstr>
      <vt:lpstr>Calibri</vt:lpstr>
      <vt:lpstr>Calibri Light</vt:lpstr>
      <vt:lpstr>Stencil</vt:lpstr>
      <vt:lpstr>Trebuchet MS</vt:lpstr>
      <vt:lpstr>Wingdings 3</vt:lpstr>
      <vt:lpstr>Thème Office</vt:lpstr>
      <vt:lpstr>Facette</vt:lpstr>
      <vt:lpstr>Présentation PowerPoint</vt:lpstr>
      <vt:lpstr>Présentation PowerPoint</vt:lpstr>
      <vt:lpstr>  V. Gestion des risques et sécurité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Khadimou R Thiam</dc:creator>
  <cp:lastModifiedBy>Khadimou R Thiam</cp:lastModifiedBy>
  <cp:revision>1</cp:revision>
  <dcterms:created xsi:type="dcterms:W3CDTF">2025-08-02T14:34:50Z</dcterms:created>
  <dcterms:modified xsi:type="dcterms:W3CDTF">2025-08-02T14:35:04Z</dcterms:modified>
</cp:coreProperties>
</file>