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562" r:id="rId2"/>
    <p:sldId id="561" r:id="rId3"/>
    <p:sldId id="563" r:id="rId4"/>
    <p:sldId id="565" r:id="rId5"/>
    <p:sldId id="567" r:id="rId6"/>
    <p:sldId id="569" r:id="rId7"/>
    <p:sldId id="594"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80" d="100"/>
          <a:sy n="80" d="100"/>
        </p:scale>
        <p:origin x="6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C4AD6-5524-4E17-ADC9-D6CE4CC398D4}" type="datetimeFigureOut">
              <a:rPr lang="fr-FR" smtClean="0"/>
              <a:t>02/08/2025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FA51FD-CD31-45CA-A8EF-690EDDAA5E86}" type="slidenum">
              <a:rPr lang="fr-FR" smtClean="0"/>
              <a:t>‹N°›</a:t>
            </a:fld>
            <a:endParaRPr lang="fr-FR"/>
          </a:p>
        </p:txBody>
      </p:sp>
    </p:spTree>
    <p:extLst>
      <p:ext uri="{BB962C8B-B14F-4D97-AF65-F5344CB8AC3E}">
        <p14:creationId xmlns:p14="http://schemas.microsoft.com/office/powerpoint/2010/main" val="3698249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7006F3-FF60-4ABF-BA59-7B29413CEB0D}" type="slidenum">
              <a:rPr kumimoji="0" lang="fr-SN"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SN"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99081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984583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23106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87001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12387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12018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109596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7521045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133826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936328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20856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248328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106194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938829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175502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987838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703837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29723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ctr">
              <a:buNone/>
            </a:pPr>
            <a:endParaRPr lang="fr-FR" sz="3600" b="1" dirty="0">
              <a:solidFill>
                <a:schemeClr val="tx2">
                  <a:lumMod val="50000"/>
                  <a:lumOff val="50000"/>
                </a:schemeClr>
              </a:solidFill>
              <a:latin typeface="Stencil" panose="040409050D0802020404" pitchFamily="82" charset="0"/>
            </a:endParaRPr>
          </a:p>
          <a:p>
            <a:pPr marL="0" indent="0" algn="ctr">
              <a:buNone/>
            </a:pPr>
            <a:r>
              <a:rPr lang="fr-FR" sz="3600" b="1" dirty="0">
                <a:solidFill>
                  <a:schemeClr val="tx2">
                    <a:lumMod val="50000"/>
                    <a:lumOff val="50000"/>
                  </a:schemeClr>
                </a:solidFill>
                <a:latin typeface="Stencil" panose="040409050D0802020404" pitchFamily="82" charset="0"/>
              </a:rPr>
              <a:t>VII. Durabilité et responsabilité sociale</a:t>
            </a:r>
            <a:endParaRPr lang="fr-FR" sz="3600" dirty="0"/>
          </a:p>
        </p:txBody>
      </p:sp>
    </p:spTree>
    <p:extLst>
      <p:ext uri="{BB962C8B-B14F-4D97-AF65-F5344CB8AC3E}">
        <p14:creationId xmlns:p14="http://schemas.microsoft.com/office/powerpoint/2010/main" val="19978459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0394" y="1086805"/>
            <a:ext cx="11730504" cy="4856796"/>
          </a:xfrm>
        </p:spPr>
        <p:txBody>
          <a:bodyPr/>
          <a:lstStyle/>
          <a:p>
            <a:pPr marL="0" indent="0">
              <a:buNone/>
            </a:pPr>
            <a:endParaRPr lang="fr-FR" dirty="0"/>
          </a:p>
          <a:p>
            <a:pPr marL="0" indent="0" algn="just">
              <a:buNone/>
            </a:pPr>
            <a:r>
              <a:rPr lang="fr-FR" sz="2800" dirty="0"/>
              <a:t>La durabilité et la responsabilité sociale sont des aspects de plus en plus cruciaux dans l'organisation d'événements et d'activités de loisirs. Cette partie se concentre sur les pratiques durables, la sensibilisation environnementale et sociale, ainsi que la gestion des déchets et des ressources.</a:t>
            </a:r>
          </a:p>
          <a:p>
            <a:pPr marL="0" indent="0">
              <a:buNone/>
            </a:pPr>
            <a:endParaRPr lang="fr-FR" dirty="0"/>
          </a:p>
        </p:txBody>
      </p:sp>
    </p:spTree>
    <p:extLst>
      <p:ext uri="{BB962C8B-B14F-4D97-AF65-F5344CB8AC3E}">
        <p14:creationId xmlns:p14="http://schemas.microsoft.com/office/powerpoint/2010/main" val="921314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4934" y="209505"/>
            <a:ext cx="11717412" cy="6402982"/>
          </a:xfrm>
        </p:spPr>
        <p:txBody>
          <a:bodyPr>
            <a:normAutofit/>
          </a:bodyPr>
          <a:lstStyle/>
          <a:p>
            <a:pPr marL="0" indent="0">
              <a:buNone/>
            </a:pPr>
            <a:r>
              <a:rPr lang="fr-FR" sz="3300" b="1" dirty="0">
                <a:solidFill>
                  <a:srgbClr val="7EB606"/>
                </a:solidFill>
                <a:latin typeface="Algerian" panose="04020705040A02060702" pitchFamily="82" charset="0"/>
              </a:rPr>
              <a:t>7.1. Pratiques durables dans l'Organisation d’événements et d’activités de Loisirs </a:t>
            </a:r>
            <a:r>
              <a:rPr lang="fr-FR" sz="3300" b="1" dirty="0">
                <a:latin typeface="Algerian" panose="04020705040A02060702" pitchFamily="82" charset="0"/>
              </a:rPr>
              <a:t>:</a:t>
            </a:r>
            <a:endParaRPr lang="fr-FR" sz="3300" dirty="0">
              <a:latin typeface="Algerian" panose="04020705040A02060702" pitchFamily="82" charset="0"/>
            </a:endParaRPr>
          </a:p>
          <a:p>
            <a:pPr marL="0" indent="0">
              <a:buNone/>
            </a:pPr>
            <a:r>
              <a:rPr lang="fr-FR" sz="2600" b="1" dirty="0">
                <a:latin typeface="Stencil" panose="040409050D0802020404" pitchFamily="82" charset="0"/>
              </a:rPr>
              <a:t>Évaluation de l'Impact Environnemental :</a:t>
            </a:r>
            <a:endParaRPr lang="fr-FR" sz="2600" dirty="0">
              <a:latin typeface="Stencil" panose="040409050D0802020404" pitchFamily="82" charset="0"/>
            </a:endParaRPr>
          </a:p>
          <a:p>
            <a:pPr lvl="0"/>
            <a:r>
              <a:rPr lang="fr-FR" dirty="0"/>
              <a:t>Évaluer l'empreinte carbone et l'impact environnemental de l'événement.</a:t>
            </a:r>
          </a:p>
          <a:p>
            <a:pPr lvl="0"/>
            <a:r>
              <a:rPr lang="fr-FR" dirty="0"/>
              <a:t>Identifier les aspects de l'organisation qui peuvent être améliorés du point de vue de la durabilité.</a:t>
            </a:r>
          </a:p>
          <a:p>
            <a:pPr marL="0" indent="0">
              <a:buNone/>
            </a:pPr>
            <a:r>
              <a:rPr lang="fr-FR" sz="2600" b="1" dirty="0">
                <a:latin typeface="Stencil" panose="040409050D0802020404" pitchFamily="82" charset="0"/>
              </a:rPr>
              <a:t>Utilisation de Matériaux Durables :</a:t>
            </a:r>
            <a:endParaRPr lang="fr-FR" sz="2600" dirty="0">
              <a:latin typeface="Stencil" panose="040409050D0802020404" pitchFamily="82" charset="0"/>
            </a:endParaRPr>
          </a:p>
          <a:p>
            <a:pPr lvl="0"/>
            <a:r>
              <a:rPr lang="fr-FR" dirty="0"/>
              <a:t>Opter pour des matériaux durables et recyclables dans la conception et la décoration.</a:t>
            </a:r>
          </a:p>
          <a:p>
            <a:pPr lvl="0"/>
            <a:r>
              <a:rPr lang="fr-FR" dirty="0"/>
              <a:t>Réduire l'utilisation de matériaux à usage unique.</a:t>
            </a:r>
          </a:p>
          <a:p>
            <a:pPr marL="0" indent="0">
              <a:buNone/>
            </a:pPr>
            <a:r>
              <a:rPr lang="fr-FR" sz="2800" dirty="0">
                <a:latin typeface="Stencil" panose="040409050D0802020404" pitchFamily="82" charset="0"/>
              </a:rPr>
              <a:t>1.3 </a:t>
            </a:r>
            <a:r>
              <a:rPr lang="fr-FR" sz="2800" b="1" dirty="0">
                <a:latin typeface="Stencil" panose="040409050D0802020404" pitchFamily="82" charset="0"/>
              </a:rPr>
              <a:t>Approvisionnement Responsable :</a:t>
            </a:r>
            <a:endParaRPr lang="fr-FR" sz="2800" dirty="0">
              <a:latin typeface="Stencil" panose="040409050D0802020404" pitchFamily="82" charset="0"/>
            </a:endParaRPr>
          </a:p>
          <a:p>
            <a:pPr lvl="0"/>
            <a:r>
              <a:rPr lang="fr-FR" dirty="0"/>
              <a:t>Sélectionner des fournisseurs et des partenaires qui adoptent des pratiques responsables.</a:t>
            </a:r>
          </a:p>
          <a:p>
            <a:pPr lvl="0"/>
            <a:r>
              <a:rPr lang="fr-FR" dirty="0"/>
              <a:t>Encourager l'utilisation de produits locaux et durables.</a:t>
            </a:r>
          </a:p>
          <a:p>
            <a:pPr lvl="0"/>
            <a:endParaRPr lang="fr-FR" dirty="0"/>
          </a:p>
          <a:p>
            <a:pPr lvl="0"/>
            <a:endParaRPr lang="fr-FR" dirty="0"/>
          </a:p>
          <a:p>
            <a:endParaRPr lang="fr-FR" dirty="0"/>
          </a:p>
        </p:txBody>
      </p:sp>
    </p:spTree>
    <p:extLst>
      <p:ext uri="{BB962C8B-B14F-4D97-AF65-F5344CB8AC3E}">
        <p14:creationId xmlns:p14="http://schemas.microsoft.com/office/powerpoint/2010/main" val="30681977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Scale>
                                      <p:cBhvr>
                                        <p:cTn id="49"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3">
                                            <p:txEl>
                                              <p:pRg st="6" end="6"/>
                                            </p:txEl>
                                          </p:spTgt>
                                        </p:tgtEl>
                                        <p:attrNameLst>
                                          <p:attrName>ppt_x</p:attrName>
                                          <p:attrName>ppt_y</p:attrName>
                                        </p:attrNameLst>
                                      </p:cBhvr>
                                    </p:animMotion>
                                    <p:animEffect transition="in" filter="fade">
                                      <p:cBhvr>
                                        <p:cTn id="51" dur="10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Scale>
                                      <p:cBhvr>
                                        <p:cTn id="56" dur="1000" decel="50000" fill="hold">
                                          <p:stCondLst>
                                            <p:cond delay="0"/>
                                          </p:stCondLst>
                                        </p:cTn>
                                        <p:tgtEl>
                                          <p:spTgt spid="3">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7" dur="1000" decel="50000" fill="hold">
                                          <p:stCondLst>
                                            <p:cond delay="0"/>
                                          </p:stCondLst>
                                        </p:cTn>
                                        <p:tgtEl>
                                          <p:spTgt spid="3">
                                            <p:txEl>
                                              <p:pRg st="7" end="7"/>
                                            </p:txEl>
                                          </p:spTgt>
                                        </p:tgtEl>
                                        <p:attrNameLst>
                                          <p:attrName>ppt_x</p:attrName>
                                          <p:attrName>ppt_y</p:attrName>
                                        </p:attrNameLst>
                                      </p:cBhvr>
                                    </p:animMotion>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Scale>
                                      <p:cBhvr>
                                        <p:cTn id="63" dur="1000" decel="50000" fill="hold">
                                          <p:stCondLst>
                                            <p:cond delay="0"/>
                                          </p:stCondLst>
                                        </p:cTn>
                                        <p:tgtEl>
                                          <p:spTgt spid="3">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4" dur="1000" decel="50000" fill="hold">
                                          <p:stCondLst>
                                            <p:cond delay="0"/>
                                          </p:stCondLst>
                                        </p:cTn>
                                        <p:tgtEl>
                                          <p:spTgt spid="3">
                                            <p:txEl>
                                              <p:pRg st="8" end="8"/>
                                            </p:txEl>
                                          </p:spTgt>
                                        </p:tgtEl>
                                        <p:attrNameLst>
                                          <p:attrName>ppt_x</p:attrName>
                                          <p:attrName>ppt_y</p:attrName>
                                        </p:attrNameLst>
                                      </p:cBhvr>
                                    </p:animMotion>
                                    <p:animEffect transition="in" filter="fade">
                                      <p:cBhvr>
                                        <p:cTn id="65" dur="10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Scale>
                                      <p:cBhvr>
                                        <p:cTn id="70" dur="1000" decel="50000" fill="hold">
                                          <p:stCondLst>
                                            <p:cond delay="0"/>
                                          </p:stCondLst>
                                        </p:cTn>
                                        <p:tgtEl>
                                          <p:spTgt spid="3">
                                            <p:txEl>
                                              <p:pRg st="9" end="9"/>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1" dur="1000" decel="50000" fill="hold">
                                          <p:stCondLst>
                                            <p:cond delay="0"/>
                                          </p:stCondLst>
                                        </p:cTn>
                                        <p:tgtEl>
                                          <p:spTgt spid="3">
                                            <p:txEl>
                                              <p:pRg st="9" end="9"/>
                                            </p:txEl>
                                          </p:spTgt>
                                        </p:tgtEl>
                                        <p:attrNameLst>
                                          <p:attrName>ppt_x</p:attrName>
                                          <p:attrName>ppt_y</p:attrName>
                                        </p:attrNameLst>
                                      </p:cBhvr>
                                    </p:animMotion>
                                    <p:animEffect transition="in" filter="fade">
                                      <p:cBhvr>
                                        <p:cTn id="7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7302" y="327350"/>
            <a:ext cx="11455569" cy="5892315"/>
          </a:xfrm>
        </p:spPr>
        <p:txBody>
          <a:bodyPr>
            <a:normAutofit/>
          </a:bodyPr>
          <a:lstStyle/>
          <a:p>
            <a:pPr marL="0" indent="0">
              <a:buNone/>
            </a:pPr>
            <a:r>
              <a:rPr lang="fr-FR" sz="3200" b="1" dirty="0">
                <a:solidFill>
                  <a:srgbClr val="7EB606"/>
                </a:solidFill>
                <a:latin typeface="Algerian" panose="04020705040A02060702" pitchFamily="82" charset="0"/>
              </a:rPr>
              <a:t>7.2 Sensibilisation Environnementale et Sociale :</a:t>
            </a:r>
          </a:p>
          <a:p>
            <a:pPr marL="0" indent="0">
              <a:buNone/>
            </a:pPr>
            <a:r>
              <a:rPr lang="fr-FR" b="1" dirty="0">
                <a:latin typeface="Stencil" panose="040409050D0802020404" pitchFamily="82" charset="0"/>
              </a:rPr>
              <a:t>Éducation et Communication :</a:t>
            </a:r>
            <a:endParaRPr lang="fr-FR" dirty="0">
              <a:latin typeface="Stencil" panose="040409050D0802020404" pitchFamily="82" charset="0"/>
            </a:endParaRPr>
          </a:p>
          <a:p>
            <a:pPr lvl="0"/>
            <a:r>
              <a:rPr lang="fr-FR" dirty="0"/>
              <a:t>Sensibiliser les participants aux questions environnementales et sociales.</a:t>
            </a:r>
          </a:p>
          <a:p>
            <a:pPr lvl="0"/>
            <a:r>
              <a:rPr lang="fr-FR" dirty="0"/>
              <a:t>Intégrer des messages de durabilité dans la communication pré événement et pendant l'événement.</a:t>
            </a:r>
          </a:p>
          <a:p>
            <a:pPr marL="0" indent="0">
              <a:buNone/>
            </a:pPr>
            <a:r>
              <a:rPr lang="fr-FR" b="1" dirty="0">
                <a:latin typeface="Stencil" panose="040409050D0802020404" pitchFamily="82" charset="0"/>
              </a:rPr>
              <a:t>Partenariats avec des Organisations à But Non Lucratif :</a:t>
            </a:r>
            <a:endParaRPr lang="fr-FR" dirty="0">
              <a:latin typeface="Stencil" panose="040409050D0802020404" pitchFamily="82" charset="0"/>
            </a:endParaRPr>
          </a:p>
          <a:p>
            <a:pPr lvl="0"/>
            <a:r>
              <a:rPr lang="fr-FR" dirty="0"/>
              <a:t>Collaborer avec des organisations à but non lucratif œuvrant pour la durabilité.</a:t>
            </a:r>
          </a:p>
          <a:p>
            <a:pPr lvl="0"/>
            <a:r>
              <a:rPr lang="fr-FR" dirty="0"/>
              <a:t>Encourager les participants à soutenir des causes sociales et environnementales.</a:t>
            </a:r>
          </a:p>
          <a:p>
            <a:pPr marL="0" indent="0">
              <a:buNone/>
            </a:pPr>
            <a:r>
              <a:rPr lang="fr-FR" dirty="0">
                <a:latin typeface="Stencil" panose="040409050D0802020404" pitchFamily="82" charset="0"/>
              </a:rPr>
              <a:t> </a:t>
            </a:r>
            <a:r>
              <a:rPr lang="fr-FR" b="1" dirty="0">
                <a:latin typeface="Stencil" panose="040409050D0802020404" pitchFamily="82" charset="0"/>
              </a:rPr>
              <a:t>Ateliers et Conférences :</a:t>
            </a:r>
            <a:endParaRPr lang="fr-FR" dirty="0">
              <a:latin typeface="Stencil" panose="040409050D0802020404" pitchFamily="82" charset="0"/>
            </a:endParaRPr>
          </a:p>
          <a:p>
            <a:pPr lvl="0"/>
            <a:r>
              <a:rPr lang="fr-FR" dirty="0"/>
              <a:t>Organiser des ateliers et des conférences sur des sujets liés à la durabilité.</a:t>
            </a:r>
          </a:p>
          <a:p>
            <a:pPr lvl="0"/>
            <a:r>
              <a:rPr lang="fr-FR" dirty="0"/>
              <a:t>Donner la parole à des experts pour partager des pratiques exemplaires.</a:t>
            </a:r>
          </a:p>
          <a:p>
            <a:pPr lvl="0"/>
            <a:endParaRPr lang="fr-FR" dirty="0"/>
          </a:p>
          <a:p>
            <a:pPr marL="0" indent="0">
              <a:buNone/>
            </a:pPr>
            <a:endParaRPr lang="fr-FR" dirty="0"/>
          </a:p>
        </p:txBody>
      </p:sp>
    </p:spTree>
    <p:extLst>
      <p:ext uri="{BB962C8B-B14F-4D97-AF65-F5344CB8AC3E}">
        <p14:creationId xmlns:p14="http://schemas.microsoft.com/office/powerpoint/2010/main" val="26433999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grpId="0"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3">
                                            <p:txEl>
                                              <p:pRg st="6" end="6"/>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grpId="0" nodeType="click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anim calcmode="lin" valueType="num">
                                      <p:cBhvr>
                                        <p:cTn id="91"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92"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3"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4"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5"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6"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7"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8" dur="1000" decel="50000">
                                          <p:stCondLst>
                                            <p:cond delay="0"/>
                                          </p:stCondLst>
                                        </p:cTn>
                                        <p:tgtEl>
                                          <p:spTgt spid="3">
                                            <p:txEl>
                                              <p:pRg st="7" end="7"/>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25" presetClass="entr" presetSubtype="0" fill="hold" grpId="0" nodeType="clickEffect">
                                  <p:stCondLst>
                                    <p:cond delay="0"/>
                                  </p:stCondLst>
                                  <p:childTnLst>
                                    <p:set>
                                      <p:cBhvr>
                                        <p:cTn id="102" dur="1" fill="hold">
                                          <p:stCondLst>
                                            <p:cond delay="0"/>
                                          </p:stCondLst>
                                        </p:cTn>
                                        <p:tgtEl>
                                          <p:spTgt spid="3">
                                            <p:txEl>
                                              <p:pRg st="8" end="8"/>
                                            </p:txEl>
                                          </p:spTgt>
                                        </p:tgtEl>
                                        <p:attrNameLst>
                                          <p:attrName>style.visibility</p:attrName>
                                        </p:attrNameLst>
                                      </p:cBhvr>
                                      <p:to>
                                        <p:strVal val="visible"/>
                                      </p:to>
                                    </p:set>
                                    <p:anim calcmode="lin" valueType="num">
                                      <p:cBhvr>
                                        <p:cTn id="103" dur="50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104" dur="50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105" dur="500" accel="50000" fill="hold">
                                          <p:stCondLst>
                                            <p:cond delay="50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106" dur="10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107" dur="50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108" dur="50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109" dur="500" accel="50000" fill="hold">
                                          <p:stCondLst>
                                            <p:cond delay="50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110" dur="1000" decel="50000">
                                          <p:stCondLst>
                                            <p:cond delay="0"/>
                                          </p:stCondLst>
                                        </p:cTn>
                                        <p:tgtEl>
                                          <p:spTgt spid="3">
                                            <p:txEl>
                                              <p:pRg st="8" end="8"/>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25" presetClass="entr" presetSubtype="0" fill="hold" grpId="0" nodeType="clickEffect">
                                  <p:stCondLst>
                                    <p:cond delay="0"/>
                                  </p:stCondLst>
                                  <p:childTnLst>
                                    <p:set>
                                      <p:cBhvr>
                                        <p:cTn id="114" dur="1" fill="hold">
                                          <p:stCondLst>
                                            <p:cond delay="0"/>
                                          </p:stCondLst>
                                        </p:cTn>
                                        <p:tgtEl>
                                          <p:spTgt spid="3">
                                            <p:txEl>
                                              <p:pRg st="9" end="9"/>
                                            </p:txEl>
                                          </p:spTgt>
                                        </p:tgtEl>
                                        <p:attrNameLst>
                                          <p:attrName>style.visibility</p:attrName>
                                        </p:attrNameLst>
                                      </p:cBhvr>
                                      <p:to>
                                        <p:strVal val="visible"/>
                                      </p:to>
                                    </p:set>
                                    <p:anim calcmode="lin" valueType="num">
                                      <p:cBhvr>
                                        <p:cTn id="115" dur="500" decel="50000" fill="hold">
                                          <p:stCondLst>
                                            <p:cond delay="0"/>
                                          </p:stCondLst>
                                        </p:cTn>
                                        <p:tgtEl>
                                          <p:spTgt spid="3">
                                            <p:txEl>
                                              <p:pRg st="9" end="9"/>
                                            </p:txEl>
                                          </p:spTgt>
                                        </p:tgtEl>
                                        <p:attrNameLst>
                                          <p:attrName>style.rotation</p:attrName>
                                        </p:attrNameLst>
                                      </p:cBhvr>
                                      <p:tavLst>
                                        <p:tav tm="0">
                                          <p:val>
                                            <p:fltVal val="-90"/>
                                          </p:val>
                                        </p:tav>
                                        <p:tav tm="100000">
                                          <p:val>
                                            <p:fltVal val="0"/>
                                          </p:val>
                                        </p:tav>
                                      </p:tavLst>
                                    </p:anim>
                                    <p:anim calcmode="lin" valueType="num">
                                      <p:cBhvr>
                                        <p:cTn id="116" dur="500" decel="50000" fill="hold">
                                          <p:stCondLst>
                                            <p:cond delay="0"/>
                                          </p:stCondLst>
                                        </p:cTn>
                                        <p:tgtEl>
                                          <p:spTgt spid="3">
                                            <p:txEl>
                                              <p:pRg st="9" end="9"/>
                                            </p:txEl>
                                          </p:spTgt>
                                        </p:tgtEl>
                                        <p:attrNameLst>
                                          <p:attrName>ppt_w</p:attrName>
                                        </p:attrNameLst>
                                      </p:cBhvr>
                                      <p:tavLst>
                                        <p:tav tm="0">
                                          <p:val>
                                            <p:strVal val="#ppt_w"/>
                                          </p:val>
                                        </p:tav>
                                        <p:tav tm="100000">
                                          <p:val>
                                            <p:strVal val="#ppt_w*.05"/>
                                          </p:val>
                                        </p:tav>
                                      </p:tavLst>
                                    </p:anim>
                                    <p:anim calcmode="lin" valueType="num">
                                      <p:cBhvr>
                                        <p:cTn id="117" dur="500" accel="50000" fill="hold">
                                          <p:stCondLst>
                                            <p:cond delay="500"/>
                                          </p:stCondLst>
                                        </p:cTn>
                                        <p:tgtEl>
                                          <p:spTgt spid="3">
                                            <p:txEl>
                                              <p:pRg st="9" end="9"/>
                                            </p:txEl>
                                          </p:spTgt>
                                        </p:tgtEl>
                                        <p:attrNameLst>
                                          <p:attrName>ppt_w</p:attrName>
                                        </p:attrNameLst>
                                      </p:cBhvr>
                                      <p:tavLst>
                                        <p:tav tm="0">
                                          <p:val>
                                            <p:strVal val="#ppt_w*.05"/>
                                          </p:val>
                                        </p:tav>
                                        <p:tav tm="100000">
                                          <p:val>
                                            <p:strVal val="#ppt_w"/>
                                          </p:val>
                                        </p:tav>
                                      </p:tavLst>
                                    </p:anim>
                                    <p:anim calcmode="lin" valueType="num">
                                      <p:cBhvr>
                                        <p:cTn id="118" dur="1000" fill="hold"/>
                                        <p:tgtEl>
                                          <p:spTgt spid="3">
                                            <p:txEl>
                                              <p:pRg st="9" end="9"/>
                                            </p:txEl>
                                          </p:spTgt>
                                        </p:tgtEl>
                                        <p:attrNameLst>
                                          <p:attrName>ppt_h</p:attrName>
                                        </p:attrNameLst>
                                      </p:cBhvr>
                                      <p:tavLst>
                                        <p:tav tm="0">
                                          <p:val>
                                            <p:strVal val="#ppt_h"/>
                                          </p:val>
                                        </p:tav>
                                        <p:tav tm="100000">
                                          <p:val>
                                            <p:strVal val="#ppt_h"/>
                                          </p:val>
                                        </p:tav>
                                      </p:tavLst>
                                    </p:anim>
                                    <p:anim calcmode="lin" valueType="num">
                                      <p:cBhvr>
                                        <p:cTn id="119" dur="500" decel="50000" fill="hold">
                                          <p:stCondLst>
                                            <p:cond delay="0"/>
                                          </p:stCondLst>
                                        </p:cTn>
                                        <p:tgtEl>
                                          <p:spTgt spid="3">
                                            <p:txEl>
                                              <p:pRg st="9" end="9"/>
                                            </p:txEl>
                                          </p:spTgt>
                                        </p:tgtEl>
                                        <p:attrNameLst>
                                          <p:attrName>ppt_x</p:attrName>
                                        </p:attrNameLst>
                                      </p:cBhvr>
                                      <p:tavLst>
                                        <p:tav tm="0">
                                          <p:val>
                                            <p:strVal val="#ppt_x+.4"/>
                                          </p:val>
                                        </p:tav>
                                        <p:tav tm="100000">
                                          <p:val>
                                            <p:strVal val="#ppt_x"/>
                                          </p:val>
                                        </p:tav>
                                      </p:tavLst>
                                    </p:anim>
                                    <p:anim calcmode="lin" valueType="num">
                                      <p:cBhvr>
                                        <p:cTn id="120" dur="500" decel="50000" fill="hold">
                                          <p:stCondLst>
                                            <p:cond delay="0"/>
                                          </p:stCondLst>
                                        </p:cTn>
                                        <p:tgtEl>
                                          <p:spTgt spid="3">
                                            <p:txEl>
                                              <p:pRg st="9" end="9"/>
                                            </p:txEl>
                                          </p:spTgt>
                                        </p:tgtEl>
                                        <p:attrNameLst>
                                          <p:attrName>ppt_y</p:attrName>
                                        </p:attrNameLst>
                                      </p:cBhvr>
                                      <p:tavLst>
                                        <p:tav tm="0">
                                          <p:val>
                                            <p:strVal val="#ppt_y-.2"/>
                                          </p:val>
                                        </p:tav>
                                        <p:tav tm="100000">
                                          <p:val>
                                            <p:strVal val="#ppt_y+.1"/>
                                          </p:val>
                                        </p:tav>
                                      </p:tavLst>
                                    </p:anim>
                                    <p:anim calcmode="lin" valueType="num">
                                      <p:cBhvr>
                                        <p:cTn id="121" dur="500" accel="50000" fill="hold">
                                          <p:stCondLst>
                                            <p:cond delay="500"/>
                                          </p:stCondLst>
                                        </p:cTn>
                                        <p:tgtEl>
                                          <p:spTgt spid="3">
                                            <p:txEl>
                                              <p:pRg st="9" end="9"/>
                                            </p:txEl>
                                          </p:spTgt>
                                        </p:tgtEl>
                                        <p:attrNameLst>
                                          <p:attrName>ppt_y</p:attrName>
                                        </p:attrNameLst>
                                      </p:cBhvr>
                                      <p:tavLst>
                                        <p:tav tm="0">
                                          <p:val>
                                            <p:strVal val="#ppt_y+.1"/>
                                          </p:val>
                                        </p:tav>
                                        <p:tav tm="100000">
                                          <p:val>
                                            <p:strVal val="#ppt_y"/>
                                          </p:val>
                                        </p:tav>
                                      </p:tavLst>
                                    </p:anim>
                                    <p:animEffect transition="in" filter="fade">
                                      <p:cBhvr>
                                        <p:cTn id="122" dur="1000" decel="50000">
                                          <p:stCondLst>
                                            <p:cond delay="0"/>
                                          </p:stCondLst>
                                        </p:cTn>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6578" y="288069"/>
            <a:ext cx="11534123" cy="6285136"/>
          </a:xfrm>
        </p:spPr>
        <p:txBody>
          <a:bodyPr>
            <a:normAutofit/>
          </a:bodyPr>
          <a:lstStyle/>
          <a:p>
            <a:pPr marL="0" indent="0">
              <a:buNone/>
            </a:pPr>
            <a:r>
              <a:rPr lang="fr-FR" sz="3800" b="1" dirty="0">
                <a:solidFill>
                  <a:srgbClr val="7EB606"/>
                </a:solidFill>
                <a:latin typeface="Algerian" panose="04020705040A02060702" pitchFamily="82" charset="0"/>
              </a:rPr>
              <a:t>7.3 Gestion des Déchets et des Ressources :</a:t>
            </a:r>
          </a:p>
          <a:p>
            <a:pPr marL="0" indent="0">
              <a:buNone/>
            </a:pPr>
            <a:r>
              <a:rPr lang="fr-FR" b="1" dirty="0">
                <a:latin typeface="Stencil" panose="040409050D0802020404" pitchFamily="82" charset="0"/>
              </a:rPr>
              <a:t>Tri Sélectif et Recyclage :</a:t>
            </a:r>
            <a:endParaRPr lang="fr-FR" dirty="0">
              <a:latin typeface="Stencil" panose="040409050D0802020404" pitchFamily="82" charset="0"/>
            </a:endParaRPr>
          </a:p>
          <a:p>
            <a:pPr lvl="0"/>
            <a:r>
              <a:rPr lang="fr-FR" dirty="0"/>
              <a:t>Mettre en place des systèmes de tri sélectif pendant l'événement.</a:t>
            </a:r>
          </a:p>
          <a:p>
            <a:pPr lvl="0"/>
            <a:r>
              <a:rPr lang="fr-FR" dirty="0"/>
              <a:t>Collaborer avec des entreprises spécialisées dans le recyclage.</a:t>
            </a:r>
          </a:p>
          <a:p>
            <a:pPr marL="0" indent="0">
              <a:buNone/>
            </a:pPr>
            <a:r>
              <a:rPr lang="fr-FR" b="1" dirty="0">
                <a:latin typeface="Stencil" panose="040409050D0802020404" pitchFamily="82" charset="0"/>
              </a:rPr>
              <a:t>Réduction des Déchets :</a:t>
            </a:r>
            <a:endParaRPr lang="fr-FR" dirty="0">
              <a:latin typeface="Stencil" panose="040409050D0802020404" pitchFamily="82" charset="0"/>
            </a:endParaRPr>
          </a:p>
          <a:p>
            <a:pPr lvl="0"/>
            <a:r>
              <a:rPr lang="fr-FR" dirty="0"/>
              <a:t>Encourager les pratiques de réduction des déchets parmi les participants.</a:t>
            </a:r>
          </a:p>
          <a:p>
            <a:pPr lvl="0"/>
            <a:r>
              <a:rPr lang="fr-FR" dirty="0"/>
              <a:t>Éviter les emballages excessifs et promouvoir l'utilisation de contenants réutilisables.</a:t>
            </a:r>
          </a:p>
          <a:p>
            <a:pPr marL="0" lvl="0" indent="0">
              <a:buNone/>
            </a:pPr>
            <a:r>
              <a:rPr lang="fr-FR" sz="2800" b="1" dirty="0">
                <a:latin typeface="Stencil" panose="040409050D0802020404" pitchFamily="82" charset="0"/>
              </a:rPr>
              <a:t>Gestion de l'Énergie et des Ressources :</a:t>
            </a:r>
            <a:endParaRPr lang="fr-FR" sz="2800" dirty="0">
              <a:latin typeface="Stencil" panose="040409050D0802020404" pitchFamily="82" charset="0"/>
            </a:endParaRPr>
          </a:p>
          <a:p>
            <a:pPr lvl="0"/>
            <a:r>
              <a:rPr lang="fr-FR" dirty="0"/>
              <a:t>Mettre en place des pratiques pour économiser l'énergie (éclairage LED, utilisation de sources d'énergie renouvelables, etc.).</a:t>
            </a:r>
          </a:p>
          <a:p>
            <a:pPr lvl="0"/>
            <a:r>
              <a:rPr lang="fr-FR" dirty="0"/>
              <a:t>Utiliser les ressources de manière responsable pour éviter le gaspillage.</a:t>
            </a:r>
          </a:p>
          <a:p>
            <a:pPr lvl="0"/>
            <a:endParaRPr lang="fr-FR" dirty="0"/>
          </a:p>
          <a:p>
            <a:pPr marL="0" indent="0">
              <a:buNone/>
            </a:pPr>
            <a:r>
              <a:rPr lang="fr-FR" sz="3300" dirty="0">
                <a:latin typeface="Stencil" panose="040409050D0802020404" pitchFamily="82" charset="0"/>
              </a:rPr>
              <a:t>	</a:t>
            </a:r>
            <a:endParaRPr lang="fr-FR" dirty="0"/>
          </a:p>
        </p:txBody>
      </p:sp>
    </p:spTree>
    <p:extLst>
      <p:ext uri="{BB962C8B-B14F-4D97-AF65-F5344CB8AC3E}">
        <p14:creationId xmlns:p14="http://schemas.microsoft.com/office/powerpoint/2010/main" val="40342134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Scale>
                                      <p:cBhvr>
                                        <p:cTn id="49"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3">
                                            <p:txEl>
                                              <p:pRg st="6" end="6"/>
                                            </p:txEl>
                                          </p:spTgt>
                                        </p:tgtEl>
                                        <p:attrNameLst>
                                          <p:attrName>ppt_x</p:attrName>
                                          <p:attrName>ppt_y</p:attrName>
                                        </p:attrNameLst>
                                      </p:cBhvr>
                                    </p:animMotion>
                                    <p:animEffect transition="in" filter="fade">
                                      <p:cBhvr>
                                        <p:cTn id="51" dur="10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Scale>
                                      <p:cBhvr>
                                        <p:cTn id="56" dur="1000" decel="50000" fill="hold">
                                          <p:stCondLst>
                                            <p:cond delay="0"/>
                                          </p:stCondLst>
                                        </p:cTn>
                                        <p:tgtEl>
                                          <p:spTgt spid="3">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7" dur="1000" decel="50000" fill="hold">
                                          <p:stCondLst>
                                            <p:cond delay="0"/>
                                          </p:stCondLst>
                                        </p:cTn>
                                        <p:tgtEl>
                                          <p:spTgt spid="3">
                                            <p:txEl>
                                              <p:pRg st="7" end="7"/>
                                            </p:txEl>
                                          </p:spTgt>
                                        </p:tgtEl>
                                        <p:attrNameLst>
                                          <p:attrName>ppt_x</p:attrName>
                                          <p:attrName>ppt_y</p:attrName>
                                        </p:attrNameLst>
                                      </p:cBhvr>
                                    </p:animMotion>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Scale>
                                      <p:cBhvr>
                                        <p:cTn id="63" dur="1000" decel="50000" fill="hold">
                                          <p:stCondLst>
                                            <p:cond delay="0"/>
                                          </p:stCondLst>
                                        </p:cTn>
                                        <p:tgtEl>
                                          <p:spTgt spid="3">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4" dur="1000" decel="50000" fill="hold">
                                          <p:stCondLst>
                                            <p:cond delay="0"/>
                                          </p:stCondLst>
                                        </p:cTn>
                                        <p:tgtEl>
                                          <p:spTgt spid="3">
                                            <p:txEl>
                                              <p:pRg st="8" end="8"/>
                                            </p:txEl>
                                          </p:spTgt>
                                        </p:tgtEl>
                                        <p:attrNameLst>
                                          <p:attrName>ppt_x</p:attrName>
                                          <p:attrName>ppt_y</p:attrName>
                                        </p:attrNameLst>
                                      </p:cBhvr>
                                    </p:animMotion>
                                    <p:animEffect transition="in" filter="fade">
                                      <p:cBhvr>
                                        <p:cTn id="65" dur="10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Scale>
                                      <p:cBhvr>
                                        <p:cTn id="70" dur="1000" decel="50000" fill="hold">
                                          <p:stCondLst>
                                            <p:cond delay="0"/>
                                          </p:stCondLst>
                                        </p:cTn>
                                        <p:tgtEl>
                                          <p:spTgt spid="3">
                                            <p:txEl>
                                              <p:pRg st="9" end="9"/>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1" dur="1000" decel="50000" fill="hold">
                                          <p:stCondLst>
                                            <p:cond delay="0"/>
                                          </p:stCondLst>
                                        </p:cTn>
                                        <p:tgtEl>
                                          <p:spTgt spid="3">
                                            <p:txEl>
                                              <p:pRg st="9" end="9"/>
                                            </p:txEl>
                                          </p:spTgt>
                                        </p:tgtEl>
                                        <p:attrNameLst>
                                          <p:attrName>ppt_x</p:attrName>
                                          <p:attrName>ppt_y</p:attrName>
                                        </p:attrNameLst>
                                      </p:cBhvr>
                                    </p:animMotion>
                                    <p:animEffect transition="in" filter="fade">
                                      <p:cBhvr>
                                        <p:cTn id="72" dur="1000"/>
                                        <p:tgtEl>
                                          <p:spTgt spid="3">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2" presetClass="entr" presetSubtype="0" fill="hold" grpId="0"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Scale>
                                      <p:cBhvr>
                                        <p:cTn id="77" dur="1000" decel="50000" fill="hold">
                                          <p:stCondLst>
                                            <p:cond delay="0"/>
                                          </p:stCondLst>
                                        </p:cTn>
                                        <p:tgtEl>
                                          <p:spTgt spid="3">
                                            <p:txEl>
                                              <p:pRg st="11" end="1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8" dur="1000" decel="50000" fill="hold">
                                          <p:stCondLst>
                                            <p:cond delay="0"/>
                                          </p:stCondLst>
                                        </p:cTn>
                                        <p:tgtEl>
                                          <p:spTgt spid="3">
                                            <p:txEl>
                                              <p:pRg st="11" end="11"/>
                                            </p:txEl>
                                          </p:spTgt>
                                        </p:tgtEl>
                                        <p:attrNameLst>
                                          <p:attrName>ppt_x</p:attrName>
                                          <p:attrName>ppt_y</p:attrName>
                                        </p:attrNameLst>
                                      </p:cBhvr>
                                    </p:animMotion>
                                    <p:animEffect transition="in" filter="fade">
                                      <p:cBhvr>
                                        <p:cTn id="79"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6578" y="209505"/>
            <a:ext cx="11521031" cy="6376794"/>
          </a:xfrm>
        </p:spPr>
        <p:txBody>
          <a:bodyPr>
            <a:normAutofit/>
          </a:bodyPr>
          <a:lstStyle/>
          <a:p>
            <a:pPr marL="0" indent="0">
              <a:buNone/>
            </a:pPr>
            <a:r>
              <a:rPr lang="fr-FR" sz="3200" b="1" dirty="0">
                <a:solidFill>
                  <a:srgbClr val="7EB606"/>
                </a:solidFill>
                <a:latin typeface="Algerian" panose="04020705040A02060702" pitchFamily="82" charset="0"/>
              </a:rPr>
              <a:t>7.4 Rapport sur la Durabilité :</a:t>
            </a:r>
          </a:p>
          <a:p>
            <a:pPr marL="0" indent="0">
              <a:buNone/>
            </a:pPr>
            <a:r>
              <a:rPr lang="fr-FR" sz="2400" b="1" dirty="0">
                <a:latin typeface="Stencil" panose="040409050D0802020404" pitchFamily="82" charset="0"/>
              </a:rPr>
              <a:t>Mesure des Indicateurs de Durabilité :</a:t>
            </a:r>
            <a:endParaRPr lang="fr-FR" sz="2400" dirty="0">
              <a:latin typeface="Stencil" panose="040409050D0802020404" pitchFamily="82" charset="0"/>
            </a:endParaRPr>
          </a:p>
          <a:p>
            <a:pPr lvl="0"/>
            <a:r>
              <a:rPr lang="fr-FR" dirty="0"/>
              <a:t>Établir des indicateurs de performance pour mesurer les pratiques durables.</a:t>
            </a:r>
          </a:p>
          <a:p>
            <a:pPr lvl="0"/>
            <a:r>
              <a:rPr lang="fr-FR" dirty="0"/>
              <a:t>Suivre les progrès et les résultats au fil du temps.</a:t>
            </a:r>
          </a:p>
          <a:p>
            <a:pPr marL="0" lvl="0" indent="0">
              <a:buNone/>
            </a:pPr>
            <a:r>
              <a:rPr lang="fr-FR" sz="2400" b="1" dirty="0">
                <a:latin typeface="Stencil" panose="040409050D0802020404" pitchFamily="82" charset="0"/>
              </a:rPr>
              <a:t>Rapport Public sur la Durabilité :</a:t>
            </a:r>
            <a:endParaRPr lang="fr-FR" sz="2400" dirty="0">
              <a:latin typeface="Stencil" panose="040409050D0802020404" pitchFamily="82" charset="0"/>
            </a:endParaRPr>
          </a:p>
          <a:p>
            <a:pPr lvl="0"/>
            <a:r>
              <a:rPr lang="fr-FR" dirty="0"/>
              <a:t>Produire un rapport sur la durabilité pour informer les parties prenantes.</a:t>
            </a:r>
          </a:p>
          <a:p>
            <a:pPr lvl="0"/>
            <a:r>
              <a:rPr lang="fr-FR" dirty="0"/>
              <a:t>Mettre en avant les succès et décrire les initiatives futures.</a:t>
            </a:r>
          </a:p>
          <a:p>
            <a:endParaRPr lang="fr-FR" dirty="0"/>
          </a:p>
        </p:txBody>
      </p:sp>
    </p:spTree>
    <p:extLst>
      <p:ext uri="{BB962C8B-B14F-4D97-AF65-F5344CB8AC3E}">
        <p14:creationId xmlns:p14="http://schemas.microsoft.com/office/powerpoint/2010/main" val="37728136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grpId="0"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3487" y="1518909"/>
            <a:ext cx="10499848" cy="4522454"/>
          </a:xfrm>
        </p:spPr>
        <p:txBody>
          <a:bodyPr>
            <a:normAutofit/>
          </a:bodyPr>
          <a:lstStyle/>
          <a:p>
            <a:pPr marL="0" indent="0" algn="just">
              <a:buNone/>
            </a:pPr>
            <a:r>
              <a:rPr lang="fr-FR" sz="2800" dirty="0"/>
              <a:t>En conclusion, ce module met en lumière l'importance de la durabilité et de la responsabilité sociale dans l'organisation d'événements. En intégrant des pratiques durables, en sensibilisant les participants et en gérant efficacement les ressources, les organisateurs peuvent contribuer de manière significative à la protection de l'environnement et au bien-être social.</a:t>
            </a:r>
          </a:p>
          <a:p>
            <a:pPr marL="0" indent="0">
              <a:buNone/>
            </a:pPr>
            <a:endParaRPr lang="fr-FR" dirty="0"/>
          </a:p>
        </p:txBody>
      </p:sp>
    </p:spTree>
    <p:extLst>
      <p:ext uri="{BB962C8B-B14F-4D97-AF65-F5344CB8AC3E}">
        <p14:creationId xmlns:p14="http://schemas.microsoft.com/office/powerpoint/2010/main" val="8774620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461</Words>
  <Application>Microsoft Office PowerPoint</Application>
  <PresentationFormat>Grand écran</PresentationFormat>
  <Paragraphs>46</Paragraphs>
  <Slides>7</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Algerian</vt:lpstr>
      <vt:lpstr>Arial</vt:lpstr>
      <vt:lpstr>Calibri</vt:lpstr>
      <vt:lpstr>Stencil</vt:lpstr>
      <vt:lpstr>Trebuchet MS</vt:lpstr>
      <vt:lpstr>Wingdings 3</vt:lpstr>
      <vt:lpstr>Facette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Khadimou R Thiam</dc:creator>
  <cp:lastModifiedBy>Khadimou R Thiam</cp:lastModifiedBy>
  <cp:revision>1</cp:revision>
  <dcterms:created xsi:type="dcterms:W3CDTF">2025-08-02T14:42:12Z</dcterms:created>
  <dcterms:modified xsi:type="dcterms:W3CDTF">2025-08-02T14:43:16Z</dcterms:modified>
</cp:coreProperties>
</file>