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82" r:id="rId2"/>
    <p:sldId id="583" r:id="rId3"/>
    <p:sldId id="584" r:id="rId4"/>
    <p:sldId id="585" r:id="rId5"/>
    <p:sldId id="586" r:id="rId6"/>
    <p:sldId id="587" r:id="rId7"/>
    <p:sldId id="590"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77" d="100"/>
          <a:sy n="77" d="100"/>
        </p:scale>
        <p:origin x="19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3503A1-6D48-FEDE-1E66-47D67EDEB80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4241A54-F96B-1A55-5333-6F234AD87E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DB7903B-E646-76FC-25D9-EF3A59D4E459}"/>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5" name="Espace réservé du pied de page 4">
            <a:extLst>
              <a:ext uri="{FF2B5EF4-FFF2-40B4-BE49-F238E27FC236}">
                <a16:creationId xmlns:a16="http://schemas.microsoft.com/office/drawing/2014/main" id="{15885A6B-ADE5-64A5-9E75-706BE6517B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DF41E3E-7036-44FE-29CC-9798AF406929}"/>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1676025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7DF237-D610-BEDC-99D9-1132885A669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482EDD5-72FD-A131-C352-17CF4D08C2F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9E55EA-48CD-4DB5-7960-911AC60C78D3}"/>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5" name="Espace réservé du pied de page 4">
            <a:extLst>
              <a:ext uri="{FF2B5EF4-FFF2-40B4-BE49-F238E27FC236}">
                <a16:creationId xmlns:a16="http://schemas.microsoft.com/office/drawing/2014/main" id="{F43DB83F-07D6-1A49-0B10-33A33CFAA65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5C9FDF-7C80-5417-9A1C-FD82A6D6E2D2}"/>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928536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0411FF7-3061-D873-4781-E44DEE70387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1465BD9-BFD7-5755-0A55-CA3B602C6F4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1A48F1A-3EFE-D4DB-F183-0CB68D3B2154}"/>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5" name="Espace réservé du pied de page 4">
            <a:extLst>
              <a:ext uri="{FF2B5EF4-FFF2-40B4-BE49-F238E27FC236}">
                <a16:creationId xmlns:a16="http://schemas.microsoft.com/office/drawing/2014/main" id="{BD0388F7-F5F5-C667-6480-A6A36437980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189928-D58D-ADE4-9982-940CA08E3C91}"/>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4165643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BB0FF6-2AAE-3ADB-9F04-56A5866B13F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5D52087-C592-E00B-B102-942234891F7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8F6E7F1-0811-2445-2113-D610DD4D21E9}"/>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5" name="Espace réservé du pied de page 4">
            <a:extLst>
              <a:ext uri="{FF2B5EF4-FFF2-40B4-BE49-F238E27FC236}">
                <a16:creationId xmlns:a16="http://schemas.microsoft.com/office/drawing/2014/main" id="{4D5E4C1A-5F90-F3E9-3B28-DDE9A3F3AE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B67E17C-8F54-E112-795B-9EEEF7A68206}"/>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3624985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662E1C-942B-5B65-D474-80633E6C966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562C268-15A6-B1BB-8AF8-0C79E6B136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51C3BC4-0BC7-F8E0-BC65-09F5AC529A88}"/>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5" name="Espace réservé du pied de page 4">
            <a:extLst>
              <a:ext uri="{FF2B5EF4-FFF2-40B4-BE49-F238E27FC236}">
                <a16:creationId xmlns:a16="http://schemas.microsoft.com/office/drawing/2014/main" id="{64609E38-0234-45D0-4C88-B4F4750570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02A7282-644C-9E56-749D-0B7A4E141F9F}"/>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305586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7D285F-B6F5-DDFC-CCA6-9C0FED365BB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A2155A4-AE69-C364-47CB-D8B0F797389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A0ACDC3-DBF2-80F1-4CCA-008CF962FB6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2BF8CD5-DF81-C05C-057B-8AFD595022CD}"/>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6" name="Espace réservé du pied de page 5">
            <a:extLst>
              <a:ext uri="{FF2B5EF4-FFF2-40B4-BE49-F238E27FC236}">
                <a16:creationId xmlns:a16="http://schemas.microsoft.com/office/drawing/2014/main" id="{2A4236B5-8E1F-80A9-57DC-E9768359DC3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8A2EA10-A4C5-3B88-38C3-8499205643C5}"/>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8372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9DCB56-AE93-1B60-FCCB-14E67349DC0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209C820-CC29-D2DB-500D-D4DA96ADC5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8B757E5-B41C-8CEC-B96E-AA260AE6F51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E027D72-2F72-57BA-535A-99D579E0BC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126812-A687-685C-3F7A-4014B6AD0AD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8178AB2-B19D-8AB3-BE4A-2C450A6E3C04}"/>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8" name="Espace réservé du pied de page 7">
            <a:extLst>
              <a:ext uri="{FF2B5EF4-FFF2-40B4-BE49-F238E27FC236}">
                <a16:creationId xmlns:a16="http://schemas.microsoft.com/office/drawing/2014/main" id="{8E5EE3EA-FEDE-56DD-C591-C67919AA70C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074E64A-B9FF-3590-44AF-D664B4423987}"/>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1455872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E54EC8-29F9-7798-55EB-A9E8A97C6D0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0A0B4C4-0D7F-3E39-A9E0-4B4A96B9FEB7}"/>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4" name="Espace réservé du pied de page 3">
            <a:extLst>
              <a:ext uri="{FF2B5EF4-FFF2-40B4-BE49-F238E27FC236}">
                <a16:creationId xmlns:a16="http://schemas.microsoft.com/office/drawing/2014/main" id="{D2056FD0-7FE3-26F0-2EE1-2A340E2E3D9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2D33DEE-D3C9-DCEB-D0AD-102D440E4866}"/>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1240637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A96D3E1-CD73-ADDB-A7BE-6792D6F173BD}"/>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3" name="Espace réservé du pied de page 2">
            <a:extLst>
              <a:ext uri="{FF2B5EF4-FFF2-40B4-BE49-F238E27FC236}">
                <a16:creationId xmlns:a16="http://schemas.microsoft.com/office/drawing/2014/main" id="{C865D769-2F65-3F5D-72D8-CB199738D79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CF45B8D-EDEB-66A8-6536-33D3BFDBE6BA}"/>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2468181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A5050F-9005-162E-CD1E-A0255C99CB7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05BDE1C-7D1E-FD80-B8E1-2FBE60BAF9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E7D183F-CA1A-92AF-DCFB-90E4C28F9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26AA3BB-04BE-5805-97A1-D54535031A92}"/>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6" name="Espace réservé du pied de page 5">
            <a:extLst>
              <a:ext uri="{FF2B5EF4-FFF2-40B4-BE49-F238E27FC236}">
                <a16:creationId xmlns:a16="http://schemas.microsoft.com/office/drawing/2014/main" id="{8F8CE4BC-5F61-1C98-9C51-B4C3C98F010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35F21BD-E901-0127-C17B-B0F5B09BB9E7}"/>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272824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308CB4-890E-DDA5-8FE4-B15F3A22BD5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B359EAF-DC77-EE99-B8B9-67A62FBA06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961764D-72D5-5C7D-81EA-A5DBD7BE01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0CCA625-69E2-DB19-FFD2-1E1BBAD8F1C7}"/>
              </a:ext>
            </a:extLst>
          </p:cNvPr>
          <p:cNvSpPr>
            <a:spLocks noGrp="1"/>
          </p:cNvSpPr>
          <p:nvPr>
            <p:ph type="dt" sz="half" idx="10"/>
          </p:nvPr>
        </p:nvSpPr>
        <p:spPr/>
        <p:txBody>
          <a:bodyPr/>
          <a:lstStyle/>
          <a:p>
            <a:fld id="{B3B84914-B284-4C09-A085-80D59C60C43C}" type="datetimeFigureOut">
              <a:rPr lang="fr-FR" smtClean="0"/>
              <a:t>01/08/2025</a:t>
            </a:fld>
            <a:endParaRPr lang="fr-FR"/>
          </a:p>
        </p:txBody>
      </p:sp>
      <p:sp>
        <p:nvSpPr>
          <p:cNvPr id="6" name="Espace réservé du pied de page 5">
            <a:extLst>
              <a:ext uri="{FF2B5EF4-FFF2-40B4-BE49-F238E27FC236}">
                <a16:creationId xmlns:a16="http://schemas.microsoft.com/office/drawing/2014/main" id="{D4639E24-22D7-9383-8622-DFC88949DB1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9E53FDF-E7F6-9814-E327-801F38EDD424}"/>
              </a:ext>
            </a:extLst>
          </p:cNvPr>
          <p:cNvSpPr>
            <a:spLocks noGrp="1"/>
          </p:cNvSpPr>
          <p:nvPr>
            <p:ph type="sldNum" sz="quarter" idx="12"/>
          </p:nvPr>
        </p:nvSpPr>
        <p:spPr/>
        <p:txBody>
          <a:bodyPr/>
          <a:lstStyle/>
          <a:p>
            <a:fld id="{012AE35A-7C5E-4533-88FA-D76F2B90285D}" type="slidenum">
              <a:rPr lang="fr-FR" smtClean="0"/>
              <a:t>‹N°›</a:t>
            </a:fld>
            <a:endParaRPr lang="fr-FR"/>
          </a:p>
        </p:txBody>
      </p:sp>
    </p:spTree>
    <p:extLst>
      <p:ext uri="{BB962C8B-B14F-4D97-AF65-F5344CB8AC3E}">
        <p14:creationId xmlns:p14="http://schemas.microsoft.com/office/powerpoint/2010/main" val="1156147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17F70E4-F7BA-2EC0-18DD-A05C83AA8A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4264444-5FE3-7D64-F536-3AAC4D4A35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F38DD55-AC9A-99A6-B84A-F442105C42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84914-B284-4C09-A085-80D59C60C43C}" type="datetimeFigureOut">
              <a:rPr lang="fr-FR" smtClean="0"/>
              <a:t>01/08/2025</a:t>
            </a:fld>
            <a:endParaRPr lang="fr-FR"/>
          </a:p>
        </p:txBody>
      </p:sp>
      <p:sp>
        <p:nvSpPr>
          <p:cNvPr id="5" name="Espace réservé du pied de page 4">
            <a:extLst>
              <a:ext uri="{FF2B5EF4-FFF2-40B4-BE49-F238E27FC236}">
                <a16:creationId xmlns:a16="http://schemas.microsoft.com/office/drawing/2014/main" id="{7D447C99-B334-7924-07F3-64123C088E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3CC9AE1-7515-4399-0F39-BEA6DB8352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2AE35A-7C5E-4533-88FA-D76F2B90285D}" type="slidenum">
              <a:rPr lang="fr-FR" smtClean="0"/>
              <a:t>‹N°›</a:t>
            </a:fld>
            <a:endParaRPr lang="fr-FR"/>
          </a:p>
        </p:txBody>
      </p:sp>
    </p:spTree>
    <p:extLst>
      <p:ext uri="{BB962C8B-B14F-4D97-AF65-F5344CB8AC3E}">
        <p14:creationId xmlns:p14="http://schemas.microsoft.com/office/powerpoint/2010/main" val="2090972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2367" y="459339"/>
            <a:ext cx="10723035" cy="1229407"/>
          </a:xfrm>
        </p:spPr>
        <p:txBody>
          <a:bodyPr/>
          <a:lstStyle/>
          <a:p>
            <a:r>
              <a:rPr lang="fr-FR" sz="4400" b="1" dirty="0">
                <a:solidFill>
                  <a:schemeClr val="tx2">
                    <a:lumMod val="50000"/>
                    <a:lumOff val="50000"/>
                  </a:schemeClr>
                </a:solidFill>
                <a:latin typeface="Stencil" panose="040409050D0802020404" pitchFamily="82" charset="0"/>
              </a:rPr>
              <a:t>1.1 Définitions et concepts clés</a:t>
            </a:r>
            <a:endParaRPr lang="fr-FR" dirty="0"/>
          </a:p>
        </p:txBody>
      </p:sp>
    </p:spTree>
    <p:extLst>
      <p:ext uri="{BB962C8B-B14F-4D97-AF65-F5344CB8AC3E}">
        <p14:creationId xmlns:p14="http://schemas.microsoft.com/office/powerpoint/2010/main" val="30133188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4797" y="310729"/>
            <a:ext cx="11457339" cy="6133528"/>
          </a:xfrm>
        </p:spPr>
        <p:txBody>
          <a:bodyPr>
            <a:normAutofit/>
          </a:bodyPr>
          <a:lstStyle/>
          <a:p>
            <a:pPr marL="0" indent="0" algn="just">
              <a:buNone/>
            </a:pPr>
            <a:r>
              <a:rPr lang="fr-FR" sz="3200" u="sng" dirty="0">
                <a:latin typeface="Stencil" panose="040409050D0802020404" pitchFamily="82" charset="0"/>
              </a:rPr>
              <a:t>L’EVENEMENTIEL </a:t>
            </a:r>
            <a:r>
              <a:rPr lang="fr-FR" sz="3200" dirty="0">
                <a:latin typeface="Stencil" panose="040409050D0802020404" pitchFamily="82" charset="0"/>
              </a:rPr>
              <a:t>:</a:t>
            </a:r>
            <a:endParaRPr lang="fr-FR" sz="3200" dirty="0"/>
          </a:p>
          <a:p>
            <a:pPr algn="just">
              <a:buFont typeface="Courier New" panose="02070309020205020404" pitchFamily="49" charset="0"/>
              <a:buChar char="o"/>
            </a:pPr>
            <a:r>
              <a:rPr lang="fr-FR" dirty="0"/>
              <a:t>L'événementiel englobe la planification, la gestion et l'exécution d'événements variés, allant des réunions d'affaires , des conférences aux mariages, aux festivals, aux concerts et aux événements sportifs. </a:t>
            </a:r>
          </a:p>
          <a:p>
            <a:pPr algn="just">
              <a:buFont typeface="Courier New" panose="02070309020205020404" pitchFamily="49" charset="0"/>
              <a:buChar char="o"/>
            </a:pPr>
            <a:r>
              <a:rPr lang="fr-FR" dirty="0"/>
              <a:t>Il peut également inclure des événements plus spécifiques, comme les lancements de produits, les galas de bienfaisance, les expositions d'art, les conférences de presse et les foires commerciales. </a:t>
            </a:r>
          </a:p>
          <a:p>
            <a:pPr algn="just">
              <a:buFont typeface="Courier New" panose="02070309020205020404" pitchFamily="49" charset="0"/>
              <a:buChar char="o"/>
            </a:pPr>
            <a:r>
              <a:rPr lang="fr-FR" dirty="0"/>
              <a:t>L'objectif principal de l'événementiel est de créer des expériences mémorables pour les participants, qu'il s'agisse de clients, de spectateurs ou de visiteurs. </a:t>
            </a:r>
          </a:p>
          <a:p>
            <a:pPr algn="just">
              <a:buFont typeface="Courier New" panose="02070309020205020404" pitchFamily="49" charset="0"/>
              <a:buChar char="o"/>
            </a:pPr>
            <a:r>
              <a:rPr lang="fr-FR" dirty="0"/>
              <a:t>Les organisateurs d'événements travaillent sur tous les aspects, de la conception à la logistique, en passant par le marketing et la coordination.</a:t>
            </a:r>
          </a:p>
          <a:p>
            <a:pPr algn="just">
              <a:buFont typeface="Courier New" panose="02070309020205020404" pitchFamily="49" charset="0"/>
              <a:buChar char="o"/>
            </a:pPr>
            <a:endParaRPr lang="fr-FR" dirty="0"/>
          </a:p>
          <a:p>
            <a:pPr marL="0" indent="0">
              <a:buNone/>
            </a:pPr>
            <a:endParaRPr lang="fr-FR" dirty="0"/>
          </a:p>
        </p:txBody>
      </p:sp>
    </p:spTree>
    <p:extLst>
      <p:ext uri="{BB962C8B-B14F-4D97-AF65-F5344CB8AC3E}">
        <p14:creationId xmlns:p14="http://schemas.microsoft.com/office/powerpoint/2010/main" val="29952397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sz="4400" b="1" dirty="0">
                <a:solidFill>
                  <a:schemeClr val="tx2">
                    <a:lumMod val="50000"/>
                    <a:lumOff val="50000"/>
                  </a:schemeClr>
                </a:solidFill>
                <a:latin typeface="Stencil" panose="040409050D0802020404" pitchFamily="82" charset="0"/>
              </a:rPr>
              <a:t>concepts clés:</a:t>
            </a:r>
            <a:endParaRPr lang="fr-FR" dirty="0"/>
          </a:p>
        </p:txBody>
      </p:sp>
      <p:sp>
        <p:nvSpPr>
          <p:cNvPr id="3" name="Espace réservé du contenu 2"/>
          <p:cNvSpPr>
            <a:spLocks noGrp="1"/>
          </p:cNvSpPr>
          <p:nvPr>
            <p:ph idx="1"/>
          </p:nvPr>
        </p:nvSpPr>
        <p:spPr>
          <a:xfrm>
            <a:off x="337775" y="1600201"/>
            <a:ext cx="11565427" cy="4803526"/>
          </a:xfrm>
        </p:spPr>
        <p:txBody>
          <a:bodyPr/>
          <a:lstStyle/>
          <a:p>
            <a:pPr algn="just"/>
            <a:r>
              <a:rPr lang="fr-FR" b="1" dirty="0">
                <a:latin typeface="Stencil" panose="040409050D0802020404" pitchFamily="82" charset="0"/>
              </a:rPr>
              <a:t>Événement</a:t>
            </a:r>
            <a:r>
              <a:rPr lang="fr-FR" b="1" dirty="0"/>
              <a:t> :</a:t>
            </a:r>
            <a:r>
              <a:rPr lang="fr-FR" dirty="0"/>
              <a:t> Un événement est un rassemblement organisé d'individus dans un endroit mais spécifique. Il peut s'agir de réunions d'affaires, de conférences, de mariages, de concerts, de festivals, de foires commerciales, etc.</a:t>
            </a:r>
          </a:p>
          <a:p>
            <a:pPr marL="0" indent="0" algn="just">
              <a:buNone/>
            </a:pPr>
            <a:endParaRPr lang="fr-FR" dirty="0"/>
          </a:p>
          <a:p>
            <a:pPr algn="just"/>
            <a:r>
              <a:rPr lang="fr-FR" b="1" dirty="0">
                <a:latin typeface="Stencil" panose="040409050D0802020404" pitchFamily="82" charset="0"/>
              </a:rPr>
              <a:t>Planification d'événements </a:t>
            </a:r>
            <a:r>
              <a:rPr lang="fr-FR" b="1" dirty="0"/>
              <a:t>:</a:t>
            </a:r>
            <a:r>
              <a:rPr lang="fr-FR" dirty="0"/>
              <a:t> La planification d'événements consiste à organisateur et à coordonner tous les aspects d'un événement, du choix de la date et du lieu à la gestion de la logistique, du marketing et des ressources humaines.</a:t>
            </a:r>
          </a:p>
          <a:p>
            <a:endParaRPr lang="fr-FR" dirty="0"/>
          </a:p>
        </p:txBody>
      </p:sp>
    </p:spTree>
    <p:extLst>
      <p:ext uri="{BB962C8B-B14F-4D97-AF65-F5344CB8AC3E}">
        <p14:creationId xmlns:p14="http://schemas.microsoft.com/office/powerpoint/2010/main" val="2056394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5643" y="486359"/>
            <a:ext cx="11660004" cy="5809288"/>
          </a:xfrm>
        </p:spPr>
        <p:txBody>
          <a:bodyPr>
            <a:normAutofit/>
          </a:bodyPr>
          <a:lstStyle/>
          <a:p>
            <a:pPr lvl="0"/>
            <a:r>
              <a:rPr lang="fr-FR" b="1" dirty="0">
                <a:latin typeface="Stencil" panose="040409050D0802020404" pitchFamily="82" charset="0"/>
              </a:rPr>
              <a:t>Expérience de l'événement </a:t>
            </a:r>
            <a:r>
              <a:rPr lang="fr-FR" b="1" dirty="0"/>
              <a:t>:</a:t>
            </a:r>
            <a:r>
              <a:rPr lang="fr-FR" dirty="0"/>
              <a:t> L'expérience de l'événement désigne l'ensemble des émotions, des interactions et des souvenirs vécus par les participants lors d'un événement. Une expérience positive est souvent l'objectif principal de la planification d'événements.</a:t>
            </a:r>
          </a:p>
          <a:p>
            <a:pPr lvl="0"/>
            <a:endParaRPr lang="fr-FR" dirty="0"/>
          </a:p>
          <a:p>
            <a:pPr lvl="0"/>
            <a:r>
              <a:rPr lang="fr-FR" b="1" dirty="0">
                <a:latin typeface="Stencil" panose="040409050D0802020404" pitchFamily="82" charset="0"/>
              </a:rPr>
              <a:t>Marketing événementiel </a:t>
            </a:r>
            <a:r>
              <a:rPr lang="fr-FR" b="1" dirty="0"/>
              <a:t>:</a:t>
            </a:r>
            <a:r>
              <a:rPr lang="fr-FR" dirty="0"/>
              <a:t> Le marketing événementiel englobe les stratégies et les tactiques de promotion et de communication visant à attirer et à fidéliser les participants à un événement.</a:t>
            </a:r>
          </a:p>
          <a:p>
            <a:pPr lvl="0"/>
            <a:endParaRPr lang="fr-FR" dirty="0"/>
          </a:p>
          <a:p>
            <a:pPr lvl="0"/>
            <a:r>
              <a:rPr lang="fr-FR" b="1" dirty="0">
                <a:latin typeface="Stencil" panose="040409050D0802020404" pitchFamily="82" charset="0"/>
              </a:rPr>
              <a:t>Sponsors et partenaires </a:t>
            </a:r>
            <a:r>
              <a:rPr lang="fr-FR" b="1" dirty="0"/>
              <a:t>:</a:t>
            </a:r>
            <a:r>
              <a:rPr lang="fr-FR" dirty="0"/>
              <a:t> Les sponsors et les partenaires sont des entreprises ou des organisations qui financent ou soutiennent un événement en échange de visibilité et d'avantages promotionnels.</a:t>
            </a:r>
          </a:p>
          <a:p>
            <a:pPr marL="0" indent="0">
              <a:buNone/>
            </a:pPr>
            <a:endParaRPr lang="fr-FR" dirty="0"/>
          </a:p>
        </p:txBody>
      </p:sp>
    </p:spTree>
    <p:extLst>
      <p:ext uri="{BB962C8B-B14F-4D97-AF65-F5344CB8AC3E}">
        <p14:creationId xmlns:p14="http://schemas.microsoft.com/office/powerpoint/2010/main" val="15316567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Scale>
                                      <p:cBhvr>
                                        <p:cTn id="14"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2" end="2"/>
                                            </p:txEl>
                                          </p:spTgt>
                                        </p:tgtEl>
                                        <p:attrNameLst>
                                          <p:attrName>ppt_x</p:attrName>
                                          <p:attrName>ppt_y</p:attrName>
                                        </p:attrNameLst>
                                      </p:cBhvr>
                                    </p:animMotion>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Scale>
                                      <p:cBhvr>
                                        <p:cTn id="21"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4" end="4"/>
                                            </p:txEl>
                                          </p:spTgt>
                                        </p:tgtEl>
                                        <p:attrNameLst>
                                          <p:attrName>ppt_x</p:attrName>
                                          <p:attrName>ppt_y</p:attrName>
                                        </p:attrNameLst>
                                      </p:cBhvr>
                                    </p:animMotion>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6709" y="270199"/>
            <a:ext cx="11592449" cy="6241608"/>
          </a:xfrm>
        </p:spPr>
        <p:txBody>
          <a:bodyPr>
            <a:normAutofit/>
          </a:bodyPr>
          <a:lstStyle/>
          <a:p>
            <a:pPr marL="0" indent="0">
              <a:buNone/>
            </a:pPr>
            <a:r>
              <a:rPr lang="fr-FR" b="1" dirty="0">
                <a:solidFill>
                  <a:schemeClr val="tx1"/>
                </a:solidFill>
                <a:latin typeface="Stencil" panose="040409050D0802020404" pitchFamily="82" charset="0"/>
              </a:rPr>
              <a:t>LES LOISIRS:</a:t>
            </a:r>
            <a:endParaRPr lang="fr-FR" dirty="0"/>
          </a:p>
          <a:p>
            <a:pPr>
              <a:buFont typeface="Courier New" panose="02070309020205020404" pitchFamily="49" charset="0"/>
              <a:buChar char="o"/>
            </a:pPr>
            <a:r>
              <a:rPr lang="fr-FR" dirty="0"/>
              <a:t>Les loisirs englobent une vaste gamme d'activités qui sont des entreprises pour la détente, le plaisir et le divertissement. Cela peut inclure des loisirs actifs, tels que la randonnée, le vélo, la natation, le sport, le camping et les activités de plein air. </a:t>
            </a:r>
          </a:p>
          <a:p>
            <a:pPr>
              <a:buFont typeface="Courier New" panose="02070309020205020404" pitchFamily="49" charset="0"/>
              <a:buChar char="o"/>
            </a:pPr>
            <a:endParaRPr lang="fr-FR" dirty="0"/>
          </a:p>
          <a:p>
            <a:pPr>
              <a:buFont typeface="Courier New" panose="02070309020205020404" pitchFamily="49" charset="0"/>
              <a:buChar char="o"/>
            </a:pPr>
            <a:r>
              <a:rPr lang="fr-FR" dirty="0"/>
              <a:t>Les loisirs passifs, comme la lecture, le cinéma, la visite de musées, la musique, le théâtre et la gastronomie, font également partie de cette catégorie. </a:t>
            </a:r>
          </a:p>
          <a:p>
            <a:pPr>
              <a:buFont typeface="Courier New" panose="02070309020205020404" pitchFamily="49" charset="0"/>
              <a:buChar char="o"/>
            </a:pPr>
            <a:endParaRPr lang="fr-FR" dirty="0"/>
          </a:p>
          <a:p>
            <a:pPr>
              <a:buFont typeface="Courier New" panose="02070309020205020404" pitchFamily="49" charset="0"/>
              <a:buChar char="o"/>
            </a:pPr>
            <a:r>
              <a:rPr lang="fr-FR" dirty="0"/>
              <a:t>Les activités de loisirs sont essentielles pour le bien-être personnel, la santé mentale, la créativité et le renforcement des liens sociaux.</a:t>
            </a:r>
          </a:p>
          <a:p>
            <a:pPr marL="0" indent="0">
              <a:buNone/>
            </a:pPr>
            <a:endParaRPr lang="fr-FR" dirty="0"/>
          </a:p>
        </p:txBody>
      </p:sp>
    </p:spTree>
    <p:extLst>
      <p:ext uri="{BB962C8B-B14F-4D97-AF65-F5344CB8AC3E}">
        <p14:creationId xmlns:p14="http://schemas.microsoft.com/office/powerpoint/2010/main" val="27262891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wipe(down)">
                                      <p:cBhvr>
                                        <p:cTn id="43" dur="580">
                                          <p:stCondLst>
                                            <p:cond delay="0"/>
                                          </p:stCondLst>
                                        </p:cTn>
                                        <p:tgtEl>
                                          <p:spTgt spid="3">
                                            <p:txEl>
                                              <p:pRg st="3" end="3"/>
                                            </p:txEl>
                                          </p:spTgt>
                                        </p:tgtEl>
                                      </p:cBhvr>
                                    </p:animEffect>
                                    <p:anim calcmode="lin" valueType="num">
                                      <p:cBhvr>
                                        <p:cTn id="44"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3" end="3"/>
                                            </p:txEl>
                                          </p:spTgt>
                                        </p:tgtEl>
                                      </p:cBhvr>
                                      <p:to x="100000" y="60000"/>
                                    </p:animScale>
                                    <p:animScale>
                                      <p:cBhvr>
                                        <p:cTn id="50" dur="166" decel="50000">
                                          <p:stCondLst>
                                            <p:cond delay="676"/>
                                          </p:stCondLst>
                                        </p:cTn>
                                        <p:tgtEl>
                                          <p:spTgt spid="3">
                                            <p:txEl>
                                              <p:pRg st="3" end="3"/>
                                            </p:txEl>
                                          </p:spTgt>
                                        </p:tgtEl>
                                      </p:cBhvr>
                                      <p:to x="100000" y="100000"/>
                                    </p:animScale>
                                    <p:animScale>
                                      <p:cBhvr>
                                        <p:cTn id="51" dur="26">
                                          <p:stCondLst>
                                            <p:cond delay="1312"/>
                                          </p:stCondLst>
                                        </p:cTn>
                                        <p:tgtEl>
                                          <p:spTgt spid="3">
                                            <p:txEl>
                                              <p:pRg st="3" end="3"/>
                                            </p:txEl>
                                          </p:spTgt>
                                        </p:tgtEl>
                                      </p:cBhvr>
                                      <p:to x="100000" y="80000"/>
                                    </p:animScale>
                                    <p:animScale>
                                      <p:cBhvr>
                                        <p:cTn id="52" dur="166" decel="50000">
                                          <p:stCondLst>
                                            <p:cond delay="1338"/>
                                          </p:stCondLst>
                                        </p:cTn>
                                        <p:tgtEl>
                                          <p:spTgt spid="3">
                                            <p:txEl>
                                              <p:pRg st="3" end="3"/>
                                            </p:txEl>
                                          </p:spTgt>
                                        </p:tgtEl>
                                      </p:cBhvr>
                                      <p:to x="100000" y="100000"/>
                                    </p:animScale>
                                    <p:animScale>
                                      <p:cBhvr>
                                        <p:cTn id="53" dur="26">
                                          <p:stCondLst>
                                            <p:cond delay="1642"/>
                                          </p:stCondLst>
                                        </p:cTn>
                                        <p:tgtEl>
                                          <p:spTgt spid="3">
                                            <p:txEl>
                                              <p:pRg st="3" end="3"/>
                                            </p:txEl>
                                          </p:spTgt>
                                        </p:tgtEl>
                                      </p:cBhvr>
                                      <p:to x="100000" y="90000"/>
                                    </p:animScale>
                                    <p:animScale>
                                      <p:cBhvr>
                                        <p:cTn id="54" dur="166" decel="50000">
                                          <p:stCondLst>
                                            <p:cond delay="1668"/>
                                          </p:stCondLst>
                                        </p:cTn>
                                        <p:tgtEl>
                                          <p:spTgt spid="3">
                                            <p:txEl>
                                              <p:pRg st="3" end="3"/>
                                            </p:txEl>
                                          </p:spTgt>
                                        </p:tgtEl>
                                      </p:cBhvr>
                                      <p:to x="100000" y="100000"/>
                                    </p:animScale>
                                    <p:animScale>
                                      <p:cBhvr>
                                        <p:cTn id="55" dur="26">
                                          <p:stCondLst>
                                            <p:cond delay="1808"/>
                                          </p:stCondLst>
                                        </p:cTn>
                                        <p:tgtEl>
                                          <p:spTgt spid="3">
                                            <p:txEl>
                                              <p:pRg st="3" end="3"/>
                                            </p:txEl>
                                          </p:spTgt>
                                        </p:tgtEl>
                                      </p:cBhvr>
                                      <p:to x="100000" y="95000"/>
                                    </p:animScale>
                                    <p:animScale>
                                      <p:cBhvr>
                                        <p:cTn id="56" dur="166" decel="50000">
                                          <p:stCondLst>
                                            <p:cond delay="1834"/>
                                          </p:stCondLst>
                                        </p:cTn>
                                        <p:tgtEl>
                                          <p:spTgt spid="3">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5" end="5"/>
                                            </p:txEl>
                                          </p:spTgt>
                                        </p:tgtEl>
                                        <p:attrNameLst>
                                          <p:attrName>style.visibility</p:attrName>
                                        </p:attrNameLst>
                                      </p:cBhvr>
                                      <p:to>
                                        <p:strVal val="visible"/>
                                      </p:to>
                                    </p:set>
                                    <p:animEffect transition="in" filter="wipe(down)">
                                      <p:cBhvr>
                                        <p:cTn id="61" dur="580">
                                          <p:stCondLst>
                                            <p:cond delay="0"/>
                                          </p:stCondLst>
                                        </p:cTn>
                                        <p:tgtEl>
                                          <p:spTgt spid="3">
                                            <p:txEl>
                                              <p:pRg st="5" end="5"/>
                                            </p:txEl>
                                          </p:spTgt>
                                        </p:tgtEl>
                                      </p:cBhvr>
                                    </p:animEffect>
                                    <p:anim calcmode="lin" valueType="num">
                                      <p:cBhvr>
                                        <p:cTn id="62"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5" end="5"/>
                                            </p:txEl>
                                          </p:spTgt>
                                        </p:tgtEl>
                                      </p:cBhvr>
                                      <p:to x="100000" y="60000"/>
                                    </p:animScale>
                                    <p:animScale>
                                      <p:cBhvr>
                                        <p:cTn id="68" dur="166" decel="50000">
                                          <p:stCondLst>
                                            <p:cond delay="676"/>
                                          </p:stCondLst>
                                        </p:cTn>
                                        <p:tgtEl>
                                          <p:spTgt spid="3">
                                            <p:txEl>
                                              <p:pRg st="5" end="5"/>
                                            </p:txEl>
                                          </p:spTgt>
                                        </p:tgtEl>
                                      </p:cBhvr>
                                      <p:to x="100000" y="100000"/>
                                    </p:animScale>
                                    <p:animScale>
                                      <p:cBhvr>
                                        <p:cTn id="69" dur="26">
                                          <p:stCondLst>
                                            <p:cond delay="1312"/>
                                          </p:stCondLst>
                                        </p:cTn>
                                        <p:tgtEl>
                                          <p:spTgt spid="3">
                                            <p:txEl>
                                              <p:pRg st="5" end="5"/>
                                            </p:txEl>
                                          </p:spTgt>
                                        </p:tgtEl>
                                      </p:cBhvr>
                                      <p:to x="100000" y="80000"/>
                                    </p:animScale>
                                    <p:animScale>
                                      <p:cBhvr>
                                        <p:cTn id="70" dur="166" decel="50000">
                                          <p:stCondLst>
                                            <p:cond delay="1338"/>
                                          </p:stCondLst>
                                        </p:cTn>
                                        <p:tgtEl>
                                          <p:spTgt spid="3">
                                            <p:txEl>
                                              <p:pRg st="5" end="5"/>
                                            </p:txEl>
                                          </p:spTgt>
                                        </p:tgtEl>
                                      </p:cBhvr>
                                      <p:to x="100000" y="100000"/>
                                    </p:animScale>
                                    <p:animScale>
                                      <p:cBhvr>
                                        <p:cTn id="71" dur="26">
                                          <p:stCondLst>
                                            <p:cond delay="1642"/>
                                          </p:stCondLst>
                                        </p:cTn>
                                        <p:tgtEl>
                                          <p:spTgt spid="3">
                                            <p:txEl>
                                              <p:pRg st="5" end="5"/>
                                            </p:txEl>
                                          </p:spTgt>
                                        </p:tgtEl>
                                      </p:cBhvr>
                                      <p:to x="100000" y="90000"/>
                                    </p:animScale>
                                    <p:animScale>
                                      <p:cBhvr>
                                        <p:cTn id="72" dur="166" decel="50000">
                                          <p:stCondLst>
                                            <p:cond delay="1668"/>
                                          </p:stCondLst>
                                        </p:cTn>
                                        <p:tgtEl>
                                          <p:spTgt spid="3">
                                            <p:txEl>
                                              <p:pRg st="5" end="5"/>
                                            </p:txEl>
                                          </p:spTgt>
                                        </p:tgtEl>
                                      </p:cBhvr>
                                      <p:to x="100000" y="100000"/>
                                    </p:animScale>
                                    <p:animScale>
                                      <p:cBhvr>
                                        <p:cTn id="73" dur="26">
                                          <p:stCondLst>
                                            <p:cond delay="1808"/>
                                          </p:stCondLst>
                                        </p:cTn>
                                        <p:tgtEl>
                                          <p:spTgt spid="3">
                                            <p:txEl>
                                              <p:pRg st="5" end="5"/>
                                            </p:txEl>
                                          </p:spTgt>
                                        </p:tgtEl>
                                      </p:cBhvr>
                                      <p:to x="100000" y="95000"/>
                                    </p:animScale>
                                    <p:animScale>
                                      <p:cBhvr>
                                        <p:cTn id="74"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2367" y="107576"/>
            <a:ext cx="10723035" cy="811102"/>
          </a:xfrm>
        </p:spPr>
        <p:txBody>
          <a:bodyPr/>
          <a:lstStyle/>
          <a:p>
            <a:pPr algn="l"/>
            <a:r>
              <a:rPr lang="fr-FR" sz="3200" b="1" dirty="0">
                <a:solidFill>
                  <a:schemeClr val="tx2">
                    <a:lumMod val="50000"/>
                    <a:lumOff val="50000"/>
                  </a:schemeClr>
                </a:solidFill>
                <a:latin typeface="Stencil" panose="040409050D0802020404" pitchFamily="82" charset="0"/>
              </a:rPr>
              <a:t>concepts clés</a:t>
            </a:r>
            <a:endParaRPr lang="fr-FR" sz="3200" dirty="0"/>
          </a:p>
        </p:txBody>
      </p:sp>
      <p:sp>
        <p:nvSpPr>
          <p:cNvPr id="3" name="Espace réservé du contenu 2"/>
          <p:cNvSpPr>
            <a:spLocks noGrp="1"/>
          </p:cNvSpPr>
          <p:nvPr>
            <p:ph idx="1"/>
          </p:nvPr>
        </p:nvSpPr>
        <p:spPr>
          <a:xfrm>
            <a:off x="732367" y="972718"/>
            <a:ext cx="11238390" cy="5606639"/>
          </a:xfrm>
        </p:spPr>
        <p:txBody>
          <a:bodyPr>
            <a:normAutofit fontScale="77500" lnSpcReduction="20000"/>
          </a:bodyPr>
          <a:lstStyle/>
          <a:p>
            <a:pPr lvl="0"/>
            <a:r>
              <a:rPr lang="fr-FR" sz="2600" b="1" dirty="0">
                <a:latin typeface="Stencil" panose="040409050D0802020404" pitchFamily="82" charset="0"/>
              </a:rPr>
              <a:t>Loisirs</a:t>
            </a:r>
            <a:r>
              <a:rPr lang="fr-FR" b="1" dirty="0"/>
              <a:t> :</a:t>
            </a:r>
            <a:r>
              <a:rPr lang="fr-FR" dirty="0"/>
              <a:t> Les loisirs sont des activités de divertissement et de détente entreprises volontairement pour le plaisir. Ils incluent des activités actives, comme le sport et la randonnée, ainsi que des activités passives, comme la lecture, le cinéma et la visite de musées.</a:t>
            </a:r>
          </a:p>
          <a:p>
            <a:pPr lvl="0"/>
            <a:r>
              <a:rPr lang="fr-FR" sz="2600" b="1" dirty="0">
                <a:latin typeface="Stencil" panose="040409050D0802020404" pitchFamily="82" charset="0"/>
              </a:rPr>
              <a:t>Bien-être</a:t>
            </a:r>
            <a:r>
              <a:rPr lang="fr-FR" b="1" dirty="0"/>
              <a:t> :</a:t>
            </a:r>
            <a:r>
              <a:rPr lang="fr-FR" dirty="0"/>
              <a:t> Les loisirs contribuent au bien-être en permettant aux individus de se détendre, de réduire le stress et d'améliorer leur qualité de vie.</a:t>
            </a:r>
          </a:p>
          <a:p>
            <a:pPr lvl="0"/>
            <a:r>
              <a:rPr lang="fr-FR" sz="2600" b="1" dirty="0">
                <a:latin typeface="Stencil" panose="040409050D0802020404" pitchFamily="82" charset="0"/>
              </a:rPr>
              <a:t>Tourisme de loisirs </a:t>
            </a:r>
            <a:r>
              <a:rPr lang="fr-FR" b="1" dirty="0"/>
              <a:t>:</a:t>
            </a:r>
            <a:r>
              <a:rPr lang="fr-FR" dirty="0"/>
              <a:t> Le tourisme de loisirs implique les voyages et les visites touristiques effectués pour la détente et le plaisir, par opposition aux voyages d'affaires.</a:t>
            </a:r>
          </a:p>
          <a:p>
            <a:pPr lvl="0"/>
            <a:r>
              <a:rPr lang="fr-FR" sz="2600" b="1" dirty="0">
                <a:latin typeface="Stencil" panose="040409050D0802020404" pitchFamily="82" charset="0"/>
              </a:rPr>
              <a:t>Créativité et expression </a:t>
            </a:r>
            <a:r>
              <a:rPr lang="fr-FR" b="1" dirty="0"/>
              <a:t>:</a:t>
            </a:r>
            <a:r>
              <a:rPr lang="fr-FR" dirty="0"/>
              <a:t> Les loisirs offrent des opportunités d'expression créative, que ce soit par la pratique d'activités artistiques, musicales ou artisanales.</a:t>
            </a:r>
          </a:p>
          <a:p>
            <a:pPr lvl="0"/>
            <a:r>
              <a:rPr lang="fr-FR" sz="2600" b="1" dirty="0">
                <a:latin typeface="Stencil" panose="040409050D0802020404" pitchFamily="82" charset="0"/>
              </a:rPr>
              <a:t>Culture populaire </a:t>
            </a:r>
            <a:r>
              <a:rPr lang="fr-FR" b="1" dirty="0"/>
              <a:t>:</a:t>
            </a:r>
            <a:r>
              <a:rPr lang="fr-FR" dirty="0"/>
              <a:t> Les loisirs sont souvent liés à la culture populaire, notamment à travers la consommation de médias, comme la musique, les films, la télévision et les jeux vidéo.</a:t>
            </a:r>
          </a:p>
          <a:p>
            <a:pPr lvl="0"/>
            <a:r>
              <a:rPr lang="fr-FR" sz="2600" b="1" dirty="0">
                <a:latin typeface="Stencil" panose="040409050D0802020404" pitchFamily="82" charset="0"/>
              </a:rPr>
              <a:t>Formation et éducation informelle </a:t>
            </a:r>
            <a:r>
              <a:rPr lang="fr-FR" b="1" dirty="0"/>
              <a:t>:</a:t>
            </a:r>
            <a:r>
              <a:rPr lang="fr-FR" dirty="0"/>
              <a:t> Les loisirs peuvent être des occasions d'apprentissage, de danse et d'acquisition de nouvelles compétences, que ce soit par le biais de cours de cuisine, de danse ou de langues étrangères.</a:t>
            </a:r>
          </a:p>
          <a:p>
            <a:r>
              <a:rPr lang="fr-FR" b="1" dirty="0">
                <a:latin typeface="Stencil" panose="040409050D0802020404" pitchFamily="82" charset="0"/>
              </a:rPr>
              <a:t>Socialisation</a:t>
            </a:r>
            <a:r>
              <a:rPr lang="fr-FR" b="1" dirty="0"/>
              <a:t> :</a:t>
            </a:r>
            <a:r>
              <a:rPr lang="fr-FR" dirty="0"/>
              <a:t> Les loisirs présentent la socialisation en offrant des occasions de rencontre et d'interaction avec d'autres personnes partageant des intérêts similaires.</a:t>
            </a:r>
          </a:p>
          <a:p>
            <a:pPr lvl="0"/>
            <a:endParaRPr lang="fr-FR" dirty="0"/>
          </a:p>
          <a:p>
            <a:endParaRPr lang="fr-FR" dirty="0"/>
          </a:p>
        </p:txBody>
      </p:sp>
    </p:spTree>
    <p:extLst>
      <p:ext uri="{BB962C8B-B14F-4D97-AF65-F5344CB8AC3E}">
        <p14:creationId xmlns:p14="http://schemas.microsoft.com/office/powerpoint/2010/main" val="22005649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p:cTn id="6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grpId="0"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p:cTn id="7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5643" y="364769"/>
            <a:ext cx="11660004" cy="5578832"/>
          </a:xfrm>
        </p:spPr>
        <p:txBody>
          <a:bodyPr/>
          <a:lstStyle/>
          <a:p>
            <a:pPr marL="0" indent="0" algn="just">
              <a:lnSpc>
                <a:spcPct val="150000"/>
              </a:lnSpc>
              <a:buNone/>
            </a:pPr>
            <a:r>
              <a:rPr lang="fr-FR" sz="3200" dirty="0"/>
              <a:t>Ces définitions et concepts clés permettent de comprendre les domaines de l'événementiel et des loisirs, qui enrichissent notre vie quotidienne en créant des moments de plaisir, d'apprentissage, de détente et d'expression, ainsi qu'en facilitant la rencontre avec d'autres individus partageant les mêmes intérêts.</a:t>
            </a:r>
          </a:p>
          <a:p>
            <a:endParaRPr lang="fr-FR" dirty="0"/>
          </a:p>
        </p:txBody>
      </p:sp>
      <p:sp>
        <p:nvSpPr>
          <p:cNvPr id="4" name="ZoneTexte 3"/>
          <p:cNvSpPr txBox="1"/>
          <p:nvPr/>
        </p:nvSpPr>
        <p:spPr>
          <a:xfrm>
            <a:off x="12781418" y="6646907"/>
            <a:ext cx="184666"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28537272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686</Words>
  <Application>Microsoft Office PowerPoint</Application>
  <PresentationFormat>Grand écran</PresentationFormat>
  <Paragraphs>30</Paragraphs>
  <Slides>7</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Calibri Light</vt:lpstr>
      <vt:lpstr>Courier New</vt:lpstr>
      <vt:lpstr>Stencil</vt:lpstr>
      <vt:lpstr>Thème Office</vt:lpstr>
      <vt:lpstr>1.1 Définitions et concepts clés</vt:lpstr>
      <vt:lpstr>Présentation PowerPoint</vt:lpstr>
      <vt:lpstr>concepts clés:</vt:lpstr>
      <vt:lpstr>Présentation PowerPoint</vt:lpstr>
      <vt:lpstr>Présentation PowerPoint</vt:lpstr>
      <vt:lpstr>concepts clés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Khadimou R Thiam</dc:creator>
  <cp:lastModifiedBy>Khadimou R Thiam</cp:lastModifiedBy>
  <cp:revision>1</cp:revision>
  <dcterms:created xsi:type="dcterms:W3CDTF">2025-08-01T20:26:12Z</dcterms:created>
  <dcterms:modified xsi:type="dcterms:W3CDTF">2025-08-01T20:27:38Z</dcterms:modified>
</cp:coreProperties>
</file>