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64" r:id="rId3"/>
    <p:sldId id="257" r:id="rId4"/>
    <p:sldId id="258" r:id="rId5"/>
    <p:sldId id="259" r:id="rId6"/>
    <p:sldId id="265" r:id="rId7"/>
    <p:sldId id="260" r:id="rId8"/>
    <p:sldId id="261" r:id="rId9"/>
    <p:sldId id="263"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 Bakar DIOP" initials="M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32" autoAdjust="0"/>
    <p:restoredTop sz="95179" autoAdjust="0"/>
  </p:normalViewPr>
  <p:slideViewPr>
    <p:cSldViewPr snapToGrid="0">
      <p:cViewPr>
        <p:scale>
          <a:sx n="83" d="100"/>
          <a:sy n="83" d="100"/>
        </p:scale>
        <p:origin x="328" y="84"/>
      </p:cViewPr>
      <p:guideLst/>
    </p:cSldViewPr>
  </p:slideViewPr>
  <p:notesTextViewPr>
    <p:cViewPr>
      <p:scale>
        <a:sx n="300" d="100"/>
        <a:sy n="3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6-24T11:01:26.780" idx="1">
    <p:pos x="4778" y="2663"/>
    <p:text>variable dans les département</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24-06-24T11:18:41.296" idx="2">
    <p:pos x="5562" y="2202"/>
    <p:text>évaluation et régularité dans les cours?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840966-F861-42CB-B80B-8D84BCD06947}" type="datetimeFigureOut">
              <a:rPr lang="fr-FR" smtClean="0"/>
              <a:t>04/04/2025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8A3DA4-EECF-4FDC-9423-DA75D3C10472}" type="slidenum">
              <a:rPr lang="fr-FR" smtClean="0"/>
              <a:t>‹N°›</a:t>
            </a:fld>
            <a:endParaRPr lang="fr-FR"/>
          </a:p>
        </p:txBody>
      </p:sp>
    </p:spTree>
    <p:extLst>
      <p:ext uri="{BB962C8B-B14F-4D97-AF65-F5344CB8AC3E}">
        <p14:creationId xmlns:p14="http://schemas.microsoft.com/office/powerpoint/2010/main" val="3549828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a:p>
            <a:endParaRPr lang="fr-FR" dirty="0"/>
          </a:p>
          <a:p>
            <a:endParaRPr lang="fr-FR" dirty="0"/>
          </a:p>
        </p:txBody>
      </p:sp>
      <p:sp>
        <p:nvSpPr>
          <p:cNvPr id="4" name="Espace réservé du numéro de diapositive 3"/>
          <p:cNvSpPr>
            <a:spLocks noGrp="1"/>
          </p:cNvSpPr>
          <p:nvPr>
            <p:ph type="sldNum" sz="quarter" idx="10"/>
          </p:nvPr>
        </p:nvSpPr>
        <p:spPr/>
        <p:txBody>
          <a:bodyPr/>
          <a:lstStyle/>
          <a:p>
            <a:fld id="{E98A3DA4-EECF-4FDC-9423-DA75D3C10472}" type="slidenum">
              <a:rPr lang="fr-FR" smtClean="0"/>
              <a:t>8</a:t>
            </a:fld>
            <a:endParaRPr lang="fr-FR"/>
          </a:p>
        </p:txBody>
      </p:sp>
    </p:spTree>
    <p:extLst>
      <p:ext uri="{BB962C8B-B14F-4D97-AF65-F5344CB8AC3E}">
        <p14:creationId xmlns:p14="http://schemas.microsoft.com/office/powerpoint/2010/main" val="1767922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E98A3DA4-EECF-4FDC-9423-DA75D3C10472}" type="slidenum">
              <a:rPr lang="fr-FR" smtClean="0"/>
              <a:t>9</a:t>
            </a:fld>
            <a:endParaRPr lang="fr-FR"/>
          </a:p>
        </p:txBody>
      </p:sp>
    </p:spTree>
    <p:extLst>
      <p:ext uri="{BB962C8B-B14F-4D97-AF65-F5344CB8AC3E}">
        <p14:creationId xmlns:p14="http://schemas.microsoft.com/office/powerpoint/2010/main" val="40039043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dirty="0"/>
              <a:t>Modifiez le style du titre</a:t>
            </a:r>
            <a:endParaRPr lang="en-US" dirty="0"/>
          </a:p>
        </p:txBody>
      </p:sp>
      <p:sp>
        <p:nvSpPr>
          <p:cNvPr id="3" name="Subtitle 2"/>
          <p:cNvSpPr>
            <a:spLocks noGrp="1"/>
          </p:cNvSpPr>
          <p:nvPr>
            <p:ph type="subTitle" idx="1" hasCustomPrompt="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4/4/2025</a:t>
            </a:fld>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a:t>
            </a:fld>
            <a:endParaRPr lang="en-US" dirty="0"/>
          </a:p>
        </p:txBody>
      </p:sp>
      <p:cxnSp>
        <p:nvCxnSpPr>
          <p:cNvPr id="15" name="Straight Connector 14"/>
          <p:cNvCxnSpPr/>
          <p:nvPr/>
        </p:nvCxnSpPr>
        <p:spPr>
          <a:xfrm>
            <a:off x="2417779" y="3343729"/>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7" name="Picture 2" descr="&amp;#39;UGB démarre une formation pour la spécialisation en chirurgie générale "/>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39615" y="220349"/>
            <a:ext cx="1225770" cy="1116345"/>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 7"/>
          <p:cNvPicPr>
            <a:picLocks noChangeAspect="1"/>
          </p:cNvPicPr>
          <p:nvPr userDrawn="1"/>
        </p:nvPicPr>
        <p:blipFill>
          <a:blip r:embed="rId3"/>
          <a:stretch>
            <a:fillRect/>
          </a:stretch>
        </p:blipFill>
        <p:spPr>
          <a:xfrm>
            <a:off x="10308771" y="215663"/>
            <a:ext cx="1302783" cy="482070"/>
          </a:xfrm>
          <a:prstGeom prst="rect">
            <a:avLst/>
          </a:prstGeom>
        </p:spPr>
      </p:pic>
      <p:sp>
        <p:nvSpPr>
          <p:cNvPr id="13" name="ZoneTexte 12"/>
          <p:cNvSpPr txBox="1"/>
          <p:nvPr userDrawn="1"/>
        </p:nvSpPr>
        <p:spPr>
          <a:xfrm>
            <a:off x="10192216" y="709741"/>
            <a:ext cx="1538868" cy="461138"/>
          </a:xfrm>
          <a:prstGeom prst="rect">
            <a:avLst/>
          </a:prstGeom>
          <a:noFill/>
        </p:spPr>
        <p:txBody>
          <a:bodyPr wrap="square" rtlCol="0">
            <a:spAutoFit/>
          </a:bodyPr>
          <a:lstStyle/>
          <a:p>
            <a:r>
              <a:rPr lang="en-US" sz="2400" b="1" dirty="0">
                <a:solidFill>
                  <a:schemeClr val="bg1"/>
                </a:solidFill>
                <a:highlight>
                  <a:srgbClr val="945200"/>
                </a:highlight>
              </a:rPr>
              <a:t>UFR LSH</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hasCustomPrompt="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hasCustomPrompt="1"/>
          </p:nvPr>
        </p:nvSpPr>
        <p:spPr>
          <a:xfrm>
            <a:off x="1444672"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hasCustomPrompt="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33" name="Straight Connector 32"/>
          <p:cNvCxnSpPr/>
          <p:nvPr/>
        </p:nvCxnSpPr>
        <p:spPr>
          <a:xfrm>
            <a:off x="1447331" y="1951476"/>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7" name="Picture 2" descr="&amp;#39;UGB démarre une formation pour la spécialisation en chirurgie générale "/>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6335" y="120562"/>
            <a:ext cx="1225770" cy="1116345"/>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 7"/>
          <p:cNvPicPr>
            <a:picLocks noChangeAspect="1"/>
          </p:cNvPicPr>
          <p:nvPr userDrawn="1"/>
        </p:nvPicPr>
        <p:blipFill>
          <a:blip r:embed="rId3"/>
          <a:stretch>
            <a:fillRect/>
          </a:stretch>
        </p:blipFill>
        <p:spPr>
          <a:xfrm>
            <a:off x="10239611" y="120562"/>
            <a:ext cx="1302783" cy="482070"/>
          </a:xfrm>
          <a:prstGeom prst="rect">
            <a:avLst/>
          </a:prstGeom>
        </p:spPr>
      </p:pic>
      <p:sp>
        <p:nvSpPr>
          <p:cNvPr id="10" name="ZoneTexte 9"/>
          <p:cNvSpPr txBox="1"/>
          <p:nvPr userDrawn="1"/>
        </p:nvSpPr>
        <p:spPr>
          <a:xfrm>
            <a:off x="10140953" y="596900"/>
            <a:ext cx="1570987" cy="461665"/>
          </a:xfrm>
          <a:prstGeom prst="rect">
            <a:avLst/>
          </a:prstGeom>
          <a:noFill/>
        </p:spPr>
        <p:txBody>
          <a:bodyPr wrap="square" rtlCol="0">
            <a:spAutoFit/>
          </a:bodyPr>
          <a:lstStyle/>
          <a:p>
            <a:r>
              <a:rPr lang="en-US" sz="2400" b="1" dirty="0">
                <a:solidFill>
                  <a:schemeClr val="bg1"/>
                </a:solidFill>
                <a:highlight>
                  <a:srgbClr val="945200"/>
                </a:highlight>
              </a:rPr>
              <a:t>UFR LSH</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hasCustomPrompt="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hasCustomPrompt="1"/>
          </p:nvPr>
        </p:nvSpPr>
        <p:spPr>
          <a:xfrm>
            <a:off x="1447331" y="2010878"/>
            <a:ext cx="4645152"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hasCustomPrompt="1"/>
          </p:nvPr>
        </p:nvSpPr>
        <p:spPr>
          <a:xfrm>
            <a:off x="6413771" y="2017343"/>
            <a:ext cx="4645152"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hasCustomPrompt="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hasCustomPrompt="1"/>
          </p:nvPr>
        </p:nvSpPr>
        <p:spPr>
          <a:xfrm>
            <a:off x="1447191" y="2824269"/>
            <a:ext cx="4645152"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hasCustomPrompt="1"/>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hasCustomPrompt="1"/>
          </p:nvPr>
        </p:nvSpPr>
        <p:spPr>
          <a:xfrm>
            <a:off x="6412362" y="2821491"/>
            <a:ext cx="4645152"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hasCustomPrompt="1"/>
          </p:nvPr>
        </p:nvSpPr>
        <p:spPr>
          <a:xfrm>
            <a:off x="504371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hasCustomPrompt="1"/>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4/4/2025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hasCustomPrompt="1"/>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t>4/4/2025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a:fillRect/>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t>4/4/2025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t>‹N°›</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32390" y="1430203"/>
            <a:ext cx="10791258" cy="1621018"/>
          </a:xfrm>
        </p:spPr>
        <p:txBody>
          <a:bodyPr>
            <a:noAutofit/>
          </a:bodyPr>
          <a:lstStyle/>
          <a:p>
            <a:pPr algn="ctr"/>
            <a:br>
              <a:rPr lang="fr-FR" sz="3600" dirty="0"/>
            </a:br>
            <a:r>
              <a:rPr lang="fr-FR" sz="3600" dirty="0"/>
              <a:t>Cours « HISTOIRE DE L’AFRIQUE » </a:t>
            </a:r>
            <a:br>
              <a:rPr lang="fr-FR" sz="3600" dirty="0"/>
            </a:br>
            <a:r>
              <a:rPr lang="fr-FR" sz="3600" dirty="0"/>
              <a:t>UE TRANVERSALE </a:t>
            </a:r>
            <a:r>
              <a:rPr lang="fr-FR" sz="3600" dirty="0">
                <a:solidFill>
                  <a:srgbClr val="FF0000"/>
                </a:solidFill>
              </a:rPr>
              <a:t>POUR les parcours de Licence 2 UFR LSH de l’UGB</a:t>
            </a:r>
            <a:endParaRPr lang="fr-FR" sz="3600" dirty="0"/>
          </a:p>
        </p:txBody>
      </p:sp>
      <p:sp>
        <p:nvSpPr>
          <p:cNvPr id="3" name="Sous-titre 2"/>
          <p:cNvSpPr>
            <a:spLocks noGrp="1"/>
          </p:cNvSpPr>
          <p:nvPr>
            <p:ph type="subTitle" idx="1"/>
          </p:nvPr>
        </p:nvSpPr>
        <p:spPr>
          <a:xfrm>
            <a:off x="2418080" y="3531235"/>
            <a:ext cx="8637270" cy="2559050"/>
          </a:xfrm>
        </p:spPr>
        <p:txBody>
          <a:bodyPr>
            <a:normAutofit fontScale="90000" lnSpcReduction="10000"/>
          </a:bodyPr>
          <a:lstStyle/>
          <a:p>
            <a:pPr algn="ctr"/>
            <a:r>
              <a:rPr lang="fr-FR" b="1" dirty="0"/>
              <a:t>Présenté par Dr. MAMAdou diop</a:t>
            </a:r>
          </a:p>
          <a:p>
            <a:pPr algn="ctr"/>
            <a:endParaRPr lang="fr-FR" b="1" dirty="0"/>
          </a:p>
          <a:p>
            <a:pPr algn="ctr"/>
            <a:r>
              <a:rPr lang="fr-FR" b="1" dirty="0"/>
              <a:t>Assistance techno-pédagogique :  IFOAD UGB</a:t>
            </a:r>
          </a:p>
          <a:p>
            <a:pPr algn="ctr"/>
            <a:endParaRPr lang="fr-FR" b="1" dirty="0"/>
          </a:p>
          <a:p>
            <a:pPr algn="ctr"/>
            <a:r>
              <a:rPr lang="fr-FR" b="1" dirty="0"/>
              <a:t>Version : janvier 2025 - semestre 1- niveau l2 - histoire de l’afrique</a:t>
            </a:r>
          </a:p>
          <a:p>
            <a:pPr algn="ctr"/>
            <a:r>
              <a:rPr lang="fr-FR" b="1" dirty="0" err="1"/>
              <a:t>theme</a:t>
            </a:r>
            <a:r>
              <a:rPr lang="fr-FR" b="1" dirty="0"/>
              <a:t> : la colonisation, choc et mutations (1885-1945)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marL="342900" lvl="0" indent="-342900" algn="ctr">
              <a:lnSpc>
                <a:spcPct val="150000"/>
              </a:lnSpc>
              <a:spcAft>
                <a:spcPts val="600"/>
              </a:spcAft>
              <a:tabLst>
                <a:tab pos="449580" algn="l"/>
              </a:tabLst>
            </a:pPr>
            <a:r>
              <a:rPr lang="fr-FR" sz="3200" b="1" kern="0" dirty="0">
                <a:effectLst/>
                <a:latin typeface="Century Schoolbook" panose="02040604050505020304" pitchFamily="18" charset="0"/>
                <a:ea typeface="Calibri" panose="020F0502020204030204" pitchFamily="34" charset="0"/>
                <a:cs typeface="Arial" panose="020B0604020202020204" pitchFamily="34" charset="0"/>
              </a:rPr>
              <a:t>Ressources documentaires </a:t>
            </a:r>
            <a:br>
              <a:rPr lang="fr-FR" sz="3600" b="1" kern="0" dirty="0">
                <a:effectLst/>
                <a:latin typeface="Times New Roman" panose="02020603050405020304" pitchFamily="18" charset="0"/>
                <a:ea typeface="Times New Roman" panose="02020603050405020304" pitchFamily="18" charset="0"/>
              </a:rPr>
            </a:br>
            <a:endParaRPr lang="fr-FR" dirty="0"/>
          </a:p>
        </p:txBody>
      </p:sp>
      <p:sp>
        <p:nvSpPr>
          <p:cNvPr id="3" name="Espace réservé du contenu 2"/>
          <p:cNvSpPr>
            <a:spLocks noGrp="1"/>
          </p:cNvSpPr>
          <p:nvPr>
            <p:ph idx="1"/>
          </p:nvPr>
        </p:nvSpPr>
        <p:spPr>
          <a:xfrm>
            <a:off x="1451579" y="2015732"/>
            <a:ext cx="9603275" cy="3675384"/>
          </a:xfrm>
        </p:spPr>
        <p:txBody>
          <a:bodyPr>
            <a:noAutofit/>
          </a:bodyPr>
          <a:lstStyle/>
          <a:p>
            <a:pPr>
              <a:lnSpc>
                <a:spcPct val="107000"/>
              </a:lnSpc>
              <a:spcAft>
                <a:spcPts val="800"/>
              </a:spcAft>
            </a:pPr>
            <a:r>
              <a:rPr lang="fr-FR" sz="1600" b="1" dirty="0">
                <a:effectLst/>
                <a:latin typeface="Century Schoolbook" panose="02040604050505020304" pitchFamily="18" charset="0"/>
                <a:ea typeface="Calibri" panose="020F0502020204030204" pitchFamily="34" charset="0"/>
                <a:cs typeface="Arial" panose="020B0604020202020204" pitchFamily="34" charset="0"/>
              </a:rPr>
              <a:t>Bibliographie :</a:t>
            </a:r>
          </a:p>
          <a:p>
            <a:pPr>
              <a:lnSpc>
                <a:spcPct val="107000"/>
              </a:lnSpc>
              <a:spcAft>
                <a:spcPts val="800"/>
              </a:spcAft>
            </a:pPr>
            <a:r>
              <a:rPr lang="fr-FR" sz="1600" dirty="0">
                <a:effectLst/>
                <a:latin typeface="Century Schoolbook" panose="02040604050505020304" pitchFamily="18" charset="0"/>
                <a:ea typeface="Calibri" panose="020F0502020204030204" pitchFamily="34" charset="0"/>
                <a:cs typeface="Arial" panose="020B0604020202020204" pitchFamily="34" charset="0"/>
              </a:rPr>
              <a:t>Ki Zerbo J : histoire générale de l’Afrique, collection </a:t>
            </a:r>
            <a:r>
              <a:rPr lang="fr-FR" sz="1600" dirty="0" err="1">
                <a:effectLst/>
                <a:latin typeface="Century Schoolbook" panose="02040604050505020304" pitchFamily="18" charset="0"/>
                <a:ea typeface="Calibri" panose="020F0502020204030204" pitchFamily="34" charset="0"/>
                <a:cs typeface="Arial" panose="020B0604020202020204" pitchFamily="34" charset="0"/>
              </a:rPr>
              <a:t>unesco</a:t>
            </a:r>
            <a:r>
              <a:rPr lang="fr-FR" sz="1600" dirty="0">
                <a:effectLst/>
                <a:latin typeface="Century Schoolbook" panose="02040604050505020304" pitchFamily="18" charset="0"/>
                <a:ea typeface="Calibri" panose="020F0502020204030204" pitchFamily="34" charset="0"/>
                <a:cs typeface="Arial" panose="020B0604020202020204" pitchFamily="34" charset="0"/>
              </a:rPr>
              <a:t>, 1980 –</a:t>
            </a:r>
          </a:p>
          <a:p>
            <a:pPr>
              <a:lnSpc>
                <a:spcPct val="107000"/>
              </a:lnSpc>
              <a:spcAft>
                <a:spcPts val="800"/>
              </a:spcAft>
            </a:pPr>
            <a:r>
              <a:rPr lang="fr-FR" sz="1600" dirty="0">
                <a:latin typeface="Century Schoolbook" panose="02040604050505020304" pitchFamily="18" charset="0"/>
                <a:ea typeface="Calibri" panose="020F0502020204030204" pitchFamily="34" charset="0"/>
                <a:cs typeface="Arial" panose="020B0604020202020204" pitchFamily="34" charset="0"/>
              </a:rPr>
              <a:t>Unesco : histoire générale de l’Afrique, VIIe partie l’Afrique sous domination, unesdoc.org, 937p</a:t>
            </a:r>
            <a:endParaRPr lang="fr-FR" sz="1600" dirty="0">
              <a:effectLst/>
              <a:latin typeface="Century Schoolbook" panose="02040604050505020304" pitchFamily="18" charset="0"/>
              <a:ea typeface="Calibri" panose="020F0502020204030204" pitchFamily="34" charset="0"/>
              <a:cs typeface="Arial" panose="020B0604020202020204" pitchFamily="34" charset="0"/>
            </a:endParaRPr>
          </a:p>
          <a:p>
            <a:pPr>
              <a:lnSpc>
                <a:spcPct val="107000"/>
              </a:lnSpc>
              <a:spcAft>
                <a:spcPts val="800"/>
              </a:spcAft>
            </a:pPr>
            <a:r>
              <a:rPr lang="fr-FR" sz="1600" dirty="0">
                <a:effectLst/>
                <a:latin typeface="Century Schoolbook" panose="02040604050505020304" pitchFamily="18" charset="0"/>
                <a:ea typeface="Calibri" panose="020F0502020204030204" pitchFamily="34" charset="0"/>
                <a:cs typeface="Arial" panose="020B0604020202020204" pitchFamily="34" charset="0"/>
              </a:rPr>
              <a:t>Diop C A : la lutte en Afrique noire, in Alerte sous les tropiques, articles de 1946-1960, Présence Africaine, 1990</a:t>
            </a:r>
          </a:p>
          <a:p>
            <a:pPr>
              <a:lnSpc>
                <a:spcPct val="107000"/>
              </a:lnSpc>
              <a:spcAft>
                <a:spcPts val="800"/>
              </a:spcAft>
            </a:pPr>
            <a:r>
              <a:rPr lang="fr-FR" sz="1600" dirty="0">
                <a:latin typeface="Century Schoolbook" panose="02040604050505020304" pitchFamily="18" charset="0"/>
                <a:ea typeface="Calibri" panose="020F0502020204030204" pitchFamily="34" charset="0"/>
                <a:cs typeface="Arial" panose="020B0604020202020204" pitchFamily="34" charset="0"/>
              </a:rPr>
              <a:t>Open </a:t>
            </a:r>
            <a:r>
              <a:rPr lang="fr-FR" sz="1600" dirty="0" err="1">
                <a:latin typeface="Century Schoolbook" panose="02040604050505020304" pitchFamily="18" charset="0"/>
                <a:ea typeface="Calibri" panose="020F0502020204030204" pitchFamily="34" charset="0"/>
                <a:cs typeface="Arial" panose="020B0604020202020204" pitchFamily="34" charset="0"/>
              </a:rPr>
              <a:t>edition</a:t>
            </a:r>
            <a:r>
              <a:rPr lang="fr-FR" sz="1600" dirty="0">
                <a:latin typeface="Century Schoolbook" panose="02040604050505020304" pitchFamily="18" charset="0"/>
                <a:ea typeface="Calibri" panose="020F0502020204030204" pitchFamily="34" charset="0"/>
                <a:cs typeface="Arial" panose="020B0604020202020204" pitchFamily="34" charset="0"/>
              </a:rPr>
              <a:t> books: l’économie coloniale et le travail forcé, in </a:t>
            </a:r>
            <a:r>
              <a:rPr lang="fr-FR" sz="1600" dirty="0" err="1">
                <a:latin typeface="Century Schoolbook" panose="02040604050505020304" pitchFamily="18" charset="0"/>
                <a:ea typeface="Calibri" panose="020F0502020204030204" pitchFamily="34" charset="0"/>
                <a:cs typeface="Arial" panose="020B0604020202020204" pitchFamily="34" charset="0"/>
              </a:rPr>
              <a:t>openedition,org</a:t>
            </a:r>
            <a:r>
              <a:rPr lang="fr-FR" sz="1600" dirty="0">
                <a:latin typeface="Century Schoolbook" panose="02040604050505020304" pitchFamily="18" charset="0"/>
                <a:ea typeface="Calibri" panose="020F0502020204030204" pitchFamily="34" charset="0"/>
                <a:cs typeface="Arial" panose="020B0604020202020204" pitchFamily="34" charset="0"/>
              </a:rPr>
              <a:t>, </a:t>
            </a:r>
            <a:r>
              <a:rPr lang="fr-FR" sz="1600" dirty="0" err="1">
                <a:latin typeface="Century Schoolbook" panose="02040604050505020304" pitchFamily="18" charset="0"/>
                <a:ea typeface="Calibri" panose="020F0502020204030204" pitchFamily="34" charset="0"/>
                <a:cs typeface="Arial" panose="020B0604020202020204" pitchFamily="34" charset="0"/>
              </a:rPr>
              <a:t>editionschess</a:t>
            </a:r>
            <a:r>
              <a:rPr lang="fr-FR" sz="1600" dirty="0">
                <a:latin typeface="Century Schoolbook" panose="02040604050505020304" pitchFamily="18" charset="0"/>
                <a:ea typeface="Calibri" panose="020F0502020204030204" pitchFamily="34" charset="0"/>
                <a:cs typeface="Arial" panose="020B0604020202020204" pitchFamily="34" charset="0"/>
              </a:rPr>
              <a:t>, pp 291-317</a:t>
            </a:r>
          </a:p>
          <a:p>
            <a:pPr>
              <a:lnSpc>
                <a:spcPct val="107000"/>
              </a:lnSpc>
              <a:spcAft>
                <a:spcPts val="800"/>
              </a:spcAft>
            </a:pPr>
            <a:r>
              <a:rPr lang="fr-FR" sz="1600" dirty="0" err="1">
                <a:effectLst/>
                <a:latin typeface="Century Schoolbook" panose="02040604050505020304" pitchFamily="18" charset="0"/>
                <a:ea typeface="Calibri" panose="020F0502020204030204" pitchFamily="34" charset="0"/>
                <a:cs typeface="Arial" panose="020B0604020202020204" pitchFamily="34" charset="0"/>
              </a:rPr>
              <a:t>Saux</a:t>
            </a:r>
            <a:r>
              <a:rPr lang="fr-FR" sz="1600" dirty="0">
                <a:effectLst/>
                <a:latin typeface="Century Schoolbook" panose="02040604050505020304" pitchFamily="18" charset="0"/>
                <a:ea typeface="Calibri" panose="020F0502020204030204" pitchFamily="34" charset="0"/>
                <a:cs typeface="Arial" panose="020B0604020202020204" pitchFamily="34" charset="0"/>
              </a:rPr>
              <a:t> V. : l’Afrique aux temps des colonies, in magazine GEO histoiren°24 , du premier comptoir aux indépendances</a:t>
            </a:r>
            <a:endParaRPr lang="fr-FR" sz="16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600" dirty="0">
                <a:effectLst/>
                <a:latin typeface="Century Schoolbook" panose="02040604050505020304" pitchFamily="18" charset="0"/>
                <a:ea typeface="Calibri" panose="020F0502020204030204" pitchFamily="34" charset="0"/>
                <a:cs typeface="Arial" panose="020B0604020202020204" pitchFamily="34" charset="0"/>
              </a:rPr>
              <a:t>                En plus des images, des photos,  vidéos0</a:t>
            </a:r>
            <a:endParaRPr lang="fr-FR" sz="16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fr-FR" sz="1600" dirty="0">
                <a:latin typeface="Calibri" panose="020F0502020204030204" pitchFamily="34" charset="0"/>
                <a:cs typeface="Calibri" panose="020F0502020204030204" pitchFamily="34" charset="0"/>
              </a:rPr>
              <a:t> </a:t>
            </a:r>
          </a:p>
        </p:txBody>
      </p:sp>
      <p:sp>
        <p:nvSpPr>
          <p:cNvPr id="4" name="Text Box 3"/>
          <p:cNvSpPr txBox="1"/>
          <p:nvPr/>
        </p:nvSpPr>
        <p:spPr>
          <a:xfrm>
            <a:off x="851535" y="3977640"/>
            <a:ext cx="4064000" cy="368300"/>
          </a:xfrm>
          <a:prstGeom prst="rect">
            <a:avLst/>
          </a:prstGeom>
          <a:noFill/>
        </p:spPr>
        <p:txBody>
          <a:bodyPr wrap="square" rtlCol="0">
            <a:spAutoFit/>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6854" y="1918132"/>
            <a:ext cx="11935146" cy="601701"/>
          </a:xfrm>
        </p:spPr>
        <p:txBody>
          <a:bodyPr>
            <a:normAutofit fontScale="90000"/>
          </a:bodyPr>
          <a:lstStyle/>
          <a:p>
            <a:pPr algn="ctr"/>
            <a:r>
              <a:rPr lang="fr-FR" sz="2400" dirty="0"/>
              <a:t>Un support pédagogique destiné aux étudiants de licence 2 à l’UFR LSH, concernés par la formation transversale en HISTOIRE DE L’AFRIQUE  et axé sur :</a:t>
            </a:r>
          </a:p>
        </p:txBody>
      </p:sp>
      <p:sp>
        <p:nvSpPr>
          <p:cNvPr id="3" name="Sous-titre 2"/>
          <p:cNvSpPr>
            <a:spLocks noGrp="1"/>
          </p:cNvSpPr>
          <p:nvPr>
            <p:ph type="subTitle" idx="1"/>
          </p:nvPr>
        </p:nvSpPr>
        <p:spPr>
          <a:xfrm>
            <a:off x="1263721" y="3345812"/>
            <a:ext cx="10827135" cy="2798133"/>
          </a:xfrm>
        </p:spPr>
        <p:txBody>
          <a:bodyPr>
            <a:noAutofit/>
          </a:bodyPr>
          <a:lstStyle/>
          <a:p>
            <a:pPr marL="342900" indent="-342900">
              <a:buFont typeface="Arial" panose="020B0604020202020204" pitchFamily="34" charset="0"/>
              <a:buChar char="•"/>
            </a:pPr>
            <a:r>
              <a:rPr lang="fr-FR" sz="2400" dirty="0"/>
              <a:t>L’élément constitutif du cours dans le programme de licence  </a:t>
            </a:r>
          </a:p>
          <a:p>
            <a:pPr marL="342900" indent="-342900">
              <a:buFont typeface="Arial" panose="020B0604020202020204" pitchFamily="34" charset="0"/>
              <a:buChar char="•"/>
            </a:pPr>
            <a:r>
              <a:rPr lang="fr-FR" sz="2400" dirty="0"/>
              <a:t>L’équipe pédagogique</a:t>
            </a:r>
          </a:p>
          <a:p>
            <a:pPr marL="342900" indent="-342900">
              <a:buFont typeface="Arial" panose="020B0604020202020204" pitchFamily="34" charset="0"/>
              <a:buChar char="•"/>
            </a:pPr>
            <a:r>
              <a:rPr lang="fr-FR" sz="2400" dirty="0"/>
              <a:t>Les objectifs et les différentes parties de la formation</a:t>
            </a:r>
          </a:p>
          <a:p>
            <a:pPr marL="342900" indent="-342900">
              <a:buFont typeface="Arial" panose="020B0604020202020204" pitchFamily="34" charset="0"/>
              <a:buChar char="•"/>
            </a:pPr>
            <a:r>
              <a:rPr lang="fr-FR" sz="2400" dirty="0"/>
              <a:t>Les modalités d’enseignement et d’évaluation</a:t>
            </a:r>
          </a:p>
          <a:p>
            <a:pPr marL="342900" indent="-342900">
              <a:buFont typeface="Arial" panose="020B0604020202020204" pitchFamily="34" charset="0"/>
              <a:buChar char="•"/>
            </a:pPr>
            <a:r>
              <a:rPr lang="fr-FR" sz="2400" dirty="0"/>
              <a:t>Les ressources  documentaires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19460" y="558773"/>
            <a:ext cx="9603275" cy="1049235"/>
          </a:xfrm>
        </p:spPr>
        <p:txBody>
          <a:bodyPr>
            <a:normAutofit fontScale="90000"/>
          </a:bodyPr>
          <a:lstStyle/>
          <a:p>
            <a:pPr algn="ctr"/>
            <a:br>
              <a:rPr lang="fr-FR" dirty="0"/>
            </a:br>
            <a:r>
              <a:rPr lang="fr-FR" dirty="0"/>
              <a:t>Informations générales sur </a:t>
            </a:r>
            <a:r>
              <a:rPr lang="fr-FR" dirty="0">
                <a:solidFill>
                  <a:srgbClr val="FF0000"/>
                </a:solidFill>
              </a:rPr>
              <a:t>l’élément constitutif  de cours</a:t>
            </a:r>
            <a:br>
              <a:rPr lang="fr-FR" dirty="0">
                <a:solidFill>
                  <a:srgbClr val="FF0000"/>
                </a:solidFill>
              </a:rPr>
            </a:br>
            <a:br>
              <a:rPr lang="fr-FR" dirty="0">
                <a:solidFill>
                  <a:srgbClr val="FF0000"/>
                </a:solidFill>
              </a:rPr>
            </a:br>
            <a:endParaRPr lang="fr-FR" dirty="0">
              <a:solidFill>
                <a:srgbClr val="FF0000"/>
              </a:solidFill>
            </a:endParaRPr>
          </a:p>
        </p:txBody>
      </p:sp>
      <p:sp>
        <p:nvSpPr>
          <p:cNvPr id="3" name="Espace réservé du contenu 2"/>
          <p:cNvSpPr>
            <a:spLocks noGrp="1"/>
          </p:cNvSpPr>
          <p:nvPr>
            <p:ph idx="1"/>
          </p:nvPr>
        </p:nvSpPr>
        <p:spPr>
          <a:xfrm>
            <a:off x="418121" y="2216576"/>
            <a:ext cx="12152146" cy="3845177"/>
          </a:xfrm>
        </p:spPr>
        <p:txBody>
          <a:bodyPr>
            <a:normAutofit/>
          </a:bodyPr>
          <a:lstStyle/>
          <a:p>
            <a:r>
              <a:rPr lang="fr-FR" sz="2400" dirty="0">
                <a:latin typeface="Calibri" panose="020F0502020204030204" pitchFamily="34" charset="0"/>
                <a:cs typeface="Calibri" panose="020F0502020204030204" pitchFamily="34" charset="0"/>
              </a:rPr>
              <a:t>Unité d’Enseignement (UE) :  … et/ou Nombre de HISTOIRE DE L’AFRIQUE Crédits :  2</a:t>
            </a:r>
          </a:p>
          <a:p>
            <a:r>
              <a:rPr lang="fr-FR" sz="2400" dirty="0">
                <a:latin typeface="Calibri" panose="020F0502020204030204" pitchFamily="34" charset="0"/>
                <a:cs typeface="Calibri" panose="020F0502020204030204" pitchFamily="34" charset="0"/>
              </a:rPr>
              <a:t>Type d’UE : obligatoire/optionnel selon les Départements</a:t>
            </a:r>
          </a:p>
          <a:p>
            <a:r>
              <a:rPr lang="fr-FR" sz="2400" dirty="0">
                <a:latin typeface="Calibri" panose="020F0502020204030204" pitchFamily="34" charset="0"/>
                <a:cs typeface="Calibri" panose="020F0502020204030204" pitchFamily="34" charset="0"/>
              </a:rPr>
              <a:t>Intitulé de l’EC: Histoire </a:t>
            </a:r>
          </a:p>
          <a:p>
            <a:r>
              <a:rPr lang="fr-FR" sz="2400" dirty="0">
                <a:latin typeface="Calibri" panose="020F0502020204030204" pitchFamily="34" charset="0"/>
                <a:cs typeface="Calibri" panose="020F0502020204030204" pitchFamily="34" charset="0"/>
              </a:rPr>
              <a:t>Volume Horaire Total : 20h  Niveau/Année académique : …  L2………/2024- 2025</a:t>
            </a:r>
          </a:p>
          <a:p>
            <a:r>
              <a:rPr lang="fr-FR" sz="2400" dirty="0">
                <a:latin typeface="Calibri" panose="020F0502020204030204" pitchFamily="34" charset="0"/>
                <a:cs typeface="Calibri" panose="020F0502020204030204" pitchFamily="34" charset="0"/>
              </a:rPr>
              <a:t>Semestre ou autre séquençage : …2…….    Code : ---------------</a:t>
            </a:r>
          </a:p>
          <a:p>
            <a:r>
              <a:rPr lang="fr-FR" sz="2400" dirty="0">
                <a:latin typeface="Calibri" panose="020F0502020204030204" pitchFamily="34" charset="0"/>
                <a:cs typeface="Calibri" panose="020F0502020204030204" pitchFamily="34" charset="0"/>
              </a:rPr>
              <a:t>Modalités d’enseignement :  CM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Equipe Pédagogique</a:t>
            </a:r>
          </a:p>
        </p:txBody>
      </p:sp>
      <p:sp>
        <p:nvSpPr>
          <p:cNvPr id="3" name="Espace réservé du contenu 2"/>
          <p:cNvSpPr>
            <a:spLocks noGrp="1"/>
          </p:cNvSpPr>
          <p:nvPr>
            <p:ph idx="1"/>
          </p:nvPr>
        </p:nvSpPr>
        <p:spPr>
          <a:xfrm>
            <a:off x="1451579" y="2097924"/>
            <a:ext cx="9603275" cy="3789167"/>
          </a:xfrm>
        </p:spPr>
        <p:txBody>
          <a:bodyPr>
            <a:normAutofit/>
          </a:bodyPr>
          <a:lstStyle/>
          <a:p>
            <a:r>
              <a:rPr lang="fr-FR" sz="2400" b="1" i="1" u="sng" kern="0" dirty="0">
                <a:effectLst/>
                <a:latin typeface="Calibri" panose="020F0502020204030204" pitchFamily="34" charset="0"/>
                <a:ea typeface="Times New Roman" panose="02020603050405020304" pitchFamily="18" charset="0"/>
                <a:cs typeface="Calibri" panose="020F0502020204030204" pitchFamily="34" charset="0"/>
              </a:rPr>
              <a:t>Nom, Prénoms des enseignants et tuteurs </a:t>
            </a:r>
            <a:endParaRPr lang="fr-FR" sz="2400" b="1" kern="0" dirty="0">
              <a:effectLst/>
              <a:latin typeface="Calibri" panose="020F0502020204030204" pitchFamily="34" charset="0"/>
              <a:ea typeface="Times New Roman" panose="02020603050405020304" pitchFamily="18" charset="0"/>
              <a:cs typeface="Calibri" panose="020F0502020204030204" pitchFamily="34" charset="0"/>
            </a:endParaRPr>
          </a:p>
          <a:p>
            <a:pPr marL="457200"/>
            <a:r>
              <a:rPr lang="fr-FR" sz="2400" b="0" u="sng" kern="0" dirty="0">
                <a:effectLst/>
                <a:latin typeface="Calibri" panose="020F0502020204030204" pitchFamily="34" charset="0"/>
                <a:ea typeface="Times New Roman" panose="02020603050405020304" pitchFamily="18" charset="0"/>
                <a:cs typeface="Calibri" panose="020F0502020204030204" pitchFamily="34" charset="0"/>
              </a:rPr>
              <a:t>Responsable du cours Dr. / Mamadou DIOP……………………, </a:t>
            </a:r>
            <a:endParaRPr lang="fr-FR" sz="2400" b="1" kern="0" dirty="0">
              <a:effectLst/>
              <a:latin typeface="Calibri" panose="020F0502020204030204" pitchFamily="34" charset="0"/>
              <a:ea typeface="Times New Roman" panose="02020603050405020304" pitchFamily="18" charset="0"/>
              <a:cs typeface="Calibri" panose="020F0502020204030204" pitchFamily="34" charset="0"/>
            </a:endParaRPr>
          </a:p>
          <a:p>
            <a:pPr marL="457200"/>
            <a:r>
              <a:rPr lang="fr-FR" sz="2400" b="0" u="sng" kern="0" dirty="0">
                <a:effectLst/>
                <a:latin typeface="Calibri" panose="020F0502020204030204" pitchFamily="34" charset="0"/>
                <a:ea typeface="Times New Roman" panose="02020603050405020304" pitchFamily="18" charset="0"/>
                <a:cs typeface="Calibri" panose="020F0502020204030204" pitchFamily="34" charset="0"/>
              </a:rPr>
              <a:t>Tuteur : M/ Mme </a:t>
            </a:r>
            <a:r>
              <a:rPr lang="fr-FR" sz="2400" b="0" kern="0" dirty="0">
                <a:effectLst/>
                <a:latin typeface="Calibri" panose="020F0502020204030204" pitchFamily="34" charset="0"/>
                <a:ea typeface="Times New Roman" panose="02020603050405020304" pitchFamily="18" charset="0"/>
                <a:cs typeface="Calibri" panose="020F0502020204030204" pitchFamily="34" charset="0"/>
              </a:rPr>
              <a:t>----------------------- --------- ------, tuteur du cours</a:t>
            </a:r>
            <a:endParaRPr lang="fr-FR" sz="2400" dirty="0">
              <a:effectLst/>
              <a:latin typeface="Calibri" panose="020F0502020204030204" pitchFamily="34" charset="0"/>
              <a:ea typeface="Calibri" panose="020F0502020204030204" pitchFamily="34" charset="0"/>
              <a:cs typeface="Calibri" panose="020F0502020204030204" pitchFamily="34" charset="0"/>
            </a:endParaRPr>
          </a:p>
          <a:p>
            <a:r>
              <a:rPr lang="fr-FR" sz="2800" b="1" i="1" u="sng" dirty="0">
                <a:latin typeface="Calibri" panose="020F0502020204030204" pitchFamily="34" charset="0"/>
                <a:cs typeface="Calibri" panose="020F0502020204030204" pitchFamily="34" charset="0"/>
              </a:rPr>
              <a:t>Contacts des enseignants et tuteurs</a:t>
            </a:r>
          </a:p>
          <a:p>
            <a:pPr lvl="1">
              <a:lnSpc>
                <a:spcPct val="107000"/>
              </a:lnSpc>
              <a:spcAft>
                <a:spcPts val="800"/>
              </a:spcAft>
            </a:pPr>
            <a:r>
              <a:rPr lang="en-US" sz="2400" dirty="0">
                <a:effectLst/>
                <a:latin typeface="Calibri" panose="020F0502020204030204" pitchFamily="34" charset="0"/>
                <a:ea typeface="Calibri" panose="020F0502020204030204" pitchFamily="34" charset="0"/>
                <a:cs typeface="Calibri" panose="020F0502020204030204" pitchFamily="34" charset="0"/>
              </a:rPr>
              <a:t>(+221) </a:t>
            </a:r>
            <a:r>
              <a:rPr lang="fr-FR" altLang="en-US" sz="2400" dirty="0">
                <a:effectLst/>
                <a:latin typeface="Calibri" panose="020F0502020204030204" pitchFamily="34" charset="0"/>
                <a:ea typeface="Calibri" panose="020F0502020204030204" pitchFamily="34" charset="0"/>
                <a:cs typeface="Calibri" panose="020F0502020204030204" pitchFamily="34" charset="0"/>
              </a:rPr>
              <a:t>77 267 21 63</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lvl="1">
              <a:lnSpc>
                <a:spcPct val="107000"/>
              </a:lnSpc>
              <a:spcAft>
                <a:spcPts val="800"/>
              </a:spcAft>
            </a:pPr>
            <a:r>
              <a:rPr lang="fr-FR" sz="2800" dirty="0"/>
              <a:t>mdiop_2001@yahoo,fr</a:t>
            </a:r>
          </a:p>
          <a:p>
            <a:pPr lvl="1">
              <a:lnSpc>
                <a:spcPct val="107000"/>
              </a:lnSpc>
              <a:spcAft>
                <a:spcPts val="800"/>
              </a:spcAft>
            </a:pPr>
            <a:endParaRPr lang="fr-FR" sz="2400" dirty="0">
              <a:effectLst/>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1702" y="447072"/>
            <a:ext cx="9603275" cy="1049235"/>
          </a:xfrm>
        </p:spPr>
        <p:txBody>
          <a:bodyPr/>
          <a:lstStyle/>
          <a:p>
            <a:pPr algn="ctr"/>
            <a:r>
              <a:rPr lang="fr-FR" dirty="0"/>
              <a:t>OBJECTIFS</a:t>
            </a:r>
          </a:p>
        </p:txBody>
      </p:sp>
      <p:sp>
        <p:nvSpPr>
          <p:cNvPr id="3" name="Espace réservé du contenu 2"/>
          <p:cNvSpPr>
            <a:spLocks noGrp="1"/>
          </p:cNvSpPr>
          <p:nvPr>
            <p:ph idx="1"/>
          </p:nvPr>
        </p:nvSpPr>
        <p:spPr>
          <a:xfrm>
            <a:off x="755072" y="1917938"/>
            <a:ext cx="10681855" cy="4112990"/>
          </a:xfrm>
        </p:spPr>
        <p:txBody>
          <a:bodyPr>
            <a:normAutofit/>
          </a:bodyPr>
          <a:lstStyle/>
          <a:p>
            <a:pPr>
              <a:lnSpc>
                <a:spcPct val="107000"/>
              </a:lnSpc>
              <a:spcAft>
                <a:spcPts val="800"/>
              </a:spcAft>
            </a:pPr>
            <a:r>
              <a:rPr lang="en-US" sz="3200" b="1" u="sng" dirty="0">
                <a:effectLst/>
                <a:latin typeface="Century Schoolbook" panose="02040604050505020304" pitchFamily="18" charset="0"/>
                <a:ea typeface="Calibri" panose="020F0502020204030204" pitchFamily="34" charset="0"/>
                <a:cs typeface="Arial" panose="020B0604020202020204" pitchFamily="34" charset="0"/>
              </a:rPr>
              <a:t>Objectif général :</a:t>
            </a:r>
            <a:r>
              <a:rPr lang="en-US" sz="3200" dirty="0">
                <a:effectLst/>
                <a:latin typeface="Century Schoolbook" panose="02040604050505020304" pitchFamily="18" charset="0"/>
                <a:ea typeface="Calibri" panose="020F0502020204030204" pitchFamily="34" charset="0"/>
                <a:cs typeface="Arial" panose="020B0604020202020204" pitchFamily="34" charset="0"/>
              </a:rPr>
              <a:t> </a:t>
            </a:r>
          </a:p>
          <a:p>
            <a:pPr marR="0" lvl="0" indent="0" algn="just" defTabSz="914400" rtl="0" eaLnBrk="1" fontAlgn="auto" latinLnBrk="0" hangingPunct="1">
              <a:lnSpc>
                <a:spcPct val="107000"/>
              </a:lnSpc>
              <a:spcBef>
                <a:spcPts val="1000"/>
              </a:spcBef>
              <a:spcAft>
                <a:spcPts val="800"/>
              </a:spcAft>
              <a:buClr>
                <a:srgbClr val="B71E42"/>
              </a:buClr>
              <a:buSzPct val="100000"/>
              <a:buNone/>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Donner à tous les étudiants de l’UFR de LSH une culture générale de base sur l’histoire de l’Afrique, basée sur une connaissance événementielle solide. Il s’agit d’enseigner une histoire critique qui permette de mettre en perspective les grands </a:t>
            </a:r>
            <a:r>
              <a:rPr kumimoji="0" lang="fr-FR" alt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changements intervenus dans le monde à travers les chocs</a:t>
            </a:r>
            <a:r>
              <a:rPr kumimoji="0" lang="fr-FR" altLang="en-US" sz="2400" b="0" i="0" u="none" strike="noStrike" kern="1200" cap="none" spc="0" normalizeH="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interculturels survenus à la fin du 19</a:t>
            </a:r>
            <a:r>
              <a:rPr kumimoji="0" lang="fr-FR" altLang="en-US" sz="2400" b="0" i="0" u="none" strike="noStrike" kern="12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e</a:t>
            </a:r>
            <a:r>
              <a:rPr kumimoji="0" lang="fr-FR" altLang="en-US" sz="2400" b="0" i="0" u="none" strike="noStrike" kern="1200" cap="none" spc="0" normalizeH="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siècle et au début du 20</a:t>
            </a:r>
            <a:r>
              <a:rPr kumimoji="0" lang="fr-FR" altLang="en-US" sz="2400" b="0" i="0" u="none" strike="noStrike" kern="12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e</a:t>
            </a:r>
            <a:r>
              <a:rPr kumimoji="0" lang="fr-FR" altLang="en-US" sz="2400" b="0" i="0" u="none" strike="noStrike" kern="1200" cap="none" spc="0" normalizeH="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siècle, les types de résistantes menées par les populations en Afrique et les</a:t>
            </a:r>
            <a:r>
              <a:rPr kumimoji="0" lang="fr-FR" alt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impacts sur l’évolution politique, économique et socio-culturel de l’Afrique</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Century" panose="02040604050505020304" pitchFamily="18" charset="0"/>
                <a:ea typeface="Calibri" panose="020F0502020204030204" pitchFamily="34" charset="0"/>
                <a:cs typeface="Arial" panose="020B0604020202020204" pitchFamily="34" charset="0"/>
              </a:rPr>
              <a:t> </a:t>
            </a:r>
            <a:endParaRPr kumimoji="0" lang="fr-FR"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endParaRPr lang="en-US" sz="3200" dirty="0">
              <a:effectLst/>
              <a:latin typeface="Century Schoolbook" panose="02040604050505020304" pitchFamily="18" charset="0"/>
              <a:ea typeface="Calibri" panose="020F050202020403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1702" y="447072"/>
            <a:ext cx="9603275" cy="1049235"/>
          </a:xfrm>
        </p:spPr>
        <p:txBody>
          <a:bodyPr/>
          <a:lstStyle/>
          <a:p>
            <a:pPr algn="ctr"/>
            <a:r>
              <a:rPr lang="fr-FR" dirty="0"/>
              <a:t>OBJECTIFS</a:t>
            </a:r>
          </a:p>
        </p:txBody>
      </p:sp>
      <p:sp>
        <p:nvSpPr>
          <p:cNvPr id="3" name="Espace réservé du contenu 2"/>
          <p:cNvSpPr>
            <a:spLocks noGrp="1"/>
          </p:cNvSpPr>
          <p:nvPr>
            <p:ph idx="1"/>
          </p:nvPr>
        </p:nvSpPr>
        <p:spPr>
          <a:xfrm>
            <a:off x="988374" y="1496307"/>
            <a:ext cx="10681855" cy="4575720"/>
          </a:xfrm>
        </p:spPr>
        <p:txBody>
          <a:bodyPr>
            <a:normAutofit fontScale="97500"/>
          </a:bodyPr>
          <a:lstStyle/>
          <a:p>
            <a:pPr>
              <a:lnSpc>
                <a:spcPct val="107000"/>
              </a:lnSpc>
              <a:spcAft>
                <a:spcPts val="800"/>
              </a:spcAft>
            </a:pPr>
            <a:r>
              <a:rPr lang="en-US" sz="2400" b="1" u="sng" dirty="0">
                <a:effectLst/>
                <a:latin typeface="Century Schoolbook" panose="02040604050505020304" pitchFamily="18" charset="0"/>
                <a:ea typeface="Calibri" panose="020F0502020204030204" pitchFamily="34" charset="0"/>
                <a:cs typeface="Arial" panose="020B0604020202020204" pitchFamily="34" charset="0"/>
              </a:rPr>
              <a:t>Objectifs spécifiques :</a:t>
            </a:r>
          </a:p>
          <a:p>
            <a:pPr algn="just">
              <a:buFontTx/>
              <a:buChar char="-"/>
              <a:tabLst>
                <a:tab pos="228600" algn="l"/>
              </a:tabLst>
            </a:pPr>
            <a:r>
              <a:rPr lang="fr-FR" sz="2200" kern="0" dirty="0">
                <a:latin typeface="Calibri" panose="020F0502020204030204" pitchFamily="34" charset="0"/>
                <a:ea typeface="Times New Roman" panose="02020603050405020304" pitchFamily="18" charset="0"/>
                <a:cs typeface="Calibri" panose="020F0502020204030204" pitchFamily="34" charset="0"/>
              </a:rPr>
              <a:t>Restituer </a:t>
            </a:r>
            <a:r>
              <a:rPr lang="fr-FR" sz="2200" kern="0" dirty="0">
                <a:effectLst/>
                <a:latin typeface="Calibri" panose="020F0502020204030204" pitchFamily="34" charset="0"/>
                <a:ea typeface="Times New Roman" panose="02020603050405020304" pitchFamily="18" charset="0"/>
                <a:cs typeface="Calibri" panose="020F0502020204030204" pitchFamily="34" charset="0"/>
              </a:rPr>
              <a:t>les principales causes du retour des européens en Afrique</a:t>
            </a:r>
          </a:p>
          <a:p>
            <a:pPr marL="0" indent="0" algn="just">
              <a:buNone/>
              <a:tabLst>
                <a:tab pos="228600" algn="l"/>
              </a:tabLst>
            </a:pPr>
            <a:r>
              <a:rPr lang="fr-FR" sz="2200" kern="0" dirty="0">
                <a:latin typeface="Calibri" panose="020F0502020204030204" pitchFamily="34" charset="0"/>
                <a:ea typeface="Times New Roman" panose="02020603050405020304" pitchFamily="18" charset="0"/>
                <a:cs typeface="Calibri" panose="020F0502020204030204" pitchFamily="34" charset="0"/>
              </a:rPr>
              <a:t>-  Rappeler les raisons de l’organisation de la conférence de Berlin</a:t>
            </a:r>
            <a:endParaRPr lang="fr-FR" sz="2200" kern="0" dirty="0">
              <a:effectLst/>
              <a:latin typeface="Calibri" panose="020F0502020204030204" pitchFamily="34" charset="0"/>
              <a:ea typeface="Times New Roman" panose="02020603050405020304" pitchFamily="18" charset="0"/>
              <a:cs typeface="Calibri" panose="020F0502020204030204" pitchFamily="34" charset="0"/>
            </a:endParaRPr>
          </a:p>
          <a:p>
            <a:pPr algn="just">
              <a:buFontTx/>
              <a:buChar char="-"/>
              <a:tabLst>
                <a:tab pos="228600" algn="l"/>
              </a:tabLst>
            </a:pPr>
            <a:r>
              <a:rPr lang="fr-FR" sz="2200" kern="0" dirty="0">
                <a:latin typeface="Calibri" panose="020F0502020204030204" pitchFamily="34" charset="0"/>
                <a:ea typeface="Times New Roman" panose="02020603050405020304" pitchFamily="18" charset="0"/>
                <a:cs typeface="Calibri" panose="020F0502020204030204" pitchFamily="34" charset="0"/>
              </a:rPr>
              <a:t>Localiser les empires constitués par les puissances européennes en Afrique</a:t>
            </a:r>
          </a:p>
          <a:p>
            <a:pPr algn="just">
              <a:buFontTx/>
              <a:buChar char="-"/>
              <a:tabLst>
                <a:tab pos="228600" algn="l"/>
              </a:tabLst>
            </a:pPr>
            <a:r>
              <a:rPr lang="fr-FR" sz="2200" kern="0" dirty="0">
                <a:latin typeface="Calibri" panose="020F0502020204030204" pitchFamily="34" charset="0"/>
                <a:ea typeface="Times New Roman" panose="02020603050405020304" pitchFamily="18" charset="0"/>
                <a:cs typeface="Calibri" panose="020F0502020204030204" pitchFamily="34" charset="0"/>
              </a:rPr>
              <a:t>Montrer les impacts de la conquête sur les plans politique, économique, social et culturel</a:t>
            </a:r>
          </a:p>
          <a:p>
            <a:pPr algn="just">
              <a:buFontTx/>
              <a:buChar char="-"/>
              <a:tabLst>
                <a:tab pos="228600" algn="l"/>
              </a:tabLst>
            </a:pPr>
            <a:r>
              <a:rPr lang="fr-FR" sz="2200" kern="0" dirty="0">
                <a:latin typeface="Calibri" panose="020F0502020204030204" pitchFamily="34" charset="0"/>
                <a:ea typeface="Times New Roman" panose="02020603050405020304" pitchFamily="18" charset="0"/>
                <a:cs typeface="Calibri" panose="020F0502020204030204" pitchFamily="34" charset="0"/>
              </a:rPr>
              <a:t>Expliquer la relation entre la domination européenne et système capitaliste</a:t>
            </a:r>
          </a:p>
          <a:p>
            <a:pPr algn="just">
              <a:buFontTx/>
              <a:buChar char="-"/>
              <a:tabLst>
                <a:tab pos="228600" algn="l"/>
              </a:tabLst>
            </a:pPr>
            <a:endParaRPr lang="fr-FR" sz="2200" kern="0" dirty="0">
              <a:latin typeface="Calibri" panose="020F0502020204030204" pitchFamily="34" charset="0"/>
              <a:ea typeface="Times New Roman" panose="02020603050405020304" pitchFamily="18" charset="0"/>
              <a:cs typeface="Calibri" panose="020F0502020204030204" pitchFamily="34" charset="0"/>
            </a:endParaRPr>
          </a:p>
          <a:p>
            <a:pPr algn="just">
              <a:buFontTx/>
              <a:buChar char="-"/>
              <a:tabLst>
                <a:tab pos="228600" algn="l"/>
              </a:tabLst>
            </a:pPr>
            <a:endParaRPr lang="fr-FR" sz="2200" kern="0" dirty="0">
              <a:effectLst/>
              <a:latin typeface="Calibri" panose="020F0502020204030204" pitchFamily="34" charset="0"/>
              <a:ea typeface="Times New Roman" panose="02020603050405020304" pitchFamily="18"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Durée et contenus de la formation</a:t>
            </a:r>
          </a:p>
        </p:txBody>
      </p:sp>
      <p:sp>
        <p:nvSpPr>
          <p:cNvPr id="3" name="Espace réservé du contenu 2"/>
          <p:cNvSpPr>
            <a:spLocks noGrp="1"/>
          </p:cNvSpPr>
          <p:nvPr>
            <p:ph idx="1"/>
          </p:nvPr>
        </p:nvSpPr>
        <p:spPr/>
        <p:txBody>
          <a:bodyPr>
            <a:normAutofit/>
          </a:bodyPr>
          <a:lstStyle/>
          <a:p>
            <a:pPr>
              <a:lnSpc>
                <a:spcPct val="107000"/>
              </a:lnSpc>
              <a:spcAft>
                <a:spcPts val="800"/>
              </a:spcAft>
            </a:pPr>
            <a:endParaRPr lang="en-US" dirty="0">
              <a:effectLst/>
              <a:latin typeface="Century Schoolbook" panose="02040604050505020304" pitchFamily="18" charset="0"/>
              <a:ea typeface="Calibri" panose="020F0502020204030204" pitchFamily="34" charset="0"/>
              <a:cs typeface="Arial" panose="020B0604020202020204" pitchFamily="34" charset="0"/>
            </a:endParaRPr>
          </a:p>
          <a:p>
            <a:pPr>
              <a:lnSpc>
                <a:spcPct val="107000"/>
              </a:lnSpc>
              <a:spcAft>
                <a:spcPts val="800"/>
              </a:spcAft>
            </a:pPr>
            <a:r>
              <a:rPr lang="en-US" sz="2800" dirty="0">
                <a:effectLst/>
                <a:latin typeface="Calibri" panose="020F0502020204030204" pitchFamily="34" charset="0"/>
                <a:ea typeface="Calibri" panose="020F0502020204030204" pitchFamily="34" charset="0"/>
                <a:cs typeface="Calibri" panose="020F0502020204030204" pitchFamily="34" charset="0"/>
              </a:rPr>
              <a:t>La formation est étalée sur une période de ……10…. semaines et comprend plusieurs parties ou chapitres de cours</a:t>
            </a:r>
          </a:p>
          <a:p>
            <a:pPr>
              <a:lnSpc>
                <a:spcPct val="107000"/>
              </a:lnSpc>
              <a:spcAft>
                <a:spcPts val="800"/>
              </a:spcAft>
            </a:pPr>
            <a:endParaRPr lang="fr-FR" sz="2800" dirty="0">
              <a:effectLst/>
              <a:latin typeface="Calibri" panose="020F0502020204030204" pitchFamily="34" charset="0"/>
              <a:ea typeface="Calibri" panose="020F0502020204030204" pitchFamily="34" charset="0"/>
              <a:cs typeface="Calibri" panose="020F0502020204030204" pitchFamily="34" charset="0"/>
            </a:endParaRP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FF0000"/>
                </a:solidFill>
              </a:rPr>
              <a:t>Les différents chapitres de </a:t>
            </a:r>
            <a:r>
              <a:rPr lang="fr-FR" dirty="0"/>
              <a:t>COURS</a:t>
            </a:r>
          </a:p>
        </p:txBody>
      </p:sp>
      <p:sp>
        <p:nvSpPr>
          <p:cNvPr id="3" name="Espace réservé du contenu 2"/>
          <p:cNvSpPr>
            <a:spLocks noGrp="1"/>
          </p:cNvSpPr>
          <p:nvPr>
            <p:ph idx="1"/>
          </p:nvPr>
        </p:nvSpPr>
        <p:spPr>
          <a:xfrm>
            <a:off x="1451579" y="2015732"/>
            <a:ext cx="9603275" cy="4037749"/>
          </a:xfrm>
        </p:spPr>
        <p:txBody>
          <a:bodyPr>
            <a:normAutofit/>
          </a:bodyPr>
          <a:lstStyle/>
          <a:p>
            <a:pPr marL="0" lvl="0" indent="0">
              <a:lnSpc>
                <a:spcPct val="107000"/>
              </a:lnSpc>
              <a:spcAft>
                <a:spcPts val="800"/>
              </a:spcAft>
              <a:buFont typeface="+mj-lt"/>
              <a:buNone/>
              <a:tabLst>
                <a:tab pos="455295" algn="l"/>
              </a:tabLst>
            </a:pPr>
            <a:r>
              <a:rPr lang="fr-FR" sz="2800" dirty="0">
                <a:effectLst/>
                <a:latin typeface="Calibri" panose="020F0502020204030204" pitchFamily="34" charset="0"/>
                <a:ea typeface="Calibri" panose="020F0502020204030204" pitchFamily="34" charset="0"/>
                <a:cs typeface="Arial" panose="020B0604020202020204" pitchFamily="34" charset="0"/>
              </a:rPr>
              <a:t>Chapitre 1: l’impérialisme en Afrique, le retour de l’Europe</a:t>
            </a:r>
          </a:p>
          <a:p>
            <a:pPr marL="0" indent="0">
              <a:buNone/>
            </a:pPr>
            <a:r>
              <a:rPr lang="fr-FR" sz="2800" dirty="0"/>
              <a:t>Chapitre 2: impérialismes et empires, de l’invasion à la curée</a:t>
            </a:r>
          </a:p>
          <a:p>
            <a:pPr marL="0" indent="0">
              <a:buNone/>
            </a:pPr>
            <a:r>
              <a:rPr lang="fr-FR" sz="2800" dirty="0"/>
              <a:t>Chapitre 3: administration et systèmes politiques dans les colonies françaises</a:t>
            </a:r>
          </a:p>
          <a:p>
            <a:pPr marL="0" indent="0">
              <a:buNone/>
            </a:pPr>
            <a:r>
              <a:rPr lang="fr-FR" sz="2800" dirty="0"/>
              <a:t>Chapitre 4: mutations économiques, sociales et culturelles dans les territoires sous occupation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L’évaluation des  apprenants</a:t>
            </a:r>
          </a:p>
        </p:txBody>
      </p:sp>
      <p:sp>
        <p:nvSpPr>
          <p:cNvPr id="3" name="Espace réservé du contenu 2"/>
          <p:cNvSpPr>
            <a:spLocks noGrp="1"/>
          </p:cNvSpPr>
          <p:nvPr>
            <p:ph idx="1"/>
          </p:nvPr>
        </p:nvSpPr>
        <p:spPr/>
        <p:txBody>
          <a:bodyPr>
            <a:normAutofit/>
          </a:bodyPr>
          <a:lstStyle/>
          <a:p>
            <a:pPr marL="0" lvl="0" indent="0">
              <a:lnSpc>
                <a:spcPct val="150000"/>
              </a:lnSpc>
              <a:spcAft>
                <a:spcPts val="600"/>
              </a:spcAft>
              <a:buNone/>
              <a:tabLst>
                <a:tab pos="449580" algn="l"/>
              </a:tabLst>
            </a:pPr>
            <a:r>
              <a:rPr lang="fr-FR" sz="2400" b="1" u="sng" kern="0" dirty="0">
                <a:effectLst/>
                <a:latin typeface="Century Schoolbook" panose="02040604050505020304" pitchFamily="18" charset="0"/>
                <a:ea typeface="Calibri" panose="020F0502020204030204" pitchFamily="34" charset="0"/>
                <a:cs typeface="Arial" panose="020B0604020202020204" pitchFamily="34" charset="0"/>
              </a:rPr>
              <a:t>Modalités d’évaluation</a:t>
            </a:r>
            <a:endParaRPr lang="fr-FR" sz="2800" b="1" kern="0" dirty="0">
              <a:effectLst/>
              <a:latin typeface="Times New Roman" panose="02020603050405020304" pitchFamily="18" charset="0"/>
              <a:ea typeface="Times New Roman" panose="02020603050405020304" pitchFamily="18" charset="0"/>
            </a:endParaRPr>
          </a:p>
          <a:p>
            <a:pPr>
              <a:lnSpc>
                <a:spcPct val="107000"/>
              </a:lnSpc>
              <a:spcAft>
                <a:spcPts val="800"/>
              </a:spcAft>
            </a:pPr>
            <a:r>
              <a:rPr lang="en-US" sz="2400" dirty="0">
                <a:effectLst/>
                <a:latin typeface="Century Schoolbook" panose="02040604050505020304" pitchFamily="18" charset="0"/>
                <a:ea typeface="Calibri" panose="020F0502020204030204" pitchFamily="34" charset="0"/>
                <a:cs typeface="Arial" panose="020B0604020202020204" pitchFamily="34" charset="0"/>
              </a:rPr>
              <a:t>L’évaluation survient au moins </a:t>
            </a:r>
            <a:r>
              <a:rPr lang="en-US" sz="2400" dirty="0">
                <a:latin typeface="Century Schoolbook" panose="02040604050505020304" pitchFamily="18" charset="0"/>
                <a:ea typeface="Calibri" panose="020F0502020204030204" pitchFamily="34" charset="0"/>
                <a:cs typeface="Arial" panose="020B0604020202020204" pitchFamily="34" charset="0"/>
              </a:rPr>
              <a:t>1 semaine </a:t>
            </a:r>
            <a:r>
              <a:rPr lang="en-US" sz="2400" dirty="0">
                <a:effectLst/>
                <a:latin typeface="Century Schoolbook" panose="02040604050505020304" pitchFamily="18" charset="0"/>
                <a:ea typeface="Calibri" panose="020F0502020204030204" pitchFamily="34" charset="0"/>
                <a:cs typeface="Arial" panose="020B0604020202020204" pitchFamily="34" charset="0"/>
              </a:rPr>
              <a:t>après la fin du cours selon les modalités suivantes (Contrôle de connaissances /Théorie et pratique )</a:t>
            </a:r>
          </a:p>
          <a:p>
            <a:pPr>
              <a:lnSpc>
                <a:spcPct val="107000"/>
              </a:lnSpc>
              <a:spcAft>
                <a:spcPts val="800"/>
              </a:spcAft>
            </a:pPr>
            <a:r>
              <a:rPr lang="en-US" sz="2400" dirty="0">
                <a:latin typeface="Century Schoolbook" panose="02040604050505020304" pitchFamily="18" charset="0"/>
                <a:ea typeface="Calibri" panose="020F0502020204030204" pitchFamily="34" charset="0"/>
                <a:cs typeface="Arial" panose="020B0604020202020204" pitchFamily="34" charset="0"/>
              </a:rPr>
              <a:t>Les conditions à remplir par l’étudiant pour subir les évacuations</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cSld>
  <p:clrMapOvr>
    <a:masterClrMapping/>
  </p:clrMapOvr>
</p:sld>
</file>

<file path=ppt/theme/theme1.xml><?xml version="1.0" encoding="utf-8"?>
<a:theme xmlns:a="http://schemas.openxmlformats.org/drawingml/2006/main" name="Galerie">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TM10001114[[fn=Galerie]]</Template>
  <TotalTime>5495</TotalTime>
  <Words>615</Words>
  <Application>Microsoft Office PowerPoint</Application>
  <PresentationFormat>Grand écran</PresentationFormat>
  <Paragraphs>61</Paragraphs>
  <Slides>10</Slides>
  <Notes>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Arial</vt:lpstr>
      <vt:lpstr>Calibri</vt:lpstr>
      <vt:lpstr>Century</vt:lpstr>
      <vt:lpstr>Century Schoolbook</vt:lpstr>
      <vt:lpstr>Gill Sans MT</vt:lpstr>
      <vt:lpstr>Times New Roman</vt:lpstr>
      <vt:lpstr>Galerie</vt:lpstr>
      <vt:lpstr> Cours « HISTOIRE DE L’AFRIQUE »  UE TRANVERSALE POUR les parcours de Licence 2 UFR LSH de l’UGB</vt:lpstr>
      <vt:lpstr>Un support pédagogique destiné aux étudiants de licence 2 à l’UFR LSH, concernés par la formation transversale en HISTOIRE DE L’AFRIQUE  et axé sur :</vt:lpstr>
      <vt:lpstr> Informations générales sur l’élément constitutif  de cours  </vt:lpstr>
      <vt:lpstr>Equipe Pédagogique</vt:lpstr>
      <vt:lpstr>OBJECTIFS</vt:lpstr>
      <vt:lpstr>OBJECTIFS</vt:lpstr>
      <vt:lpstr>Durée et contenus de la formation</vt:lpstr>
      <vt:lpstr>Les différents chapitres de COURS</vt:lpstr>
      <vt:lpstr>L’évaluation des  apprenants</vt:lpstr>
      <vt:lpstr>Ressources documentaires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Syllabus du cours Droit du travail</dc:title>
  <dc:creator>Khadimou R Thiam</dc:creator>
  <cp:lastModifiedBy>Khadimou R Thiam</cp:lastModifiedBy>
  <cp:revision>136</cp:revision>
  <dcterms:created xsi:type="dcterms:W3CDTF">2024-06-20T11:15:00Z</dcterms:created>
  <dcterms:modified xsi:type="dcterms:W3CDTF">2025-04-05T01:11:07Z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4AE23B28E6BE41D89F145036D4756FAB_12</vt:lpwstr>
  </property>
  <property fmtid="{D5CDD505-2E9C-101B-9397-08002B2CF9AE}" pid="3" name="KSOProductBuildVer">
    <vt:lpwstr>1033-12.2.0.17119</vt:lpwstr>
  </property>
</Properties>
</file>