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305" r:id="rId3"/>
    <p:sldId id="306" r:id="rId4"/>
    <p:sldId id="299" r:id="rId5"/>
    <p:sldId id="323" r:id="rId6"/>
    <p:sldId id="307" r:id="rId7"/>
    <p:sldId id="258" r:id="rId8"/>
    <p:sldId id="259" r:id="rId9"/>
    <p:sldId id="260" r:id="rId10"/>
    <p:sldId id="261" r:id="rId11"/>
    <p:sldId id="263" r:id="rId12"/>
    <p:sldId id="265" r:id="rId13"/>
    <p:sldId id="270" r:id="rId14"/>
    <p:sldId id="262" r:id="rId15"/>
    <p:sldId id="264" r:id="rId16"/>
    <p:sldId id="266" r:id="rId17"/>
    <p:sldId id="267" r:id="rId18"/>
    <p:sldId id="285" r:id="rId19"/>
    <p:sldId id="284" r:id="rId20"/>
    <p:sldId id="318" r:id="rId21"/>
    <p:sldId id="282" r:id="rId22"/>
    <p:sldId id="308" r:id="rId23"/>
    <p:sldId id="309" r:id="rId24"/>
    <p:sldId id="283" r:id="rId25"/>
    <p:sldId id="311" r:id="rId26"/>
    <p:sldId id="310" r:id="rId27"/>
    <p:sldId id="317" r:id="rId28"/>
    <p:sldId id="312" r:id="rId29"/>
    <p:sldId id="313" r:id="rId30"/>
    <p:sldId id="314" r:id="rId31"/>
    <p:sldId id="315" r:id="rId32"/>
    <p:sldId id="316" r:id="rId33"/>
    <p:sldId id="268" r:id="rId34"/>
    <p:sldId id="269" r:id="rId35"/>
    <p:sldId id="271" r:id="rId36"/>
    <p:sldId id="319" r:id="rId37"/>
    <p:sldId id="320" r:id="rId38"/>
    <p:sldId id="272" r:id="rId39"/>
    <p:sldId id="273" r:id="rId40"/>
    <p:sldId id="287" r:id="rId41"/>
    <p:sldId id="275" r:id="rId42"/>
    <p:sldId id="274" r:id="rId43"/>
    <p:sldId id="321" r:id="rId44"/>
    <p:sldId id="322" r:id="rId45"/>
    <p:sldId id="300" r:id="rId46"/>
    <p:sldId id="276" r:id="rId47"/>
    <p:sldId id="277" r:id="rId48"/>
    <p:sldId id="301" r:id="rId49"/>
    <p:sldId id="278" r:id="rId50"/>
    <p:sldId id="297" r:id="rId51"/>
    <p:sldId id="298" r:id="rId52"/>
    <p:sldId id="302" r:id="rId53"/>
    <p:sldId id="303" r:id="rId54"/>
    <p:sldId id="304" r:id="rId55"/>
    <p:sldId id="279" r:id="rId56"/>
    <p:sldId id="280" r:id="rId57"/>
    <p:sldId id="281" r:id="rId58"/>
    <p:sldId id="286" r:id="rId59"/>
    <p:sldId id="295" r:id="rId60"/>
    <p:sldId id="32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7"/>
    <p:restoredTop sz="86481"/>
  </p:normalViewPr>
  <p:slideViewPr>
    <p:cSldViewPr snapToGrid="0" snapToObjects="1">
      <p:cViewPr varScale="1">
        <p:scale>
          <a:sx n="73" d="100"/>
          <a:sy n="73" d="100"/>
        </p:scale>
        <p:origin x="84" y="44"/>
      </p:cViewPr>
      <p:guideLst/>
    </p:cSldViewPr>
  </p:slideViewPr>
  <p:outlineViewPr>
    <p:cViewPr>
      <p:scale>
        <a:sx n="33" d="100"/>
        <a:sy n="33" d="100"/>
      </p:scale>
      <p:origin x="0" y="-98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4DEA1-A5E5-B44E-832D-49D37DABDB7B}" type="datetimeFigureOut">
              <a:rPr lang="fr-FR" smtClean="0"/>
              <a:t>16/12/2025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A4D-AB86-8843-9C75-65B864E751B3}" type="slidenum">
              <a:rPr lang="fr-FR" smtClean="0"/>
              <a:t>‹N°›</a:t>
            </a:fld>
            <a:endParaRPr lang="fr-FR"/>
          </a:p>
        </p:txBody>
      </p:sp>
    </p:spTree>
    <p:extLst>
      <p:ext uri="{BB962C8B-B14F-4D97-AF65-F5344CB8AC3E}">
        <p14:creationId xmlns:p14="http://schemas.microsoft.com/office/powerpoint/2010/main" val="42821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181A4D-AB86-8843-9C75-65B864E751B3}" type="slidenum">
              <a:rPr lang="fr-FR" smtClean="0"/>
              <a:t>1</a:t>
            </a:fld>
            <a:endParaRPr lang="fr-FR"/>
          </a:p>
        </p:txBody>
      </p:sp>
    </p:spTree>
    <p:extLst>
      <p:ext uri="{BB962C8B-B14F-4D97-AF65-F5344CB8AC3E}">
        <p14:creationId xmlns:p14="http://schemas.microsoft.com/office/powerpoint/2010/main" val="191707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181A4D-AB86-8843-9C75-65B864E751B3}" type="slidenum">
              <a:rPr lang="fr-FR" smtClean="0"/>
              <a:t>37</a:t>
            </a:fld>
            <a:endParaRPr lang="fr-FR"/>
          </a:p>
        </p:txBody>
      </p:sp>
    </p:spTree>
    <p:extLst>
      <p:ext uri="{BB962C8B-B14F-4D97-AF65-F5344CB8AC3E}">
        <p14:creationId xmlns:p14="http://schemas.microsoft.com/office/powerpoint/2010/main" val="126113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181A4D-AB86-8843-9C75-65B864E751B3}" type="slidenum">
              <a:rPr lang="fr-FR" smtClean="0"/>
              <a:t>52</a:t>
            </a:fld>
            <a:endParaRPr lang="fr-FR"/>
          </a:p>
        </p:txBody>
      </p:sp>
    </p:spTree>
    <p:extLst>
      <p:ext uri="{BB962C8B-B14F-4D97-AF65-F5344CB8AC3E}">
        <p14:creationId xmlns:p14="http://schemas.microsoft.com/office/powerpoint/2010/main" val="3182891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181A4D-AB86-8843-9C75-65B864E751B3}" type="slidenum">
              <a:rPr lang="fr-FR" smtClean="0"/>
              <a:t>55</a:t>
            </a:fld>
            <a:endParaRPr lang="fr-FR"/>
          </a:p>
        </p:txBody>
      </p:sp>
    </p:spTree>
    <p:extLst>
      <p:ext uri="{BB962C8B-B14F-4D97-AF65-F5344CB8AC3E}">
        <p14:creationId xmlns:p14="http://schemas.microsoft.com/office/powerpoint/2010/main" val="77670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181A4D-AB86-8843-9C75-65B864E751B3}" type="slidenum">
              <a:rPr lang="fr-FR" smtClean="0"/>
              <a:t>60</a:t>
            </a:fld>
            <a:endParaRPr lang="fr-FR"/>
          </a:p>
        </p:txBody>
      </p:sp>
    </p:spTree>
    <p:extLst>
      <p:ext uri="{BB962C8B-B14F-4D97-AF65-F5344CB8AC3E}">
        <p14:creationId xmlns:p14="http://schemas.microsoft.com/office/powerpoint/2010/main" val="563522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https://www.tourisme-durable.org/images/schema_tourisme_durable-1.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leparisien.fr/economie/pollution-air-france-va-compenser-100-des-emissions-de-co2-de-ses-vols-interieurs-30-09-2019-8163513.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tiff"/><Relationship Id="rId1" Type="http://schemas.openxmlformats.org/officeDocument/2006/relationships/slideLayout" Target="../slideLayouts/slideLayout2.xml"/><Relationship Id="rId5" Type="http://schemas.openxmlformats.org/officeDocument/2006/relationships/image" Target="../media/image30.tiff"/><Relationship Id="rId4" Type="http://schemas.openxmlformats.org/officeDocument/2006/relationships/image" Target="../media/image29.tif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vie-publique.fr/eclairage/24088-le-surtourisme-quel-impact-sur-les-villes-et-sur-lenvironnement" TargetMode="External"/><Relationship Id="rId2" Type="http://schemas.openxmlformats.org/officeDocument/2006/relationships/hyperlink" Target="https://www.lemonde.fr/economie/article/2018/08/31/des-transports-plus-ecolos-un-defi-pour-le-tourisme_5348404_3234.html" TargetMode="External"/><Relationship Id="rId1" Type="http://schemas.openxmlformats.org/officeDocument/2006/relationships/slideLayout" Target="../slideLayouts/slideLayout2.xml"/><Relationship Id="rId4" Type="http://schemas.openxmlformats.org/officeDocument/2006/relationships/hyperlink" Target="https://www.e-unwt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D5D66-301F-1449-A586-20B66C2C0229}"/>
              </a:ext>
            </a:extLst>
          </p:cNvPr>
          <p:cNvSpPr>
            <a:spLocks noGrp="1"/>
          </p:cNvSpPr>
          <p:nvPr>
            <p:ph type="ctrTitle"/>
          </p:nvPr>
        </p:nvSpPr>
        <p:spPr/>
        <p:txBody>
          <a:bodyPr/>
          <a:lstStyle/>
          <a:p>
            <a:r>
              <a:rPr lang="fr-FR" b="1" dirty="0">
                <a:solidFill>
                  <a:srgbClr val="0070C0"/>
                </a:solidFill>
              </a:rPr>
              <a:t>Tourisme et transports</a:t>
            </a:r>
          </a:p>
        </p:txBody>
      </p:sp>
      <p:sp>
        <p:nvSpPr>
          <p:cNvPr id="3" name="Sous-titre 2">
            <a:extLst>
              <a:ext uri="{FF2B5EF4-FFF2-40B4-BE49-F238E27FC236}">
                <a16:creationId xmlns:a16="http://schemas.microsoft.com/office/drawing/2014/main" id="{F5782B87-DD15-B345-9668-06083D91198E}"/>
              </a:ext>
            </a:extLst>
          </p:cNvPr>
          <p:cNvSpPr>
            <a:spLocks noGrp="1"/>
          </p:cNvSpPr>
          <p:nvPr>
            <p:ph type="subTitle" idx="1"/>
          </p:nvPr>
        </p:nvSpPr>
        <p:spPr/>
        <p:txBody>
          <a:bodyPr>
            <a:normAutofit/>
          </a:bodyPr>
          <a:lstStyle/>
          <a:p>
            <a:r>
              <a:rPr lang="fr-FR" sz="2400" b="1" dirty="0"/>
              <a:t>METH 2024</a:t>
            </a:r>
          </a:p>
          <a:p>
            <a:r>
              <a:rPr lang="fr-FR" sz="2400" b="1" dirty="0"/>
              <a:t>Dr Mouhamadou Moustapha SOW</a:t>
            </a:r>
          </a:p>
        </p:txBody>
      </p:sp>
    </p:spTree>
    <p:extLst>
      <p:ext uri="{BB962C8B-B14F-4D97-AF65-F5344CB8AC3E}">
        <p14:creationId xmlns:p14="http://schemas.microsoft.com/office/powerpoint/2010/main" val="156113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82874-84DB-3B4F-A3DB-66C3C57D742E}"/>
              </a:ext>
            </a:extLst>
          </p:cNvPr>
          <p:cNvSpPr>
            <a:spLocks noGrp="1"/>
          </p:cNvSpPr>
          <p:nvPr>
            <p:ph type="title"/>
          </p:nvPr>
        </p:nvSpPr>
        <p:spPr/>
        <p:txBody>
          <a:bodyPr>
            <a:noAutofit/>
          </a:bodyPr>
          <a:lstStyle/>
          <a:p>
            <a:r>
              <a:rPr lang="fr-FR" sz="3200" b="1" dirty="0">
                <a:solidFill>
                  <a:srgbClr val="002060"/>
                </a:solidFill>
              </a:rPr>
              <a:t>Tourisme et transports </a:t>
            </a:r>
            <a:br>
              <a:rPr lang="fr-FR" sz="3200" b="1" dirty="0">
                <a:solidFill>
                  <a:srgbClr val="002060"/>
                </a:solidFill>
              </a:rPr>
            </a:br>
            <a:r>
              <a:rPr lang="fr-FR" sz="3200" b="1" dirty="0">
                <a:solidFill>
                  <a:srgbClr val="002060"/>
                </a:solidFill>
              </a:rPr>
              <a:t>Machines à vapeur (1769):  train et bateau</a:t>
            </a:r>
          </a:p>
        </p:txBody>
      </p:sp>
      <p:pic>
        <p:nvPicPr>
          <p:cNvPr id="4" name="Espace réservé du contenu 3">
            <a:extLst>
              <a:ext uri="{FF2B5EF4-FFF2-40B4-BE49-F238E27FC236}">
                <a16:creationId xmlns:a16="http://schemas.microsoft.com/office/drawing/2014/main" id="{B9399B66-F30F-7E46-ACDF-2D1AA0C8FCB9}"/>
              </a:ext>
            </a:extLst>
          </p:cNvPr>
          <p:cNvPicPr>
            <a:picLocks noGrp="1" noChangeAspect="1"/>
          </p:cNvPicPr>
          <p:nvPr>
            <p:ph idx="1"/>
          </p:nvPr>
        </p:nvPicPr>
        <p:blipFill>
          <a:blip r:embed="rId2"/>
          <a:stretch>
            <a:fillRect/>
          </a:stretch>
        </p:blipFill>
        <p:spPr>
          <a:xfrm>
            <a:off x="869697" y="2822709"/>
            <a:ext cx="4545793" cy="2997589"/>
          </a:xfrm>
          <a:prstGeom prst="rect">
            <a:avLst/>
          </a:prstGeom>
        </p:spPr>
      </p:pic>
      <p:pic>
        <p:nvPicPr>
          <p:cNvPr id="5" name="Image 4">
            <a:extLst>
              <a:ext uri="{FF2B5EF4-FFF2-40B4-BE49-F238E27FC236}">
                <a16:creationId xmlns:a16="http://schemas.microsoft.com/office/drawing/2014/main" id="{FEC4D4C7-B6A6-1349-98A1-B9C2C4E17577}"/>
              </a:ext>
            </a:extLst>
          </p:cNvPr>
          <p:cNvPicPr>
            <a:picLocks noChangeAspect="1"/>
          </p:cNvPicPr>
          <p:nvPr/>
        </p:nvPicPr>
        <p:blipFill>
          <a:blip r:embed="rId3"/>
          <a:stretch>
            <a:fillRect/>
          </a:stretch>
        </p:blipFill>
        <p:spPr>
          <a:xfrm>
            <a:off x="6151849" y="2822709"/>
            <a:ext cx="4512853" cy="2997589"/>
          </a:xfrm>
          <a:prstGeom prst="rect">
            <a:avLst/>
          </a:prstGeom>
        </p:spPr>
      </p:pic>
    </p:spTree>
    <p:extLst>
      <p:ext uri="{BB962C8B-B14F-4D97-AF65-F5344CB8AC3E}">
        <p14:creationId xmlns:p14="http://schemas.microsoft.com/office/powerpoint/2010/main" val="333948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557EB-AC25-CB4B-9782-95A9B3AF7C4F}"/>
              </a:ext>
            </a:extLst>
          </p:cNvPr>
          <p:cNvSpPr>
            <a:spLocks noGrp="1"/>
          </p:cNvSpPr>
          <p:nvPr>
            <p:ph type="title"/>
          </p:nvPr>
        </p:nvSpPr>
        <p:spPr/>
        <p:txBody>
          <a:bodyPr>
            <a:normAutofit fontScale="90000"/>
          </a:bodyPr>
          <a:lstStyle/>
          <a:p>
            <a:r>
              <a:rPr lang="fr-FR" b="1" dirty="0">
                <a:solidFill>
                  <a:srgbClr val="002060"/>
                </a:solidFill>
              </a:rPr>
              <a:t>Tourisme et transports </a:t>
            </a:r>
            <a:br>
              <a:rPr lang="fr-FR" b="1" dirty="0">
                <a:solidFill>
                  <a:srgbClr val="002060"/>
                </a:solidFill>
              </a:rPr>
            </a:br>
            <a:r>
              <a:rPr lang="fr-FR" b="1" dirty="0">
                <a:solidFill>
                  <a:srgbClr val="002060"/>
                </a:solidFill>
              </a:rPr>
              <a:t>Machines à vapeur (1769): train et bateau</a:t>
            </a:r>
          </a:p>
        </p:txBody>
      </p:sp>
      <p:sp>
        <p:nvSpPr>
          <p:cNvPr id="3" name="Espace réservé du contenu 2">
            <a:extLst>
              <a:ext uri="{FF2B5EF4-FFF2-40B4-BE49-F238E27FC236}">
                <a16:creationId xmlns:a16="http://schemas.microsoft.com/office/drawing/2014/main" id="{9CE3638F-DAF1-0341-8F6C-FE4033AAB281}"/>
              </a:ext>
            </a:extLst>
          </p:cNvPr>
          <p:cNvSpPr>
            <a:spLocks noGrp="1"/>
          </p:cNvSpPr>
          <p:nvPr>
            <p:ph idx="1"/>
          </p:nvPr>
        </p:nvSpPr>
        <p:spPr/>
        <p:txBody>
          <a:bodyPr>
            <a:normAutofit fontScale="47500" lnSpcReduction="20000"/>
          </a:bodyPr>
          <a:lstStyle/>
          <a:p>
            <a:r>
              <a:rPr lang="fr-FR" sz="3800" dirty="0"/>
              <a:t>1</a:t>
            </a:r>
            <a:r>
              <a:rPr lang="fr-FR" sz="3800" baseline="30000" dirty="0"/>
              <a:t>er</a:t>
            </a:r>
            <a:r>
              <a:rPr lang="fr-FR" sz="3800" dirty="0"/>
              <a:t> bateau: 1774, puis Titanic (1912)</a:t>
            </a:r>
          </a:p>
          <a:p>
            <a:r>
              <a:rPr lang="fr-FR" sz="3800" dirty="0"/>
              <a:t>Ligne régulière entre Europe et USA: pas seulement fonction traversée, mais aussi expérience de la croisière, de la découverte, de la rencontre. Exemple: </a:t>
            </a:r>
            <a:r>
              <a:rPr lang="fr-FR" sz="3800" dirty="0" err="1"/>
              <a:t>Harmony</a:t>
            </a:r>
            <a:r>
              <a:rPr lang="fr-FR" sz="3800" dirty="0"/>
              <a:t> of </a:t>
            </a:r>
            <a:r>
              <a:rPr lang="fr-FR" sz="3800" dirty="0" err="1"/>
              <a:t>Sea</a:t>
            </a:r>
            <a:r>
              <a:rPr lang="fr-FR" sz="3800" dirty="0"/>
              <a:t>, 376 m, 6500 passagers, véritable hôtel flottant</a:t>
            </a:r>
          </a:p>
          <a:p>
            <a:r>
              <a:rPr lang="fr-FR" sz="3800" dirty="0"/>
              <a:t>1</a:t>
            </a:r>
            <a:r>
              <a:rPr lang="fr-FR" sz="3800" baseline="30000" dirty="0"/>
              <a:t>er</a:t>
            </a:r>
            <a:r>
              <a:rPr lang="fr-FR" sz="3800" dirty="0"/>
              <a:t> train: OHIO, 1827. Puis France, Angleterre, Russie</a:t>
            </a:r>
          </a:p>
          <a:p>
            <a:pPr>
              <a:buFontTx/>
              <a:buChar char="-"/>
            </a:pPr>
            <a:r>
              <a:rPr lang="fr-FR" sz="3800" dirty="0"/>
              <a:t>Moins pénible, plus sûr, intensification des flux touristiques, vitesse, accélération, 2</a:t>
            </a:r>
            <a:r>
              <a:rPr lang="fr-FR" sz="3800" baseline="30000" dirty="0"/>
              <a:t>ème</a:t>
            </a:r>
            <a:r>
              <a:rPr lang="fr-FR" sz="3800" dirty="0"/>
              <a:t> rang derrière l’avion</a:t>
            </a:r>
          </a:p>
          <a:p>
            <a:pPr>
              <a:buFontTx/>
              <a:buChar char="-"/>
            </a:pPr>
            <a:r>
              <a:rPr lang="fr-FR" sz="3800" dirty="0"/>
              <a:t>- TGV &gt; 200km/h, Japon n°1, seuls 15 États, les TGV concurrencent l’avion</a:t>
            </a:r>
          </a:p>
          <a:p>
            <a:r>
              <a:rPr lang="fr-FR" sz="3800" dirty="0"/>
              <a:t>Eurostar (Fr/Ang)</a:t>
            </a:r>
          </a:p>
          <a:p>
            <a:r>
              <a:rPr lang="fr-FR" sz="3800" dirty="0"/>
              <a:t>Train devient objet et lieu de tourisme comme le </a:t>
            </a:r>
            <a:r>
              <a:rPr lang="fr-FR" sz="3800" dirty="0" err="1"/>
              <a:t>Transibérien</a:t>
            </a:r>
            <a:r>
              <a:rPr lang="fr-FR" sz="3800" dirty="0"/>
              <a:t> (Moscou/Pékin pendant 1 semaine) </a:t>
            </a:r>
          </a:p>
          <a:p>
            <a:pPr>
              <a:buFontTx/>
              <a:buChar char="-"/>
            </a:pPr>
            <a:endParaRPr lang="fr-FR" dirty="0"/>
          </a:p>
        </p:txBody>
      </p:sp>
    </p:spTree>
    <p:extLst>
      <p:ext uri="{BB962C8B-B14F-4D97-AF65-F5344CB8AC3E}">
        <p14:creationId xmlns:p14="http://schemas.microsoft.com/office/powerpoint/2010/main" val="319538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5F0C447-1C7C-BC48-8D0A-5558DDE069EF}"/>
              </a:ext>
            </a:extLst>
          </p:cNvPr>
          <p:cNvPicPr>
            <a:picLocks noGrp="1" noChangeAspect="1"/>
          </p:cNvPicPr>
          <p:nvPr>
            <p:ph idx="1"/>
          </p:nvPr>
        </p:nvPicPr>
        <p:blipFill>
          <a:blip r:embed="rId2"/>
          <a:stretch>
            <a:fillRect/>
          </a:stretch>
        </p:blipFill>
        <p:spPr>
          <a:xfrm>
            <a:off x="928761" y="3350358"/>
            <a:ext cx="3082340" cy="2047394"/>
          </a:xfrm>
          <a:prstGeom prst="rect">
            <a:avLst/>
          </a:prstGeom>
        </p:spPr>
      </p:pic>
      <p:sp>
        <p:nvSpPr>
          <p:cNvPr id="4" name="Titre 1">
            <a:extLst>
              <a:ext uri="{FF2B5EF4-FFF2-40B4-BE49-F238E27FC236}">
                <a16:creationId xmlns:a16="http://schemas.microsoft.com/office/drawing/2014/main" id="{6909CDF7-9EF4-914B-964F-3D1BA7748F10}"/>
              </a:ext>
            </a:extLst>
          </p:cNvPr>
          <p:cNvSpPr>
            <a:spLocks noGrp="1"/>
          </p:cNvSpPr>
          <p:nvPr>
            <p:ph type="title"/>
          </p:nvPr>
        </p:nvSpPr>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Automobile</a:t>
            </a:r>
          </a:p>
        </p:txBody>
      </p:sp>
      <p:pic>
        <p:nvPicPr>
          <p:cNvPr id="6" name="Image 5">
            <a:extLst>
              <a:ext uri="{FF2B5EF4-FFF2-40B4-BE49-F238E27FC236}">
                <a16:creationId xmlns:a16="http://schemas.microsoft.com/office/drawing/2014/main" id="{FA6D9F95-6808-254A-9745-DAB2B063A25D}"/>
              </a:ext>
            </a:extLst>
          </p:cNvPr>
          <p:cNvPicPr>
            <a:picLocks noChangeAspect="1"/>
          </p:cNvPicPr>
          <p:nvPr/>
        </p:nvPicPr>
        <p:blipFill>
          <a:blip r:embed="rId3"/>
          <a:stretch>
            <a:fillRect/>
          </a:stretch>
        </p:blipFill>
        <p:spPr>
          <a:xfrm>
            <a:off x="4222842" y="3350358"/>
            <a:ext cx="2857351" cy="2227383"/>
          </a:xfrm>
          <a:prstGeom prst="rect">
            <a:avLst/>
          </a:prstGeom>
        </p:spPr>
      </p:pic>
      <p:pic>
        <p:nvPicPr>
          <p:cNvPr id="8" name="Image 7">
            <a:extLst>
              <a:ext uri="{FF2B5EF4-FFF2-40B4-BE49-F238E27FC236}">
                <a16:creationId xmlns:a16="http://schemas.microsoft.com/office/drawing/2014/main" id="{AE94D0DD-79FD-D04E-BECF-D87ED640630E}"/>
              </a:ext>
            </a:extLst>
          </p:cNvPr>
          <p:cNvPicPr>
            <a:picLocks noChangeAspect="1"/>
          </p:cNvPicPr>
          <p:nvPr/>
        </p:nvPicPr>
        <p:blipFill>
          <a:blip r:embed="rId4"/>
          <a:stretch>
            <a:fillRect/>
          </a:stretch>
        </p:blipFill>
        <p:spPr>
          <a:xfrm>
            <a:off x="7291934" y="3366346"/>
            <a:ext cx="3514316" cy="2177888"/>
          </a:xfrm>
          <a:prstGeom prst="rect">
            <a:avLst/>
          </a:prstGeom>
        </p:spPr>
      </p:pic>
    </p:spTree>
    <p:extLst>
      <p:ext uri="{BB962C8B-B14F-4D97-AF65-F5344CB8AC3E}">
        <p14:creationId xmlns:p14="http://schemas.microsoft.com/office/powerpoint/2010/main" val="136118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10B48-57D6-A841-87B0-9472ADE684E5}"/>
              </a:ext>
            </a:extLst>
          </p:cNvPr>
          <p:cNvSpPr>
            <a:spLocks noGrp="1"/>
          </p:cNvSpPr>
          <p:nvPr>
            <p:ph type="title"/>
          </p:nvPr>
        </p:nvSpPr>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Automobile</a:t>
            </a:r>
            <a:endParaRPr lang="fr-FR" dirty="0"/>
          </a:p>
        </p:txBody>
      </p:sp>
      <p:pic>
        <p:nvPicPr>
          <p:cNvPr id="4" name="Espace réservé du contenu 3">
            <a:extLst>
              <a:ext uri="{FF2B5EF4-FFF2-40B4-BE49-F238E27FC236}">
                <a16:creationId xmlns:a16="http://schemas.microsoft.com/office/drawing/2014/main" id="{766162E1-5C9A-DF4E-B50C-E63587B3EA74}"/>
              </a:ext>
            </a:extLst>
          </p:cNvPr>
          <p:cNvPicPr>
            <a:picLocks noGrp="1" noChangeAspect="1"/>
          </p:cNvPicPr>
          <p:nvPr>
            <p:ph idx="1"/>
          </p:nvPr>
        </p:nvPicPr>
        <p:blipFill>
          <a:blip r:embed="rId2"/>
          <a:stretch>
            <a:fillRect/>
          </a:stretch>
        </p:blipFill>
        <p:spPr>
          <a:xfrm>
            <a:off x="4307344" y="2627586"/>
            <a:ext cx="3577313" cy="3026980"/>
          </a:xfrm>
          <a:prstGeom prst="rect">
            <a:avLst/>
          </a:prstGeom>
        </p:spPr>
      </p:pic>
      <p:pic>
        <p:nvPicPr>
          <p:cNvPr id="5" name="Image 4">
            <a:extLst>
              <a:ext uri="{FF2B5EF4-FFF2-40B4-BE49-F238E27FC236}">
                <a16:creationId xmlns:a16="http://schemas.microsoft.com/office/drawing/2014/main" id="{3C35ECF3-8F0A-4D42-99D3-CA78CA2FCF70}"/>
              </a:ext>
            </a:extLst>
          </p:cNvPr>
          <p:cNvPicPr>
            <a:picLocks noChangeAspect="1"/>
          </p:cNvPicPr>
          <p:nvPr/>
        </p:nvPicPr>
        <p:blipFill>
          <a:blip r:embed="rId3"/>
          <a:stretch>
            <a:fillRect/>
          </a:stretch>
        </p:blipFill>
        <p:spPr>
          <a:xfrm>
            <a:off x="8067588" y="2627586"/>
            <a:ext cx="3283584" cy="3026980"/>
          </a:xfrm>
          <a:prstGeom prst="rect">
            <a:avLst/>
          </a:prstGeom>
        </p:spPr>
      </p:pic>
      <p:pic>
        <p:nvPicPr>
          <p:cNvPr id="6" name="Image 5">
            <a:extLst>
              <a:ext uri="{FF2B5EF4-FFF2-40B4-BE49-F238E27FC236}">
                <a16:creationId xmlns:a16="http://schemas.microsoft.com/office/drawing/2014/main" id="{DBF4BEA1-19F9-2448-9542-25A4FBCB3360}"/>
              </a:ext>
            </a:extLst>
          </p:cNvPr>
          <p:cNvPicPr>
            <a:picLocks noChangeAspect="1"/>
          </p:cNvPicPr>
          <p:nvPr/>
        </p:nvPicPr>
        <p:blipFill>
          <a:blip r:embed="rId4"/>
          <a:stretch>
            <a:fillRect/>
          </a:stretch>
        </p:blipFill>
        <p:spPr>
          <a:xfrm>
            <a:off x="1132071" y="2627586"/>
            <a:ext cx="2992343" cy="3248282"/>
          </a:xfrm>
          <a:prstGeom prst="rect">
            <a:avLst/>
          </a:prstGeom>
        </p:spPr>
      </p:pic>
    </p:spTree>
    <p:extLst>
      <p:ext uri="{BB962C8B-B14F-4D97-AF65-F5344CB8AC3E}">
        <p14:creationId xmlns:p14="http://schemas.microsoft.com/office/powerpoint/2010/main" val="230058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218DF-814C-9C44-8AA3-4F865997F5AE}"/>
              </a:ext>
            </a:extLst>
          </p:cNvPr>
          <p:cNvSpPr>
            <a:spLocks noGrp="1"/>
          </p:cNvSpPr>
          <p:nvPr>
            <p:ph type="title"/>
          </p:nvPr>
        </p:nvSpPr>
        <p:spPr>
          <a:xfrm>
            <a:off x="1295401" y="1192339"/>
            <a:ext cx="9601196" cy="636461"/>
          </a:xfrm>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Automobile</a:t>
            </a:r>
          </a:p>
        </p:txBody>
      </p:sp>
      <p:sp>
        <p:nvSpPr>
          <p:cNvPr id="3" name="Espace réservé du contenu 2">
            <a:extLst>
              <a:ext uri="{FF2B5EF4-FFF2-40B4-BE49-F238E27FC236}">
                <a16:creationId xmlns:a16="http://schemas.microsoft.com/office/drawing/2014/main" id="{46970B52-E038-D346-900B-712B8AE99310}"/>
              </a:ext>
            </a:extLst>
          </p:cNvPr>
          <p:cNvSpPr>
            <a:spLocks noGrp="1"/>
          </p:cNvSpPr>
          <p:nvPr>
            <p:ph idx="1"/>
          </p:nvPr>
        </p:nvSpPr>
        <p:spPr>
          <a:xfrm>
            <a:off x="1295401" y="2364828"/>
            <a:ext cx="9601196" cy="3794234"/>
          </a:xfrm>
        </p:spPr>
        <p:txBody>
          <a:bodyPr/>
          <a:lstStyle/>
          <a:p>
            <a:r>
              <a:rPr lang="fr-FR" dirty="0"/>
              <a:t>Invention 1</a:t>
            </a:r>
            <a:r>
              <a:rPr lang="fr-FR" baseline="30000" dirty="0"/>
              <a:t>ère</a:t>
            </a:r>
            <a:r>
              <a:rPr lang="fr-FR" dirty="0"/>
              <a:t> voiture en 1769 en France avec ingénieur Macadam, puis 1820</a:t>
            </a:r>
          </a:p>
          <a:p>
            <a:r>
              <a:rPr lang="fr-FR" dirty="0"/>
              <a:t>Ford </a:t>
            </a:r>
            <a:r>
              <a:rPr lang="fr-FR" dirty="0" err="1"/>
              <a:t>T</a:t>
            </a:r>
            <a:r>
              <a:rPr lang="fr-FR" dirty="0"/>
              <a:t> (1910, USA); fordisme, production de masse, en série. </a:t>
            </a:r>
          </a:p>
          <a:p>
            <a:r>
              <a:rPr lang="fr-FR" dirty="0"/>
              <a:t>Début 1900, démocratisation de la voiture aux USA puis en Europe.</a:t>
            </a:r>
          </a:p>
          <a:p>
            <a:r>
              <a:rPr lang="fr-FR" dirty="0"/>
              <a:t>Développement réseau autoroutier après la Seconde Guerre mondiale (France en 1955, Allemagne dès l’accession de Hitler en 1933)</a:t>
            </a:r>
          </a:p>
          <a:p>
            <a:r>
              <a:rPr lang="fr-FR" dirty="0"/>
              <a:t>Voiture: élément de liberté, d’autonomie, ouverture de nouveaux espaces, développement du tourisme itinérant (pas de destination), de découverte</a:t>
            </a:r>
          </a:p>
        </p:txBody>
      </p:sp>
    </p:spTree>
    <p:extLst>
      <p:ext uri="{BB962C8B-B14F-4D97-AF65-F5344CB8AC3E}">
        <p14:creationId xmlns:p14="http://schemas.microsoft.com/office/powerpoint/2010/main" val="504386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80F59-020D-0746-9412-8B6588BC5E66}"/>
              </a:ext>
            </a:extLst>
          </p:cNvPr>
          <p:cNvSpPr>
            <a:spLocks noGrp="1"/>
          </p:cNvSpPr>
          <p:nvPr>
            <p:ph type="title"/>
          </p:nvPr>
        </p:nvSpPr>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Automobile</a:t>
            </a:r>
          </a:p>
        </p:txBody>
      </p:sp>
      <p:sp>
        <p:nvSpPr>
          <p:cNvPr id="3" name="Espace réservé du contenu 2">
            <a:extLst>
              <a:ext uri="{FF2B5EF4-FFF2-40B4-BE49-F238E27FC236}">
                <a16:creationId xmlns:a16="http://schemas.microsoft.com/office/drawing/2014/main" id="{2135AF10-53C3-6C41-80FD-6F2266CB59DD}"/>
              </a:ext>
            </a:extLst>
          </p:cNvPr>
          <p:cNvSpPr>
            <a:spLocks noGrp="1"/>
          </p:cNvSpPr>
          <p:nvPr>
            <p:ph idx="1"/>
          </p:nvPr>
        </p:nvSpPr>
        <p:spPr/>
        <p:txBody>
          <a:bodyPr/>
          <a:lstStyle/>
          <a:p>
            <a:r>
              <a:rPr lang="fr-FR" dirty="0"/>
              <a:t>La voiture modifie les territoires et la façon de consommer, d’appréhender le voyage et les découvertes, développement des motels (EHT) le long des routes, mise en tourisme de territoires inconnus, etc.</a:t>
            </a:r>
          </a:p>
          <a:p>
            <a:r>
              <a:rPr lang="fr-FR" dirty="0"/>
              <a:t>Elle devient moins chère que le train, se démocratise et atteint des territoires reculés contrairement aux lignes ferroviaires caractérisées par leur linéarité ;</a:t>
            </a:r>
          </a:p>
          <a:p>
            <a:r>
              <a:rPr lang="fr-FR" dirty="0"/>
              <a:t>Ex. Le </a:t>
            </a:r>
            <a:r>
              <a:rPr lang="fr-FR" dirty="0" err="1"/>
              <a:t>Mégabus</a:t>
            </a:r>
            <a:r>
              <a:rPr lang="fr-FR" dirty="0"/>
              <a:t> (2015) fait le Paris-Londres et facilite ainsi les voyages organisés </a:t>
            </a:r>
          </a:p>
        </p:txBody>
      </p:sp>
    </p:spTree>
    <p:extLst>
      <p:ext uri="{BB962C8B-B14F-4D97-AF65-F5344CB8AC3E}">
        <p14:creationId xmlns:p14="http://schemas.microsoft.com/office/powerpoint/2010/main" val="21448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3127A-81BF-5C4F-8D85-62BE1D4B4315}"/>
              </a:ext>
            </a:extLst>
          </p:cNvPr>
          <p:cNvSpPr>
            <a:spLocks noGrp="1"/>
          </p:cNvSpPr>
          <p:nvPr>
            <p:ph type="title"/>
          </p:nvPr>
        </p:nvSpPr>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Avion</a:t>
            </a:r>
            <a:endParaRPr lang="fr-FR" dirty="0"/>
          </a:p>
        </p:txBody>
      </p:sp>
      <p:pic>
        <p:nvPicPr>
          <p:cNvPr id="6" name="Image 5">
            <a:extLst>
              <a:ext uri="{FF2B5EF4-FFF2-40B4-BE49-F238E27FC236}">
                <a16:creationId xmlns:a16="http://schemas.microsoft.com/office/drawing/2014/main" id="{58284893-34B3-B746-BFB2-F9EC6221D871}"/>
              </a:ext>
            </a:extLst>
          </p:cNvPr>
          <p:cNvPicPr>
            <a:picLocks noChangeAspect="1"/>
          </p:cNvPicPr>
          <p:nvPr/>
        </p:nvPicPr>
        <p:blipFill>
          <a:blip r:embed="rId2"/>
          <a:stretch>
            <a:fillRect/>
          </a:stretch>
        </p:blipFill>
        <p:spPr>
          <a:xfrm>
            <a:off x="7715624" y="2467951"/>
            <a:ext cx="3354370" cy="3666150"/>
          </a:xfrm>
          <a:prstGeom prst="rect">
            <a:avLst/>
          </a:prstGeom>
        </p:spPr>
      </p:pic>
      <p:pic>
        <p:nvPicPr>
          <p:cNvPr id="7" name="Image 6">
            <a:extLst>
              <a:ext uri="{FF2B5EF4-FFF2-40B4-BE49-F238E27FC236}">
                <a16:creationId xmlns:a16="http://schemas.microsoft.com/office/drawing/2014/main" id="{87F4A6DE-7822-234D-9880-E89FDC453962}"/>
              </a:ext>
            </a:extLst>
          </p:cNvPr>
          <p:cNvPicPr>
            <a:picLocks noChangeAspect="1"/>
          </p:cNvPicPr>
          <p:nvPr/>
        </p:nvPicPr>
        <p:blipFill>
          <a:blip r:embed="rId3"/>
          <a:stretch>
            <a:fillRect/>
          </a:stretch>
        </p:blipFill>
        <p:spPr>
          <a:xfrm>
            <a:off x="4163502" y="2406869"/>
            <a:ext cx="3354371" cy="1812501"/>
          </a:xfrm>
          <a:prstGeom prst="rect">
            <a:avLst/>
          </a:prstGeom>
        </p:spPr>
      </p:pic>
      <p:pic>
        <p:nvPicPr>
          <p:cNvPr id="8" name="Image 7">
            <a:extLst>
              <a:ext uri="{FF2B5EF4-FFF2-40B4-BE49-F238E27FC236}">
                <a16:creationId xmlns:a16="http://schemas.microsoft.com/office/drawing/2014/main" id="{D53C2CD8-5BB7-C14F-BFCF-A9C063C218DC}"/>
              </a:ext>
            </a:extLst>
          </p:cNvPr>
          <p:cNvPicPr>
            <a:picLocks noChangeAspect="1"/>
          </p:cNvPicPr>
          <p:nvPr/>
        </p:nvPicPr>
        <p:blipFill>
          <a:blip r:embed="rId4"/>
          <a:stretch>
            <a:fillRect/>
          </a:stretch>
        </p:blipFill>
        <p:spPr>
          <a:xfrm>
            <a:off x="4153275" y="4244200"/>
            <a:ext cx="3374824" cy="1889901"/>
          </a:xfrm>
          <a:prstGeom prst="rect">
            <a:avLst/>
          </a:prstGeom>
        </p:spPr>
      </p:pic>
      <p:pic>
        <p:nvPicPr>
          <p:cNvPr id="11" name="Espace réservé du contenu 10">
            <a:extLst>
              <a:ext uri="{FF2B5EF4-FFF2-40B4-BE49-F238E27FC236}">
                <a16:creationId xmlns:a16="http://schemas.microsoft.com/office/drawing/2014/main" id="{61501983-F9A9-7842-960D-875EB508462A}"/>
              </a:ext>
            </a:extLst>
          </p:cNvPr>
          <p:cNvPicPr>
            <a:picLocks noGrp="1" noChangeAspect="1"/>
          </p:cNvPicPr>
          <p:nvPr>
            <p:ph idx="1"/>
          </p:nvPr>
        </p:nvPicPr>
        <p:blipFill>
          <a:blip r:embed="rId5"/>
          <a:stretch>
            <a:fillRect/>
          </a:stretch>
        </p:blipFill>
        <p:spPr>
          <a:xfrm>
            <a:off x="791343" y="2467951"/>
            <a:ext cx="3184634" cy="3552497"/>
          </a:xfrm>
          <a:prstGeom prst="rect">
            <a:avLst/>
          </a:prstGeom>
        </p:spPr>
      </p:pic>
    </p:spTree>
    <p:extLst>
      <p:ext uri="{BB962C8B-B14F-4D97-AF65-F5344CB8AC3E}">
        <p14:creationId xmlns:p14="http://schemas.microsoft.com/office/powerpoint/2010/main" val="1142265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3A317-A118-684F-AEB9-DF1CEF7FCDF7}"/>
              </a:ext>
            </a:extLst>
          </p:cNvPr>
          <p:cNvSpPr>
            <a:spLocks noGrp="1"/>
          </p:cNvSpPr>
          <p:nvPr>
            <p:ph type="title"/>
          </p:nvPr>
        </p:nvSpPr>
        <p:spPr>
          <a:xfrm>
            <a:off x="1295402" y="982132"/>
            <a:ext cx="9601196" cy="741565"/>
          </a:xfrm>
        </p:spPr>
        <p:txBody>
          <a:bodyPr>
            <a:normAutofit fontScale="90000"/>
          </a:bodyPr>
          <a:lstStyle/>
          <a:p>
            <a:r>
              <a:rPr lang="fr-FR" b="1" dirty="0">
                <a:solidFill>
                  <a:srgbClr val="0070C0"/>
                </a:solidFill>
              </a:rPr>
              <a:t>Tourisme et transports : </a:t>
            </a:r>
            <a:br>
              <a:rPr lang="fr-FR" b="1" dirty="0">
                <a:solidFill>
                  <a:srgbClr val="0070C0"/>
                </a:solidFill>
              </a:rPr>
            </a:br>
            <a:r>
              <a:rPr lang="fr-FR" b="1" dirty="0">
                <a:solidFill>
                  <a:srgbClr val="0070C0"/>
                </a:solidFill>
              </a:rPr>
              <a:t>Avion</a:t>
            </a:r>
            <a:endParaRPr lang="fr-FR" dirty="0"/>
          </a:p>
        </p:txBody>
      </p:sp>
      <p:sp>
        <p:nvSpPr>
          <p:cNvPr id="3" name="Espace réservé du contenu 2">
            <a:extLst>
              <a:ext uri="{FF2B5EF4-FFF2-40B4-BE49-F238E27FC236}">
                <a16:creationId xmlns:a16="http://schemas.microsoft.com/office/drawing/2014/main" id="{6B1E4D79-3BD5-C549-A7CA-A70243A7A3ED}"/>
              </a:ext>
            </a:extLst>
          </p:cNvPr>
          <p:cNvSpPr>
            <a:spLocks noGrp="1"/>
          </p:cNvSpPr>
          <p:nvPr>
            <p:ph idx="1"/>
          </p:nvPr>
        </p:nvSpPr>
        <p:spPr/>
        <p:txBody>
          <a:bodyPr>
            <a:normAutofit fontScale="85000" lnSpcReduction="10000"/>
          </a:bodyPr>
          <a:lstStyle/>
          <a:p>
            <a:r>
              <a:rPr lang="fr-FR" dirty="0"/>
              <a:t>Inventé en 1900 par les frères Wright. </a:t>
            </a:r>
          </a:p>
          <a:p>
            <a:r>
              <a:rPr lang="fr-FR" dirty="0"/>
              <a:t>En 1902, 1</a:t>
            </a:r>
            <a:r>
              <a:rPr lang="fr-FR" baseline="30000" dirty="0"/>
              <a:t>er</a:t>
            </a:r>
            <a:r>
              <a:rPr lang="fr-FR" dirty="0"/>
              <a:t> avion motorisé.</a:t>
            </a:r>
          </a:p>
          <a:p>
            <a:r>
              <a:rPr lang="fr-FR" dirty="0"/>
              <a:t>Accélération pendant les deux grandes guerres: amélioration de la vitesse, de la capacité.</a:t>
            </a:r>
          </a:p>
          <a:p>
            <a:r>
              <a:rPr lang="fr-FR" dirty="0"/>
              <a:t>Développement de l’aviation civile (transformation de la flotte militaire)</a:t>
            </a:r>
          </a:p>
          <a:p>
            <a:r>
              <a:rPr lang="fr-FR" dirty="0"/>
              <a:t>Emergence des premières compagnies aériennes / vols commerciaux</a:t>
            </a:r>
          </a:p>
          <a:p>
            <a:r>
              <a:rPr lang="fr-FR" dirty="0"/>
              <a:t>Développement des infrastructures aéroportuaires</a:t>
            </a:r>
          </a:p>
          <a:p>
            <a:r>
              <a:rPr lang="fr-FR" dirty="0"/>
              <a:t>Invention des moteurs à réaction vers les années 70 (puissance et gigantisme) avec la A380 en 2007, 800 passagers;</a:t>
            </a:r>
          </a:p>
          <a:p>
            <a:endParaRPr lang="fr-FR" dirty="0"/>
          </a:p>
        </p:txBody>
      </p:sp>
    </p:spTree>
    <p:extLst>
      <p:ext uri="{BB962C8B-B14F-4D97-AF65-F5344CB8AC3E}">
        <p14:creationId xmlns:p14="http://schemas.microsoft.com/office/powerpoint/2010/main" val="317265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3C73BC-23C4-D143-A7DC-4C3C0A717B46}"/>
              </a:ext>
            </a:extLst>
          </p:cNvPr>
          <p:cNvSpPr>
            <a:spLocks noGrp="1"/>
          </p:cNvSpPr>
          <p:nvPr>
            <p:ph type="title"/>
          </p:nvPr>
        </p:nvSpPr>
        <p:spPr/>
        <p:txBody>
          <a:bodyPr/>
          <a:lstStyle/>
          <a:p>
            <a:r>
              <a:rPr lang="fr-FR" b="1" dirty="0">
                <a:solidFill>
                  <a:srgbClr val="0070C0"/>
                </a:solidFill>
              </a:rPr>
              <a:t>Tourisme et transports : Avion</a:t>
            </a:r>
            <a:endParaRPr lang="fr-FR" dirty="0"/>
          </a:p>
        </p:txBody>
      </p:sp>
      <p:sp>
        <p:nvSpPr>
          <p:cNvPr id="3" name="Espace réservé du contenu 2">
            <a:extLst>
              <a:ext uri="{FF2B5EF4-FFF2-40B4-BE49-F238E27FC236}">
                <a16:creationId xmlns:a16="http://schemas.microsoft.com/office/drawing/2014/main" id="{6C858E8E-EDB5-F344-B3B9-0163EF8211EA}"/>
              </a:ext>
            </a:extLst>
          </p:cNvPr>
          <p:cNvSpPr>
            <a:spLocks noGrp="1"/>
          </p:cNvSpPr>
          <p:nvPr>
            <p:ph idx="1"/>
          </p:nvPr>
        </p:nvSpPr>
        <p:spPr/>
        <p:txBody>
          <a:bodyPr/>
          <a:lstStyle/>
          <a:p>
            <a:r>
              <a:rPr lang="fr-FR" dirty="0"/>
              <a:t>La mise en service des avions à réaction dans les années 1950 provoque une spectaculaire diffusion spatiale du tourisme. Il s’agit d’abord du De Havilland </a:t>
            </a:r>
            <a:r>
              <a:rPr lang="fr-FR" dirty="0" err="1"/>
              <a:t>Comet</a:t>
            </a:r>
            <a:r>
              <a:rPr lang="fr-FR" dirty="0"/>
              <a:t> (1952), mais son rayon d’action reste limité et les destinations touristiques lointaines doivent beaucoup plus aux Boeing B-707 et aux DC-8, apparus à la fin des années 1950, avions à réaction long-courriers  transportant 150 passagers environ à 900 km/h, qui permettent d’atteindre rapidement et sans escale des lieux situés à plusieurs milliers de kilomètres.</a:t>
            </a:r>
          </a:p>
        </p:txBody>
      </p:sp>
    </p:spTree>
    <p:extLst>
      <p:ext uri="{BB962C8B-B14F-4D97-AF65-F5344CB8AC3E}">
        <p14:creationId xmlns:p14="http://schemas.microsoft.com/office/powerpoint/2010/main" val="384712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EC26F-4FB8-5A47-8093-BC1EB1496518}"/>
              </a:ext>
            </a:extLst>
          </p:cNvPr>
          <p:cNvSpPr>
            <a:spLocks noGrp="1"/>
          </p:cNvSpPr>
          <p:nvPr>
            <p:ph type="title"/>
          </p:nvPr>
        </p:nvSpPr>
        <p:spPr/>
        <p:txBody>
          <a:bodyPr/>
          <a:lstStyle/>
          <a:p>
            <a:r>
              <a:rPr lang="fr-FR" b="1" dirty="0">
                <a:solidFill>
                  <a:srgbClr val="0070C0"/>
                </a:solidFill>
              </a:rPr>
              <a:t>Tourisme et transports : Aviation civile</a:t>
            </a:r>
            <a:endParaRPr lang="fr-FR" dirty="0"/>
          </a:p>
        </p:txBody>
      </p:sp>
      <p:sp>
        <p:nvSpPr>
          <p:cNvPr id="3" name="Espace réservé du contenu 2">
            <a:extLst>
              <a:ext uri="{FF2B5EF4-FFF2-40B4-BE49-F238E27FC236}">
                <a16:creationId xmlns:a16="http://schemas.microsoft.com/office/drawing/2014/main" id="{B8AE5661-C75F-0D4F-9AF3-B0BC53A656C2}"/>
              </a:ext>
            </a:extLst>
          </p:cNvPr>
          <p:cNvSpPr>
            <a:spLocks noGrp="1"/>
          </p:cNvSpPr>
          <p:nvPr>
            <p:ph idx="1"/>
          </p:nvPr>
        </p:nvSpPr>
        <p:spPr/>
        <p:txBody>
          <a:bodyPr/>
          <a:lstStyle/>
          <a:p>
            <a:r>
              <a:rPr lang="fr-FR" dirty="0"/>
              <a:t>On se déplace en avion au lendemain de la Deuxième Guerre mondiale, très majoritairement pour des raisons professionnelles. Ce mode de transport est alors réservé à une élite (hommes politiques, diplomates, vedettes du spectacle, hommes  d’affaires...). Cependant, au cours des années 1950, le transport aérien commence à se démocratiser et à jouer un rôle notable dans le secteur touristique. </a:t>
            </a:r>
          </a:p>
          <a:p>
            <a:r>
              <a:rPr lang="fr-FR" dirty="0"/>
              <a:t> Récupération de la flotte militaire au lendemain de la guerre</a:t>
            </a:r>
          </a:p>
          <a:p>
            <a:endParaRPr lang="fr-FR" dirty="0"/>
          </a:p>
        </p:txBody>
      </p:sp>
    </p:spTree>
    <p:extLst>
      <p:ext uri="{BB962C8B-B14F-4D97-AF65-F5344CB8AC3E}">
        <p14:creationId xmlns:p14="http://schemas.microsoft.com/office/powerpoint/2010/main" val="283682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0929D6-7645-2C42-955E-5987C8AE13D6}"/>
              </a:ext>
            </a:extLst>
          </p:cNvPr>
          <p:cNvSpPr>
            <a:spLocks noGrp="1"/>
          </p:cNvSpPr>
          <p:nvPr>
            <p:ph type="title"/>
          </p:nvPr>
        </p:nvSpPr>
        <p:spPr>
          <a:xfrm>
            <a:off x="1295402" y="982132"/>
            <a:ext cx="9601196" cy="815137"/>
          </a:xfrm>
        </p:spPr>
        <p:txBody>
          <a:bodyPr/>
          <a:lstStyle/>
          <a:p>
            <a:r>
              <a:rPr lang="fr-FR" sz="4000" b="1" dirty="0">
                <a:solidFill>
                  <a:srgbClr val="0070C0"/>
                </a:solidFill>
              </a:rPr>
              <a:t>OBJECTIF ET COMPETENCES</a:t>
            </a:r>
          </a:p>
        </p:txBody>
      </p:sp>
      <p:sp>
        <p:nvSpPr>
          <p:cNvPr id="3" name="Espace réservé du contenu 2">
            <a:extLst>
              <a:ext uri="{FF2B5EF4-FFF2-40B4-BE49-F238E27FC236}">
                <a16:creationId xmlns:a16="http://schemas.microsoft.com/office/drawing/2014/main" id="{BD81B219-A9C0-B847-AF75-344EF092F937}"/>
              </a:ext>
            </a:extLst>
          </p:cNvPr>
          <p:cNvSpPr>
            <a:spLocks noGrp="1"/>
          </p:cNvSpPr>
          <p:nvPr>
            <p:ph idx="1"/>
          </p:nvPr>
        </p:nvSpPr>
        <p:spPr>
          <a:xfrm>
            <a:off x="1295401" y="1954924"/>
            <a:ext cx="9601196" cy="4204137"/>
          </a:xfrm>
        </p:spPr>
        <p:txBody>
          <a:bodyPr>
            <a:normAutofit fontScale="92500" lnSpcReduction="10000"/>
          </a:bodyPr>
          <a:lstStyle/>
          <a:p>
            <a:endParaRPr lang="fr-FR" b="1" dirty="0"/>
          </a:p>
          <a:p>
            <a:r>
              <a:rPr lang="fr-FR" sz="2600" b="1" dirty="0"/>
              <a:t>Objectif général :</a:t>
            </a:r>
            <a:r>
              <a:rPr lang="fr-FR" sz="2600" dirty="0"/>
              <a:t> maîtriser les interactions et synergies constructives entre le tourisme et le transport</a:t>
            </a:r>
          </a:p>
          <a:p>
            <a:r>
              <a:rPr lang="fr-FR" sz="2600" b="1" dirty="0"/>
              <a:t>Compétences à installer:</a:t>
            </a:r>
          </a:p>
          <a:p>
            <a:pPr>
              <a:buFontTx/>
              <a:buChar char="-"/>
            </a:pPr>
            <a:r>
              <a:rPr lang="fr-FR" sz="2600" dirty="0"/>
              <a:t>Savoir identifier les liens de complémentarité et de dépendance asymétrique entre le tourisme et les transports et analyser la profitabilité réciproque</a:t>
            </a:r>
          </a:p>
          <a:p>
            <a:pPr>
              <a:buFontTx/>
              <a:buChar char="-"/>
            </a:pPr>
            <a:r>
              <a:rPr lang="fr-FR" sz="2600" dirty="0"/>
              <a:t>Savoir utiliser les outils SWOT et PESTEL pour analyser l’accessibilité des zones et sites touristiques sénégalais</a:t>
            </a:r>
          </a:p>
          <a:p>
            <a:pPr>
              <a:buFontTx/>
              <a:buChar char="-"/>
            </a:pPr>
            <a:r>
              <a:rPr lang="fr-FR" sz="2600" dirty="0"/>
              <a:t>Être capable de proposer des stratégies de remédiation intermodale (combinaison de moyens) et multimodale (multiplicité des moyens)</a:t>
            </a:r>
          </a:p>
          <a:p>
            <a:pPr>
              <a:buFontTx/>
              <a:buChar char="-"/>
            </a:pPr>
            <a:endParaRPr lang="fr-FR" dirty="0"/>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47592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8C960-FD2E-6F4D-B8D0-4CAB9B46C522}"/>
              </a:ext>
            </a:extLst>
          </p:cNvPr>
          <p:cNvSpPr>
            <a:spLocks noGrp="1"/>
          </p:cNvSpPr>
          <p:nvPr>
            <p:ph type="title"/>
          </p:nvPr>
        </p:nvSpPr>
        <p:spPr/>
        <p:txBody>
          <a:bodyPr>
            <a:normAutofit fontScale="90000"/>
          </a:bodyPr>
          <a:lstStyle/>
          <a:p>
            <a:r>
              <a:rPr lang="fr-FR" b="1" dirty="0">
                <a:solidFill>
                  <a:srgbClr val="0070C0"/>
                </a:solidFill>
              </a:rPr>
              <a:t>III. Organisation et règlementation des transports « touristiques »</a:t>
            </a:r>
            <a:endParaRPr lang="fr-FR" dirty="0"/>
          </a:p>
        </p:txBody>
      </p:sp>
      <p:sp>
        <p:nvSpPr>
          <p:cNvPr id="3" name="Espace réservé du contenu 2">
            <a:extLst>
              <a:ext uri="{FF2B5EF4-FFF2-40B4-BE49-F238E27FC236}">
                <a16:creationId xmlns:a16="http://schemas.microsoft.com/office/drawing/2014/main" id="{632E3F61-7E18-9F41-AB7F-AF61080153CB}"/>
              </a:ext>
            </a:extLst>
          </p:cNvPr>
          <p:cNvSpPr>
            <a:spLocks noGrp="1"/>
          </p:cNvSpPr>
          <p:nvPr>
            <p:ph idx="1"/>
          </p:nvPr>
        </p:nvSpPr>
        <p:spPr>
          <a:xfrm>
            <a:off x="1295401" y="2556932"/>
            <a:ext cx="9601196" cy="3318936"/>
          </a:xfrm>
        </p:spPr>
        <p:txBody>
          <a:bodyPr>
            <a:normAutofit/>
          </a:bodyPr>
          <a:lstStyle/>
          <a:p>
            <a:pPr algn="ctr"/>
            <a:r>
              <a:rPr lang="fr-FR" sz="3200" b="1" dirty="0"/>
              <a:t>Niveau </a:t>
            </a:r>
            <a:r>
              <a:rPr lang="fr-FR" sz="3200" b="1" dirty="0">
                <a:solidFill>
                  <a:srgbClr val="FF0000"/>
                </a:solidFill>
              </a:rPr>
              <a:t>international</a:t>
            </a:r>
            <a:r>
              <a:rPr lang="fr-FR" sz="3200" b="1" dirty="0"/>
              <a:t> (OMT, OACI, IATA)</a:t>
            </a:r>
          </a:p>
          <a:p>
            <a:pPr algn="ctr"/>
            <a:r>
              <a:rPr lang="fr-FR" sz="3200" b="1" dirty="0"/>
              <a:t>Niveau </a:t>
            </a:r>
            <a:r>
              <a:rPr lang="fr-FR" sz="3200" b="1" dirty="0">
                <a:solidFill>
                  <a:srgbClr val="FF0000"/>
                </a:solidFill>
              </a:rPr>
              <a:t>régional</a:t>
            </a:r>
            <a:r>
              <a:rPr lang="fr-FR" sz="3200" b="1" dirty="0"/>
              <a:t> (ASECNA - UEMOA, CEDEAO)</a:t>
            </a:r>
          </a:p>
          <a:p>
            <a:pPr algn="ctr"/>
            <a:r>
              <a:rPr lang="fr-FR" sz="3200" b="1" dirty="0"/>
              <a:t>Niveau </a:t>
            </a:r>
            <a:r>
              <a:rPr lang="fr-FR" sz="3200" b="1" dirty="0">
                <a:solidFill>
                  <a:srgbClr val="FF0000"/>
                </a:solidFill>
              </a:rPr>
              <a:t>national</a:t>
            </a:r>
            <a:r>
              <a:rPr lang="fr-FR" sz="3200" b="1" dirty="0"/>
              <a:t> (SÉNÉGAL)</a:t>
            </a:r>
          </a:p>
          <a:p>
            <a:pPr marL="0" indent="0" algn="ctr">
              <a:buNone/>
            </a:pPr>
            <a:r>
              <a:rPr lang="fr-FR" sz="3200" b="1" dirty="0"/>
              <a:t>----------/----------</a:t>
            </a:r>
          </a:p>
          <a:p>
            <a:pPr marL="0" indent="0" algn="ctr">
              <a:buNone/>
            </a:pPr>
            <a:r>
              <a:rPr lang="fr-FR" sz="3200" b="1" dirty="0"/>
              <a:t>Plusieurs domaines: aérien, terrestre, maritime</a:t>
            </a:r>
          </a:p>
        </p:txBody>
      </p:sp>
    </p:spTree>
    <p:extLst>
      <p:ext uri="{BB962C8B-B14F-4D97-AF65-F5344CB8AC3E}">
        <p14:creationId xmlns:p14="http://schemas.microsoft.com/office/powerpoint/2010/main" val="183488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46249-2674-D24E-820A-DA96B57E9840}"/>
              </a:ext>
            </a:extLst>
          </p:cNvPr>
          <p:cNvSpPr>
            <a:spLocks noGrp="1"/>
          </p:cNvSpPr>
          <p:nvPr>
            <p:ph type="title"/>
          </p:nvPr>
        </p:nvSpPr>
        <p:spPr>
          <a:xfrm>
            <a:off x="1295402" y="982133"/>
            <a:ext cx="9601196" cy="313268"/>
          </a:xfrm>
        </p:spPr>
        <p:txBody>
          <a:bodyPr>
            <a:noAutofit/>
          </a:bodyPr>
          <a:lstStyle/>
          <a:p>
            <a:r>
              <a:rPr lang="fr-FR" sz="2800" b="1" dirty="0">
                <a:solidFill>
                  <a:srgbClr val="0070C0"/>
                </a:solidFill>
              </a:rPr>
              <a:t>III. Organisation et règlementation des transports « touristiques » (aviation civile)</a:t>
            </a:r>
            <a:endParaRPr lang="fr-FR" sz="2800" dirty="0"/>
          </a:p>
        </p:txBody>
      </p:sp>
      <p:sp>
        <p:nvSpPr>
          <p:cNvPr id="3" name="Espace réservé du contenu 2">
            <a:extLst>
              <a:ext uri="{FF2B5EF4-FFF2-40B4-BE49-F238E27FC236}">
                <a16:creationId xmlns:a16="http://schemas.microsoft.com/office/drawing/2014/main" id="{4D884FB7-13FB-F34E-8C11-CAD802A9516E}"/>
              </a:ext>
            </a:extLst>
          </p:cNvPr>
          <p:cNvSpPr>
            <a:spLocks noGrp="1"/>
          </p:cNvSpPr>
          <p:nvPr>
            <p:ph idx="1"/>
          </p:nvPr>
        </p:nvSpPr>
        <p:spPr>
          <a:xfrm>
            <a:off x="696686" y="1692167"/>
            <a:ext cx="10765971" cy="4937234"/>
          </a:xfrm>
        </p:spPr>
        <p:txBody>
          <a:bodyPr>
            <a:normAutofit lnSpcReduction="10000"/>
          </a:bodyPr>
          <a:lstStyle/>
          <a:p>
            <a:r>
              <a:rPr lang="fr-FR" dirty="0"/>
              <a:t>O A C I Organisation de l'aviation civile internationale (OACI), en anglais International Civil Aviation </a:t>
            </a:r>
            <a:r>
              <a:rPr lang="fr-FR" dirty="0" err="1"/>
              <a:t>Organization</a:t>
            </a:r>
            <a:r>
              <a:rPr lang="fr-FR" dirty="0"/>
              <a:t>  (ICAO) est une organisation internationale qui dépend des Nations unies. Son rôle est de </a:t>
            </a:r>
            <a:r>
              <a:rPr lang="fr-FR" dirty="0">
                <a:highlight>
                  <a:srgbClr val="FFFF00"/>
                </a:highlight>
              </a:rPr>
              <a:t>participer à l’élaboration des normes qui permettent la standardisation du transport aéronautique international </a:t>
            </a:r>
            <a:r>
              <a:rPr lang="fr-FR" dirty="0"/>
              <a:t>(les vols à l’intérieur d'un même pays ne sont pas concernés par l’OACI). Son siège social est situé à Montréal. </a:t>
            </a:r>
          </a:p>
          <a:p>
            <a:r>
              <a:rPr lang="fr-FR" dirty="0"/>
              <a:t>Créée en novembre 1944 par 55 pays, l'OACI comporte 190 états membres et dispose de 7 bureaux régionaux (Bangkok, Dakar, Le Caire, Lima, Mexico, Nairobi et Paris). L'assemblée élit tous les trois ans un conseil, formé de représentants de 36 états. Le Conseil est assisté d'une Commission technique (Commission de Navigation aérienne) composée de 19 membres choisis pour leur expertise. </a:t>
            </a:r>
            <a:r>
              <a:rPr lang="fr-FR" dirty="0">
                <a:highlight>
                  <a:srgbClr val="FFFF00"/>
                </a:highlight>
              </a:rPr>
              <a:t>Le Secrétariat de l'Organisation se compose de 5 directions </a:t>
            </a:r>
            <a:r>
              <a:rPr lang="fr-FR" dirty="0"/>
              <a:t>(navigation aérienne, transport aérien, coopération technique, affaires juridiques, administration) </a:t>
            </a:r>
          </a:p>
        </p:txBody>
      </p:sp>
    </p:spTree>
    <p:extLst>
      <p:ext uri="{BB962C8B-B14F-4D97-AF65-F5344CB8AC3E}">
        <p14:creationId xmlns:p14="http://schemas.microsoft.com/office/powerpoint/2010/main" val="249887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0F139B-28C8-BF42-BA3A-2FF4C06214C1}"/>
              </a:ext>
            </a:extLst>
          </p:cNvPr>
          <p:cNvSpPr>
            <a:spLocks noGrp="1"/>
          </p:cNvSpPr>
          <p:nvPr>
            <p:ph type="title"/>
          </p:nvPr>
        </p:nvSpPr>
        <p:spPr/>
        <p:txBody>
          <a:bodyPr>
            <a:normAutofit fontScale="90000"/>
          </a:bodyPr>
          <a:lstStyle/>
          <a:p>
            <a:r>
              <a:rPr lang="fr-FR" sz="4000" b="1" dirty="0">
                <a:solidFill>
                  <a:srgbClr val="0070C0"/>
                </a:solidFill>
              </a:rPr>
              <a:t>OBJECTIFS STRATEGIQUES DE L’OACI</a:t>
            </a:r>
          </a:p>
        </p:txBody>
      </p:sp>
      <p:sp>
        <p:nvSpPr>
          <p:cNvPr id="3" name="Espace réservé du contenu 2">
            <a:extLst>
              <a:ext uri="{FF2B5EF4-FFF2-40B4-BE49-F238E27FC236}">
                <a16:creationId xmlns:a16="http://schemas.microsoft.com/office/drawing/2014/main" id="{E24C6954-C4A1-F84A-8E99-E3BDC71D8DE3}"/>
              </a:ext>
            </a:extLst>
          </p:cNvPr>
          <p:cNvSpPr>
            <a:spLocks noGrp="1"/>
          </p:cNvSpPr>
          <p:nvPr>
            <p:ph idx="1"/>
          </p:nvPr>
        </p:nvSpPr>
        <p:spPr/>
        <p:txBody>
          <a:bodyPr>
            <a:normAutofit lnSpcReduction="10000"/>
          </a:bodyPr>
          <a:lstStyle/>
          <a:p>
            <a:pPr marL="0" indent="0">
              <a:buNone/>
            </a:pPr>
            <a:r>
              <a:rPr lang="fr-FR" dirty="0"/>
              <a:t>« Pour réaliser sa mission permanente consistant à </a:t>
            </a:r>
            <a:r>
              <a:rPr lang="fr-FR" b="1" dirty="0">
                <a:highlight>
                  <a:srgbClr val="FFFF00"/>
                </a:highlight>
              </a:rPr>
              <a:t>appuyer et à favoriser </a:t>
            </a:r>
            <a:r>
              <a:rPr lang="fr-FR" dirty="0"/>
              <a:t>un réseau mondial de transport aérien qui satisfasse, voire excède les besoins des entreprises et des passagers du monde entier en matière de développement social et économique et d’accroissement de la connectivité, et </a:t>
            </a:r>
            <a:r>
              <a:rPr lang="fr-FR" b="1" dirty="0">
                <a:highlight>
                  <a:srgbClr val="FFFF00"/>
                </a:highlight>
              </a:rPr>
              <a:t>répondre à la nécessité évidente d’anticiper et de gérer </a:t>
            </a:r>
            <a:r>
              <a:rPr lang="fr-FR" dirty="0"/>
              <a:t>la capacité du transport aérien mondial appelé à doubler d’ici 2030, tout en </a:t>
            </a:r>
            <a:r>
              <a:rPr lang="fr-FR" b="1" dirty="0">
                <a:highlight>
                  <a:srgbClr val="FFFF00"/>
                </a:highlight>
              </a:rPr>
              <a:t>évitant de compromettre la sécurité, l’efficacité, la commodité et le bilan environnemental du système</a:t>
            </a:r>
            <a:r>
              <a:rPr lang="fr-FR" dirty="0"/>
              <a:t>, l’OACI s’est fixé cinq objectifs stratégiques de vaste portée. »</a:t>
            </a:r>
          </a:p>
          <a:p>
            <a:pPr marL="0" indent="0" algn="ctr">
              <a:buNone/>
            </a:pPr>
            <a:r>
              <a:rPr lang="fr-FR" sz="1900" b="1" dirty="0">
                <a:solidFill>
                  <a:srgbClr val="0070C0"/>
                </a:solidFill>
              </a:rPr>
              <a:t>Source: https://</a:t>
            </a:r>
            <a:r>
              <a:rPr lang="fr-FR" sz="1900" b="1" dirty="0" err="1">
                <a:solidFill>
                  <a:srgbClr val="0070C0"/>
                </a:solidFill>
              </a:rPr>
              <a:t>www.icao.int</a:t>
            </a:r>
            <a:r>
              <a:rPr lang="fr-FR" sz="1900" b="1" dirty="0">
                <a:solidFill>
                  <a:srgbClr val="0070C0"/>
                </a:solidFill>
              </a:rPr>
              <a:t>/about-</a:t>
            </a:r>
            <a:r>
              <a:rPr lang="fr-FR" sz="1900" b="1" dirty="0" err="1">
                <a:solidFill>
                  <a:srgbClr val="0070C0"/>
                </a:solidFill>
              </a:rPr>
              <a:t>icao</a:t>
            </a:r>
            <a:r>
              <a:rPr lang="fr-FR" sz="1900" b="1" dirty="0">
                <a:solidFill>
                  <a:srgbClr val="0070C0"/>
                </a:solidFill>
              </a:rPr>
              <a:t>/Council/Pages/FR/Strategic-</a:t>
            </a:r>
            <a:r>
              <a:rPr lang="fr-FR" sz="1900" b="1" dirty="0" err="1">
                <a:solidFill>
                  <a:srgbClr val="0070C0"/>
                </a:solidFill>
              </a:rPr>
              <a:t>Objectives.aspx</a:t>
            </a:r>
            <a:endParaRPr lang="fr-FR" sz="1900" b="1" dirty="0">
              <a:solidFill>
                <a:srgbClr val="0070C0"/>
              </a:solidFill>
            </a:endParaRPr>
          </a:p>
          <a:p>
            <a:pPr marL="0" indent="0">
              <a:buNone/>
            </a:pPr>
            <a:endParaRPr lang="fr-FR" dirty="0"/>
          </a:p>
        </p:txBody>
      </p:sp>
    </p:spTree>
    <p:extLst>
      <p:ext uri="{BB962C8B-B14F-4D97-AF65-F5344CB8AC3E}">
        <p14:creationId xmlns:p14="http://schemas.microsoft.com/office/powerpoint/2010/main" val="400854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CE638-2265-F444-981E-EF24CDB499F2}"/>
              </a:ext>
            </a:extLst>
          </p:cNvPr>
          <p:cNvSpPr>
            <a:spLocks noGrp="1"/>
          </p:cNvSpPr>
          <p:nvPr>
            <p:ph type="title"/>
          </p:nvPr>
        </p:nvSpPr>
        <p:spPr>
          <a:xfrm>
            <a:off x="1295402" y="982133"/>
            <a:ext cx="9601196" cy="960968"/>
          </a:xfrm>
        </p:spPr>
        <p:txBody>
          <a:bodyPr/>
          <a:lstStyle/>
          <a:p>
            <a:r>
              <a:rPr lang="fr-FR" b="1" dirty="0">
                <a:solidFill>
                  <a:srgbClr val="0070C0"/>
                </a:solidFill>
              </a:rPr>
              <a:t>5 MISSIONS DE L’OACI</a:t>
            </a:r>
          </a:p>
        </p:txBody>
      </p:sp>
      <p:sp>
        <p:nvSpPr>
          <p:cNvPr id="3" name="Espace réservé du contenu 2">
            <a:extLst>
              <a:ext uri="{FF2B5EF4-FFF2-40B4-BE49-F238E27FC236}">
                <a16:creationId xmlns:a16="http://schemas.microsoft.com/office/drawing/2014/main" id="{A6056262-8013-9940-B322-9346C8508092}"/>
              </a:ext>
            </a:extLst>
          </p:cNvPr>
          <p:cNvSpPr>
            <a:spLocks noGrp="1"/>
          </p:cNvSpPr>
          <p:nvPr>
            <p:ph idx="1"/>
          </p:nvPr>
        </p:nvSpPr>
        <p:spPr>
          <a:xfrm>
            <a:off x="838200" y="1943101"/>
            <a:ext cx="10769599" cy="4698999"/>
          </a:xfrm>
        </p:spPr>
        <p:txBody>
          <a:bodyPr>
            <a:normAutofit fontScale="92500" lnSpcReduction="10000"/>
          </a:bodyPr>
          <a:lstStyle/>
          <a:p>
            <a:r>
              <a:rPr lang="fr-FR" b="1" dirty="0"/>
              <a:t>Sécurité :  </a:t>
            </a:r>
            <a:r>
              <a:rPr lang="fr-FR" dirty="0"/>
              <a:t>Renforcer la sécurité de l’aviation civile à l’échelle mondiale.. </a:t>
            </a:r>
          </a:p>
          <a:p>
            <a:r>
              <a:rPr lang="fr-FR" b="1" dirty="0"/>
              <a:t>Capacité et efficacité de la navigation aérienne : </a:t>
            </a:r>
            <a:r>
              <a:rPr lang="fr-FR" dirty="0"/>
              <a:t>Accroître la capacité et améliorer l’efficacité du système mondial de l’aviation civile à travers le renforcement de l’infrastructure de la navigation aérienne et des aérodromes et l’établissement de nouvelles procédures destinées à optimiser les performances du système. </a:t>
            </a:r>
          </a:p>
          <a:p>
            <a:r>
              <a:rPr lang="fr-FR" b="1" dirty="0"/>
              <a:t>Sûreté et facilitation :  </a:t>
            </a:r>
            <a:r>
              <a:rPr lang="fr-FR" dirty="0"/>
              <a:t>Renforcer la sûreté et la facilitation de l’aviation civile à l’échelle internationale et reconnaissance du leadership mondiale de l’OACI;</a:t>
            </a:r>
          </a:p>
          <a:p>
            <a:r>
              <a:rPr lang="fr-FR" b="1" dirty="0"/>
              <a:t>Développement économique du transport aérien :  </a:t>
            </a:r>
            <a:r>
              <a:rPr lang="fr-FR" dirty="0"/>
              <a:t>Renforcer le développement d’un système sûr et économiquement viable d’aviation civile par l’harmonisation des politiques en matière de transport aérien;</a:t>
            </a:r>
          </a:p>
          <a:p>
            <a:r>
              <a:rPr lang="fr-FR" b="1" dirty="0"/>
              <a:t>Protection de l’environnement :  </a:t>
            </a:r>
            <a:r>
              <a:rPr lang="fr-FR" dirty="0"/>
              <a:t>Limiter au minimum les effets néfastes des activités d’aviation civile sur l’environnement. </a:t>
            </a:r>
          </a:p>
          <a:p>
            <a:pPr marL="0" indent="0" algn="ctr">
              <a:buNone/>
            </a:pPr>
            <a:r>
              <a:rPr lang="fr-FR" sz="1700" dirty="0"/>
              <a:t>Source: https://</a:t>
            </a:r>
            <a:r>
              <a:rPr lang="fr-FR" sz="1700" dirty="0" err="1"/>
              <a:t>www.icao.int</a:t>
            </a:r>
            <a:r>
              <a:rPr lang="fr-FR" sz="1700" dirty="0"/>
              <a:t>/about-</a:t>
            </a:r>
            <a:r>
              <a:rPr lang="fr-FR" sz="1700" dirty="0" err="1"/>
              <a:t>icao</a:t>
            </a:r>
            <a:r>
              <a:rPr lang="fr-FR" sz="1700" dirty="0"/>
              <a:t>/Council/Pages/FR/Strategic-</a:t>
            </a:r>
            <a:r>
              <a:rPr lang="fr-FR" sz="1700" dirty="0" err="1"/>
              <a:t>Objectives.aspx</a:t>
            </a:r>
            <a:endParaRPr lang="fr-FR" sz="1700" dirty="0"/>
          </a:p>
        </p:txBody>
      </p:sp>
    </p:spTree>
    <p:extLst>
      <p:ext uri="{BB962C8B-B14F-4D97-AF65-F5344CB8AC3E}">
        <p14:creationId xmlns:p14="http://schemas.microsoft.com/office/powerpoint/2010/main" val="282996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ADA490-B6AE-2849-9496-CA885D73CCE9}"/>
              </a:ext>
            </a:extLst>
          </p:cNvPr>
          <p:cNvSpPr>
            <a:spLocks noGrp="1"/>
          </p:cNvSpPr>
          <p:nvPr>
            <p:ph type="title"/>
          </p:nvPr>
        </p:nvSpPr>
        <p:spPr>
          <a:xfrm>
            <a:off x="1295402" y="982132"/>
            <a:ext cx="9601196" cy="596297"/>
          </a:xfrm>
        </p:spPr>
        <p:txBody>
          <a:bodyPr>
            <a:noAutofit/>
          </a:bodyPr>
          <a:lstStyle/>
          <a:p>
            <a:r>
              <a:rPr lang="fr-FR" sz="3600" b="1" dirty="0">
                <a:solidFill>
                  <a:srgbClr val="0070C0"/>
                </a:solidFill>
              </a:rPr>
              <a:t>Tourisme et transports : Organisation et règlementation de l’aviation civile internationale</a:t>
            </a:r>
            <a:endParaRPr lang="fr-FR" sz="3600" dirty="0"/>
          </a:p>
        </p:txBody>
      </p:sp>
      <p:sp>
        <p:nvSpPr>
          <p:cNvPr id="3" name="Espace réservé du contenu 2">
            <a:extLst>
              <a:ext uri="{FF2B5EF4-FFF2-40B4-BE49-F238E27FC236}">
                <a16:creationId xmlns:a16="http://schemas.microsoft.com/office/drawing/2014/main" id="{0BD8021D-EC6C-F643-B371-1FA217687FDE}"/>
              </a:ext>
            </a:extLst>
          </p:cNvPr>
          <p:cNvSpPr>
            <a:spLocks noGrp="1"/>
          </p:cNvSpPr>
          <p:nvPr>
            <p:ph idx="1"/>
          </p:nvPr>
        </p:nvSpPr>
        <p:spPr>
          <a:xfrm>
            <a:off x="729343" y="1959429"/>
            <a:ext cx="10646228" cy="4354285"/>
          </a:xfrm>
        </p:spPr>
        <p:txBody>
          <a:bodyPr>
            <a:normAutofit/>
          </a:bodyPr>
          <a:lstStyle/>
          <a:p>
            <a:r>
              <a:rPr lang="fr-FR" b="1" dirty="0"/>
              <a:t>IATA</a:t>
            </a:r>
            <a:r>
              <a:rPr lang="fr-FR" dirty="0"/>
              <a:t> : L'Association internationale du transport aérien (ou AITA, en anglais International Air Transport Association ou IATA) est une </a:t>
            </a:r>
            <a:r>
              <a:rPr lang="fr-FR" b="1" dirty="0">
                <a:highlight>
                  <a:srgbClr val="FFFF00"/>
                </a:highlight>
              </a:rPr>
              <a:t>organisation commerciale </a:t>
            </a:r>
            <a:r>
              <a:rPr lang="fr-FR" dirty="0"/>
              <a:t>internationale de sociétés de transport aérien. Ces entreprises/sociétés sont spécialement autorisées à consulter les prix entre elles par l'intermédiaire de cet organisme. </a:t>
            </a:r>
          </a:p>
          <a:p>
            <a:r>
              <a:rPr lang="fr-FR" dirty="0"/>
              <a:t>Cette association, fondée à La Havane à Cuba en avril 1945, a été accusée d'agir comme un cartel, et de nombreux transporteurs à bas prix n'en sont pas des membres complets. Son siège social est situé à Montréal, dans la tour de la Bourse. En 2006, les compagnies affiliées représentaient 95% du trafic mondial de passagers. L'IATA assigne des codes de 3 lettres aux aéroports et des codes de 2 lettres aux compagnies aériennes. Ces codes sont utilisés dans le monde entier.</a:t>
            </a:r>
          </a:p>
          <a:p>
            <a:endParaRPr lang="fr-FR" dirty="0"/>
          </a:p>
        </p:txBody>
      </p:sp>
    </p:spTree>
    <p:extLst>
      <p:ext uri="{BB962C8B-B14F-4D97-AF65-F5344CB8AC3E}">
        <p14:creationId xmlns:p14="http://schemas.microsoft.com/office/powerpoint/2010/main" val="37312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DE201D-4901-1841-B4F9-263AA6C1AF51}"/>
              </a:ext>
            </a:extLst>
          </p:cNvPr>
          <p:cNvSpPr>
            <a:spLocks noGrp="1"/>
          </p:cNvSpPr>
          <p:nvPr>
            <p:ph type="title"/>
          </p:nvPr>
        </p:nvSpPr>
        <p:spPr/>
        <p:txBody>
          <a:bodyPr>
            <a:noAutofit/>
          </a:bodyPr>
          <a:lstStyle/>
          <a:p>
            <a:r>
              <a:rPr lang="fr-FR" sz="3600" b="1" dirty="0">
                <a:solidFill>
                  <a:srgbClr val="0070C0"/>
                </a:solidFill>
              </a:rPr>
              <a:t>Tourisme et transports : Organisation et règlementation de l’aviation civile internationale</a:t>
            </a:r>
          </a:p>
        </p:txBody>
      </p:sp>
      <p:sp>
        <p:nvSpPr>
          <p:cNvPr id="3" name="Espace réservé du contenu 2">
            <a:extLst>
              <a:ext uri="{FF2B5EF4-FFF2-40B4-BE49-F238E27FC236}">
                <a16:creationId xmlns:a16="http://schemas.microsoft.com/office/drawing/2014/main" id="{31A27F86-7B93-3247-923D-2B20FA89210F}"/>
              </a:ext>
            </a:extLst>
          </p:cNvPr>
          <p:cNvSpPr>
            <a:spLocks noGrp="1"/>
          </p:cNvSpPr>
          <p:nvPr>
            <p:ph idx="1"/>
          </p:nvPr>
        </p:nvSpPr>
        <p:spPr>
          <a:xfrm>
            <a:off x="1295400" y="2556932"/>
            <a:ext cx="10236199" cy="3945468"/>
          </a:xfrm>
        </p:spPr>
        <p:txBody>
          <a:bodyPr>
            <a:normAutofit fontScale="92500" lnSpcReduction="20000"/>
          </a:bodyPr>
          <a:lstStyle/>
          <a:p>
            <a:pPr marL="0" indent="0">
              <a:buNone/>
            </a:pPr>
            <a:r>
              <a:rPr lang="fr-FR" b="1" dirty="0"/>
              <a:t>C’est une association qui regroupe la majorité des compagnies aériennes du monde, soit près de 240 compagnies aériennes membres.</a:t>
            </a:r>
            <a:endParaRPr lang="fr-FR" dirty="0"/>
          </a:p>
          <a:p>
            <a:pPr marL="0" indent="0">
              <a:buNone/>
            </a:pPr>
            <a:r>
              <a:rPr lang="fr-FR" dirty="0"/>
              <a:t>Elle rassemble ainsi les </a:t>
            </a:r>
            <a:r>
              <a:rPr lang="fr-FR" b="1" dirty="0"/>
              <a:t>principales compagnies aériennes de transport</a:t>
            </a:r>
            <a:r>
              <a:rPr lang="fr-FR" dirty="0"/>
              <a:t> de passagers et de fret du monde, qui représentent </a:t>
            </a:r>
            <a:r>
              <a:rPr lang="fr-FR" b="1" dirty="0"/>
              <a:t>84% du trafic aérien mondial en 2021</a:t>
            </a:r>
            <a:r>
              <a:rPr lang="fr-FR" dirty="0"/>
              <a:t>.</a:t>
            </a:r>
            <a:endParaRPr lang="fr-FR" b="1" dirty="0"/>
          </a:p>
          <a:p>
            <a:pPr marL="0" indent="0">
              <a:buNone/>
            </a:pPr>
            <a:r>
              <a:rPr lang="fr-FR" b="1" dirty="0"/>
              <a:t>IATA identifie les aéroports</a:t>
            </a:r>
            <a:r>
              <a:rPr lang="fr-FR" dirty="0"/>
              <a:t> avec des codes de 3 lettres: CDG, DSS, LAX, BSF, PHX, </a:t>
            </a:r>
          </a:p>
          <a:p>
            <a:pPr marL="0" indent="0">
              <a:buNone/>
            </a:pPr>
            <a:r>
              <a:rPr lang="fr-FR" dirty="0"/>
              <a:t>Ce besoin est né avec l’apparition des premières lignes commerciales (période 1914–1930). Le système de codification existant du </a:t>
            </a:r>
            <a:r>
              <a:rPr lang="fr-FR" dirty="0">
                <a:highlight>
                  <a:srgbClr val="FFFF00"/>
                </a:highlight>
              </a:rPr>
              <a:t>National </a:t>
            </a:r>
            <a:r>
              <a:rPr lang="fr-FR" dirty="0" err="1">
                <a:highlight>
                  <a:srgbClr val="FFFF00"/>
                </a:highlight>
              </a:rPr>
              <a:t>Weather</a:t>
            </a:r>
            <a:r>
              <a:rPr lang="fr-FR" dirty="0">
                <a:highlight>
                  <a:srgbClr val="FFFF00"/>
                </a:highlight>
              </a:rPr>
              <a:t> Service américain</a:t>
            </a:r>
            <a:r>
              <a:rPr lang="fr-FR" dirty="0"/>
              <a:t> est alors repris. Chaque ville équipée d’une station météorologique est décrite par deux lettres. Une troisième lettre a été ajoutée pour étendre les possibilités d’identification des aéroports.</a:t>
            </a:r>
          </a:p>
          <a:p>
            <a:pPr marL="0" indent="0">
              <a:buNone/>
            </a:pPr>
            <a:r>
              <a:rPr lang="fr-FR" b="1" dirty="0"/>
              <a:t>IATA</a:t>
            </a:r>
            <a:r>
              <a:rPr lang="fr-FR" dirty="0"/>
              <a:t> </a:t>
            </a:r>
            <a:r>
              <a:rPr lang="fr-FR" dirty="0">
                <a:highlight>
                  <a:srgbClr val="FFFF00"/>
                </a:highlight>
              </a:rPr>
              <a:t>prévoit également des codes pour les gares ferroviaires et pour les entités de manutention de l’aéroport.</a:t>
            </a:r>
          </a:p>
          <a:p>
            <a:pPr marL="0" indent="0">
              <a:buNone/>
            </a:pPr>
            <a:endParaRPr lang="fr-FR" dirty="0"/>
          </a:p>
        </p:txBody>
      </p:sp>
    </p:spTree>
    <p:extLst>
      <p:ext uri="{BB962C8B-B14F-4D97-AF65-F5344CB8AC3E}">
        <p14:creationId xmlns:p14="http://schemas.microsoft.com/office/powerpoint/2010/main" val="404339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31BD44-0169-2D44-98E3-DB39E1DD9826}"/>
              </a:ext>
            </a:extLst>
          </p:cNvPr>
          <p:cNvSpPr>
            <a:spLocks noGrp="1"/>
          </p:cNvSpPr>
          <p:nvPr>
            <p:ph type="title"/>
          </p:nvPr>
        </p:nvSpPr>
        <p:spPr/>
        <p:txBody>
          <a:bodyPr>
            <a:normAutofit fontScale="90000"/>
          </a:bodyPr>
          <a:lstStyle/>
          <a:p>
            <a:r>
              <a:rPr lang="fr-FR" sz="4000" b="1" dirty="0">
                <a:solidFill>
                  <a:srgbClr val="0070C0"/>
                </a:solidFill>
              </a:rPr>
              <a:t>Tourisme et transports : Organisation et règlementation de l’aviation civile internationale</a:t>
            </a:r>
            <a:br>
              <a:rPr lang="fr-FR" b="1" dirty="0">
                <a:solidFill>
                  <a:srgbClr val="0070C0"/>
                </a:solidFill>
              </a:rPr>
            </a:br>
            <a:r>
              <a:rPr lang="fr-FR" sz="3600" b="1" dirty="0">
                <a:solidFill>
                  <a:srgbClr val="0070C0"/>
                </a:solidFill>
              </a:rPr>
              <a:t>MISSIONS DE L’IATA</a:t>
            </a:r>
            <a:endParaRPr lang="fr-FR" b="1" dirty="0">
              <a:solidFill>
                <a:srgbClr val="0070C0"/>
              </a:solidFill>
            </a:endParaRPr>
          </a:p>
        </p:txBody>
      </p:sp>
      <p:sp>
        <p:nvSpPr>
          <p:cNvPr id="3" name="Espace réservé du contenu 2">
            <a:extLst>
              <a:ext uri="{FF2B5EF4-FFF2-40B4-BE49-F238E27FC236}">
                <a16:creationId xmlns:a16="http://schemas.microsoft.com/office/drawing/2014/main" id="{0507B231-CFA1-AA45-8BC8-5D30A2B18FA7}"/>
              </a:ext>
            </a:extLst>
          </p:cNvPr>
          <p:cNvSpPr>
            <a:spLocks noGrp="1"/>
          </p:cNvSpPr>
          <p:nvPr>
            <p:ph idx="1"/>
          </p:nvPr>
        </p:nvSpPr>
        <p:spPr/>
        <p:txBody>
          <a:bodyPr>
            <a:normAutofit fontScale="92500" lnSpcReduction="20000"/>
          </a:bodyPr>
          <a:lstStyle/>
          <a:p>
            <a:r>
              <a:rPr lang="fr-FR" b="1" dirty="0">
                <a:highlight>
                  <a:srgbClr val="FFFF00"/>
                </a:highlight>
              </a:rPr>
              <a:t>favoriser le développement du transport aérien</a:t>
            </a:r>
            <a:r>
              <a:rPr lang="fr-FR" dirty="0">
                <a:highlight>
                  <a:srgbClr val="FFFF00"/>
                </a:highlight>
              </a:rPr>
              <a:t> </a:t>
            </a:r>
            <a:r>
              <a:rPr lang="fr-FR" dirty="0"/>
              <a:t>en unifiant et en coordonnant les normes et les règlements internationaux</a:t>
            </a:r>
          </a:p>
          <a:p>
            <a:r>
              <a:rPr lang="fr-FR" b="1" dirty="0">
                <a:highlight>
                  <a:srgbClr val="FFFF00"/>
                </a:highlight>
              </a:rPr>
              <a:t>intervenir dans les domaines de la sécurité</a:t>
            </a:r>
            <a:r>
              <a:rPr lang="fr-FR" dirty="0">
                <a:highlight>
                  <a:srgbClr val="FFFF00"/>
                </a:highlight>
              </a:rPr>
              <a:t> </a:t>
            </a:r>
            <a:r>
              <a:rPr lang="fr-FR" dirty="0"/>
              <a:t>des passagers, du fret aérien, dans l’amélioration et la modernisation des services mais aussi la réduction et l’optimisation des coûts</a:t>
            </a:r>
          </a:p>
          <a:p>
            <a:pPr marL="0" indent="0">
              <a:buNone/>
            </a:pPr>
            <a:r>
              <a:rPr lang="fr-FR" dirty="0"/>
              <a:t>L’association a ainsi procédé à une </a:t>
            </a:r>
            <a:r>
              <a:rPr lang="fr-FR" b="1" dirty="0"/>
              <a:t>identification des aéroports et des compagnies aériennes</a:t>
            </a:r>
            <a:r>
              <a:rPr lang="fr-FR" dirty="0"/>
              <a:t> du monde entier par des </a:t>
            </a:r>
            <a:r>
              <a:rPr lang="fr-FR" b="1" dirty="0"/>
              <a:t>codes « IATA » uniques</a:t>
            </a:r>
            <a:r>
              <a:rPr lang="fr-FR" dirty="0"/>
              <a:t> </a:t>
            </a:r>
            <a:r>
              <a:rPr lang="fr-FR" b="1" dirty="0">
                <a:highlight>
                  <a:srgbClr val="00FFFF"/>
                </a:highlight>
              </a:rPr>
              <a:t>(3 lettres </a:t>
            </a:r>
            <a:r>
              <a:rPr lang="fr-FR" dirty="0"/>
              <a:t>pour les aéroports et </a:t>
            </a:r>
            <a:r>
              <a:rPr lang="fr-FR" b="1" dirty="0">
                <a:highlight>
                  <a:srgbClr val="00FFFF"/>
                </a:highlight>
              </a:rPr>
              <a:t>2 lettres </a:t>
            </a:r>
            <a:r>
              <a:rPr lang="fr-FR" dirty="0"/>
              <a:t>pour les compagnies). Ces codes servent de standards lors d’échanges d’informations entre les acteurs du marché aérien. Ils apportent une grande simplification de ces échanges et facilitent le développement du billet électronique.</a:t>
            </a:r>
          </a:p>
          <a:p>
            <a:endParaRPr lang="fr-FR" dirty="0"/>
          </a:p>
        </p:txBody>
      </p:sp>
    </p:spTree>
    <p:extLst>
      <p:ext uri="{BB962C8B-B14F-4D97-AF65-F5344CB8AC3E}">
        <p14:creationId xmlns:p14="http://schemas.microsoft.com/office/powerpoint/2010/main" val="348135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F7B15-CA55-6041-9987-BE277BE98B75}"/>
              </a:ext>
            </a:extLst>
          </p:cNvPr>
          <p:cNvSpPr>
            <a:spLocks noGrp="1"/>
          </p:cNvSpPr>
          <p:nvPr>
            <p:ph type="title"/>
          </p:nvPr>
        </p:nvSpPr>
        <p:spPr/>
        <p:txBody>
          <a:bodyPr>
            <a:normAutofit fontScale="90000"/>
          </a:bodyPr>
          <a:lstStyle/>
          <a:p>
            <a:r>
              <a:rPr lang="fr-FR" b="1" dirty="0">
                <a:solidFill>
                  <a:srgbClr val="0070C0"/>
                </a:solidFill>
              </a:rPr>
              <a:t>III. Organisation et règlementation des transports « touristiques » au Sénégal</a:t>
            </a:r>
            <a:endParaRPr lang="fr-FR" dirty="0"/>
          </a:p>
        </p:txBody>
      </p:sp>
      <p:sp>
        <p:nvSpPr>
          <p:cNvPr id="3" name="Espace réservé du contenu 2">
            <a:extLst>
              <a:ext uri="{FF2B5EF4-FFF2-40B4-BE49-F238E27FC236}">
                <a16:creationId xmlns:a16="http://schemas.microsoft.com/office/drawing/2014/main" id="{C8548109-9B66-A14D-804F-0060A9D326CA}"/>
              </a:ext>
            </a:extLst>
          </p:cNvPr>
          <p:cNvSpPr>
            <a:spLocks noGrp="1"/>
          </p:cNvSpPr>
          <p:nvPr>
            <p:ph idx="1"/>
          </p:nvPr>
        </p:nvSpPr>
        <p:spPr/>
        <p:txBody>
          <a:bodyPr>
            <a:normAutofit fontScale="77500" lnSpcReduction="20000"/>
          </a:bodyPr>
          <a:lstStyle/>
          <a:p>
            <a:pPr marL="0" indent="0" algn="ctr">
              <a:buNone/>
            </a:pPr>
            <a:r>
              <a:rPr lang="fr-FR" sz="2800" b="1" dirty="0"/>
              <a:t>3 domaines de transports « touristiques » : </a:t>
            </a:r>
          </a:p>
          <a:p>
            <a:pPr marL="0" indent="0" algn="ctr">
              <a:buNone/>
            </a:pPr>
            <a:r>
              <a:rPr lang="fr-FR" sz="2800" b="1" dirty="0"/>
              <a:t>3 niveaux de législation, 3 niveaux de règlementation</a:t>
            </a:r>
          </a:p>
          <a:p>
            <a:pPr marL="0" indent="0" algn="ctr">
              <a:buNone/>
            </a:pPr>
            <a:r>
              <a:rPr lang="fr-FR" sz="2800" b="1" dirty="0"/>
              <a:t>Gouvernance horizontale car management interministériel, intersectoriel, multi-acteurs d’où difficultés managériales</a:t>
            </a:r>
          </a:p>
          <a:p>
            <a:r>
              <a:rPr lang="fr-FR" dirty="0"/>
              <a:t>Transport aérien (aviation civile) / (Tourisme/Transport aérien)</a:t>
            </a:r>
          </a:p>
          <a:p>
            <a:r>
              <a:rPr lang="fr-FR" dirty="0"/>
              <a:t>Transport terrestre (automobile, trains, etc.) /(Tourisme, Infrastructures terrestres)</a:t>
            </a:r>
          </a:p>
          <a:p>
            <a:r>
              <a:rPr lang="fr-FR" dirty="0"/>
              <a:t>Transport maritime (MPEM) (Ministère des Pêches et de l'Economie maritime)</a:t>
            </a:r>
          </a:p>
          <a:p>
            <a:pPr marL="0" indent="0" algn="ctr">
              <a:buNone/>
            </a:pPr>
            <a:r>
              <a:rPr lang="fr-FR" sz="2600" b="1" dirty="0">
                <a:solidFill>
                  <a:srgbClr val="FF0000"/>
                </a:solidFill>
              </a:rPr>
              <a:t>(Voir à ce propos le cours de ORT - Organisation et Règlementation touristique)</a:t>
            </a:r>
          </a:p>
          <a:p>
            <a:endParaRPr lang="fr-FR" dirty="0"/>
          </a:p>
          <a:p>
            <a:pPr marL="0" indent="0">
              <a:buNone/>
            </a:pPr>
            <a:endParaRPr lang="fr-FR" dirty="0"/>
          </a:p>
        </p:txBody>
      </p:sp>
    </p:spTree>
    <p:extLst>
      <p:ext uri="{BB962C8B-B14F-4D97-AF65-F5344CB8AC3E}">
        <p14:creationId xmlns:p14="http://schemas.microsoft.com/office/powerpoint/2010/main" val="3006731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DD6D1-903B-5F4C-A587-CD57B3006382}"/>
              </a:ext>
            </a:extLst>
          </p:cNvPr>
          <p:cNvSpPr>
            <a:spLocks noGrp="1"/>
          </p:cNvSpPr>
          <p:nvPr>
            <p:ph type="title"/>
          </p:nvPr>
        </p:nvSpPr>
        <p:spPr/>
        <p:txBody>
          <a:bodyPr>
            <a:normAutofit fontScale="90000"/>
          </a:bodyPr>
          <a:lstStyle/>
          <a:p>
            <a:r>
              <a:rPr lang="fr-FR" sz="3600" b="1" dirty="0">
                <a:solidFill>
                  <a:srgbClr val="0070C0"/>
                </a:solidFill>
              </a:rPr>
              <a:t>Tourisme et transports : Organisation et règlementation de l’aviation civile nationale</a:t>
            </a:r>
            <a:br>
              <a:rPr lang="fr-FR" sz="3600" b="1" dirty="0">
                <a:solidFill>
                  <a:srgbClr val="0070C0"/>
                </a:solidFill>
              </a:rPr>
            </a:br>
            <a:r>
              <a:rPr lang="fr-FR" sz="3600" b="1" dirty="0">
                <a:solidFill>
                  <a:srgbClr val="0070C0"/>
                </a:solidFill>
              </a:rPr>
              <a:t>MISSIONS DE L’ANACIM</a:t>
            </a:r>
            <a:br>
              <a:rPr lang="fr-FR" b="1" dirty="0">
                <a:solidFill>
                  <a:srgbClr val="0070C0"/>
                </a:solidFill>
              </a:rPr>
            </a:br>
            <a:endParaRPr lang="fr-FR" b="1" dirty="0">
              <a:solidFill>
                <a:srgbClr val="0070C0"/>
              </a:solidFill>
            </a:endParaRPr>
          </a:p>
        </p:txBody>
      </p:sp>
      <p:sp>
        <p:nvSpPr>
          <p:cNvPr id="3" name="Espace réservé du contenu 2">
            <a:extLst>
              <a:ext uri="{FF2B5EF4-FFF2-40B4-BE49-F238E27FC236}">
                <a16:creationId xmlns:a16="http://schemas.microsoft.com/office/drawing/2014/main" id="{1A701768-032D-4C4C-B6F0-F3C82EF29166}"/>
              </a:ext>
            </a:extLst>
          </p:cNvPr>
          <p:cNvSpPr>
            <a:spLocks noGrp="1"/>
          </p:cNvSpPr>
          <p:nvPr>
            <p:ph idx="1"/>
          </p:nvPr>
        </p:nvSpPr>
        <p:spPr>
          <a:xfrm>
            <a:off x="1295400" y="2451100"/>
            <a:ext cx="10147299" cy="3848100"/>
          </a:xfrm>
        </p:spPr>
        <p:txBody>
          <a:bodyPr>
            <a:normAutofit fontScale="77500" lnSpcReduction="20000"/>
          </a:bodyPr>
          <a:lstStyle/>
          <a:p>
            <a:r>
              <a:rPr lang="fr-FR" sz="2800" b="1" dirty="0"/>
              <a:t>supervision</a:t>
            </a:r>
            <a:r>
              <a:rPr lang="fr-FR" sz="2800" dirty="0"/>
              <a:t> </a:t>
            </a:r>
            <a:r>
              <a:rPr lang="fr-FR" sz="2800" b="1" dirty="0"/>
              <a:t>de la navigation aérienne </a:t>
            </a:r>
            <a:r>
              <a:rPr lang="fr-FR" sz="2800" dirty="0"/>
              <a:t>et au niveau des aérodromes au Sénégal ;</a:t>
            </a:r>
          </a:p>
          <a:p>
            <a:r>
              <a:rPr lang="fr-FR" sz="2800" b="1" dirty="0"/>
              <a:t>élaboration de la réglementation nationale </a:t>
            </a:r>
            <a:r>
              <a:rPr lang="fr-FR" sz="2800" dirty="0"/>
              <a:t>en matière de navigation aérienne et d’aérodrome ;</a:t>
            </a:r>
          </a:p>
          <a:p>
            <a:r>
              <a:rPr lang="fr-FR" sz="2800" b="1" dirty="0"/>
              <a:t>suivi de l’évolution des normes et pratiques </a:t>
            </a:r>
            <a:r>
              <a:rPr lang="fr-FR" sz="2800" dirty="0"/>
              <a:t>recommandées par l’OACI en matière de navigation aérienne et d’aérodrome ;</a:t>
            </a:r>
          </a:p>
          <a:p>
            <a:r>
              <a:rPr lang="fr-FR" sz="2800" b="1" dirty="0"/>
              <a:t>mise en place des systèmes d’informations</a:t>
            </a:r>
            <a:r>
              <a:rPr lang="fr-FR" sz="2800" dirty="0"/>
              <a:t> et de communications de l’Agence</a:t>
            </a:r>
            <a:r>
              <a:rPr lang="fr-FR" dirty="0"/>
              <a:t>.</a:t>
            </a:r>
          </a:p>
          <a:p>
            <a:pPr marL="0" indent="0" algn="ctr">
              <a:buNone/>
            </a:pPr>
            <a:r>
              <a:rPr lang="fr-FR" sz="3100" b="1" dirty="0">
                <a:solidFill>
                  <a:srgbClr val="FF0000"/>
                </a:solidFill>
              </a:rPr>
              <a:t>À l’attention des étudiants de METH</a:t>
            </a:r>
          </a:p>
          <a:p>
            <a:pPr marL="0" indent="0" algn="ctr">
              <a:buNone/>
            </a:pPr>
            <a:r>
              <a:rPr lang="fr-FR" sz="3100" b="1" dirty="0">
                <a:solidFill>
                  <a:srgbClr val="FF0000"/>
                </a:solidFill>
              </a:rPr>
              <a:t>Pour la création d’une entreprise de transport touristique aérien, s’adresser aux ministères en charge du Tourisme et du Transport aérien</a:t>
            </a:r>
            <a:endParaRPr lang="fr-FR" sz="3100" dirty="0"/>
          </a:p>
        </p:txBody>
      </p:sp>
    </p:spTree>
    <p:extLst>
      <p:ext uri="{BB962C8B-B14F-4D97-AF65-F5344CB8AC3E}">
        <p14:creationId xmlns:p14="http://schemas.microsoft.com/office/powerpoint/2010/main" val="198675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92BD5-DAA0-BB4A-A06E-69715D6DCD2D}"/>
              </a:ext>
            </a:extLst>
          </p:cNvPr>
          <p:cNvSpPr>
            <a:spLocks noGrp="1"/>
          </p:cNvSpPr>
          <p:nvPr>
            <p:ph type="title"/>
          </p:nvPr>
        </p:nvSpPr>
        <p:spPr>
          <a:xfrm>
            <a:off x="1295402" y="342900"/>
            <a:ext cx="9601196" cy="1518173"/>
          </a:xfrm>
        </p:spPr>
        <p:txBody>
          <a:bodyPr>
            <a:noAutofit/>
          </a:bodyPr>
          <a:lstStyle/>
          <a:p>
            <a:r>
              <a:rPr lang="fr-FR" sz="3200" b="1" dirty="0">
                <a:solidFill>
                  <a:srgbClr val="0070C0"/>
                </a:solidFill>
              </a:rPr>
              <a:t>Tourisme et transports : Organisation et règlementation de l’aviation civile nationale</a:t>
            </a:r>
            <a:br>
              <a:rPr lang="fr-FR" sz="2800" b="1" dirty="0">
                <a:solidFill>
                  <a:srgbClr val="0070C0"/>
                </a:solidFill>
              </a:rPr>
            </a:br>
            <a:r>
              <a:rPr lang="fr-FR" sz="2800" b="1" dirty="0">
                <a:solidFill>
                  <a:srgbClr val="0070C0"/>
                </a:solidFill>
              </a:rPr>
              <a:t>MISSIONS DE LA DTA</a:t>
            </a:r>
          </a:p>
        </p:txBody>
      </p:sp>
      <p:sp>
        <p:nvSpPr>
          <p:cNvPr id="3" name="Espace réservé du contenu 2">
            <a:extLst>
              <a:ext uri="{FF2B5EF4-FFF2-40B4-BE49-F238E27FC236}">
                <a16:creationId xmlns:a16="http://schemas.microsoft.com/office/drawing/2014/main" id="{959C0F58-2375-3147-A783-F9865030837F}"/>
              </a:ext>
            </a:extLst>
          </p:cNvPr>
          <p:cNvSpPr>
            <a:spLocks noGrp="1"/>
          </p:cNvSpPr>
          <p:nvPr>
            <p:ph idx="1"/>
          </p:nvPr>
        </p:nvSpPr>
        <p:spPr>
          <a:xfrm>
            <a:off x="698500" y="1990165"/>
            <a:ext cx="10871199" cy="4524935"/>
          </a:xfrm>
        </p:spPr>
        <p:txBody>
          <a:bodyPr>
            <a:normAutofit fontScale="85000" lnSpcReduction="20000"/>
          </a:bodyPr>
          <a:lstStyle/>
          <a:p>
            <a:r>
              <a:rPr lang="fr-FR" dirty="0"/>
              <a:t>élaboration et mise en œuvre de la politique nationale en matière de transport aérien ;</a:t>
            </a:r>
          </a:p>
          <a:p>
            <a:r>
              <a:rPr lang="fr-FR" dirty="0"/>
              <a:t>négociation et suivi des accords aériens ;</a:t>
            </a:r>
          </a:p>
          <a:p>
            <a:r>
              <a:rPr lang="fr-FR" dirty="0"/>
              <a:t>gestion des droits de trafic et approbation des programmes d’exploitation des compagnies (ANACIM) ;</a:t>
            </a:r>
          </a:p>
          <a:p>
            <a:r>
              <a:rPr lang="fr-FR" dirty="0"/>
              <a:t>gestion des autorisations de survol du territoire national  et d’atterrissage  sur les aérodromes situés sur le territoire national  (ANACIM);</a:t>
            </a:r>
          </a:p>
          <a:p>
            <a:r>
              <a:rPr lang="fr-FR" dirty="0"/>
              <a:t>participation à l’élaboration et le suivi de la mise à jour des textes législatifs et règlementaires en matière d’aviation civile ;</a:t>
            </a:r>
          </a:p>
          <a:p>
            <a:r>
              <a:rPr lang="fr-FR" dirty="0"/>
              <a:t>participation à l’instruction des dossiers d’agrément ;</a:t>
            </a:r>
          </a:p>
          <a:p>
            <a:r>
              <a:rPr lang="fr-FR" dirty="0"/>
              <a:t>collecte, analyse et diffusion des données statistiques relatives aux passagers, fret, courrier, avions et compagnies (ANACIM);</a:t>
            </a:r>
          </a:p>
          <a:p>
            <a:r>
              <a:rPr lang="fr-FR" dirty="0"/>
              <a:t>délivrance des permis de vol spécial et autorisations exceptionnelles  (ANACIM);</a:t>
            </a:r>
          </a:p>
          <a:p>
            <a:r>
              <a:rPr lang="fr-FR" dirty="0"/>
              <a:t>contribuer à la supervision de la sécurité et de la sûreté.</a:t>
            </a:r>
          </a:p>
          <a:p>
            <a:endParaRPr lang="fr-FR" dirty="0"/>
          </a:p>
        </p:txBody>
      </p:sp>
    </p:spTree>
    <p:extLst>
      <p:ext uri="{BB962C8B-B14F-4D97-AF65-F5344CB8AC3E}">
        <p14:creationId xmlns:p14="http://schemas.microsoft.com/office/powerpoint/2010/main" val="380645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F13FE-CE4F-264E-84B3-2B6B334A30A7}"/>
              </a:ext>
            </a:extLst>
          </p:cNvPr>
          <p:cNvSpPr>
            <a:spLocks noGrp="1"/>
          </p:cNvSpPr>
          <p:nvPr>
            <p:ph type="title"/>
          </p:nvPr>
        </p:nvSpPr>
        <p:spPr/>
        <p:txBody>
          <a:bodyPr>
            <a:normAutofit fontScale="90000"/>
          </a:bodyPr>
          <a:lstStyle/>
          <a:p>
            <a:r>
              <a:rPr lang="fr-FR" sz="4000" b="1" dirty="0">
                <a:solidFill>
                  <a:srgbClr val="0070C0"/>
                </a:solidFill>
              </a:rPr>
              <a:t>RESSOURCES et MODALITES D’EVALUATION</a:t>
            </a:r>
          </a:p>
        </p:txBody>
      </p:sp>
      <p:sp>
        <p:nvSpPr>
          <p:cNvPr id="3" name="Espace réservé du contenu 2">
            <a:extLst>
              <a:ext uri="{FF2B5EF4-FFF2-40B4-BE49-F238E27FC236}">
                <a16:creationId xmlns:a16="http://schemas.microsoft.com/office/drawing/2014/main" id="{46C52771-8D5B-8E47-8A90-DFF7F0C27271}"/>
              </a:ext>
            </a:extLst>
          </p:cNvPr>
          <p:cNvSpPr>
            <a:spLocks noGrp="1"/>
          </p:cNvSpPr>
          <p:nvPr>
            <p:ph idx="1"/>
          </p:nvPr>
        </p:nvSpPr>
        <p:spPr>
          <a:xfrm>
            <a:off x="893379" y="2556932"/>
            <a:ext cx="10657490" cy="3318936"/>
          </a:xfrm>
        </p:spPr>
        <p:txBody>
          <a:bodyPr/>
          <a:lstStyle/>
          <a:p>
            <a:pPr>
              <a:buFont typeface="Wingdings" pitchFamily="2" charset="2"/>
              <a:buChar char="Ø"/>
            </a:pPr>
            <a:r>
              <a:rPr lang="fr-FR" b="1" dirty="0"/>
              <a:t> </a:t>
            </a:r>
            <a:r>
              <a:rPr lang="fr-FR" sz="2800" b="1" dirty="0"/>
              <a:t>Modalité: </a:t>
            </a:r>
            <a:r>
              <a:rPr lang="fr-FR" sz="2800" dirty="0"/>
              <a:t>Présentation PPT de l’enseignant (présentiel)</a:t>
            </a:r>
          </a:p>
          <a:p>
            <a:pPr>
              <a:buFont typeface="Wingdings" pitchFamily="2" charset="2"/>
              <a:buChar char="Ø"/>
            </a:pPr>
            <a:r>
              <a:rPr lang="fr-FR" sz="2800" b="1" dirty="0"/>
              <a:t> Ressources </a:t>
            </a:r>
            <a:r>
              <a:rPr lang="fr-FR" sz="2800" dirty="0"/>
              <a:t>(Tableaux statistiques,  images et textes, rapports et cartes)</a:t>
            </a:r>
          </a:p>
          <a:p>
            <a:pPr>
              <a:buFont typeface="Wingdings" pitchFamily="2" charset="2"/>
              <a:buChar char="Ø"/>
            </a:pPr>
            <a:r>
              <a:rPr lang="fr-FR" sz="2800" dirty="0"/>
              <a:t> </a:t>
            </a:r>
            <a:r>
              <a:rPr lang="fr-FR" sz="2800" b="1" dirty="0"/>
              <a:t>TPE </a:t>
            </a:r>
            <a:r>
              <a:rPr lang="fr-FR" sz="2800" dirty="0"/>
              <a:t>(exposés des étudiants, travail de groupes, exposé individuel)</a:t>
            </a:r>
          </a:p>
          <a:p>
            <a:pPr>
              <a:buFont typeface="Wingdings" pitchFamily="2" charset="2"/>
              <a:buChar char="Ø"/>
            </a:pPr>
            <a:r>
              <a:rPr lang="fr-FR" sz="2800" dirty="0"/>
              <a:t> </a:t>
            </a:r>
            <a:r>
              <a:rPr lang="fr-FR" sz="2800" b="1" dirty="0"/>
              <a:t>Évaluation</a:t>
            </a:r>
            <a:r>
              <a:rPr lang="fr-FR" sz="2800" dirty="0"/>
              <a:t> : question de cours, analyse de documents et proposition stratégique et opérationnelle </a:t>
            </a:r>
          </a:p>
        </p:txBody>
      </p:sp>
    </p:spTree>
    <p:extLst>
      <p:ext uri="{BB962C8B-B14F-4D97-AF65-F5344CB8AC3E}">
        <p14:creationId xmlns:p14="http://schemas.microsoft.com/office/powerpoint/2010/main" val="3789253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A3293-1B08-8145-8129-5B9F9BA34292}"/>
              </a:ext>
            </a:extLst>
          </p:cNvPr>
          <p:cNvSpPr>
            <a:spLocks noGrp="1"/>
          </p:cNvSpPr>
          <p:nvPr>
            <p:ph type="title"/>
          </p:nvPr>
        </p:nvSpPr>
        <p:spPr/>
        <p:txBody>
          <a:bodyPr>
            <a:noAutofit/>
          </a:bodyPr>
          <a:lstStyle/>
          <a:p>
            <a:r>
              <a:rPr lang="fr-FR" sz="3200" b="1" dirty="0">
                <a:solidFill>
                  <a:srgbClr val="0070C0"/>
                </a:solidFill>
              </a:rPr>
              <a:t>REGLEMENTATION DES TRANSPORTS TOURISTIQUES TERRESTRES AU SENEGAL</a:t>
            </a:r>
            <a:br>
              <a:rPr lang="fr-FR" sz="3200" b="1" dirty="0">
                <a:solidFill>
                  <a:srgbClr val="0070C0"/>
                </a:solidFill>
              </a:rPr>
            </a:br>
            <a:endParaRPr lang="fr-FR" sz="3200" b="1" dirty="0">
              <a:solidFill>
                <a:srgbClr val="0070C0"/>
              </a:solidFill>
            </a:endParaRPr>
          </a:p>
        </p:txBody>
      </p:sp>
      <p:sp>
        <p:nvSpPr>
          <p:cNvPr id="3" name="Espace réservé du contenu 2">
            <a:extLst>
              <a:ext uri="{FF2B5EF4-FFF2-40B4-BE49-F238E27FC236}">
                <a16:creationId xmlns:a16="http://schemas.microsoft.com/office/drawing/2014/main" id="{EF5C87C5-923F-B049-B6CF-25149A94DDC6}"/>
              </a:ext>
            </a:extLst>
          </p:cNvPr>
          <p:cNvSpPr>
            <a:spLocks noGrp="1"/>
          </p:cNvSpPr>
          <p:nvPr>
            <p:ph idx="1"/>
          </p:nvPr>
        </p:nvSpPr>
        <p:spPr>
          <a:xfrm>
            <a:off x="1295400" y="2556932"/>
            <a:ext cx="10121899" cy="3577168"/>
          </a:xfrm>
        </p:spPr>
        <p:txBody>
          <a:bodyPr>
            <a:normAutofit fontScale="92500"/>
          </a:bodyPr>
          <a:lstStyle/>
          <a:p>
            <a:r>
              <a:rPr lang="fr-FR" b="1" dirty="0"/>
              <a:t>Texte de base</a:t>
            </a:r>
            <a:r>
              <a:rPr lang="fr-FR" dirty="0"/>
              <a:t>: décret 2005-144 du 2 mars 2005 portant règlementation des agences de voyages, de tourisme et de transports touristiques (voir cours ORT)</a:t>
            </a:r>
          </a:p>
          <a:p>
            <a:r>
              <a:rPr lang="fr-FR" b="1" dirty="0"/>
              <a:t>Organisation</a:t>
            </a:r>
            <a:r>
              <a:rPr lang="fr-FR" dirty="0"/>
              <a:t> du transport touristique terrestre au Sénégal (non maritime, non aérien)</a:t>
            </a:r>
          </a:p>
          <a:p>
            <a:r>
              <a:rPr lang="fr-FR" b="1" dirty="0"/>
              <a:t>Modalités de création </a:t>
            </a:r>
            <a:r>
              <a:rPr lang="fr-FR" dirty="0"/>
              <a:t>d’une entreprise de transport touristique et dispositions à prendre au regard du décret cité supra. (voir fiche synoptique </a:t>
            </a:r>
            <a:r>
              <a:rPr lang="fr-FR" b="1" dirty="0"/>
              <a:t>AVTTT)</a:t>
            </a:r>
          </a:p>
          <a:p>
            <a:pPr marL="0" indent="0" algn="ctr">
              <a:buNone/>
            </a:pPr>
            <a:r>
              <a:rPr lang="fr-FR" b="1" dirty="0">
                <a:solidFill>
                  <a:srgbClr val="FF0000"/>
                </a:solidFill>
              </a:rPr>
              <a:t>À l’attention des étudiants de METH</a:t>
            </a:r>
          </a:p>
          <a:p>
            <a:pPr marL="0" indent="0">
              <a:buNone/>
            </a:pPr>
            <a:r>
              <a:rPr lang="fr-FR" b="1" dirty="0">
                <a:solidFill>
                  <a:srgbClr val="FF0000"/>
                </a:solidFill>
              </a:rPr>
              <a:t>Pour la création d’une entreprise de transport touristique terrestre (automobile), s’adresser au MTA et au MITD , transports touristiques ferroviaires (MITD)</a:t>
            </a:r>
            <a:endParaRPr lang="fr-FR" b="1" dirty="0"/>
          </a:p>
        </p:txBody>
      </p:sp>
    </p:spTree>
    <p:extLst>
      <p:ext uri="{BB962C8B-B14F-4D97-AF65-F5344CB8AC3E}">
        <p14:creationId xmlns:p14="http://schemas.microsoft.com/office/powerpoint/2010/main" val="1174673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3E094-7BCE-0348-AA49-97369A16E842}"/>
              </a:ext>
            </a:extLst>
          </p:cNvPr>
          <p:cNvSpPr>
            <a:spLocks noGrp="1"/>
          </p:cNvSpPr>
          <p:nvPr>
            <p:ph type="title"/>
          </p:nvPr>
        </p:nvSpPr>
        <p:spPr>
          <a:xfrm>
            <a:off x="1295402" y="774701"/>
            <a:ext cx="9601196" cy="939800"/>
          </a:xfrm>
        </p:spPr>
        <p:txBody>
          <a:bodyPr>
            <a:noAutofit/>
          </a:bodyPr>
          <a:lstStyle/>
          <a:p>
            <a:r>
              <a:rPr lang="fr-FR" sz="2800" b="1" dirty="0">
                <a:solidFill>
                  <a:srgbClr val="0070C0"/>
                </a:solidFill>
              </a:rPr>
              <a:t>REGLEMENTATION DES TRANSPORTS </a:t>
            </a:r>
            <a:br>
              <a:rPr lang="fr-FR" sz="2800" b="1" dirty="0">
                <a:solidFill>
                  <a:srgbClr val="0070C0"/>
                </a:solidFill>
              </a:rPr>
            </a:br>
            <a:r>
              <a:rPr lang="fr-FR" sz="2800" b="1" dirty="0">
                <a:solidFill>
                  <a:srgbClr val="0070C0"/>
                </a:solidFill>
              </a:rPr>
              <a:t>MARITIMES AU SENEGAL</a:t>
            </a:r>
            <a:endParaRPr lang="fr-FR" sz="2800" dirty="0"/>
          </a:p>
        </p:txBody>
      </p:sp>
      <p:sp>
        <p:nvSpPr>
          <p:cNvPr id="3" name="Espace réservé du contenu 2">
            <a:extLst>
              <a:ext uri="{FF2B5EF4-FFF2-40B4-BE49-F238E27FC236}">
                <a16:creationId xmlns:a16="http://schemas.microsoft.com/office/drawing/2014/main" id="{C262D25F-62BB-314A-9DDF-7ECD94B434F1}"/>
              </a:ext>
            </a:extLst>
          </p:cNvPr>
          <p:cNvSpPr>
            <a:spLocks noGrp="1"/>
          </p:cNvSpPr>
          <p:nvPr>
            <p:ph idx="1"/>
          </p:nvPr>
        </p:nvSpPr>
        <p:spPr>
          <a:xfrm>
            <a:off x="1295400" y="1714501"/>
            <a:ext cx="10134599" cy="4965699"/>
          </a:xfrm>
        </p:spPr>
        <p:txBody>
          <a:bodyPr>
            <a:normAutofit fontScale="92500" lnSpcReduction="10000"/>
          </a:bodyPr>
          <a:lstStyle/>
          <a:p>
            <a:r>
              <a:rPr lang="fr-FR" dirty="0"/>
              <a:t>Frontières entre transports maritimes touristiques et non touristiques </a:t>
            </a:r>
            <a:r>
              <a:rPr lang="fr-FR" dirty="0">
                <a:highlight>
                  <a:srgbClr val="FFFF00"/>
                </a:highlight>
              </a:rPr>
              <a:t>sont très floues</a:t>
            </a:r>
            <a:r>
              <a:rPr lang="fr-FR" dirty="0"/>
              <a:t>. D’où prérogatives </a:t>
            </a:r>
            <a:r>
              <a:rPr lang="fr-FR" dirty="0">
                <a:highlight>
                  <a:srgbClr val="FFFF00"/>
                </a:highlight>
              </a:rPr>
              <a:t>interministérielles </a:t>
            </a:r>
            <a:r>
              <a:rPr lang="fr-FR" dirty="0"/>
              <a:t>(Pêche, Forces armées, etc.) </a:t>
            </a:r>
          </a:p>
          <a:p>
            <a:r>
              <a:rPr lang="fr-FR" dirty="0"/>
              <a:t>absence du Tourisme dans la gestion (commission) du transport maritime de passagers. </a:t>
            </a:r>
          </a:p>
          <a:p>
            <a:r>
              <a:rPr lang="fr-FR" dirty="0"/>
              <a:t>Référence à la </a:t>
            </a:r>
            <a:r>
              <a:rPr lang="fr-FR" b="1" dirty="0"/>
              <a:t>LOI n° 2002-22 du 16 août 2002 portant Code de la Marine marchande qui légifère en même temps le transport de passagers (Voir le cours de règlementation touristique)</a:t>
            </a:r>
            <a:endParaRPr lang="fr-FR" dirty="0"/>
          </a:p>
          <a:p>
            <a:r>
              <a:rPr lang="fr-FR" dirty="0"/>
              <a:t>Aux termes de </a:t>
            </a:r>
            <a:r>
              <a:rPr lang="fr-FR" dirty="0">
                <a:highlight>
                  <a:srgbClr val="FFFF00"/>
                </a:highlight>
              </a:rPr>
              <a:t>l’exposé des motifs de ladite loi</a:t>
            </a:r>
            <a:r>
              <a:rPr lang="fr-FR" dirty="0"/>
              <a:t>, « la navigation maritime est la navigation qui s’effectue en mer, dans les ports ou rades, sur les étangs salés, les canaux y compris dans le domaine public maritime et dans les parties des fleuves, rivières, en principe jusqu’au premier obstacle permanent qui s’oppose au passage des navires de mer. »</a:t>
            </a:r>
          </a:p>
          <a:p>
            <a:r>
              <a:rPr lang="fr-FR" dirty="0"/>
              <a:t>« Est considérée comme maritime, la navigation qui est effectuée en eaux fluviales lorsqu’elle est l’accessoire d’une navigation principalement effectuée en eaux maritimes. »</a:t>
            </a:r>
            <a:br>
              <a:rPr lang="fr-FR" dirty="0"/>
            </a:br>
            <a:endParaRPr lang="fr-FR" dirty="0"/>
          </a:p>
        </p:txBody>
      </p:sp>
    </p:spTree>
    <p:extLst>
      <p:ext uri="{BB962C8B-B14F-4D97-AF65-F5344CB8AC3E}">
        <p14:creationId xmlns:p14="http://schemas.microsoft.com/office/powerpoint/2010/main" val="3578932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0ABF4-6D9A-8044-ADC4-CE73D5BAF82C}"/>
              </a:ext>
            </a:extLst>
          </p:cNvPr>
          <p:cNvSpPr>
            <a:spLocks noGrp="1"/>
          </p:cNvSpPr>
          <p:nvPr>
            <p:ph type="title"/>
          </p:nvPr>
        </p:nvSpPr>
        <p:spPr>
          <a:xfrm>
            <a:off x="1193802" y="190501"/>
            <a:ext cx="9601196" cy="1879600"/>
          </a:xfrm>
        </p:spPr>
        <p:txBody>
          <a:bodyPr>
            <a:noAutofit/>
          </a:bodyPr>
          <a:lstStyle/>
          <a:p>
            <a:r>
              <a:rPr lang="fr-FR" sz="3200" b="1" dirty="0">
                <a:solidFill>
                  <a:srgbClr val="0070C0"/>
                </a:solidFill>
              </a:rPr>
              <a:t>REGLEMENTATION DES TRANSPORTS </a:t>
            </a:r>
            <a:br>
              <a:rPr lang="fr-FR" sz="3200" b="1" dirty="0">
                <a:solidFill>
                  <a:srgbClr val="0070C0"/>
                </a:solidFill>
              </a:rPr>
            </a:br>
            <a:r>
              <a:rPr lang="fr-FR" sz="3200" b="1" dirty="0">
                <a:solidFill>
                  <a:srgbClr val="0070C0"/>
                </a:solidFill>
              </a:rPr>
              <a:t>MARITIMES AU SENEGAL</a:t>
            </a:r>
            <a:endParaRPr lang="fr-FR" sz="3200" dirty="0"/>
          </a:p>
        </p:txBody>
      </p:sp>
      <p:sp>
        <p:nvSpPr>
          <p:cNvPr id="3" name="Espace réservé du contenu 2">
            <a:extLst>
              <a:ext uri="{FF2B5EF4-FFF2-40B4-BE49-F238E27FC236}">
                <a16:creationId xmlns:a16="http://schemas.microsoft.com/office/drawing/2014/main" id="{A9ED9D56-C359-CD45-BCC2-D2FEB3221C24}"/>
              </a:ext>
            </a:extLst>
          </p:cNvPr>
          <p:cNvSpPr>
            <a:spLocks noGrp="1"/>
          </p:cNvSpPr>
          <p:nvPr>
            <p:ph idx="1"/>
          </p:nvPr>
        </p:nvSpPr>
        <p:spPr>
          <a:xfrm>
            <a:off x="889000" y="1866900"/>
            <a:ext cx="10985500" cy="4800598"/>
          </a:xfrm>
        </p:spPr>
        <p:txBody>
          <a:bodyPr>
            <a:normAutofit lnSpcReduction="10000"/>
          </a:bodyPr>
          <a:lstStyle/>
          <a:p>
            <a:pPr marL="0" indent="0">
              <a:buNone/>
            </a:pPr>
            <a:r>
              <a:rPr lang="fr-FR" sz="2800" dirty="0"/>
              <a:t>Le MPEM est chargé de règlementer « les transports maritimes, les assurances maritimes, les ventes maritimes, les auxiliaires du transport , les privilèges et hypothèques, les saisies et vente de navires ...  » </a:t>
            </a:r>
          </a:p>
          <a:p>
            <a:pPr marL="0" indent="0">
              <a:buNone/>
            </a:pPr>
            <a:r>
              <a:rPr lang="fr-FR" sz="2800" dirty="0"/>
              <a:t>Il règle les conflits entre pêche industrielle et pêche artisanale, lutte contre l’insécurité dans le domaine du transport de passagers et de marchandises, fixe les conditions de placement et de travail des marins, la configuration des navires.</a:t>
            </a:r>
          </a:p>
          <a:p>
            <a:pPr marL="0" indent="0" algn="ctr">
              <a:buNone/>
            </a:pPr>
            <a:r>
              <a:rPr lang="fr-FR" sz="2800" b="1" dirty="0">
                <a:solidFill>
                  <a:srgbClr val="FF0000"/>
                </a:solidFill>
              </a:rPr>
              <a:t>À l’attention des étudiants de METH</a:t>
            </a:r>
            <a:endParaRPr lang="fr-FR" sz="2800" dirty="0"/>
          </a:p>
          <a:p>
            <a:pPr marL="0" indent="0" algn="ctr">
              <a:buNone/>
            </a:pPr>
            <a:r>
              <a:rPr lang="fr-FR" sz="2800" b="1" dirty="0">
                <a:solidFill>
                  <a:srgbClr val="FF0000"/>
                </a:solidFill>
              </a:rPr>
              <a:t>Pour la création d’une entreprise de transport touristique maritime, s’adresser au MPEM</a:t>
            </a:r>
          </a:p>
        </p:txBody>
      </p:sp>
    </p:spTree>
    <p:extLst>
      <p:ext uri="{BB962C8B-B14F-4D97-AF65-F5344CB8AC3E}">
        <p14:creationId xmlns:p14="http://schemas.microsoft.com/office/powerpoint/2010/main" val="128237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1354F0-126C-7F48-8389-599235FDBEE9}"/>
              </a:ext>
            </a:extLst>
          </p:cNvPr>
          <p:cNvSpPr>
            <a:spLocks noGrp="1"/>
          </p:cNvSpPr>
          <p:nvPr>
            <p:ph type="title"/>
          </p:nvPr>
        </p:nvSpPr>
        <p:spPr/>
        <p:txBody>
          <a:bodyPr>
            <a:normAutofit fontScale="90000"/>
          </a:bodyPr>
          <a:lstStyle/>
          <a:p>
            <a:r>
              <a:rPr lang="fr-FR" b="1" dirty="0">
                <a:solidFill>
                  <a:srgbClr val="0070C0"/>
                </a:solidFill>
              </a:rPr>
              <a:t>IV. Impact des transports sur la diffusion du tourisme (</a:t>
            </a:r>
            <a:r>
              <a:rPr lang="fr-FR" sz="2700" b="1" dirty="0">
                <a:solidFill>
                  <a:srgbClr val="FF0000"/>
                </a:solidFill>
              </a:rPr>
              <a:t>Rappel : activité économique</a:t>
            </a:r>
            <a:r>
              <a:rPr lang="fr-FR" b="1" dirty="0">
                <a:solidFill>
                  <a:srgbClr val="0070C0"/>
                </a:solidFill>
              </a:rPr>
              <a:t>)</a:t>
            </a:r>
          </a:p>
        </p:txBody>
      </p:sp>
      <p:sp>
        <p:nvSpPr>
          <p:cNvPr id="3" name="Espace réservé du contenu 2">
            <a:extLst>
              <a:ext uri="{FF2B5EF4-FFF2-40B4-BE49-F238E27FC236}">
                <a16:creationId xmlns:a16="http://schemas.microsoft.com/office/drawing/2014/main" id="{63B17E27-33E0-354A-81BC-1807BE52FD02}"/>
              </a:ext>
            </a:extLst>
          </p:cNvPr>
          <p:cNvSpPr>
            <a:spLocks noGrp="1"/>
          </p:cNvSpPr>
          <p:nvPr>
            <p:ph idx="1"/>
          </p:nvPr>
        </p:nvSpPr>
        <p:spPr/>
        <p:txBody>
          <a:bodyPr>
            <a:normAutofit fontScale="92500" lnSpcReduction="10000"/>
          </a:bodyPr>
          <a:lstStyle/>
          <a:p>
            <a:r>
              <a:rPr lang="fr-FR" dirty="0"/>
              <a:t>Démocratisation des transports/moyens de déplacement(terrestre, maritime, aérien)</a:t>
            </a:r>
          </a:p>
          <a:p>
            <a:r>
              <a:rPr lang="fr-FR" dirty="0"/>
              <a:t>Réduction des espaces et de la taille de la planète, rapprochement des territoires (marchés) et donc intensification des flux touristiques</a:t>
            </a:r>
          </a:p>
          <a:p>
            <a:r>
              <a:rPr lang="fr-FR" dirty="0"/>
              <a:t>Diminution du coût des déplacements</a:t>
            </a:r>
          </a:p>
          <a:p>
            <a:r>
              <a:rPr lang="fr-FR" dirty="0"/>
              <a:t>Réduction du Coût unitaire moyen pondéré </a:t>
            </a:r>
            <a:r>
              <a:rPr lang="fr-FR" dirty="0">
                <a:highlight>
                  <a:srgbClr val="FFFF00"/>
                </a:highlight>
              </a:rPr>
              <a:t>(CUMP</a:t>
            </a:r>
            <a:r>
              <a:rPr lang="fr-FR" dirty="0"/>
              <a:t>) - dépense moyenne - d’un séjour touristique pour les ménages (diversification des moyens de transport et augmentation du pouvoir d’achat)</a:t>
            </a:r>
          </a:p>
          <a:p>
            <a:r>
              <a:rPr lang="fr-FR" dirty="0"/>
              <a:t>Prééminence du transport aérien avec l’apparition du </a:t>
            </a:r>
            <a:r>
              <a:rPr lang="fr-FR" dirty="0" err="1"/>
              <a:t>low</a:t>
            </a:r>
            <a:r>
              <a:rPr lang="fr-FR" dirty="0"/>
              <a:t> </a:t>
            </a:r>
            <a:r>
              <a:rPr lang="fr-FR" dirty="0" err="1"/>
              <a:t>cost</a:t>
            </a:r>
            <a:r>
              <a:rPr lang="fr-FR" dirty="0"/>
              <a:t> et du charter</a:t>
            </a:r>
          </a:p>
        </p:txBody>
      </p:sp>
    </p:spTree>
    <p:extLst>
      <p:ext uri="{BB962C8B-B14F-4D97-AF65-F5344CB8AC3E}">
        <p14:creationId xmlns:p14="http://schemas.microsoft.com/office/powerpoint/2010/main" val="3172858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1AA6CE-2A87-CD48-BA4C-FCF10EFB9BA7}"/>
              </a:ext>
            </a:extLst>
          </p:cNvPr>
          <p:cNvSpPr>
            <a:spLocks noGrp="1"/>
          </p:cNvSpPr>
          <p:nvPr>
            <p:ph type="title"/>
          </p:nvPr>
        </p:nvSpPr>
        <p:spPr>
          <a:xfrm>
            <a:off x="1295402" y="982133"/>
            <a:ext cx="9601196" cy="657482"/>
          </a:xfrm>
        </p:spPr>
        <p:txBody>
          <a:bodyPr>
            <a:normAutofit fontScale="90000"/>
          </a:bodyPr>
          <a:lstStyle/>
          <a:p>
            <a:br>
              <a:rPr lang="fr-FR" dirty="0"/>
            </a:br>
            <a:br>
              <a:rPr lang="fr-FR" dirty="0"/>
            </a:br>
            <a:r>
              <a:rPr lang="fr-FR" sz="4900" b="1" dirty="0">
                <a:solidFill>
                  <a:srgbClr val="FF0000"/>
                </a:solidFill>
              </a:rPr>
              <a:t>A.</a:t>
            </a:r>
            <a:r>
              <a:rPr lang="fr-FR" dirty="0"/>
              <a:t> </a:t>
            </a:r>
            <a:r>
              <a:rPr lang="fr-FR" b="1" dirty="0">
                <a:solidFill>
                  <a:srgbClr val="0070C0"/>
                </a:solidFill>
              </a:rPr>
              <a:t>Démocratisation des transports</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7E8DC827-2DD6-FC4A-B4F6-64E83A13A74C}"/>
              </a:ext>
            </a:extLst>
          </p:cNvPr>
          <p:cNvSpPr>
            <a:spLocks noGrp="1"/>
          </p:cNvSpPr>
          <p:nvPr>
            <p:ph idx="1"/>
          </p:nvPr>
        </p:nvSpPr>
        <p:spPr>
          <a:xfrm>
            <a:off x="1295401" y="2060028"/>
            <a:ext cx="9601196" cy="4025462"/>
          </a:xfrm>
        </p:spPr>
        <p:txBody>
          <a:bodyPr>
            <a:normAutofit/>
          </a:bodyPr>
          <a:lstStyle/>
          <a:p>
            <a:r>
              <a:rPr lang="fr-FR" dirty="0"/>
              <a:t>années 50 : le </a:t>
            </a:r>
            <a:r>
              <a:rPr lang="fr-FR" dirty="0" err="1">
                <a:highlight>
                  <a:srgbClr val="FFFF00"/>
                </a:highlight>
              </a:rPr>
              <a:t>Low</a:t>
            </a:r>
            <a:r>
              <a:rPr lang="fr-FR" dirty="0">
                <a:highlight>
                  <a:srgbClr val="FFFF00"/>
                </a:highlight>
              </a:rPr>
              <a:t> </a:t>
            </a:r>
            <a:r>
              <a:rPr lang="fr-FR" dirty="0" err="1">
                <a:highlight>
                  <a:srgbClr val="FFFF00"/>
                </a:highlight>
              </a:rPr>
              <a:t>cost</a:t>
            </a:r>
            <a:r>
              <a:rPr lang="fr-FR" dirty="0">
                <a:highlight>
                  <a:srgbClr val="FFFF00"/>
                </a:highlight>
              </a:rPr>
              <a:t> </a:t>
            </a:r>
            <a:r>
              <a:rPr lang="fr-FR" dirty="0"/>
              <a:t>et les Charters</a:t>
            </a:r>
          </a:p>
          <a:p>
            <a:r>
              <a:rPr lang="fr-FR" dirty="0"/>
              <a:t>Apparition de la classe </a:t>
            </a:r>
            <a:r>
              <a:rPr lang="fr-FR" dirty="0">
                <a:highlight>
                  <a:srgbClr val="FFFF00"/>
                </a:highlight>
              </a:rPr>
              <a:t>Eco</a:t>
            </a:r>
            <a:r>
              <a:rPr lang="fr-FR" dirty="0"/>
              <a:t> dans les vols commerciaux classiques</a:t>
            </a:r>
          </a:p>
          <a:p>
            <a:r>
              <a:rPr lang="fr-FR" b="1" dirty="0">
                <a:highlight>
                  <a:srgbClr val="00FFFF"/>
                </a:highlight>
              </a:rPr>
              <a:t>Charter: </a:t>
            </a:r>
            <a:r>
              <a:rPr lang="fr-FR" dirty="0">
                <a:highlight>
                  <a:srgbClr val="00FFFF"/>
                </a:highlight>
              </a:rPr>
              <a:t>vol organisé parallèlement aux lignes régulières et embarquant le plus de passagers possible, pas de 1</a:t>
            </a:r>
            <a:r>
              <a:rPr lang="fr-FR" baseline="30000" dirty="0">
                <a:highlight>
                  <a:srgbClr val="00FFFF"/>
                </a:highlight>
              </a:rPr>
              <a:t>ère </a:t>
            </a:r>
            <a:r>
              <a:rPr lang="fr-FR" dirty="0">
                <a:highlight>
                  <a:srgbClr val="00FFFF"/>
                </a:highlight>
              </a:rPr>
              <a:t>classe pour rajouter + de sièges éco</a:t>
            </a:r>
            <a:r>
              <a:rPr lang="fr-FR" dirty="0"/>
              <a:t>.</a:t>
            </a:r>
          </a:p>
          <a:p>
            <a:r>
              <a:rPr lang="fr-FR" dirty="0"/>
              <a:t>Années 60 jusqu’en 1985, </a:t>
            </a:r>
            <a:r>
              <a:rPr lang="fr-FR" b="1" dirty="0"/>
              <a:t>apparition du </a:t>
            </a:r>
            <a:r>
              <a:rPr lang="fr-FR" b="1" dirty="0" err="1"/>
              <a:t>Low</a:t>
            </a:r>
            <a:r>
              <a:rPr lang="fr-FR" b="1" dirty="0"/>
              <a:t> </a:t>
            </a:r>
            <a:r>
              <a:rPr lang="fr-FR" b="1" dirty="0" err="1"/>
              <a:t>cost</a:t>
            </a:r>
            <a:r>
              <a:rPr lang="fr-FR" b="1" dirty="0"/>
              <a:t> avec </a:t>
            </a:r>
            <a:r>
              <a:rPr lang="fr-FR" b="1" dirty="0" err="1"/>
              <a:t>Ryanair</a:t>
            </a:r>
            <a:r>
              <a:rPr lang="fr-FR" dirty="0"/>
              <a:t>: </a:t>
            </a:r>
            <a:r>
              <a:rPr lang="fr-FR" u="sng" dirty="0"/>
              <a:t>tout ce qui est à bord est payant et les services sont réduits à l’essentiel</a:t>
            </a:r>
            <a:r>
              <a:rPr lang="fr-FR" dirty="0"/>
              <a:t>,  prix moyen </a:t>
            </a:r>
            <a:r>
              <a:rPr lang="fr-FR" dirty="0" err="1"/>
              <a:t>Ryanair</a:t>
            </a:r>
            <a:r>
              <a:rPr lang="fr-FR" dirty="0"/>
              <a:t> 39 euros, intensification sur une même ligne</a:t>
            </a:r>
          </a:p>
          <a:p>
            <a:r>
              <a:rPr lang="fr-FR" dirty="0"/>
              <a:t>Le </a:t>
            </a:r>
            <a:r>
              <a:rPr lang="fr-FR" dirty="0" err="1"/>
              <a:t>lowcost</a:t>
            </a:r>
            <a:r>
              <a:rPr lang="fr-FR" dirty="0"/>
              <a:t> fait le succès des aéroports surtout secondaires et développe le trafic (</a:t>
            </a:r>
            <a:r>
              <a:rPr lang="fr-FR" dirty="0" err="1"/>
              <a:t>Carcassone</a:t>
            </a:r>
            <a:r>
              <a:rPr lang="fr-FR" dirty="0"/>
              <a:t>, Charleroi, Tempelhof, etc.) </a:t>
            </a:r>
          </a:p>
        </p:txBody>
      </p:sp>
    </p:spTree>
    <p:extLst>
      <p:ext uri="{BB962C8B-B14F-4D97-AF65-F5344CB8AC3E}">
        <p14:creationId xmlns:p14="http://schemas.microsoft.com/office/powerpoint/2010/main" val="251552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5E68C-8396-4A4A-A125-42EE20319DF5}"/>
              </a:ext>
            </a:extLst>
          </p:cNvPr>
          <p:cNvSpPr>
            <a:spLocks noGrp="1"/>
          </p:cNvSpPr>
          <p:nvPr>
            <p:ph type="title"/>
          </p:nvPr>
        </p:nvSpPr>
        <p:spPr>
          <a:xfrm>
            <a:off x="1295402" y="982133"/>
            <a:ext cx="9601196" cy="476554"/>
          </a:xfrm>
        </p:spPr>
        <p:txBody>
          <a:bodyPr>
            <a:normAutofit fontScale="90000"/>
          </a:bodyPr>
          <a:lstStyle/>
          <a:p>
            <a:r>
              <a:rPr lang="fr-FR" b="1" dirty="0">
                <a:solidFill>
                  <a:srgbClr val="FF0000"/>
                </a:solidFill>
              </a:rPr>
              <a:t>A.</a:t>
            </a:r>
            <a:r>
              <a:rPr lang="fr-FR" dirty="0"/>
              <a:t> </a:t>
            </a:r>
            <a:r>
              <a:rPr lang="fr-FR" b="1" dirty="0">
                <a:solidFill>
                  <a:srgbClr val="0070C0"/>
                </a:solidFill>
              </a:rPr>
              <a:t>Démocratisation des transports et avènement de l’optique marketing</a:t>
            </a:r>
            <a:endParaRPr lang="fr-FR" dirty="0"/>
          </a:p>
        </p:txBody>
      </p:sp>
      <p:sp>
        <p:nvSpPr>
          <p:cNvPr id="3" name="Espace réservé du contenu 2">
            <a:extLst>
              <a:ext uri="{FF2B5EF4-FFF2-40B4-BE49-F238E27FC236}">
                <a16:creationId xmlns:a16="http://schemas.microsoft.com/office/drawing/2014/main" id="{CA78DEE1-293E-694C-A677-83E5989D9E62}"/>
              </a:ext>
            </a:extLst>
          </p:cNvPr>
          <p:cNvSpPr>
            <a:spLocks noGrp="1"/>
          </p:cNvSpPr>
          <p:nvPr>
            <p:ph idx="1"/>
          </p:nvPr>
        </p:nvSpPr>
        <p:spPr>
          <a:xfrm>
            <a:off x="783772" y="1861073"/>
            <a:ext cx="10809514" cy="4822755"/>
          </a:xfrm>
        </p:spPr>
        <p:txBody>
          <a:bodyPr>
            <a:normAutofit fontScale="70000" lnSpcReduction="20000"/>
          </a:bodyPr>
          <a:lstStyle/>
          <a:p>
            <a:r>
              <a:rPr lang="fr-FR" dirty="0"/>
              <a:t>Accessibilité du tourisme régional (coût, diversité), diversification de l’offre et développement du packaging (transport inclus dans l’offre globale de séjour, d’animation, de visite, de loisirs …)</a:t>
            </a:r>
          </a:p>
          <a:p>
            <a:r>
              <a:rPr lang="fr-FR" dirty="0"/>
              <a:t>Grande percée du MICE lancé par les grandes compagnies en réaction au </a:t>
            </a:r>
            <a:r>
              <a:rPr lang="fr-FR" dirty="0" err="1"/>
              <a:t>low</a:t>
            </a:r>
            <a:r>
              <a:rPr lang="fr-FR" dirty="0"/>
              <a:t> </a:t>
            </a:r>
            <a:r>
              <a:rPr lang="fr-FR" dirty="0" err="1"/>
              <a:t>cost</a:t>
            </a:r>
            <a:r>
              <a:rPr lang="fr-FR" dirty="0"/>
              <a:t> et au charter</a:t>
            </a:r>
          </a:p>
          <a:p>
            <a:r>
              <a:rPr lang="fr-FR" dirty="0"/>
              <a:t>Elles proposent des tarifs moins chers et développent l’option marketing: Air France KLM (carte MICE): </a:t>
            </a:r>
            <a:r>
              <a:rPr lang="fr-FR" b="1" dirty="0"/>
              <a:t>la « MICE </a:t>
            </a:r>
            <a:r>
              <a:rPr lang="fr-FR" b="1" dirty="0" err="1"/>
              <a:t>card</a:t>
            </a:r>
            <a:r>
              <a:rPr lang="fr-FR" b="1" dirty="0"/>
              <a:t> » renvoie à une politique de voyages des entreprises, offre une visibilité accrue sur leurs dépenses, pour une gestion comptable simplifiée et des négociations tarifaires améliorées. </a:t>
            </a:r>
          </a:p>
          <a:p>
            <a:r>
              <a:rPr lang="fr-FR" dirty="0"/>
              <a:t>MICE est un acronyme et correspond alors aux termes anglais de </a:t>
            </a:r>
            <a:r>
              <a:rPr lang="fr-FR" b="1" dirty="0">
                <a:highlight>
                  <a:srgbClr val="00FFFF"/>
                </a:highlight>
              </a:rPr>
              <a:t>"Meetings</a:t>
            </a:r>
            <a:r>
              <a:rPr lang="fr-FR" dirty="0"/>
              <a:t>" (réunions), "</a:t>
            </a:r>
            <a:r>
              <a:rPr lang="fr-FR" b="1" dirty="0" err="1">
                <a:highlight>
                  <a:srgbClr val="00FFFF"/>
                </a:highlight>
              </a:rPr>
              <a:t>Incentive</a:t>
            </a:r>
            <a:r>
              <a:rPr lang="fr-FR" dirty="0"/>
              <a:t>", "</a:t>
            </a:r>
            <a:r>
              <a:rPr lang="fr-FR" b="1" dirty="0" err="1">
                <a:highlight>
                  <a:srgbClr val="00FFFF"/>
                </a:highlight>
              </a:rPr>
              <a:t>Conferences</a:t>
            </a:r>
            <a:r>
              <a:rPr lang="fr-FR" b="1" dirty="0">
                <a:highlight>
                  <a:srgbClr val="00FFFF"/>
                </a:highlight>
              </a:rPr>
              <a:t>"</a:t>
            </a:r>
            <a:r>
              <a:rPr lang="fr-FR" dirty="0"/>
              <a:t> et "</a:t>
            </a:r>
            <a:r>
              <a:rPr lang="fr-FR" b="1" dirty="0">
                <a:highlight>
                  <a:srgbClr val="00FFFF"/>
                </a:highlight>
              </a:rPr>
              <a:t>Exhibitions / Events</a:t>
            </a:r>
            <a:r>
              <a:rPr lang="fr-FR" dirty="0"/>
              <a:t>" (événements professionnels). MICE </a:t>
            </a:r>
            <a:r>
              <a:rPr lang="fr-FR" b="1" dirty="0">
                <a:highlight>
                  <a:srgbClr val="FFFF00"/>
                </a:highlight>
              </a:rPr>
              <a:t>désigne l'activité hôtelière et touristique liée à des événements de la vie des entreprises</a:t>
            </a:r>
          </a:p>
          <a:p>
            <a:pPr marL="0" indent="0">
              <a:buNone/>
            </a:pPr>
            <a:r>
              <a:rPr lang="fr-FR" dirty="0"/>
              <a:t>En ce qui concerne l'activité hôtelière et touristique, le marché MICE peut correspondre à la fois à des événements organisés au sein des hôtels (séminaires, conférences clients / prospects, conventions, </a:t>
            </a:r>
            <a:r>
              <a:rPr lang="fr-FR" dirty="0" err="1"/>
              <a:t>incentive</a:t>
            </a:r>
            <a:r>
              <a:rPr lang="fr-FR" dirty="0"/>
              <a:t> commercial, team building, etc.) et à de l'activité occasionnée par des événements extérieurs (salons professionnels). Les revenus liés au marché MICE sont donc générés par l'hébergement, la location de salle, la restauration et d'éventuelles activités annexes.</a:t>
            </a:r>
          </a:p>
          <a:p>
            <a:pPr marL="0" indent="0">
              <a:buNone/>
            </a:pPr>
            <a:r>
              <a:rPr lang="fr-FR" dirty="0"/>
              <a:t>MICE concerne surtout les hôtels, </a:t>
            </a:r>
            <a:r>
              <a:rPr lang="fr-FR" dirty="0" err="1"/>
              <a:t>resorts</a:t>
            </a:r>
            <a:r>
              <a:rPr lang="fr-FR" dirty="0"/>
              <a:t> et lieux d'hébergement positionnés "haut de gamme" car ils bénéficient généralement de la capacité d'accueil et des équipements et services nécessaires (salles de conférences, services de pause, etc.). Ils possèdent également une image qui convient pour des événements clients ou pour de l'</a:t>
            </a:r>
            <a:r>
              <a:rPr lang="fr-FR" dirty="0" err="1"/>
              <a:t>incentive</a:t>
            </a:r>
            <a:r>
              <a:rPr lang="fr-FR" dirty="0"/>
              <a:t> commercial.</a:t>
            </a:r>
          </a:p>
        </p:txBody>
      </p:sp>
    </p:spTree>
    <p:extLst>
      <p:ext uri="{BB962C8B-B14F-4D97-AF65-F5344CB8AC3E}">
        <p14:creationId xmlns:p14="http://schemas.microsoft.com/office/powerpoint/2010/main" val="2436659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5B085-773A-FC42-BC40-4F649347DB4B}"/>
              </a:ext>
            </a:extLst>
          </p:cNvPr>
          <p:cNvSpPr>
            <a:spLocks noGrp="1"/>
          </p:cNvSpPr>
          <p:nvPr>
            <p:ph type="title"/>
          </p:nvPr>
        </p:nvSpPr>
        <p:spPr/>
        <p:txBody>
          <a:bodyPr>
            <a:normAutofit fontScale="90000"/>
          </a:bodyPr>
          <a:lstStyle/>
          <a:p>
            <a:r>
              <a:rPr lang="fr-FR" b="1" dirty="0">
                <a:solidFill>
                  <a:srgbClr val="FF0000"/>
                </a:solidFill>
              </a:rPr>
              <a:t>A.</a:t>
            </a:r>
            <a:r>
              <a:rPr lang="fr-FR" dirty="0"/>
              <a:t> </a:t>
            </a:r>
            <a:r>
              <a:rPr lang="fr-FR" b="1" dirty="0">
                <a:solidFill>
                  <a:srgbClr val="0070C0"/>
                </a:solidFill>
              </a:rPr>
              <a:t>Démocratisation des transports et avènement de l’optique marketing</a:t>
            </a:r>
            <a:endParaRPr lang="fr-FR" dirty="0"/>
          </a:p>
        </p:txBody>
      </p:sp>
      <p:sp>
        <p:nvSpPr>
          <p:cNvPr id="3" name="Espace réservé du contenu 2">
            <a:extLst>
              <a:ext uri="{FF2B5EF4-FFF2-40B4-BE49-F238E27FC236}">
                <a16:creationId xmlns:a16="http://schemas.microsoft.com/office/drawing/2014/main" id="{E37C8BB3-AC70-A548-9BDF-865990F25309}"/>
              </a:ext>
            </a:extLst>
          </p:cNvPr>
          <p:cNvSpPr>
            <a:spLocks noGrp="1"/>
          </p:cNvSpPr>
          <p:nvPr>
            <p:ph idx="1"/>
          </p:nvPr>
        </p:nvSpPr>
        <p:spPr/>
        <p:txBody>
          <a:bodyPr>
            <a:normAutofit fontScale="92500"/>
          </a:bodyPr>
          <a:lstStyle/>
          <a:p>
            <a:r>
              <a:rPr lang="fr-FR" dirty="0"/>
              <a:t>alliance entre les grandes compagnies avec ex STAR ALLIANCE (AF+KLM+ALITALIA) et création de compagnies internationales (Air Afrique)</a:t>
            </a:r>
          </a:p>
          <a:p>
            <a:r>
              <a:rPr lang="fr-FR" dirty="0"/>
              <a:t>Voiture: synonyme de liberté, de tourisme itinérant, d’autonomie</a:t>
            </a:r>
          </a:p>
          <a:p>
            <a:r>
              <a:rPr lang="fr-FR" dirty="0"/>
              <a:t>Objectif: rendre les destinations plus accessibles </a:t>
            </a:r>
            <a:r>
              <a:rPr lang="fr-FR" b="1" dirty="0">
                <a:highlight>
                  <a:srgbClr val="00FFFF"/>
                </a:highlight>
              </a:rPr>
              <a:t>matériellement, financièrement, économiquement, légalement et psychologiquement</a:t>
            </a:r>
            <a:r>
              <a:rPr lang="fr-FR" dirty="0"/>
              <a:t>.</a:t>
            </a:r>
          </a:p>
          <a:p>
            <a:pPr algn="ctr"/>
            <a:r>
              <a:rPr lang="fr-FR" b="1" dirty="0">
                <a:solidFill>
                  <a:srgbClr val="FF0000"/>
                </a:solidFill>
              </a:rPr>
              <a:t>Ainsi, les destinations touristiques peuvent être analysées sous le prisme de trois variables: leurs AMÉNITÉS, leur ACCESSIBILITÉ et leur ATTRACTIVITÉ </a:t>
            </a:r>
            <a:endParaRPr lang="fr-FR" dirty="0"/>
          </a:p>
        </p:txBody>
      </p:sp>
    </p:spTree>
    <p:extLst>
      <p:ext uri="{BB962C8B-B14F-4D97-AF65-F5344CB8AC3E}">
        <p14:creationId xmlns:p14="http://schemas.microsoft.com/office/powerpoint/2010/main" val="1752973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7672F-7CD4-D84A-ADE3-4CE4F29DC950}"/>
              </a:ext>
            </a:extLst>
          </p:cNvPr>
          <p:cNvSpPr>
            <a:spLocks noGrp="1"/>
          </p:cNvSpPr>
          <p:nvPr>
            <p:ph type="title"/>
          </p:nvPr>
        </p:nvSpPr>
        <p:spPr>
          <a:xfrm>
            <a:off x="1295402" y="982132"/>
            <a:ext cx="9601196" cy="341059"/>
          </a:xfrm>
        </p:spPr>
        <p:txBody>
          <a:bodyPr>
            <a:noAutofit/>
          </a:bodyPr>
          <a:lstStyle/>
          <a:p>
            <a:r>
              <a:rPr lang="fr-FR" sz="2000" b="1" dirty="0">
                <a:solidFill>
                  <a:srgbClr val="0070C0"/>
                </a:solidFill>
              </a:rPr>
              <a:t>A. NOTION D’AMENITES</a:t>
            </a:r>
          </a:p>
        </p:txBody>
      </p:sp>
      <p:sp>
        <p:nvSpPr>
          <p:cNvPr id="3" name="Espace réservé du contenu 2">
            <a:extLst>
              <a:ext uri="{FF2B5EF4-FFF2-40B4-BE49-F238E27FC236}">
                <a16:creationId xmlns:a16="http://schemas.microsoft.com/office/drawing/2014/main" id="{0F1D812D-471B-2440-9E73-7EFB8A694E9D}"/>
              </a:ext>
            </a:extLst>
          </p:cNvPr>
          <p:cNvSpPr>
            <a:spLocks noGrp="1"/>
          </p:cNvSpPr>
          <p:nvPr>
            <p:ph idx="1"/>
          </p:nvPr>
        </p:nvSpPr>
        <p:spPr>
          <a:xfrm>
            <a:off x="1295401" y="1323191"/>
            <a:ext cx="9601196" cy="4552677"/>
          </a:xfrm>
        </p:spPr>
        <p:txBody>
          <a:bodyPr>
            <a:normAutofit fontScale="92500" lnSpcReduction="20000"/>
          </a:bodyPr>
          <a:lstStyle/>
          <a:p>
            <a:pPr marL="0" indent="0">
              <a:buNone/>
            </a:pPr>
            <a:r>
              <a:rPr lang="fr-FR" dirty="0"/>
              <a:t>Le terme aménité a une origine latine (« </a:t>
            </a:r>
            <a:r>
              <a:rPr lang="fr-FR" i="1" dirty="0" err="1"/>
              <a:t>amoenitas</a:t>
            </a:r>
            <a:r>
              <a:rPr lang="fr-FR" i="1" dirty="0"/>
              <a:t> »</a:t>
            </a:r>
            <a:r>
              <a:rPr lang="fr-FR" dirty="0"/>
              <a:t> qui vient du verbe </a:t>
            </a:r>
            <a:r>
              <a:rPr lang="fr-FR" i="1" dirty="0"/>
              <a:t>« </a:t>
            </a:r>
            <a:r>
              <a:rPr lang="fr-FR" i="1" dirty="0" err="1"/>
              <a:t>amare</a:t>
            </a:r>
            <a:r>
              <a:rPr lang="fr-FR" i="1" dirty="0"/>
              <a:t> »</a:t>
            </a:r>
            <a:r>
              <a:rPr lang="fr-FR" dirty="0"/>
              <a:t>) qui remonte à la Rome Antique avec Plaute et Cicéron. Il a été repris dans la langue française à partir de 1358 pour </a:t>
            </a:r>
            <a:r>
              <a:rPr lang="fr-FR" b="1" dirty="0">
                <a:highlight>
                  <a:srgbClr val="FFFF00"/>
                </a:highlight>
              </a:rPr>
              <a:t>définir l'agrément, le charme, la douceur d'un lieu ou d'un paysage. </a:t>
            </a:r>
            <a:r>
              <a:rPr lang="fr-FR" dirty="0"/>
              <a:t>Chez les Canadiens, il ne se réfère plus à un lieu agréable, mais à des avantages non monétaires liés à un droit de propriété. les Anglais et les Américains utilisent le terme </a:t>
            </a:r>
            <a:r>
              <a:rPr lang="fr-FR" i="1" dirty="0"/>
              <a:t>« </a:t>
            </a:r>
            <a:r>
              <a:rPr lang="fr-FR" i="1" dirty="0" err="1"/>
              <a:t>amenities</a:t>
            </a:r>
            <a:r>
              <a:rPr lang="fr-FR" i="1" dirty="0"/>
              <a:t> »</a:t>
            </a:r>
            <a:r>
              <a:rPr lang="fr-FR" dirty="0"/>
              <a:t> équivalent de « </a:t>
            </a:r>
            <a:r>
              <a:rPr lang="fr-FR" dirty="0" err="1"/>
              <a:t>commodities</a:t>
            </a:r>
            <a:r>
              <a:rPr lang="fr-FR" dirty="0"/>
              <a:t> » ou « </a:t>
            </a:r>
            <a:r>
              <a:rPr lang="fr-FR" dirty="0" err="1"/>
              <a:t>facilities</a:t>
            </a:r>
            <a:r>
              <a:rPr lang="fr-FR" dirty="0"/>
              <a:t> »</a:t>
            </a:r>
            <a:r>
              <a:rPr lang="fr-FR" b="1" dirty="0"/>
              <a:t>.  Il s’agit alors d’un</a:t>
            </a:r>
            <a:r>
              <a:rPr lang="fr-FR" dirty="0"/>
              <a:t> ancrage matériel des satisfactions du touriste.</a:t>
            </a:r>
            <a:endParaRPr lang="fr-FR" b="1" dirty="0">
              <a:solidFill>
                <a:srgbClr val="FF0000"/>
              </a:solidFill>
            </a:endParaRPr>
          </a:p>
          <a:p>
            <a:pPr marL="0" indent="0">
              <a:buNone/>
            </a:pPr>
            <a:r>
              <a:rPr lang="fr-FR" dirty="0"/>
              <a:t>L'origine latine met l'accent sur la « perception » subjective du charme d'un lieu donné, ce qui va plutôt dans le sens du plaisir qu'il procure (ou non) aux usagers et de sa variabilité dans le temps et dans l'espace; les définitions anglophones insistent plutôt </a:t>
            </a:r>
            <a:r>
              <a:rPr lang="fr-FR" b="1" dirty="0">
                <a:highlight>
                  <a:srgbClr val="FFFF00"/>
                </a:highlight>
              </a:rPr>
              <a:t>sur les avantages ou les profits perçus</a:t>
            </a:r>
            <a:r>
              <a:rPr lang="fr-FR" dirty="0">
                <a:highlight>
                  <a:srgbClr val="FFFF00"/>
                </a:highlight>
              </a:rPr>
              <a:t> </a:t>
            </a:r>
            <a:r>
              <a:rPr lang="fr-FR" dirty="0"/>
              <a:t>par les propriétaires d'un « bien » charmant et agréable, et penchent plutôt vers une offre d'aménités liée à des droits de propriété.</a:t>
            </a:r>
          </a:p>
          <a:p>
            <a:pPr marL="0" indent="0">
              <a:buNone/>
            </a:pPr>
            <a:r>
              <a:rPr lang="fr-FR" b="1" dirty="0">
                <a:highlight>
                  <a:srgbClr val="FFFF00"/>
                </a:highlight>
              </a:rPr>
              <a:t>Les aménités recouvrent le plus souvent les </a:t>
            </a:r>
            <a:r>
              <a:rPr lang="fr-FR" b="1" u="sng" dirty="0">
                <a:highlight>
                  <a:srgbClr val="FFFF00"/>
                </a:highlight>
              </a:rPr>
              <a:t>éléments du paysage ou du milieu (climat...), perçus comme « naturels » </a:t>
            </a:r>
            <a:r>
              <a:rPr lang="fr-FR" b="1" dirty="0">
                <a:highlight>
                  <a:srgbClr val="FFFF00"/>
                </a:highlight>
              </a:rPr>
              <a:t>et exerçant une attractivité touristique ou résidentielle et l’accès à ces éléments</a:t>
            </a:r>
            <a:r>
              <a:rPr lang="fr-FR" dirty="0"/>
              <a:t>.</a:t>
            </a:r>
          </a:p>
          <a:p>
            <a:pPr marL="0" indent="0">
              <a:buNone/>
            </a:pPr>
            <a:endParaRPr lang="fr-FR" dirty="0"/>
          </a:p>
        </p:txBody>
      </p:sp>
    </p:spTree>
    <p:extLst>
      <p:ext uri="{BB962C8B-B14F-4D97-AF65-F5344CB8AC3E}">
        <p14:creationId xmlns:p14="http://schemas.microsoft.com/office/powerpoint/2010/main" val="3424477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3195A-F82F-924B-B796-9EE441B39768}"/>
              </a:ext>
            </a:extLst>
          </p:cNvPr>
          <p:cNvSpPr>
            <a:spLocks noGrp="1"/>
          </p:cNvSpPr>
          <p:nvPr>
            <p:ph type="title"/>
          </p:nvPr>
        </p:nvSpPr>
        <p:spPr>
          <a:xfrm>
            <a:off x="1295402" y="982133"/>
            <a:ext cx="9601196" cy="846668"/>
          </a:xfrm>
        </p:spPr>
        <p:txBody>
          <a:bodyPr>
            <a:normAutofit fontScale="90000"/>
          </a:bodyPr>
          <a:lstStyle/>
          <a:p>
            <a:r>
              <a:rPr lang="fr-FR" b="1" dirty="0">
                <a:solidFill>
                  <a:srgbClr val="FF0000"/>
                </a:solidFill>
              </a:rPr>
              <a:t>B.</a:t>
            </a:r>
            <a:r>
              <a:rPr lang="fr-FR" dirty="0"/>
              <a:t> </a:t>
            </a:r>
            <a:r>
              <a:rPr lang="fr-FR" b="1" dirty="0">
                <a:solidFill>
                  <a:srgbClr val="0070C0"/>
                </a:solidFill>
              </a:rPr>
              <a:t>Accessibilité des espaces touristiques</a:t>
            </a:r>
            <a:endParaRPr lang="fr-FR" dirty="0"/>
          </a:p>
        </p:txBody>
      </p:sp>
      <p:sp>
        <p:nvSpPr>
          <p:cNvPr id="3" name="Espace réservé du contenu 2">
            <a:extLst>
              <a:ext uri="{FF2B5EF4-FFF2-40B4-BE49-F238E27FC236}">
                <a16:creationId xmlns:a16="http://schemas.microsoft.com/office/drawing/2014/main" id="{5B4EC2C5-794E-1A42-A792-D5DB6A5642DC}"/>
              </a:ext>
            </a:extLst>
          </p:cNvPr>
          <p:cNvSpPr>
            <a:spLocks noGrp="1"/>
          </p:cNvSpPr>
          <p:nvPr>
            <p:ph idx="1"/>
          </p:nvPr>
        </p:nvSpPr>
        <p:spPr>
          <a:xfrm>
            <a:off x="1295401" y="2017986"/>
            <a:ext cx="10568048" cy="3857882"/>
          </a:xfrm>
        </p:spPr>
        <p:txBody>
          <a:bodyPr>
            <a:normAutofit fontScale="92500" lnSpcReduction="20000"/>
          </a:bodyPr>
          <a:lstStyle/>
          <a:p>
            <a:r>
              <a:rPr lang="fr-FR" dirty="0"/>
              <a:t>Possibilité d’atteindre un point (destination) + ou – éloigné</a:t>
            </a:r>
          </a:p>
          <a:p>
            <a:r>
              <a:rPr lang="fr-FR" b="1" dirty="0">
                <a:solidFill>
                  <a:srgbClr val="00B050"/>
                </a:solidFill>
              </a:rPr>
              <a:t>Accessibilité pas seulement déterminée par le transport. </a:t>
            </a:r>
            <a:r>
              <a:rPr lang="fr-FR" dirty="0"/>
              <a:t>D’autres aspects interviennent:</a:t>
            </a:r>
          </a:p>
          <a:p>
            <a:pPr marL="0" indent="0">
              <a:buNone/>
            </a:pPr>
            <a:r>
              <a:rPr lang="fr-FR" dirty="0"/>
              <a:t>	 -   🔗 </a:t>
            </a:r>
            <a:r>
              <a:rPr lang="fr-FR" b="1" dirty="0">
                <a:solidFill>
                  <a:srgbClr val="FF0000"/>
                </a:solidFill>
              </a:rPr>
              <a:t>Matérialité</a:t>
            </a:r>
            <a:r>
              <a:rPr lang="fr-FR" dirty="0"/>
              <a:t> (avion, aéroport, route, autoroute, rails, voie navigable, etc.)</a:t>
            </a:r>
          </a:p>
          <a:p>
            <a:pPr marL="0" indent="0">
              <a:buNone/>
            </a:pPr>
            <a:r>
              <a:rPr lang="fr-FR" dirty="0"/>
              <a:t>	 -  🔗  </a:t>
            </a:r>
            <a:r>
              <a:rPr lang="fr-FR" b="1" dirty="0">
                <a:solidFill>
                  <a:srgbClr val="FF0000"/>
                </a:solidFill>
              </a:rPr>
              <a:t>Légalité </a:t>
            </a:r>
            <a:r>
              <a:rPr lang="fr-FR" dirty="0"/>
              <a:t>(visa, passeport, passe sanitaire, passe vaccinal)</a:t>
            </a:r>
          </a:p>
          <a:p>
            <a:pPr marL="0" indent="0">
              <a:buNone/>
            </a:pPr>
            <a:r>
              <a:rPr lang="fr-FR" dirty="0"/>
              <a:t>	 -  🔗 </a:t>
            </a:r>
            <a:r>
              <a:rPr lang="fr-FR" b="1" dirty="0">
                <a:solidFill>
                  <a:srgbClr val="FF0000"/>
                </a:solidFill>
              </a:rPr>
              <a:t>Financière</a:t>
            </a:r>
            <a:r>
              <a:rPr lang="fr-FR" dirty="0"/>
              <a:t> (budget consacré, pouvoir d’achat, épargne)</a:t>
            </a:r>
          </a:p>
          <a:p>
            <a:pPr marL="0" indent="0">
              <a:buNone/>
            </a:pPr>
            <a:r>
              <a:rPr lang="fr-FR" dirty="0"/>
              <a:t>	 -  🔗 </a:t>
            </a:r>
            <a:r>
              <a:rPr lang="fr-FR" b="1" dirty="0">
                <a:solidFill>
                  <a:srgbClr val="FF0000"/>
                </a:solidFill>
              </a:rPr>
              <a:t>Économique</a:t>
            </a:r>
            <a:r>
              <a:rPr lang="fr-FR" dirty="0"/>
              <a:t> (taux de change, taux d’intérêt, taux d’emprunt, diverses taxes …</a:t>
            </a:r>
          </a:p>
          <a:p>
            <a:pPr marL="0" indent="0">
              <a:buNone/>
            </a:pPr>
            <a:r>
              <a:rPr lang="fr-FR" dirty="0"/>
              <a:t>	 -  🔗 </a:t>
            </a:r>
            <a:r>
              <a:rPr lang="fr-FR" b="1" dirty="0">
                <a:solidFill>
                  <a:srgbClr val="FF0000"/>
                </a:solidFill>
              </a:rPr>
              <a:t>Psychologique</a:t>
            </a:r>
            <a:r>
              <a:rPr lang="fr-FR" dirty="0"/>
              <a:t> (terrorisme, attentat, liens culturels, historiques, etc.</a:t>
            </a:r>
          </a:p>
          <a:p>
            <a:pPr marL="0" indent="0">
              <a:buNone/>
            </a:pPr>
            <a:r>
              <a:rPr lang="fr-FR" dirty="0"/>
              <a:t>l’avion favorise l’accessibilité des destinations et donc leur </a:t>
            </a:r>
            <a:r>
              <a:rPr lang="fr-FR" dirty="0" err="1"/>
              <a:t>touristification</a:t>
            </a:r>
            <a:r>
              <a:rPr lang="fr-FR" dirty="0">
                <a:sym typeface="Wingdings" pitchFamily="2" charset="2"/>
              </a:rPr>
              <a:t> (Île Maurice, Tahiti, Les Maldives …)</a:t>
            </a:r>
            <a:endParaRPr lang="fr-FR" dirty="0"/>
          </a:p>
          <a:p>
            <a:pPr>
              <a:buFontTx/>
              <a:buChar char="-"/>
            </a:pPr>
            <a:endParaRPr lang="fr-FR" dirty="0"/>
          </a:p>
        </p:txBody>
      </p:sp>
    </p:spTree>
    <p:extLst>
      <p:ext uri="{BB962C8B-B14F-4D97-AF65-F5344CB8AC3E}">
        <p14:creationId xmlns:p14="http://schemas.microsoft.com/office/powerpoint/2010/main" val="2677863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6D2F0-C4E7-A041-BC76-CA28FCFA1982}"/>
              </a:ext>
            </a:extLst>
          </p:cNvPr>
          <p:cNvSpPr>
            <a:spLocks noGrp="1"/>
          </p:cNvSpPr>
          <p:nvPr>
            <p:ph type="title"/>
          </p:nvPr>
        </p:nvSpPr>
        <p:spPr/>
        <p:txBody>
          <a:bodyPr>
            <a:normAutofit fontScale="90000"/>
          </a:bodyPr>
          <a:lstStyle/>
          <a:p>
            <a:r>
              <a:rPr lang="fr-FR" b="1" dirty="0">
                <a:solidFill>
                  <a:srgbClr val="FF0000"/>
                </a:solidFill>
              </a:rPr>
              <a:t>B.</a:t>
            </a:r>
            <a:r>
              <a:rPr lang="fr-FR" dirty="0"/>
              <a:t> </a:t>
            </a:r>
            <a:r>
              <a:rPr lang="fr-FR" b="1" dirty="0">
                <a:solidFill>
                  <a:srgbClr val="0070C0"/>
                </a:solidFill>
              </a:rPr>
              <a:t>Accessibilité des espaces touristiques</a:t>
            </a:r>
            <a:endParaRPr lang="fr-FR" dirty="0"/>
          </a:p>
        </p:txBody>
      </p:sp>
      <p:sp>
        <p:nvSpPr>
          <p:cNvPr id="3" name="Espace réservé du contenu 2">
            <a:extLst>
              <a:ext uri="{FF2B5EF4-FFF2-40B4-BE49-F238E27FC236}">
                <a16:creationId xmlns:a16="http://schemas.microsoft.com/office/drawing/2014/main" id="{55037852-F92E-F643-8701-15EAF2FC7EA7}"/>
              </a:ext>
            </a:extLst>
          </p:cNvPr>
          <p:cNvSpPr>
            <a:spLocks noGrp="1"/>
          </p:cNvSpPr>
          <p:nvPr>
            <p:ph idx="1"/>
          </p:nvPr>
        </p:nvSpPr>
        <p:spPr/>
        <p:txBody>
          <a:bodyPr>
            <a:normAutofit fontScale="70000" lnSpcReduction="20000"/>
          </a:bodyPr>
          <a:lstStyle/>
          <a:p>
            <a:r>
              <a:rPr lang="fr-FR" dirty="0"/>
              <a:t>Île Maurice, 1945 (1800), 2010 (935 000)</a:t>
            </a:r>
          </a:p>
          <a:p>
            <a:r>
              <a:rPr lang="fr-FR" dirty="0"/>
              <a:t>Les Maldives, 1972 (1800), 2010 (180 000)</a:t>
            </a:r>
          </a:p>
          <a:p>
            <a:r>
              <a:rPr lang="fr-FR" dirty="0"/>
              <a:t> </a:t>
            </a:r>
            <a:r>
              <a:rPr lang="fr-FR" b="1" dirty="0"/>
              <a:t>Dakar/Paris</a:t>
            </a:r>
            <a:r>
              <a:rPr lang="fr-FR" dirty="0"/>
              <a:t> 4 207,51 km (6H). Trajet par route: 7178,89 km (107h 51min)</a:t>
            </a:r>
          </a:p>
          <a:p>
            <a:r>
              <a:rPr lang="fr-FR" dirty="0"/>
              <a:t>plusieurs littoraux sont fortement</a:t>
            </a:r>
            <a:r>
              <a:rPr lang="fr-FR" b="1" dirty="0"/>
              <a:t> artificialisées</a:t>
            </a:r>
            <a:r>
              <a:rPr lang="fr-FR" dirty="0"/>
              <a:t> (retirer son état naturel, forestier ou agricole à un espace, par des aménagements : constructions, équipements de loisirs, etc.) pour accueillir le </a:t>
            </a:r>
            <a:r>
              <a:rPr lang="fr-FR" b="1" dirty="0"/>
              <a:t>tourisme de masse</a:t>
            </a:r>
            <a:r>
              <a:rPr lang="fr-FR" dirty="0"/>
              <a:t> ;</a:t>
            </a:r>
          </a:p>
          <a:p>
            <a:r>
              <a:rPr lang="fr-FR" b="1" dirty="0"/>
              <a:t>Analyse de </a:t>
            </a:r>
            <a:r>
              <a:rPr lang="fr-FR" sz="2900" b="1" dirty="0">
                <a:solidFill>
                  <a:srgbClr val="FF0000"/>
                </a:solidFill>
              </a:rPr>
              <a:t>l’intermodalité </a:t>
            </a:r>
            <a:r>
              <a:rPr lang="fr-FR" dirty="0"/>
              <a:t>( </a:t>
            </a:r>
            <a:r>
              <a:rPr lang="fr-FR" b="1" dirty="0"/>
              <a:t>combinaison de plusieurs modes de déplacement en un minimum de temps et avec un maximum de confort);</a:t>
            </a:r>
            <a:endParaRPr lang="fr-FR" dirty="0"/>
          </a:p>
          <a:p>
            <a:r>
              <a:rPr lang="fr-FR" b="1" dirty="0"/>
              <a:t>Analyse de la</a:t>
            </a:r>
            <a:r>
              <a:rPr lang="fr-FR" sz="2900" b="1" dirty="0">
                <a:solidFill>
                  <a:srgbClr val="FF0000"/>
                </a:solidFill>
              </a:rPr>
              <a:t> </a:t>
            </a:r>
            <a:r>
              <a:rPr lang="fr-FR" sz="2900" b="1" dirty="0" err="1">
                <a:solidFill>
                  <a:srgbClr val="FF0000"/>
                </a:solidFill>
              </a:rPr>
              <a:t>multimodalité</a:t>
            </a:r>
            <a:r>
              <a:rPr lang="fr-FR" sz="2900" b="1" dirty="0">
                <a:solidFill>
                  <a:srgbClr val="FF0000"/>
                </a:solidFill>
              </a:rPr>
              <a:t> </a:t>
            </a:r>
            <a:r>
              <a:rPr lang="fr-FR" b="1" dirty="0"/>
              <a:t>(existence en un même lieu de plusieurs modes de transport sans qu’ils soient forcément combinés lors d’un déplacement).</a:t>
            </a:r>
            <a:r>
              <a:rPr lang="fr-FR" dirty="0"/>
              <a:t> </a:t>
            </a:r>
          </a:p>
          <a:p>
            <a:pPr marL="0" indent="0" algn="ctr">
              <a:buNone/>
            </a:pPr>
            <a:r>
              <a:rPr lang="fr-FR" dirty="0"/>
              <a:t>   </a:t>
            </a:r>
            <a:r>
              <a:rPr lang="fr-FR" sz="3300" b="1" dirty="0">
                <a:solidFill>
                  <a:srgbClr val="FF0000"/>
                </a:solidFill>
              </a:rPr>
              <a:t>Accessibilité va de pair avec la mise en tourisme des espaces.</a:t>
            </a:r>
            <a:endParaRPr lang="fr-FR" b="1" dirty="0">
              <a:solidFill>
                <a:srgbClr val="FF0000"/>
              </a:solidFill>
            </a:endParaRPr>
          </a:p>
        </p:txBody>
      </p:sp>
    </p:spTree>
    <p:extLst>
      <p:ext uri="{BB962C8B-B14F-4D97-AF65-F5344CB8AC3E}">
        <p14:creationId xmlns:p14="http://schemas.microsoft.com/office/powerpoint/2010/main" val="189913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3C7895-C03F-FD4D-9E30-555B7619E68B}"/>
              </a:ext>
            </a:extLst>
          </p:cNvPr>
          <p:cNvSpPr>
            <a:spLocks noGrp="1"/>
          </p:cNvSpPr>
          <p:nvPr>
            <p:ph type="title"/>
          </p:nvPr>
        </p:nvSpPr>
        <p:spPr>
          <a:xfrm>
            <a:off x="1295402" y="982133"/>
            <a:ext cx="9601196" cy="394722"/>
          </a:xfrm>
        </p:spPr>
        <p:txBody>
          <a:bodyPr>
            <a:normAutofit fontScale="90000"/>
          </a:bodyPr>
          <a:lstStyle/>
          <a:p>
            <a:r>
              <a:rPr lang="fr-FR" b="1" dirty="0">
                <a:solidFill>
                  <a:srgbClr val="0070C0"/>
                </a:solidFill>
              </a:rPr>
              <a:t>Tourisme et transports</a:t>
            </a:r>
            <a:endParaRPr lang="fr-FR" dirty="0"/>
          </a:p>
        </p:txBody>
      </p:sp>
      <p:sp>
        <p:nvSpPr>
          <p:cNvPr id="3" name="Espace réservé du contenu 2">
            <a:extLst>
              <a:ext uri="{FF2B5EF4-FFF2-40B4-BE49-F238E27FC236}">
                <a16:creationId xmlns:a16="http://schemas.microsoft.com/office/drawing/2014/main" id="{35DFE357-C4D4-164E-9B35-4A97F16559EC}"/>
              </a:ext>
            </a:extLst>
          </p:cNvPr>
          <p:cNvSpPr>
            <a:spLocks noGrp="1"/>
          </p:cNvSpPr>
          <p:nvPr>
            <p:ph idx="1"/>
          </p:nvPr>
        </p:nvSpPr>
        <p:spPr>
          <a:xfrm>
            <a:off x="1295400" y="1376855"/>
            <a:ext cx="10350061" cy="4708635"/>
          </a:xfrm>
        </p:spPr>
        <p:txBody>
          <a:bodyPr>
            <a:normAutofit fontScale="70000" lnSpcReduction="20000"/>
          </a:bodyPr>
          <a:lstStyle/>
          <a:p>
            <a:pPr>
              <a:spcBef>
                <a:spcPts val="0"/>
              </a:spcBef>
              <a:spcAft>
                <a:spcPts val="0"/>
              </a:spcAft>
            </a:pPr>
            <a:endParaRPr lang="fr-FR" dirty="0"/>
          </a:p>
          <a:p>
            <a:pPr>
              <a:spcBef>
                <a:spcPts val="0"/>
              </a:spcBef>
              <a:spcAft>
                <a:spcPts val="0"/>
              </a:spcAft>
            </a:pPr>
            <a:r>
              <a:rPr lang="fr-FR" sz="4000" dirty="0"/>
              <a:t>Objectifs (général, intermédiaire, spécifique)</a:t>
            </a:r>
          </a:p>
          <a:p>
            <a:pPr>
              <a:spcBef>
                <a:spcPts val="0"/>
              </a:spcBef>
              <a:spcAft>
                <a:spcPts val="0"/>
              </a:spcAft>
            </a:pPr>
            <a:r>
              <a:rPr lang="fr-FR" sz="4000" dirty="0"/>
              <a:t>Compétences à installer + connaissances + modalités d’évaluation</a:t>
            </a:r>
          </a:p>
          <a:p>
            <a:pPr marL="0" indent="0" algn="ctr">
              <a:buNone/>
            </a:pPr>
            <a:endParaRPr lang="fr-FR" b="1" u="sng" dirty="0">
              <a:solidFill>
                <a:srgbClr val="FF0000"/>
              </a:solidFill>
            </a:endParaRPr>
          </a:p>
          <a:p>
            <a:pPr marL="0" indent="0" algn="ctr">
              <a:buNone/>
            </a:pPr>
            <a:r>
              <a:rPr lang="fr-FR" sz="3400" b="1" u="sng" dirty="0">
                <a:solidFill>
                  <a:srgbClr val="FF0000"/>
                </a:solidFill>
              </a:rPr>
              <a:t>PLAN DE COURS</a:t>
            </a:r>
          </a:p>
          <a:p>
            <a:pPr marL="514350" indent="-514350">
              <a:buAutoNum type="romanUcPeriod"/>
            </a:pPr>
            <a:r>
              <a:rPr lang="fr-FR" sz="2900" b="1" dirty="0"/>
              <a:t>Rappel des fondamentaux (conceptualisation, poids du tourisme, statistiques, flux, liens)</a:t>
            </a:r>
          </a:p>
          <a:p>
            <a:pPr marL="514350" indent="-514350">
              <a:buAutoNum type="romanUcPeriod"/>
            </a:pPr>
            <a:r>
              <a:rPr lang="fr-FR" sz="2900" b="1" dirty="0"/>
              <a:t>Historique des transports touristiques (moyens, évolution, développement de parallélismes et de synergies</a:t>
            </a:r>
          </a:p>
          <a:p>
            <a:pPr marL="514350" indent="-514350">
              <a:buAutoNum type="romanUcPeriod"/>
            </a:pPr>
            <a:r>
              <a:rPr lang="fr-FR" sz="2900" b="1" dirty="0"/>
              <a:t>Organisation et règlementation des transports touristiques (aviation civile)</a:t>
            </a:r>
          </a:p>
          <a:p>
            <a:pPr marL="514350" indent="-514350">
              <a:buAutoNum type="romanUcPeriod"/>
            </a:pPr>
            <a:r>
              <a:rPr lang="fr-FR" sz="2900" b="1" dirty="0"/>
              <a:t>Impact des transports sur la diffusion du tourisme dans le monde (démocratisation des transports, accessibilité des espaces touristiques, création de </a:t>
            </a:r>
            <a:r>
              <a:rPr lang="fr-FR" sz="2900" b="1" dirty="0" err="1"/>
              <a:t>HUBs</a:t>
            </a:r>
            <a:r>
              <a:rPr lang="fr-FR" sz="2900" b="1" dirty="0"/>
              <a:t>)</a:t>
            </a:r>
          </a:p>
          <a:p>
            <a:pPr marL="514350" indent="-514350">
              <a:buFont typeface="Arial"/>
              <a:buAutoNum type="romanUcPeriod"/>
            </a:pPr>
            <a:r>
              <a:rPr lang="fr-FR" sz="2900" b="1" dirty="0"/>
              <a:t>Tourisme et transport au Sénégal</a:t>
            </a:r>
          </a:p>
          <a:p>
            <a:pPr marL="514350" indent="-514350">
              <a:buFont typeface="Arial"/>
              <a:buAutoNum type="romanUcPeriod"/>
            </a:pPr>
            <a:r>
              <a:rPr lang="fr-FR" sz="2900" b="1" dirty="0"/>
              <a:t>Tourisme, transport et défis contemporains: alternatives écologiques</a:t>
            </a:r>
          </a:p>
          <a:p>
            <a:pPr marL="0" indent="0">
              <a:buNone/>
            </a:pPr>
            <a:endParaRPr lang="fr-FR" dirty="0"/>
          </a:p>
          <a:p>
            <a:pPr marL="514350" indent="-514350">
              <a:buAutoNum type="romanUcPeriod"/>
            </a:pPr>
            <a:endParaRPr lang="fr-FR" dirty="0"/>
          </a:p>
          <a:p>
            <a:pPr marL="514350" indent="-514350">
              <a:buAutoNum type="romanUcPeriod"/>
            </a:pPr>
            <a:endParaRPr lang="fr-FR" dirty="0"/>
          </a:p>
          <a:p>
            <a:pPr marL="514350" indent="-514350">
              <a:buAutoNum type="romanUcPeriod"/>
            </a:pPr>
            <a:endParaRPr lang="fr-FR" dirty="0"/>
          </a:p>
          <a:p>
            <a:pPr marL="514350" indent="-514350">
              <a:buAutoNum type="romanUcPeriod"/>
            </a:pPr>
            <a:endParaRPr lang="fr-FR" dirty="0"/>
          </a:p>
        </p:txBody>
      </p:sp>
    </p:spTree>
    <p:extLst>
      <p:ext uri="{BB962C8B-B14F-4D97-AF65-F5344CB8AC3E}">
        <p14:creationId xmlns:p14="http://schemas.microsoft.com/office/powerpoint/2010/main" val="416001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3BB3E-1B85-4B40-98B0-4BFC9BF9F351}"/>
              </a:ext>
            </a:extLst>
          </p:cNvPr>
          <p:cNvSpPr>
            <a:spLocks noGrp="1"/>
          </p:cNvSpPr>
          <p:nvPr>
            <p:ph type="title"/>
          </p:nvPr>
        </p:nvSpPr>
        <p:spPr/>
        <p:txBody>
          <a:bodyPr>
            <a:normAutofit fontScale="90000"/>
          </a:bodyPr>
          <a:lstStyle/>
          <a:p>
            <a:r>
              <a:rPr lang="fr-FR" b="1" dirty="0">
                <a:solidFill>
                  <a:srgbClr val="FF0000"/>
                </a:solidFill>
              </a:rPr>
              <a:t>B.</a:t>
            </a:r>
            <a:r>
              <a:rPr lang="fr-FR" dirty="0"/>
              <a:t> </a:t>
            </a:r>
            <a:r>
              <a:rPr lang="fr-FR" b="1" dirty="0">
                <a:solidFill>
                  <a:srgbClr val="0070C0"/>
                </a:solidFill>
              </a:rPr>
              <a:t>Accessibilité des espaces touristiques</a:t>
            </a:r>
            <a:endParaRPr lang="fr-FR" dirty="0"/>
          </a:p>
        </p:txBody>
      </p:sp>
      <p:sp>
        <p:nvSpPr>
          <p:cNvPr id="3" name="Espace réservé du contenu 2">
            <a:extLst>
              <a:ext uri="{FF2B5EF4-FFF2-40B4-BE49-F238E27FC236}">
                <a16:creationId xmlns:a16="http://schemas.microsoft.com/office/drawing/2014/main" id="{3CD73B1C-8082-3245-9C1C-6AB8D71973E5}"/>
              </a:ext>
            </a:extLst>
          </p:cNvPr>
          <p:cNvSpPr>
            <a:spLocks noGrp="1"/>
          </p:cNvSpPr>
          <p:nvPr>
            <p:ph idx="1"/>
          </p:nvPr>
        </p:nvSpPr>
        <p:spPr>
          <a:xfrm>
            <a:off x="1295401" y="2556932"/>
            <a:ext cx="10064674" cy="3318936"/>
          </a:xfrm>
        </p:spPr>
        <p:txBody>
          <a:bodyPr/>
          <a:lstStyle/>
          <a:p>
            <a:r>
              <a:rPr lang="fr-FR" dirty="0"/>
              <a:t>Des destinations touristiques apparaissent aux quatre coins de la planète avec d’immenses solutions de continuité, à condition de disposer d’un port, d’une gare ou d’un aéroport, devenu la charnière des grandes opérations touristiques lointaines. </a:t>
            </a:r>
          </a:p>
          <a:p>
            <a:r>
              <a:rPr lang="fr-FR" dirty="0"/>
              <a:t>Cette infrastructure est indispensable à de multiples opérations d’aménagement du territoire consistant dans le développement de lieux touristiques internationaux en pays en voie de développement, donc éloignés des foyers émetteurs de touristes</a:t>
            </a:r>
          </a:p>
        </p:txBody>
      </p:sp>
    </p:spTree>
    <p:extLst>
      <p:ext uri="{BB962C8B-B14F-4D97-AF65-F5344CB8AC3E}">
        <p14:creationId xmlns:p14="http://schemas.microsoft.com/office/powerpoint/2010/main" val="1948402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78A48-66DF-0541-B8E3-16EBE73A5B35}"/>
              </a:ext>
            </a:extLst>
          </p:cNvPr>
          <p:cNvSpPr>
            <a:spLocks noGrp="1"/>
          </p:cNvSpPr>
          <p:nvPr>
            <p:ph type="title"/>
          </p:nvPr>
        </p:nvSpPr>
        <p:spPr>
          <a:xfrm>
            <a:off x="1295402" y="982132"/>
            <a:ext cx="9601196" cy="523939"/>
          </a:xfrm>
        </p:spPr>
        <p:txBody>
          <a:bodyPr>
            <a:normAutofit fontScale="90000"/>
          </a:bodyPr>
          <a:lstStyle/>
          <a:p>
            <a:r>
              <a:rPr lang="fr-FR" b="1" dirty="0">
                <a:solidFill>
                  <a:srgbClr val="FF0000"/>
                </a:solidFill>
              </a:rPr>
              <a:t>B.</a:t>
            </a:r>
            <a:r>
              <a:rPr lang="fr-FR" dirty="0"/>
              <a:t> </a:t>
            </a:r>
            <a:r>
              <a:rPr lang="fr-FR" b="1" dirty="0">
                <a:solidFill>
                  <a:srgbClr val="0070C0"/>
                </a:solidFill>
              </a:rPr>
              <a:t>Accessibilité des espaces touristiques</a:t>
            </a:r>
            <a:endParaRPr lang="fr-FR" dirty="0"/>
          </a:p>
        </p:txBody>
      </p:sp>
      <p:sp>
        <p:nvSpPr>
          <p:cNvPr id="3" name="Espace réservé du contenu 2">
            <a:extLst>
              <a:ext uri="{FF2B5EF4-FFF2-40B4-BE49-F238E27FC236}">
                <a16:creationId xmlns:a16="http://schemas.microsoft.com/office/drawing/2014/main" id="{1BA37AB8-17CF-0E43-8FC3-2A32568848C8}"/>
              </a:ext>
            </a:extLst>
          </p:cNvPr>
          <p:cNvSpPr>
            <a:spLocks noGrp="1"/>
          </p:cNvSpPr>
          <p:nvPr>
            <p:ph idx="1"/>
          </p:nvPr>
        </p:nvSpPr>
        <p:spPr>
          <a:xfrm>
            <a:off x="1295401" y="1678193"/>
            <a:ext cx="10139978" cy="4991548"/>
          </a:xfrm>
        </p:spPr>
        <p:txBody>
          <a:bodyPr>
            <a:normAutofit/>
          </a:bodyPr>
          <a:lstStyle/>
          <a:p>
            <a:r>
              <a:rPr lang="fr-FR" sz="1600" b="1" dirty="0"/>
              <a:t>Elle est également lié à deux autres variables: </a:t>
            </a:r>
            <a:r>
              <a:rPr lang="fr-FR" sz="1600" b="1" dirty="0">
                <a:highlight>
                  <a:srgbClr val="00FFFF"/>
                </a:highlight>
              </a:rPr>
              <a:t>l’attractivité et les aménités. Les relations entre aménités touristiques et transport vont être analysées sous le prisme de trois approche (géographique, aménagiste et psychologique ou perceptuelle) Le transport devient un élément de l’attractivité.</a:t>
            </a:r>
          </a:p>
          <a:p>
            <a:r>
              <a:rPr lang="fr-FR" sz="1600" b="1" dirty="0"/>
              <a:t>L’attractivité</a:t>
            </a:r>
            <a:r>
              <a:rPr lang="fr-FR" sz="1600" dirty="0"/>
              <a:t> </a:t>
            </a:r>
            <a:r>
              <a:rPr lang="fr-FR" sz="1600" u="sng" dirty="0"/>
              <a:t>est présentée comme l’aptitude d’un territoire aux diverses échelles à attirer</a:t>
            </a:r>
            <a:r>
              <a:rPr lang="fr-FR" sz="1600" dirty="0"/>
              <a:t>. </a:t>
            </a:r>
            <a:r>
              <a:rPr lang="fr-FR" sz="1400" dirty="0" err="1"/>
              <a:t>Lew</a:t>
            </a:r>
            <a:r>
              <a:rPr lang="fr-FR" sz="1400" dirty="0"/>
              <a:t> propose une typologie en trois catégories pour circonscrire la valeur attractive des sites touristiques : </a:t>
            </a:r>
            <a:r>
              <a:rPr lang="fr-FR" sz="1400" i="1" dirty="0" err="1"/>
              <a:t>idiographic</a:t>
            </a:r>
            <a:r>
              <a:rPr lang="fr-FR" sz="1400" i="1" dirty="0"/>
              <a:t> perspective</a:t>
            </a:r>
            <a:r>
              <a:rPr lang="fr-FR" sz="1400" dirty="0"/>
              <a:t>? (approche géographique), </a:t>
            </a:r>
            <a:r>
              <a:rPr lang="fr-FR" sz="1400" i="1" dirty="0" err="1"/>
              <a:t>organizational</a:t>
            </a:r>
            <a:r>
              <a:rPr lang="fr-FR" sz="1400" i="1" dirty="0"/>
              <a:t> perspective (</a:t>
            </a:r>
            <a:r>
              <a:rPr lang="fr-FR" sz="1400" dirty="0"/>
              <a:t>approche aménagiste) et </a:t>
            </a:r>
            <a:r>
              <a:rPr lang="fr-FR" sz="1400" i="1" dirty="0"/>
              <a:t>cognitive perspective (</a:t>
            </a:r>
            <a:r>
              <a:rPr lang="fr-FR" sz="1400" dirty="0"/>
              <a:t>approche sociologique). </a:t>
            </a:r>
          </a:p>
          <a:p>
            <a:r>
              <a:rPr lang="fr-FR" sz="1400" dirty="0">
                <a:highlight>
                  <a:srgbClr val="FFFF00"/>
                </a:highlight>
              </a:rPr>
              <a:t>Dans l’approche </a:t>
            </a:r>
            <a:r>
              <a:rPr lang="fr-FR" sz="1400" b="1" dirty="0">
                <a:highlight>
                  <a:srgbClr val="FFFF00"/>
                </a:highlight>
              </a:rPr>
              <a:t>géographique</a:t>
            </a:r>
            <a:r>
              <a:rPr lang="fr-FR" sz="1400" dirty="0"/>
              <a:t>, on se focalise sur l’identification des attractions naturelles et culturelles puis développement des infrastructures d’appoint (Blanchard). </a:t>
            </a:r>
          </a:p>
          <a:p>
            <a:r>
              <a:rPr lang="fr-FR" sz="1400" dirty="0">
                <a:highlight>
                  <a:srgbClr val="FFFF00"/>
                </a:highlight>
              </a:rPr>
              <a:t>Dans l’approche </a:t>
            </a:r>
            <a:r>
              <a:rPr lang="fr-FR" sz="1400" b="1" dirty="0">
                <a:highlight>
                  <a:srgbClr val="FFFF00"/>
                </a:highlight>
              </a:rPr>
              <a:t>aménagiste</a:t>
            </a:r>
            <a:r>
              <a:rPr lang="fr-FR" sz="1400" dirty="0"/>
              <a:t>, les attraits touristiques sont rapportés à des conditions de possibilité, voire à des contextes : originalité, accessibilité, positionnement à l’égard de l’offre comparable, aménagement, planification, capacité de support du milieu, disponibilité en services, etc. Ce qui fonde l’attractivité du produit est alors lié à l’organisation de l’espace, à ce qui permet la mise en valeur d’un contenu préalablement évalué comme potentiel, quels que soient le lieu et les qualités naturelles ou culturelles de celui-ci.</a:t>
            </a:r>
          </a:p>
          <a:p>
            <a:r>
              <a:rPr lang="fr-FR" sz="1400" dirty="0">
                <a:highlight>
                  <a:srgbClr val="FFFF00"/>
                </a:highlight>
              </a:rPr>
              <a:t>Approche perceptive et expérientielle: </a:t>
            </a:r>
            <a:r>
              <a:rPr lang="fr-FR" sz="1400" dirty="0"/>
              <a:t>Le troisième type d’approche en vue de discerner la valeur attractive des sites touristiques fait référence aux </a:t>
            </a:r>
            <a:r>
              <a:rPr lang="fr-FR" sz="1400" b="1" dirty="0">
                <a:highlight>
                  <a:srgbClr val="FFFF00"/>
                </a:highlight>
              </a:rPr>
              <a:t>perceptions et aux expériences des touristes</a:t>
            </a:r>
            <a:r>
              <a:rPr lang="fr-FR" sz="1400" dirty="0"/>
              <a:t>. L’attractivité dépend d’une quasi-connaissance de l’objet acquise par le touriste. Dean </a:t>
            </a:r>
            <a:r>
              <a:rPr lang="fr-FR" sz="1400" dirty="0" err="1"/>
              <a:t>MacCannell</a:t>
            </a:r>
            <a:r>
              <a:rPr lang="fr-FR" sz="1400" dirty="0"/>
              <a:t> définit une attraction touristique comme « </a:t>
            </a:r>
            <a:r>
              <a:rPr lang="fr-FR" sz="1400" i="1" dirty="0"/>
              <a:t>an </a:t>
            </a:r>
            <a:r>
              <a:rPr lang="fr-FR" sz="1400" i="1" dirty="0" err="1"/>
              <a:t>empirical</a:t>
            </a:r>
            <a:r>
              <a:rPr lang="fr-FR" sz="1400" i="1" dirty="0"/>
              <a:t> </a:t>
            </a:r>
            <a:r>
              <a:rPr lang="fr-FR" sz="1400" i="1" dirty="0" err="1"/>
              <a:t>relationship</a:t>
            </a:r>
            <a:r>
              <a:rPr lang="fr-FR" sz="1400" i="1" dirty="0"/>
              <a:t> </a:t>
            </a:r>
            <a:r>
              <a:rPr lang="fr-FR" sz="1400" i="1" dirty="0" err="1"/>
              <a:t>between</a:t>
            </a:r>
            <a:r>
              <a:rPr lang="fr-FR" sz="1400" i="1" dirty="0"/>
              <a:t> a </a:t>
            </a:r>
            <a:r>
              <a:rPr lang="fr-FR" sz="1400" i="1" dirty="0" err="1"/>
              <a:t>tourist</a:t>
            </a:r>
            <a:r>
              <a:rPr lang="fr-FR" sz="1400" i="1" dirty="0"/>
              <a:t>, a </a:t>
            </a:r>
            <a:r>
              <a:rPr lang="fr-FR" sz="1400" i="1" dirty="0" err="1"/>
              <a:t>sight</a:t>
            </a:r>
            <a:r>
              <a:rPr lang="fr-FR" sz="1400" i="1" dirty="0"/>
              <a:t>, and a marker </a:t>
            </a:r>
            <a:r>
              <a:rPr lang="fr-FR" sz="1400" dirty="0"/>
              <a:t>» (</a:t>
            </a:r>
            <a:r>
              <a:rPr lang="fr-FR" sz="1400" dirty="0" err="1"/>
              <a:t>MacCannell</a:t>
            </a:r>
            <a:r>
              <a:rPr lang="fr-FR" sz="1400" dirty="0"/>
              <a:t>, 1989)</a:t>
            </a:r>
            <a:endParaRPr lang="fr-FR" sz="1600" dirty="0"/>
          </a:p>
        </p:txBody>
      </p:sp>
    </p:spTree>
    <p:extLst>
      <p:ext uri="{BB962C8B-B14F-4D97-AF65-F5344CB8AC3E}">
        <p14:creationId xmlns:p14="http://schemas.microsoft.com/office/powerpoint/2010/main" val="226899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503F1-5FB9-AE4F-9F7D-35A4399800D6}"/>
              </a:ext>
            </a:extLst>
          </p:cNvPr>
          <p:cNvSpPr>
            <a:spLocks noGrp="1"/>
          </p:cNvSpPr>
          <p:nvPr>
            <p:ph type="title"/>
          </p:nvPr>
        </p:nvSpPr>
        <p:spPr>
          <a:xfrm>
            <a:off x="1295402" y="982132"/>
            <a:ext cx="9601196" cy="573399"/>
          </a:xfrm>
        </p:spPr>
        <p:txBody>
          <a:bodyPr>
            <a:normAutofit fontScale="90000"/>
          </a:bodyPr>
          <a:lstStyle/>
          <a:p>
            <a:r>
              <a:rPr lang="fr-FR" b="1" dirty="0">
                <a:solidFill>
                  <a:srgbClr val="FF0000"/>
                </a:solidFill>
              </a:rPr>
              <a:t>C.</a:t>
            </a:r>
            <a:r>
              <a:rPr lang="fr-FR" b="1" dirty="0">
                <a:solidFill>
                  <a:srgbClr val="0070C0"/>
                </a:solidFill>
              </a:rPr>
              <a:t> Création de </a:t>
            </a:r>
            <a:r>
              <a:rPr lang="fr-FR" b="1" dirty="0" err="1">
                <a:solidFill>
                  <a:srgbClr val="0070C0"/>
                </a:solidFill>
              </a:rPr>
              <a:t>HUBs</a:t>
            </a:r>
            <a:endParaRPr lang="fr-FR" dirty="0"/>
          </a:p>
        </p:txBody>
      </p:sp>
      <p:sp>
        <p:nvSpPr>
          <p:cNvPr id="3" name="Espace réservé du contenu 2">
            <a:extLst>
              <a:ext uri="{FF2B5EF4-FFF2-40B4-BE49-F238E27FC236}">
                <a16:creationId xmlns:a16="http://schemas.microsoft.com/office/drawing/2014/main" id="{FB84EE7B-31CD-FA4B-B508-7EE77C8461ED}"/>
              </a:ext>
            </a:extLst>
          </p:cNvPr>
          <p:cNvSpPr>
            <a:spLocks noGrp="1"/>
          </p:cNvSpPr>
          <p:nvPr>
            <p:ph idx="1"/>
          </p:nvPr>
        </p:nvSpPr>
        <p:spPr>
          <a:xfrm>
            <a:off x="1295401" y="1923393"/>
            <a:ext cx="9601196" cy="3952475"/>
          </a:xfrm>
        </p:spPr>
        <p:txBody>
          <a:bodyPr>
            <a:normAutofit fontScale="92500" lnSpcReduction="20000"/>
          </a:bodyPr>
          <a:lstStyle/>
          <a:p>
            <a:r>
              <a:rPr lang="fr-FR" dirty="0"/>
              <a:t>Nœud de communication en lien avec la mondialisation</a:t>
            </a:r>
          </a:p>
          <a:p>
            <a:r>
              <a:rPr lang="fr-FR" b="1" dirty="0">
                <a:highlight>
                  <a:srgbClr val="FFFF00"/>
                </a:highlight>
              </a:rPr>
              <a:t>Plateforme multimodale de correspondance aéroportuaire ; aéroport choisi par une compagnie aérienne pour y faire transiter une partie notable de ses clients</a:t>
            </a:r>
          </a:p>
          <a:p>
            <a:r>
              <a:rPr lang="fr-FR" dirty="0"/>
              <a:t>Concentration d’un réseau de transports interconnectés, </a:t>
            </a:r>
            <a:r>
              <a:rPr lang="fr-FR" dirty="0" err="1"/>
              <a:t>cie</a:t>
            </a:r>
            <a:r>
              <a:rPr lang="fr-FR" dirty="0"/>
              <a:t> plaque tournante où sont concentrés divers transports : Ex: CDG (train, autoroute, métro, avion avec les vols régionaux qui abondent les vols internationaux); aéroport de Toulouse n’est pas un hub; AIBD va devenir un Hub, aéroport de </a:t>
            </a:r>
            <a:r>
              <a:rPr lang="fr-FR" dirty="0" err="1"/>
              <a:t>Dubai</a:t>
            </a:r>
            <a:r>
              <a:rPr lang="fr-FR" dirty="0"/>
              <a:t> est un point de passage obligé vers l’Asie;</a:t>
            </a:r>
          </a:p>
          <a:p>
            <a:r>
              <a:rPr lang="fr-FR" dirty="0"/>
              <a:t>Sièges des grandes compagnies: AF (Roissy CDG), </a:t>
            </a:r>
            <a:r>
              <a:rPr lang="fr-FR" dirty="0" err="1"/>
              <a:t>Emirates</a:t>
            </a:r>
            <a:r>
              <a:rPr lang="fr-FR" dirty="0"/>
              <a:t> (</a:t>
            </a:r>
            <a:r>
              <a:rPr lang="fr-FR" dirty="0" err="1"/>
              <a:t>Dubai</a:t>
            </a:r>
            <a:r>
              <a:rPr lang="fr-FR" dirty="0"/>
              <a:t>): 2016, 28 millions de passagers, 2</a:t>
            </a:r>
            <a:r>
              <a:rPr lang="fr-FR" baseline="30000" dirty="0"/>
              <a:t>ème</a:t>
            </a:r>
            <a:r>
              <a:rPr lang="fr-FR" dirty="0"/>
              <a:t> aéroport en nombre de passagers en transit (course au gigantisme, optimisation des coûts, recherche d’équilibre, etc.)</a:t>
            </a:r>
          </a:p>
          <a:p>
            <a:pPr marL="0" indent="0">
              <a:buNone/>
            </a:pPr>
            <a:endParaRPr lang="fr-FR" dirty="0"/>
          </a:p>
        </p:txBody>
      </p:sp>
    </p:spTree>
    <p:extLst>
      <p:ext uri="{BB962C8B-B14F-4D97-AF65-F5344CB8AC3E}">
        <p14:creationId xmlns:p14="http://schemas.microsoft.com/office/powerpoint/2010/main" val="283784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AE7FD-7693-E7F6-73CB-F8BC00F54116}"/>
              </a:ext>
            </a:extLst>
          </p:cNvPr>
          <p:cNvSpPr>
            <a:spLocks noGrp="1"/>
          </p:cNvSpPr>
          <p:nvPr>
            <p:ph type="title"/>
          </p:nvPr>
        </p:nvSpPr>
        <p:spPr>
          <a:xfrm>
            <a:off x="1295402" y="982132"/>
            <a:ext cx="9601196" cy="760607"/>
          </a:xfrm>
        </p:spPr>
        <p:txBody>
          <a:bodyPr>
            <a:normAutofit fontScale="90000"/>
          </a:bodyPr>
          <a:lstStyle/>
          <a:p>
            <a:r>
              <a:rPr lang="fr-FR" dirty="0"/>
              <a:t>AIBD HUB AERIEN 2025</a:t>
            </a:r>
          </a:p>
        </p:txBody>
      </p:sp>
      <p:sp>
        <p:nvSpPr>
          <p:cNvPr id="3" name="Espace réservé du contenu 2">
            <a:extLst>
              <a:ext uri="{FF2B5EF4-FFF2-40B4-BE49-F238E27FC236}">
                <a16:creationId xmlns:a16="http://schemas.microsoft.com/office/drawing/2014/main" id="{520B6AB2-8CB4-5C43-90B8-40467D085D02}"/>
              </a:ext>
            </a:extLst>
          </p:cNvPr>
          <p:cNvSpPr>
            <a:spLocks noGrp="1"/>
          </p:cNvSpPr>
          <p:nvPr>
            <p:ph idx="1"/>
          </p:nvPr>
        </p:nvSpPr>
        <p:spPr>
          <a:xfrm>
            <a:off x="796066" y="1742739"/>
            <a:ext cx="10693101" cy="4571999"/>
          </a:xfrm>
        </p:spPr>
        <p:txBody>
          <a:bodyPr>
            <a:normAutofit fontScale="77500" lnSpcReduction="20000"/>
          </a:bodyPr>
          <a:lstStyle/>
          <a:p>
            <a:r>
              <a:rPr lang="fr-FR" b="1" dirty="0"/>
              <a:t>Stratégie «AIBD Hub Aérien 2025»</a:t>
            </a:r>
          </a:p>
          <a:p>
            <a:r>
              <a:rPr lang="fr-FR" dirty="0"/>
              <a:t>Le plan stratégique  » AIBD Hub Aérien et Touristique 2025″ est adossé aux ambitions du Plan Sénégal Emergent et du Plan stratégique Tourisme. Il a pour mission de faire du Sénégal le premier hub aérien sous régional contribuant ainsi à « l’ambition du PSE de positionner le Sénégal comme une plateforme économique et culturelle de référence en Afrique de l’Ouest ».</a:t>
            </a:r>
          </a:p>
          <a:p>
            <a:r>
              <a:rPr lang="fr-FR" dirty="0"/>
              <a:t>L’Aéroport International Blaise Diagne dispose d’atouts majeurs tels que : le positionnement géographique stratégique du Sénégal qui se trouve être un pont entre le Maghreb et l’Afrique Subsaharienne, un carrefour entre l’Amérique, l’Europe et l’Asie grâce aux liaisons aériennes pertinentes. De plus, la stabilité politique du Sénégal, la croissance économique du pays, la pleine expansion de la compagnie aérienne nationale Air Sénégal et les bonnes relations diplomatiques constituent le socle du développement durable du maillage aérien et aéronautique sénégalais.</a:t>
            </a:r>
          </a:p>
          <a:p>
            <a:r>
              <a:rPr lang="fr-FR" dirty="0"/>
              <a:t>La construction du Hub aérien se traduit pour AIBD en une vision à moyen et long terme qui s’articule autour de quatre piliers stratégiques à savoir la Génération de trafic, l’Expérience voyageur, l’Accès et la Connectivité, la Diversification et le Rayonnement de l’Aéroport International Blaise Diagne, lesquels sont déclinés en treize (13) objectifs stratégiques et quinze (15) projets phares. </a:t>
            </a:r>
          </a:p>
          <a:p>
            <a:pPr marL="0" indent="0">
              <a:buNone/>
            </a:pPr>
            <a:r>
              <a:rPr lang="fr-FR" dirty="0"/>
              <a:t>	</a:t>
            </a:r>
            <a:r>
              <a:rPr lang="fr-FR" b="1" dirty="0">
                <a:solidFill>
                  <a:srgbClr val="0070C0"/>
                </a:solidFill>
              </a:rPr>
              <a:t>(Source: https://</a:t>
            </a:r>
            <a:r>
              <a:rPr lang="fr-FR" b="1" dirty="0" err="1">
                <a:solidFill>
                  <a:srgbClr val="0070C0"/>
                </a:solidFill>
              </a:rPr>
              <a:t>aibd.sn</a:t>
            </a:r>
            <a:r>
              <a:rPr lang="fr-FR" b="1" dirty="0">
                <a:solidFill>
                  <a:srgbClr val="0070C0"/>
                </a:solidFill>
              </a:rPr>
              <a:t>/air-hub/)</a:t>
            </a:r>
          </a:p>
          <a:p>
            <a:pPr marL="0" indent="0">
              <a:buNone/>
            </a:pPr>
            <a:endParaRPr lang="fr-FR" dirty="0"/>
          </a:p>
          <a:p>
            <a:endParaRPr lang="fr-FR" dirty="0"/>
          </a:p>
        </p:txBody>
      </p:sp>
    </p:spTree>
    <p:extLst>
      <p:ext uri="{BB962C8B-B14F-4D97-AF65-F5344CB8AC3E}">
        <p14:creationId xmlns:p14="http://schemas.microsoft.com/office/powerpoint/2010/main" val="670522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72AE5-F3D3-B712-6E49-D3AC711D88B1}"/>
              </a:ext>
            </a:extLst>
          </p:cNvPr>
          <p:cNvSpPr>
            <a:spLocks noGrp="1"/>
          </p:cNvSpPr>
          <p:nvPr>
            <p:ph type="title"/>
          </p:nvPr>
        </p:nvSpPr>
        <p:spPr>
          <a:xfrm>
            <a:off x="1295402" y="982133"/>
            <a:ext cx="9601196" cy="674546"/>
          </a:xfrm>
        </p:spPr>
        <p:txBody>
          <a:bodyPr>
            <a:normAutofit fontScale="90000"/>
          </a:bodyPr>
          <a:lstStyle/>
          <a:p>
            <a:r>
              <a:rPr lang="fr-FR" dirty="0"/>
              <a:t>AIBD HUB AERIEN 2025</a:t>
            </a:r>
          </a:p>
        </p:txBody>
      </p:sp>
      <p:sp>
        <p:nvSpPr>
          <p:cNvPr id="3" name="Espace réservé du contenu 2">
            <a:extLst>
              <a:ext uri="{FF2B5EF4-FFF2-40B4-BE49-F238E27FC236}">
                <a16:creationId xmlns:a16="http://schemas.microsoft.com/office/drawing/2014/main" id="{00D77215-9961-A37F-899C-046E169F91F4}"/>
              </a:ext>
            </a:extLst>
          </p:cNvPr>
          <p:cNvSpPr>
            <a:spLocks noGrp="1"/>
          </p:cNvSpPr>
          <p:nvPr>
            <p:ph idx="1"/>
          </p:nvPr>
        </p:nvSpPr>
        <p:spPr>
          <a:xfrm>
            <a:off x="1295401" y="1656679"/>
            <a:ext cx="10322858" cy="4830182"/>
          </a:xfrm>
        </p:spPr>
        <p:txBody>
          <a:bodyPr>
            <a:normAutofit fontScale="40000" lnSpcReduction="20000"/>
          </a:bodyPr>
          <a:lstStyle/>
          <a:p>
            <a:r>
              <a:rPr lang="fr-FR" sz="2900" b="1" dirty="0"/>
              <a:t>Projets phares</a:t>
            </a:r>
          </a:p>
          <a:p>
            <a:r>
              <a:rPr lang="fr-FR" sz="2900" dirty="0"/>
              <a:t>Construction d’un Centre de Maintenance MRO</a:t>
            </a:r>
          </a:p>
          <a:p>
            <a:r>
              <a:rPr lang="fr-FR" sz="2900" dirty="0"/>
              <a:t>Renforcement de la sécurité et la sûreté de l’aéroport</a:t>
            </a:r>
          </a:p>
          <a:p>
            <a:r>
              <a:rPr lang="fr-FR" sz="2900" dirty="0"/>
              <a:t>Construction d’un Centre d’expertise médicale du personnel aéronautique (CEMPA)</a:t>
            </a:r>
          </a:p>
          <a:p>
            <a:r>
              <a:rPr lang="fr-FR" sz="2900" dirty="0"/>
              <a:t>Aménagement et dimensionnement de l’aéroport en HUB Passagers</a:t>
            </a:r>
          </a:p>
          <a:p>
            <a:r>
              <a:rPr lang="fr-FR" sz="2900" dirty="0"/>
              <a:t>Développement d’un deuxième hangar fret</a:t>
            </a:r>
          </a:p>
          <a:p>
            <a:r>
              <a:rPr lang="fr-FR" sz="2900" dirty="0"/>
              <a:t>Développement d’infrastructures </a:t>
            </a:r>
            <a:r>
              <a:rPr lang="fr-FR" sz="2900" dirty="0" err="1"/>
              <a:t>héliportuaires</a:t>
            </a:r>
            <a:endParaRPr lang="fr-FR" sz="2900" dirty="0"/>
          </a:p>
          <a:p>
            <a:r>
              <a:rPr lang="fr-FR" sz="2900" dirty="0"/>
              <a:t>Gestion, Rénovation et Développement des aéroports régionaux</a:t>
            </a:r>
          </a:p>
          <a:p>
            <a:r>
              <a:rPr lang="fr-FR" sz="2900" dirty="0"/>
              <a:t>Mise en place d’équipements modernes et digitaux et création d’une marketplace (Hub </a:t>
            </a:r>
            <a:r>
              <a:rPr lang="fr-FR" sz="2900" dirty="0" err="1"/>
              <a:t>Connect</a:t>
            </a:r>
            <a:r>
              <a:rPr lang="fr-FR" sz="2900" dirty="0"/>
              <a:t>)</a:t>
            </a:r>
          </a:p>
          <a:p>
            <a:r>
              <a:rPr lang="fr-FR" sz="2900" dirty="0"/>
              <a:t>Mise en place d’un réseau de navettes pour le transport de l’ensemble des employés de l’aéroport</a:t>
            </a:r>
          </a:p>
          <a:p>
            <a:r>
              <a:rPr lang="fr-FR" sz="2900" dirty="0"/>
              <a:t>Sécurisation du périmètre foncier</a:t>
            </a:r>
          </a:p>
          <a:p>
            <a:r>
              <a:rPr lang="fr-FR" sz="2900" dirty="0"/>
              <a:t>Développement de l’activité hôtelière de l’Aéroville</a:t>
            </a:r>
          </a:p>
          <a:p>
            <a:r>
              <a:rPr lang="fr-FR" sz="2900" dirty="0"/>
              <a:t>Implantation d’une centrale solaire</a:t>
            </a:r>
          </a:p>
          <a:p>
            <a:r>
              <a:rPr lang="fr-FR" sz="2900" dirty="0"/>
              <a:t>PUD et VRD dans le cadre du développement dans l’Aéroville d’une activité commerciale et touristique complémentaire au développement de Diamniadio</a:t>
            </a:r>
          </a:p>
          <a:p>
            <a:r>
              <a:rPr lang="fr-FR" sz="2900" dirty="0"/>
              <a:t>Création d’une académie internationale des métiers de l’aviation civile</a:t>
            </a:r>
          </a:p>
          <a:p>
            <a:r>
              <a:rPr lang="fr-FR" sz="2900" dirty="0"/>
              <a:t>Développement d’une activité de conseil pour le suivi et le contrôle des grands projets aéroportuaires à l’étranger</a:t>
            </a:r>
          </a:p>
          <a:p>
            <a:pPr marL="0" indent="0" algn="ctr">
              <a:buNone/>
            </a:pPr>
            <a:r>
              <a:rPr lang="fr-FR" sz="4000" b="1" dirty="0"/>
              <a:t>Voit site du Transport aérien</a:t>
            </a:r>
            <a:endParaRPr lang="fr-FR" sz="2900" b="1" dirty="0"/>
          </a:p>
          <a:p>
            <a:endParaRPr lang="fr-FR" dirty="0"/>
          </a:p>
        </p:txBody>
      </p:sp>
    </p:spTree>
    <p:extLst>
      <p:ext uri="{BB962C8B-B14F-4D97-AF65-F5344CB8AC3E}">
        <p14:creationId xmlns:p14="http://schemas.microsoft.com/office/powerpoint/2010/main" val="320100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0CEE9-5682-A945-B548-715F5EA1E68A}"/>
              </a:ext>
            </a:extLst>
          </p:cNvPr>
          <p:cNvSpPr>
            <a:spLocks noGrp="1"/>
          </p:cNvSpPr>
          <p:nvPr>
            <p:ph type="title"/>
          </p:nvPr>
        </p:nvSpPr>
        <p:spPr/>
        <p:txBody>
          <a:bodyPr/>
          <a:lstStyle/>
          <a:p>
            <a:r>
              <a:rPr lang="fr-FR" b="1" dirty="0">
                <a:solidFill>
                  <a:srgbClr val="0070C0"/>
                </a:solidFill>
              </a:rPr>
              <a:t>V. Tourisme et transports au Sénégal</a:t>
            </a:r>
            <a:endParaRPr lang="fr-FR" dirty="0"/>
          </a:p>
        </p:txBody>
      </p:sp>
      <p:sp>
        <p:nvSpPr>
          <p:cNvPr id="3" name="Espace réservé du contenu 2">
            <a:extLst>
              <a:ext uri="{FF2B5EF4-FFF2-40B4-BE49-F238E27FC236}">
                <a16:creationId xmlns:a16="http://schemas.microsoft.com/office/drawing/2014/main" id="{BD5451C4-65B4-E74E-B65A-07EC8FC42EC9}"/>
              </a:ext>
            </a:extLst>
          </p:cNvPr>
          <p:cNvSpPr>
            <a:spLocks noGrp="1"/>
          </p:cNvSpPr>
          <p:nvPr>
            <p:ph idx="1"/>
          </p:nvPr>
        </p:nvSpPr>
        <p:spPr/>
        <p:txBody>
          <a:bodyPr anchor="ctr">
            <a:normAutofit/>
          </a:bodyPr>
          <a:lstStyle/>
          <a:p>
            <a:pPr marL="0" indent="0" algn="ctr">
              <a:buNone/>
            </a:pPr>
            <a:r>
              <a:rPr lang="fr-FR" sz="4000" b="1" dirty="0"/>
              <a:t>Voir les présentations PPT des différents groupes de travail</a:t>
            </a:r>
          </a:p>
        </p:txBody>
      </p:sp>
    </p:spTree>
    <p:extLst>
      <p:ext uri="{BB962C8B-B14F-4D97-AF65-F5344CB8AC3E}">
        <p14:creationId xmlns:p14="http://schemas.microsoft.com/office/powerpoint/2010/main" val="3850347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7B297-CAA1-534E-BA7D-E8923FE7FA7E}"/>
              </a:ext>
            </a:extLst>
          </p:cNvPr>
          <p:cNvSpPr>
            <a:spLocks noGrp="1"/>
          </p:cNvSpPr>
          <p:nvPr>
            <p:ph type="title"/>
          </p:nvPr>
        </p:nvSpPr>
        <p:spPr>
          <a:xfrm>
            <a:off x="1295402" y="982132"/>
            <a:ext cx="9601196" cy="951771"/>
          </a:xfrm>
        </p:spPr>
        <p:txBody>
          <a:bodyPr>
            <a:normAutofit fontScale="90000"/>
          </a:bodyPr>
          <a:lstStyle/>
          <a:p>
            <a:r>
              <a:rPr lang="fr-FR" b="1" dirty="0">
                <a:solidFill>
                  <a:srgbClr val="FF0000"/>
                </a:solidFill>
              </a:rPr>
              <a:t>VI. </a:t>
            </a:r>
            <a:r>
              <a:rPr lang="fr-FR" b="1" dirty="0">
                <a:solidFill>
                  <a:srgbClr val="0070C0"/>
                </a:solidFill>
              </a:rPr>
              <a:t>Tourisme, transport et défi écologique</a:t>
            </a:r>
            <a:br>
              <a:rPr lang="fr-FR" dirty="0">
                <a:solidFill>
                  <a:srgbClr val="0070C0"/>
                </a:solidFill>
              </a:rPr>
            </a:br>
            <a:endParaRPr lang="fr-FR" b="1" dirty="0">
              <a:solidFill>
                <a:srgbClr val="0070C0"/>
              </a:solidFill>
            </a:endParaRPr>
          </a:p>
        </p:txBody>
      </p:sp>
      <p:sp>
        <p:nvSpPr>
          <p:cNvPr id="3" name="Espace réservé du contenu 2">
            <a:extLst>
              <a:ext uri="{FF2B5EF4-FFF2-40B4-BE49-F238E27FC236}">
                <a16:creationId xmlns:a16="http://schemas.microsoft.com/office/drawing/2014/main" id="{01D4F653-1E63-424F-9620-D466ED342C51}"/>
              </a:ext>
            </a:extLst>
          </p:cNvPr>
          <p:cNvSpPr>
            <a:spLocks noGrp="1"/>
          </p:cNvSpPr>
          <p:nvPr>
            <p:ph idx="1"/>
          </p:nvPr>
        </p:nvSpPr>
        <p:spPr>
          <a:xfrm>
            <a:off x="665018" y="1413164"/>
            <a:ext cx="10937173" cy="5260768"/>
          </a:xfrm>
        </p:spPr>
        <p:txBody>
          <a:bodyPr>
            <a:normAutofit fontScale="77500" lnSpcReduction="20000"/>
          </a:bodyPr>
          <a:lstStyle/>
          <a:p>
            <a:pPr marL="0" indent="0" algn="ctr">
              <a:buNone/>
            </a:pPr>
            <a:r>
              <a:rPr lang="fr-FR" sz="3400" b="1" dirty="0">
                <a:solidFill>
                  <a:srgbClr val="00B050"/>
                </a:solidFill>
              </a:rPr>
              <a:t>VRAI DÉFI</a:t>
            </a:r>
            <a:r>
              <a:rPr lang="fr-FR" sz="2000" dirty="0"/>
              <a:t>: </a:t>
            </a:r>
          </a:p>
          <a:p>
            <a:pPr marL="0" indent="0" algn="ctr">
              <a:buNone/>
            </a:pPr>
            <a:r>
              <a:rPr lang="fr-FR" sz="3400" b="1" dirty="0">
                <a:solidFill>
                  <a:srgbClr val="00B050"/>
                </a:solidFill>
              </a:rPr>
              <a:t>concilier déplacement et conscience écologique, durabilité et envie de découvrir et faire passer les touristes d’alternatifs passifs à alternatifs actifs</a:t>
            </a:r>
          </a:p>
          <a:p>
            <a:r>
              <a:rPr lang="fr-FR" sz="2900" dirty="0"/>
              <a:t>Retour au « slow tourisme » ou « mobilité douce », c’est à dire, des déplacements non motorisés comme la marche à pied, le vélo, le roller et tous les transports respectueux de l'environnement.</a:t>
            </a:r>
          </a:p>
          <a:p>
            <a:r>
              <a:rPr lang="fr-FR" sz="2900" dirty="0"/>
              <a:t>Le tourisme durable n’est pas un phénomène de mode. Dès 1995, une charte mondiale du tourisme durable a été élaborée à l’occasion de la Conférence Mondiale du Tourisme Durable et les premières définitions remontent à 1992 dans le cadre de l’Agenda 21 (un plan d’actions pour le 21</a:t>
            </a:r>
            <a:r>
              <a:rPr lang="fr-FR" sz="2900" baseline="30000" dirty="0"/>
              <a:t>ème</a:t>
            </a:r>
            <a:r>
              <a:rPr lang="fr-FR" sz="2900" dirty="0"/>
              <a:t> siècle adopté par une centaine de chefs de gouvernement).</a:t>
            </a:r>
          </a:p>
          <a:p>
            <a:r>
              <a:rPr lang="fr-FR" sz="2900" b="1" dirty="0"/>
              <a:t>Le tourisme durable </a:t>
            </a:r>
            <a:r>
              <a:rPr lang="fr-FR" sz="2900" dirty="0"/>
              <a:t>est défini par l'Organisation Mondiale du Tourisme (OMT) comme </a:t>
            </a:r>
            <a:r>
              <a:rPr lang="fr-FR" sz="2900" i="1" dirty="0"/>
              <a:t>“un tourisme qui tient pleinement compte de ses impacts économiques, sociaux et environnementaux actuels et futurs, en répondant aux besoins des visiteurs, des professionnels, de l’environnement et des communautés d’accueil”</a:t>
            </a:r>
            <a:r>
              <a:rPr lang="fr-FR" sz="2900" dirty="0"/>
              <a:t>. Il vise l'équilibre entre les trois piliers du développement durable dans la production et réalisation d'activités touristiques </a:t>
            </a:r>
          </a:p>
        </p:txBody>
      </p:sp>
    </p:spTree>
    <p:extLst>
      <p:ext uri="{BB962C8B-B14F-4D97-AF65-F5344CB8AC3E}">
        <p14:creationId xmlns:p14="http://schemas.microsoft.com/office/powerpoint/2010/main" val="4191641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BF145-F7F7-BA49-BA03-15B6C54E156E}"/>
              </a:ext>
            </a:extLst>
          </p:cNvPr>
          <p:cNvSpPr>
            <a:spLocks noGrp="1"/>
          </p:cNvSpPr>
          <p:nvPr>
            <p:ph type="title"/>
          </p:nvPr>
        </p:nvSpPr>
        <p:spPr/>
        <p:txBody>
          <a:bodyPr>
            <a:noAutofit/>
          </a:bodyPr>
          <a:lstStyle/>
          <a:p>
            <a:pPr algn="r"/>
            <a:r>
              <a:rPr lang="fr-FR" sz="1600" b="1" dirty="0"/>
              <a:t>Tourisme</a:t>
            </a:r>
            <a:br>
              <a:rPr lang="fr-FR" sz="1600" b="1" dirty="0"/>
            </a:br>
            <a:r>
              <a:rPr lang="fr-FR" sz="1600" b="1" dirty="0"/>
              <a:t>durable</a:t>
            </a:r>
          </a:p>
        </p:txBody>
      </p:sp>
      <p:sp>
        <p:nvSpPr>
          <p:cNvPr id="3" name="Espace réservé du contenu 2">
            <a:extLst>
              <a:ext uri="{FF2B5EF4-FFF2-40B4-BE49-F238E27FC236}">
                <a16:creationId xmlns:a16="http://schemas.microsoft.com/office/drawing/2014/main" id="{E7D23C20-1E78-1347-8761-B311D997B721}"/>
              </a:ext>
            </a:extLst>
          </p:cNvPr>
          <p:cNvSpPr>
            <a:spLocks noGrp="1"/>
          </p:cNvSpPr>
          <p:nvPr>
            <p:ph idx="1"/>
          </p:nvPr>
        </p:nvSpPr>
        <p:spPr>
          <a:xfrm>
            <a:off x="12497550" y="5807990"/>
            <a:ext cx="2141709" cy="494148"/>
          </a:xfrm>
        </p:spPr>
        <p:txBody>
          <a:bodyPr>
            <a:normAutofit fontScale="47500" lnSpcReduction="20000"/>
          </a:bodyPr>
          <a:lstStyle/>
          <a:p>
            <a:r>
              <a:rPr lang="fr-FR" b="1" dirty="0"/>
              <a:t>Tourisme </a:t>
            </a:r>
          </a:p>
          <a:p>
            <a:r>
              <a:rPr lang="fr-FR" b="1" dirty="0"/>
              <a:t>durable</a:t>
            </a:r>
          </a:p>
        </p:txBody>
      </p:sp>
      <p:sp>
        <p:nvSpPr>
          <p:cNvPr id="4" name="Rectangle 2">
            <a:extLst>
              <a:ext uri="{FF2B5EF4-FFF2-40B4-BE49-F238E27FC236}">
                <a16:creationId xmlns:a16="http://schemas.microsoft.com/office/drawing/2014/main" id="{7D95FC72-1142-0B4F-A7D3-5F667642254A}"/>
              </a:ext>
            </a:extLst>
          </p:cNvPr>
          <p:cNvSpPr>
            <a:spLocks noChangeArrowheads="1"/>
          </p:cNvSpPr>
          <p:nvPr/>
        </p:nvSpPr>
        <p:spPr bwMode="auto">
          <a:xfrm>
            <a:off x="3195144" y="802936"/>
            <a:ext cx="116984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7" descr="schema tourisme durable 1">
            <a:extLst>
              <a:ext uri="{FF2B5EF4-FFF2-40B4-BE49-F238E27FC236}">
                <a16:creationId xmlns:a16="http://schemas.microsoft.com/office/drawing/2014/main" id="{2E0291CE-17A4-5B41-9AB2-6731570FFBE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50888" y="-857621"/>
            <a:ext cx="7386335" cy="768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66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E0E1B-CB44-5142-8F1A-F33E614F269F}"/>
              </a:ext>
            </a:extLst>
          </p:cNvPr>
          <p:cNvSpPr>
            <a:spLocks noGrp="1"/>
          </p:cNvSpPr>
          <p:nvPr>
            <p:ph type="title"/>
          </p:nvPr>
        </p:nvSpPr>
        <p:spPr>
          <a:xfrm>
            <a:off x="1295402" y="562303"/>
            <a:ext cx="9601196" cy="646388"/>
          </a:xfrm>
        </p:spPr>
        <p:txBody>
          <a:bodyPr>
            <a:normAutofit fontScale="90000"/>
          </a:bodyPr>
          <a:lstStyle/>
          <a:p>
            <a:r>
              <a:rPr lang="fr-FR" b="1" dirty="0">
                <a:solidFill>
                  <a:srgbClr val="00B050"/>
                </a:solidFill>
              </a:rPr>
              <a:t>Tourisme durable</a:t>
            </a:r>
          </a:p>
        </p:txBody>
      </p:sp>
      <p:pic>
        <p:nvPicPr>
          <p:cNvPr id="4" name="Espace réservé du contenu 3">
            <a:extLst>
              <a:ext uri="{FF2B5EF4-FFF2-40B4-BE49-F238E27FC236}">
                <a16:creationId xmlns:a16="http://schemas.microsoft.com/office/drawing/2014/main" id="{117CD942-2155-8B4E-A94B-BDB5ADCD0382}"/>
              </a:ext>
            </a:extLst>
          </p:cNvPr>
          <p:cNvPicPr>
            <a:picLocks noGrp="1" noChangeAspect="1"/>
          </p:cNvPicPr>
          <p:nvPr>
            <p:ph idx="1"/>
          </p:nvPr>
        </p:nvPicPr>
        <p:blipFill>
          <a:blip r:embed="rId2"/>
          <a:stretch>
            <a:fillRect/>
          </a:stretch>
        </p:blipFill>
        <p:spPr>
          <a:xfrm>
            <a:off x="1177159" y="1292772"/>
            <a:ext cx="9795641" cy="5002925"/>
          </a:xfrm>
          <a:prstGeom prst="rect">
            <a:avLst/>
          </a:prstGeom>
        </p:spPr>
      </p:pic>
    </p:spTree>
    <p:extLst>
      <p:ext uri="{BB962C8B-B14F-4D97-AF65-F5344CB8AC3E}">
        <p14:creationId xmlns:p14="http://schemas.microsoft.com/office/powerpoint/2010/main" val="327533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1E2FE-1532-FB43-9525-C2B6EA3CF241}"/>
              </a:ext>
            </a:extLst>
          </p:cNvPr>
          <p:cNvSpPr>
            <a:spLocks noGrp="1"/>
          </p:cNvSpPr>
          <p:nvPr>
            <p:ph type="title"/>
          </p:nvPr>
        </p:nvSpPr>
        <p:spPr/>
        <p:txBody>
          <a:bodyPr>
            <a:normAutofit/>
          </a:bodyPr>
          <a:lstStyle/>
          <a:p>
            <a:r>
              <a:rPr lang="fr-FR" b="1" dirty="0">
                <a:solidFill>
                  <a:srgbClr val="0070C0"/>
                </a:solidFill>
              </a:rPr>
              <a:t>Tourisme, transport et défi écologique</a:t>
            </a:r>
            <a:endParaRPr lang="fr-FR" dirty="0"/>
          </a:p>
        </p:txBody>
      </p:sp>
      <p:sp>
        <p:nvSpPr>
          <p:cNvPr id="3" name="Espace réservé du contenu 2">
            <a:extLst>
              <a:ext uri="{FF2B5EF4-FFF2-40B4-BE49-F238E27FC236}">
                <a16:creationId xmlns:a16="http://schemas.microsoft.com/office/drawing/2014/main" id="{CB79B0D2-9D3D-9140-9F90-082169F9F95F}"/>
              </a:ext>
            </a:extLst>
          </p:cNvPr>
          <p:cNvSpPr>
            <a:spLocks noGrp="1"/>
          </p:cNvSpPr>
          <p:nvPr>
            <p:ph idx="1"/>
          </p:nvPr>
        </p:nvSpPr>
        <p:spPr/>
        <p:txBody>
          <a:bodyPr>
            <a:normAutofit fontScale="77500" lnSpcReduction="20000"/>
          </a:bodyPr>
          <a:lstStyle/>
          <a:p>
            <a:pPr lvl="0"/>
            <a:r>
              <a:rPr lang="fr-FR" dirty="0"/>
              <a:t>565 000 tours de la Terre. C’est la distance parcourue, chaque jour, par les touristes du monde entier (sources OMT – Rapport 2023) ;</a:t>
            </a:r>
          </a:p>
          <a:p>
            <a:pPr lvl="0"/>
            <a:r>
              <a:rPr lang="fr-FR" i="1" dirty="0"/>
              <a:t>Aujourd’hui, 70 % des émissions de gaz à effet de serre du tourisme proviennent du transport, dont plus de la moitié de l’aviation ;</a:t>
            </a:r>
            <a:endParaRPr lang="fr-FR" dirty="0"/>
          </a:p>
          <a:p>
            <a:pPr lvl="0"/>
            <a:r>
              <a:rPr lang="fr-FR" dirty="0"/>
              <a:t>au moins 15 % des émissions mondiales liées au transport touristique ne sont actuellement pas visées par des objectifs de réduction contraignants ;</a:t>
            </a:r>
          </a:p>
          <a:p>
            <a:pPr lvl="0"/>
            <a:r>
              <a:rPr lang="fr-FR" dirty="0"/>
              <a:t>les émissions de l’aviation internationale et du transport de soute sont exclues de l’accord de Paris sur le climat, conclu en décembre 2015 ;</a:t>
            </a:r>
          </a:p>
          <a:p>
            <a:pPr lvl="0"/>
            <a:r>
              <a:rPr lang="fr-FR" i="1" dirty="0"/>
              <a:t>D’ici à la fin du siècle, le nombre de trajets touristiques va être multiplié par 4 ;</a:t>
            </a:r>
          </a:p>
          <a:p>
            <a:pPr marL="0" lvl="0" indent="0" algn="ctr">
              <a:buNone/>
            </a:pPr>
            <a:r>
              <a:rPr lang="fr-FR" sz="3100" b="1" i="1" dirty="0">
                <a:solidFill>
                  <a:srgbClr val="00B050"/>
                </a:solidFill>
              </a:rPr>
              <a:t>QUELLES SOLUTIONS ???</a:t>
            </a:r>
            <a:endParaRPr lang="fr-FR" sz="3100" b="1" dirty="0">
              <a:solidFill>
                <a:srgbClr val="00B050"/>
              </a:solidFill>
            </a:endParaRPr>
          </a:p>
          <a:p>
            <a:endParaRPr lang="fr-FR" dirty="0"/>
          </a:p>
        </p:txBody>
      </p:sp>
    </p:spTree>
    <p:extLst>
      <p:ext uri="{BB962C8B-B14F-4D97-AF65-F5344CB8AC3E}">
        <p14:creationId xmlns:p14="http://schemas.microsoft.com/office/powerpoint/2010/main" val="57940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0AD6F-FF5A-9C6A-30D8-CDA7C39BB361}"/>
              </a:ext>
            </a:extLst>
          </p:cNvPr>
          <p:cNvSpPr>
            <a:spLocks noGrp="1"/>
          </p:cNvSpPr>
          <p:nvPr>
            <p:ph type="title"/>
          </p:nvPr>
        </p:nvSpPr>
        <p:spPr/>
        <p:txBody>
          <a:bodyPr>
            <a:normAutofit fontScale="90000"/>
          </a:bodyPr>
          <a:lstStyle/>
          <a:p>
            <a:r>
              <a:rPr lang="fr-FR" b="1" dirty="0">
                <a:solidFill>
                  <a:srgbClr val="0070C0"/>
                </a:solidFill>
              </a:rPr>
              <a:t>Tourisme  et transports </a:t>
            </a:r>
            <a:br>
              <a:rPr lang="fr-FR" b="1" dirty="0">
                <a:solidFill>
                  <a:srgbClr val="0070C0"/>
                </a:solidFill>
              </a:rPr>
            </a:br>
            <a:r>
              <a:rPr lang="fr-FR" sz="4400" b="1" dirty="0"/>
              <a:t>conceptualisation</a:t>
            </a:r>
            <a:br>
              <a:rPr lang="fr-FR" dirty="0"/>
            </a:br>
            <a:endParaRPr lang="fr-FR" dirty="0"/>
          </a:p>
        </p:txBody>
      </p:sp>
      <p:sp>
        <p:nvSpPr>
          <p:cNvPr id="3" name="Espace réservé du contenu 2">
            <a:extLst>
              <a:ext uri="{FF2B5EF4-FFF2-40B4-BE49-F238E27FC236}">
                <a16:creationId xmlns:a16="http://schemas.microsoft.com/office/drawing/2014/main" id="{04049C87-E8D0-4608-AF87-200D60C04FF3}"/>
              </a:ext>
            </a:extLst>
          </p:cNvPr>
          <p:cNvSpPr>
            <a:spLocks noGrp="1"/>
          </p:cNvSpPr>
          <p:nvPr>
            <p:ph idx="1"/>
          </p:nvPr>
        </p:nvSpPr>
        <p:spPr/>
        <p:txBody>
          <a:bodyPr>
            <a:normAutofit fontScale="47500" lnSpcReduction="20000"/>
          </a:bodyPr>
          <a:lstStyle/>
          <a:p>
            <a:pPr marL="0" indent="0" algn="ctr">
              <a:buNone/>
            </a:pPr>
            <a:endParaRPr lang="fr-FR" sz="2800" b="1" dirty="0"/>
          </a:p>
          <a:p>
            <a:pPr marL="0" indent="0" algn="ctr">
              <a:buNone/>
            </a:pPr>
            <a:endParaRPr lang="fr-FR" sz="2800" b="1" dirty="0"/>
          </a:p>
          <a:p>
            <a:pPr marL="0" indent="0" algn="ctr">
              <a:buNone/>
            </a:pPr>
            <a:r>
              <a:rPr lang="fr-FR" sz="5400" b="1" dirty="0"/>
              <a:t>??? Tourisme ???</a:t>
            </a:r>
          </a:p>
          <a:p>
            <a:pPr marL="0" indent="0" algn="ctr">
              <a:buNone/>
            </a:pPr>
            <a:r>
              <a:rPr lang="fr-FR" sz="5100" b="1" dirty="0"/>
              <a:t>Approche économique</a:t>
            </a:r>
          </a:p>
          <a:p>
            <a:pPr marL="0" indent="0" algn="ctr">
              <a:buNone/>
            </a:pPr>
            <a:r>
              <a:rPr lang="fr-FR" sz="5100" b="1" dirty="0"/>
              <a:t>Approche sociale</a:t>
            </a:r>
          </a:p>
          <a:p>
            <a:pPr marL="0" indent="0" algn="ctr">
              <a:buNone/>
            </a:pPr>
            <a:r>
              <a:rPr lang="fr-FR" sz="5100" b="1" dirty="0"/>
              <a:t>Approche politique</a:t>
            </a:r>
          </a:p>
          <a:p>
            <a:pPr marL="0" indent="0" algn="ctr">
              <a:buNone/>
            </a:pPr>
            <a:r>
              <a:rPr lang="fr-FR" sz="5100" b="1" dirty="0"/>
              <a:t>Approche commerciale</a:t>
            </a:r>
          </a:p>
          <a:p>
            <a:pPr marL="0" indent="0" algn="ctr">
              <a:buNone/>
            </a:pPr>
            <a:r>
              <a:rPr lang="fr-FR" sz="5400" b="1" dirty="0"/>
              <a:t>TRANSVERSALITÉ </a:t>
            </a:r>
          </a:p>
        </p:txBody>
      </p:sp>
    </p:spTree>
    <p:extLst>
      <p:ext uri="{BB962C8B-B14F-4D97-AF65-F5344CB8AC3E}">
        <p14:creationId xmlns:p14="http://schemas.microsoft.com/office/powerpoint/2010/main" val="2911344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5A98B-22F0-7844-A201-D95A1E0CF3DF}"/>
              </a:ext>
            </a:extLst>
          </p:cNvPr>
          <p:cNvSpPr>
            <a:spLocks noGrp="1"/>
          </p:cNvSpPr>
          <p:nvPr>
            <p:ph type="title"/>
          </p:nvPr>
        </p:nvSpPr>
        <p:spPr>
          <a:xfrm>
            <a:off x="1295402" y="982132"/>
            <a:ext cx="9601196" cy="499827"/>
          </a:xfrm>
        </p:spPr>
        <p:txBody>
          <a:bodyPr>
            <a:normAutofit fontScale="90000"/>
          </a:bodyPr>
          <a:lstStyle/>
          <a:p>
            <a:r>
              <a:rPr lang="fr-FR" dirty="0"/>
              <a:t> </a:t>
            </a:r>
            <a:r>
              <a:rPr lang="fr-FR" b="1" dirty="0">
                <a:solidFill>
                  <a:srgbClr val="0070C0"/>
                </a:solidFill>
              </a:rPr>
              <a:t>Tourisme, transport et défi écologique</a:t>
            </a:r>
            <a:endParaRPr lang="fr-FR" dirty="0"/>
          </a:p>
        </p:txBody>
      </p:sp>
      <p:sp>
        <p:nvSpPr>
          <p:cNvPr id="3" name="Espace réservé du contenu 2">
            <a:extLst>
              <a:ext uri="{FF2B5EF4-FFF2-40B4-BE49-F238E27FC236}">
                <a16:creationId xmlns:a16="http://schemas.microsoft.com/office/drawing/2014/main" id="{7709F754-7C14-804A-B221-03EAEEF9AFE8}"/>
              </a:ext>
            </a:extLst>
          </p:cNvPr>
          <p:cNvSpPr>
            <a:spLocks noGrp="1"/>
          </p:cNvSpPr>
          <p:nvPr>
            <p:ph idx="1"/>
          </p:nvPr>
        </p:nvSpPr>
        <p:spPr>
          <a:xfrm>
            <a:off x="1295401" y="1481960"/>
            <a:ext cx="9601196" cy="4698124"/>
          </a:xfrm>
        </p:spPr>
        <p:txBody>
          <a:bodyPr>
            <a:normAutofit fontScale="92500"/>
          </a:bodyPr>
          <a:lstStyle/>
          <a:p>
            <a:pPr marL="0" indent="0" algn="ctr">
              <a:spcBef>
                <a:spcPts val="0"/>
              </a:spcBef>
              <a:spcAft>
                <a:spcPts val="0"/>
              </a:spcAft>
              <a:buNone/>
            </a:pPr>
            <a:r>
              <a:rPr lang="fr-FR" sz="3000" b="1" dirty="0">
                <a:solidFill>
                  <a:srgbClr val="00B050"/>
                </a:solidFill>
              </a:rPr>
              <a:t>Agir sur les transports touristiques, c’est agir à la fois sur le tourisme, sur les transports mais aussi sur les autres services</a:t>
            </a:r>
          </a:p>
          <a:p>
            <a:pPr marL="457200" indent="-457200">
              <a:buAutoNum type="arabicPeriod"/>
            </a:pPr>
            <a:r>
              <a:rPr lang="fr-FR" b="1" dirty="0"/>
              <a:t>Agir sur le touriste </a:t>
            </a:r>
            <a:r>
              <a:rPr lang="fr-FR" dirty="0"/>
              <a:t>: choix des destinations, des moyens de déplacement écolos donc plus durables, privilégier les plateformes dématérialisées en lieu et place des réservations physiques (moins de papier, moins de déplacement physique, moins d’empreinte carbone), promouvoir les destinations de proximité, etc.</a:t>
            </a:r>
          </a:p>
          <a:p>
            <a:pPr marL="457200" indent="-457200">
              <a:buAutoNum type="arabicPeriod"/>
            </a:pPr>
            <a:r>
              <a:rPr lang="fr-FR" b="1" dirty="0"/>
              <a:t>Agir sur les transports </a:t>
            </a:r>
            <a:r>
              <a:rPr lang="fr-FR" dirty="0"/>
              <a:t>(généraliser l’</a:t>
            </a:r>
            <a:r>
              <a:rPr lang="fr-FR" dirty="0" err="1"/>
              <a:t>ubérisation</a:t>
            </a:r>
            <a:r>
              <a:rPr lang="fr-FR" dirty="0"/>
              <a:t> avec les billets électroniques, développer des véhicules avec moins d’empreinte carbone,</a:t>
            </a:r>
          </a:p>
          <a:p>
            <a:pPr marL="457200" indent="-457200">
              <a:buFont typeface="Arial"/>
              <a:buAutoNum type="arabicPeriod"/>
            </a:pPr>
            <a:r>
              <a:rPr lang="fr-FR" b="1" dirty="0"/>
              <a:t>Renouveler la flotte </a:t>
            </a:r>
            <a:r>
              <a:rPr lang="fr-FR" dirty="0"/>
              <a:t>par des avions qui consomment moins de carburant;</a:t>
            </a:r>
          </a:p>
          <a:p>
            <a:pPr marL="457200" indent="-457200">
              <a:buFont typeface="Arial"/>
              <a:buAutoNum type="arabicPeriod"/>
            </a:pPr>
            <a:r>
              <a:rPr lang="fr-FR" b="1" dirty="0"/>
              <a:t>Recourir à des appareils électriques </a:t>
            </a:r>
            <a:r>
              <a:rPr lang="fr-FR" dirty="0"/>
              <a:t>pour les mouvements au sol et contribuer ainsi l’améliorer de l’empreinte carbone des différentes compagnies aériennes.</a:t>
            </a:r>
          </a:p>
        </p:txBody>
      </p:sp>
    </p:spTree>
    <p:extLst>
      <p:ext uri="{BB962C8B-B14F-4D97-AF65-F5344CB8AC3E}">
        <p14:creationId xmlns:p14="http://schemas.microsoft.com/office/powerpoint/2010/main" val="988505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249C1-77E5-7840-99E7-0464E97D6E9E}"/>
              </a:ext>
            </a:extLst>
          </p:cNvPr>
          <p:cNvSpPr>
            <a:spLocks noGrp="1"/>
          </p:cNvSpPr>
          <p:nvPr>
            <p:ph type="title"/>
          </p:nvPr>
        </p:nvSpPr>
        <p:spPr>
          <a:xfrm>
            <a:off x="1295402" y="982133"/>
            <a:ext cx="9601196" cy="552378"/>
          </a:xfrm>
        </p:spPr>
        <p:txBody>
          <a:bodyPr>
            <a:noAutofit/>
          </a:bodyPr>
          <a:lstStyle/>
          <a:p>
            <a:r>
              <a:rPr lang="fr-FR" sz="3200" b="1" dirty="0">
                <a:solidFill>
                  <a:srgbClr val="0070C0"/>
                </a:solidFill>
              </a:rPr>
              <a:t>Tourisme, transport et défi écologique: Solutions</a:t>
            </a:r>
            <a:endParaRPr lang="fr-FR" sz="3200" dirty="0"/>
          </a:p>
        </p:txBody>
      </p:sp>
      <p:sp>
        <p:nvSpPr>
          <p:cNvPr id="3" name="Espace réservé du contenu 2">
            <a:extLst>
              <a:ext uri="{FF2B5EF4-FFF2-40B4-BE49-F238E27FC236}">
                <a16:creationId xmlns:a16="http://schemas.microsoft.com/office/drawing/2014/main" id="{6DC946A1-EFF9-BA47-B98B-99B66A67B5C7}"/>
              </a:ext>
            </a:extLst>
          </p:cNvPr>
          <p:cNvSpPr>
            <a:spLocks noGrp="1"/>
          </p:cNvSpPr>
          <p:nvPr>
            <p:ph idx="1"/>
          </p:nvPr>
        </p:nvSpPr>
        <p:spPr>
          <a:xfrm>
            <a:off x="798786" y="1755227"/>
            <a:ext cx="10678511" cy="4424855"/>
          </a:xfrm>
        </p:spPr>
        <p:txBody>
          <a:bodyPr>
            <a:normAutofit fontScale="92500"/>
          </a:bodyPr>
          <a:lstStyle/>
          <a:p>
            <a:pPr fontAlgn="base"/>
            <a:r>
              <a:rPr lang="fr-FR" sz="2000" dirty="0"/>
              <a:t>Développer une offre de transport durable peut se faire, par exemple, par le biais de la réduction des émissions de gaz à effet de serre;</a:t>
            </a:r>
          </a:p>
          <a:p>
            <a:pPr fontAlgn="base"/>
            <a:r>
              <a:rPr lang="fr-FR" dirty="0"/>
              <a:t>Promouvoir la </a:t>
            </a:r>
            <a:r>
              <a:rPr lang="fr-FR" b="1" dirty="0"/>
              <a:t>mobilité douce</a:t>
            </a:r>
            <a:r>
              <a:rPr lang="fr-FR" dirty="0"/>
              <a:t> en matière de transports : il s’agit des modes de </a:t>
            </a:r>
            <a:r>
              <a:rPr lang="fr-FR" b="1" dirty="0"/>
              <a:t>mobilité</a:t>
            </a:r>
            <a:r>
              <a:rPr lang="fr-FR" dirty="0"/>
              <a:t> dits "actifs", qui ne font appel qu'à la seule énergie humaine (marche, vélo, trottinette…) mais aussi tout moyen de </a:t>
            </a:r>
            <a:r>
              <a:rPr lang="fr-FR" b="1" dirty="0"/>
              <a:t>mobilité</a:t>
            </a:r>
            <a:r>
              <a:rPr lang="fr-FR" dirty="0"/>
              <a:t>, collectif ou individuel, contribuant à une baisse des émissions de CO2. Le concept est étroitement lié à l’</a:t>
            </a:r>
            <a:r>
              <a:rPr lang="fr-FR" dirty="0" err="1"/>
              <a:t>écomobilité</a:t>
            </a:r>
            <a:r>
              <a:rPr lang="fr-FR" dirty="0"/>
              <a:t> ou mobilité durable, notion apparue dans le sillage des questions de développement durable, qui comprend </a:t>
            </a:r>
            <a:r>
              <a:rPr lang="fr-FR" b="1" dirty="0">
                <a:solidFill>
                  <a:srgbClr val="FF0000"/>
                </a:solidFill>
              </a:rPr>
              <a:t>(i) </a:t>
            </a:r>
            <a:r>
              <a:rPr lang="fr-FR" dirty="0"/>
              <a:t>la </a:t>
            </a:r>
            <a:r>
              <a:rPr lang="fr-FR" b="1" dirty="0">
                <a:solidFill>
                  <a:srgbClr val="00B050"/>
                </a:solidFill>
              </a:rPr>
              <a:t>conception</a:t>
            </a:r>
            <a:r>
              <a:rPr lang="fr-FR" dirty="0"/>
              <a:t>, </a:t>
            </a:r>
            <a:r>
              <a:rPr lang="fr-FR" b="1" dirty="0">
                <a:solidFill>
                  <a:srgbClr val="FF0000"/>
                </a:solidFill>
              </a:rPr>
              <a:t>(ii) </a:t>
            </a:r>
            <a:r>
              <a:rPr lang="fr-FR" dirty="0"/>
              <a:t>la </a:t>
            </a:r>
            <a:r>
              <a:rPr lang="fr-FR" b="1" dirty="0">
                <a:solidFill>
                  <a:srgbClr val="00B050"/>
                </a:solidFill>
              </a:rPr>
              <a:t>mise en place </a:t>
            </a:r>
            <a:r>
              <a:rPr lang="fr-FR" dirty="0"/>
              <a:t>et </a:t>
            </a:r>
            <a:r>
              <a:rPr lang="fr-FR" b="1" dirty="0">
                <a:solidFill>
                  <a:srgbClr val="FF0000"/>
                </a:solidFill>
              </a:rPr>
              <a:t>(iii) </a:t>
            </a:r>
            <a:r>
              <a:rPr lang="fr-FR" dirty="0"/>
              <a:t>la </a:t>
            </a:r>
            <a:r>
              <a:rPr lang="fr-FR" b="1" dirty="0">
                <a:solidFill>
                  <a:srgbClr val="00B050"/>
                </a:solidFill>
              </a:rPr>
              <a:t>gestion</a:t>
            </a:r>
            <a:r>
              <a:rPr lang="fr-FR" dirty="0"/>
              <a:t> de modes de transport jugés moins nuisibles à l'environnement, en particulier à moindre contribution aux émissions de gaz à effet de serre ») (source Wikipédia).</a:t>
            </a:r>
            <a:endParaRPr lang="fr-FR" sz="2000" dirty="0"/>
          </a:p>
          <a:p>
            <a:pPr fontAlgn="base"/>
            <a:r>
              <a:rPr lang="fr-FR" dirty="0"/>
              <a:t>Économiser l’énergie et réduire les externalités négatives pour les écosystèmes, offre de transports peu polluants</a:t>
            </a:r>
          </a:p>
        </p:txBody>
      </p:sp>
    </p:spTree>
    <p:extLst>
      <p:ext uri="{BB962C8B-B14F-4D97-AF65-F5344CB8AC3E}">
        <p14:creationId xmlns:p14="http://schemas.microsoft.com/office/powerpoint/2010/main" val="1164864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CBAB5-B9A3-0349-B376-F2D12D0FC929}"/>
              </a:ext>
            </a:extLst>
          </p:cNvPr>
          <p:cNvSpPr>
            <a:spLocks noGrp="1"/>
          </p:cNvSpPr>
          <p:nvPr>
            <p:ph type="title"/>
          </p:nvPr>
        </p:nvSpPr>
        <p:spPr>
          <a:xfrm>
            <a:off x="1295402" y="982132"/>
            <a:ext cx="9601196" cy="817171"/>
          </a:xfrm>
        </p:spPr>
        <p:txBody>
          <a:bodyPr>
            <a:noAutofit/>
          </a:bodyPr>
          <a:lstStyle/>
          <a:p>
            <a:r>
              <a:rPr lang="fr-FR" sz="4000" b="1" dirty="0">
                <a:solidFill>
                  <a:srgbClr val="0070C0"/>
                </a:solidFill>
              </a:rPr>
              <a:t>Tourisme, transport et défi écologique: Solutions de mobilités émergentes</a:t>
            </a:r>
            <a:endParaRPr lang="fr-FR" sz="4000" dirty="0"/>
          </a:p>
        </p:txBody>
      </p:sp>
      <p:sp>
        <p:nvSpPr>
          <p:cNvPr id="3" name="Espace réservé du contenu 2">
            <a:extLst>
              <a:ext uri="{FF2B5EF4-FFF2-40B4-BE49-F238E27FC236}">
                <a16:creationId xmlns:a16="http://schemas.microsoft.com/office/drawing/2014/main" id="{6398D848-DD14-DF44-8D38-A555D80F5D94}"/>
              </a:ext>
            </a:extLst>
          </p:cNvPr>
          <p:cNvSpPr>
            <a:spLocks noGrp="1"/>
          </p:cNvSpPr>
          <p:nvPr>
            <p:ph idx="1"/>
          </p:nvPr>
        </p:nvSpPr>
        <p:spPr>
          <a:xfrm>
            <a:off x="1295401" y="2054941"/>
            <a:ext cx="9601196" cy="4227871"/>
          </a:xfrm>
        </p:spPr>
        <p:txBody>
          <a:bodyPr>
            <a:normAutofit fontScale="92500" lnSpcReduction="20000"/>
          </a:bodyPr>
          <a:lstStyle/>
          <a:p>
            <a:pPr fontAlgn="base"/>
            <a:endParaRPr lang="fr-FR" dirty="0"/>
          </a:p>
          <a:p>
            <a:pPr fontAlgn="base"/>
            <a:r>
              <a:rPr lang="fr-FR" b="1" dirty="0"/>
              <a:t>proposer des promenades fluviales zéro émission</a:t>
            </a:r>
            <a:r>
              <a:rPr lang="fr-FR" dirty="0"/>
              <a:t>, sans bruit, sans GES (gaz à effet de serre) et sans diffusion de particules fines, pour découvrir les destinations autrement, à vélo, en voiture électrique (PNKK), en pirogue (réserve de </a:t>
            </a:r>
            <a:r>
              <a:rPr lang="fr-FR" dirty="0" err="1"/>
              <a:t>Somone</a:t>
            </a:r>
            <a:r>
              <a:rPr lang="fr-FR" dirty="0"/>
              <a:t>, PNLB) ou depuis un bateau solaire ou 100% électrique;</a:t>
            </a:r>
          </a:p>
          <a:p>
            <a:pPr fontAlgn="base"/>
            <a:r>
              <a:rPr lang="fr-FR" b="1" dirty="0"/>
              <a:t>Privilégier une approche intégrée </a:t>
            </a:r>
            <a:r>
              <a:rPr lang="fr-FR" dirty="0"/>
              <a:t>faisant agir tous les acteurs (Mise en cohérence et concaténation des initiatives cloisonnées que prennent les acteurs du tourisme (transporteurs, restaurateurs, hôteliers, guide …) ;</a:t>
            </a:r>
          </a:p>
          <a:p>
            <a:pPr fontAlgn="base"/>
            <a:r>
              <a:rPr lang="fr-FR" b="1" dirty="0"/>
              <a:t>Mettre en place de circuits courts </a:t>
            </a:r>
            <a:r>
              <a:rPr lang="fr-FR" dirty="0"/>
              <a:t>pour les approvisionnements; </a:t>
            </a:r>
          </a:p>
          <a:p>
            <a:pPr fontAlgn="base"/>
            <a:r>
              <a:rPr lang="fr-FR" b="1" dirty="0"/>
              <a:t>Choisir de nouveaux carburants </a:t>
            </a:r>
            <a:r>
              <a:rPr lang="fr-FR" dirty="0"/>
              <a:t>ou payer la compensation carbone.</a:t>
            </a:r>
          </a:p>
          <a:p>
            <a:pPr marL="0" indent="0" fontAlgn="base">
              <a:buNone/>
            </a:pPr>
            <a:r>
              <a:rPr lang="fr-FR" dirty="0"/>
              <a:t>Exemple:  </a:t>
            </a:r>
            <a:r>
              <a:rPr lang="fr-FR" dirty="0">
                <a:hlinkClick r:id="rId3">
                  <a:extLst>
                    <a:ext uri="{A12FA001-AC4F-418D-AE19-62706E023703}">
                      <ahyp:hlinkClr xmlns:ahyp="http://schemas.microsoft.com/office/drawing/2018/hyperlinkcolor" val="tx"/>
                    </a:ext>
                  </a:extLst>
                </a:hlinkClick>
              </a:rPr>
              <a:t>Air France</a:t>
            </a:r>
            <a:r>
              <a:rPr lang="fr-FR" dirty="0"/>
              <a:t> compense depuis janvier 2020, 100% des émissions de CO2 de ses vols intérieurs.</a:t>
            </a:r>
          </a:p>
          <a:p>
            <a:endParaRPr lang="fr-FR" dirty="0"/>
          </a:p>
        </p:txBody>
      </p:sp>
    </p:spTree>
    <p:extLst>
      <p:ext uri="{BB962C8B-B14F-4D97-AF65-F5344CB8AC3E}">
        <p14:creationId xmlns:p14="http://schemas.microsoft.com/office/powerpoint/2010/main" val="328429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7FC37-42AF-5541-AE3F-4B3BBF34D41A}"/>
              </a:ext>
            </a:extLst>
          </p:cNvPr>
          <p:cNvSpPr>
            <a:spLocks noGrp="1"/>
          </p:cNvSpPr>
          <p:nvPr>
            <p:ph type="title"/>
          </p:nvPr>
        </p:nvSpPr>
        <p:spPr>
          <a:xfrm>
            <a:off x="1295402" y="982132"/>
            <a:ext cx="9601196" cy="748345"/>
          </a:xfrm>
        </p:spPr>
        <p:txBody>
          <a:bodyPr>
            <a:normAutofit fontScale="90000"/>
          </a:bodyPr>
          <a:lstStyle/>
          <a:p>
            <a:r>
              <a:rPr lang="fr-FR" b="1" dirty="0">
                <a:solidFill>
                  <a:srgbClr val="0070C0"/>
                </a:solidFill>
              </a:rPr>
              <a:t>Tourisme, transport et défi écologique: Solutions de mobilités émergentes</a:t>
            </a:r>
            <a:endParaRPr lang="fr-FR" dirty="0"/>
          </a:p>
        </p:txBody>
      </p:sp>
      <p:sp>
        <p:nvSpPr>
          <p:cNvPr id="3" name="Espace réservé du contenu 2">
            <a:extLst>
              <a:ext uri="{FF2B5EF4-FFF2-40B4-BE49-F238E27FC236}">
                <a16:creationId xmlns:a16="http://schemas.microsoft.com/office/drawing/2014/main" id="{180AD6D7-1A42-5444-854C-651B21691900}"/>
              </a:ext>
            </a:extLst>
          </p:cNvPr>
          <p:cNvSpPr>
            <a:spLocks noGrp="1"/>
          </p:cNvSpPr>
          <p:nvPr>
            <p:ph idx="1"/>
          </p:nvPr>
        </p:nvSpPr>
        <p:spPr>
          <a:xfrm>
            <a:off x="1295401" y="1730477"/>
            <a:ext cx="9601196" cy="4670323"/>
          </a:xfrm>
        </p:spPr>
        <p:txBody>
          <a:bodyPr>
            <a:normAutofit fontScale="92500" lnSpcReduction="20000"/>
          </a:bodyPr>
          <a:lstStyle/>
          <a:p>
            <a:endParaRPr lang="fr-FR" dirty="0"/>
          </a:p>
          <a:p>
            <a:endParaRPr lang="fr-FR" dirty="0"/>
          </a:p>
          <a:p>
            <a:r>
              <a:rPr lang="fr-FR" dirty="0"/>
              <a:t>Installer des modes émergents dans les habitudes de mobilité des touristes (covoiturage, vélo, car, roller, etc.) pour promouvoir le tourisme de proximité</a:t>
            </a:r>
          </a:p>
          <a:p>
            <a:r>
              <a:rPr lang="fr-FR" dirty="0"/>
              <a:t>Dans les grands pays émetteurs, l’automobile est de moins en moins associé à un imaginaire de liberté: il est de moins attractif par rapport aux modes émergents </a:t>
            </a:r>
          </a:p>
          <a:p>
            <a:r>
              <a:rPr lang="fr-FR" dirty="0"/>
              <a:t>Grande percée de la motivation écologique chez les touristes internationaux occidentaux (alternatifs actifs vs alternatifs passifs), d’où nécessité de repenser l’offre de transport dans les marchés émetteurs comme le Sénégal</a:t>
            </a:r>
          </a:p>
          <a:p>
            <a:r>
              <a:rPr lang="fr-FR" dirty="0"/>
              <a:t>Réinvention de la mobilité (modes) implique aussi un changement de la perception et du rapport au temps; réinventer le temps à s’approprier, la mobilité de proximité</a:t>
            </a:r>
          </a:p>
          <a:p>
            <a:r>
              <a:rPr lang="fr-FR" dirty="0"/>
              <a:t>Pour le cas du Sénégal, privilégier la mobilité douce (ballade en pirogue, à vélo, en kayak, en calèche, la marche, le trekking, etc.)</a:t>
            </a:r>
          </a:p>
        </p:txBody>
      </p:sp>
    </p:spTree>
    <p:extLst>
      <p:ext uri="{BB962C8B-B14F-4D97-AF65-F5344CB8AC3E}">
        <p14:creationId xmlns:p14="http://schemas.microsoft.com/office/powerpoint/2010/main" val="1263716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8EFA1-1FFD-B246-9775-98C659BF98F7}"/>
              </a:ext>
            </a:extLst>
          </p:cNvPr>
          <p:cNvSpPr>
            <a:spLocks noGrp="1"/>
          </p:cNvSpPr>
          <p:nvPr>
            <p:ph type="title"/>
          </p:nvPr>
        </p:nvSpPr>
        <p:spPr/>
        <p:txBody>
          <a:bodyPr>
            <a:normAutofit fontScale="90000"/>
          </a:bodyPr>
          <a:lstStyle/>
          <a:p>
            <a:r>
              <a:rPr lang="fr-FR" b="1" dirty="0">
                <a:solidFill>
                  <a:srgbClr val="0070C0"/>
                </a:solidFill>
              </a:rPr>
              <a:t>Tourisme, transport et défi écologique: Solutions de mobilités émergentes</a:t>
            </a:r>
            <a:endParaRPr lang="fr-FR" dirty="0"/>
          </a:p>
        </p:txBody>
      </p:sp>
      <p:pic>
        <p:nvPicPr>
          <p:cNvPr id="4" name="Espace réservé du contenu 3">
            <a:extLst>
              <a:ext uri="{FF2B5EF4-FFF2-40B4-BE49-F238E27FC236}">
                <a16:creationId xmlns:a16="http://schemas.microsoft.com/office/drawing/2014/main" id="{8CB421F1-91C1-7A40-9B3D-E07FFAFB7330}"/>
              </a:ext>
            </a:extLst>
          </p:cNvPr>
          <p:cNvPicPr>
            <a:picLocks noGrp="1" noChangeAspect="1"/>
          </p:cNvPicPr>
          <p:nvPr>
            <p:ph idx="1"/>
          </p:nvPr>
        </p:nvPicPr>
        <p:blipFill>
          <a:blip r:embed="rId2"/>
          <a:stretch>
            <a:fillRect/>
          </a:stretch>
        </p:blipFill>
        <p:spPr>
          <a:xfrm>
            <a:off x="873345" y="3052956"/>
            <a:ext cx="2410630" cy="2822912"/>
          </a:xfrm>
          <a:prstGeom prst="rect">
            <a:avLst/>
          </a:prstGeom>
        </p:spPr>
      </p:pic>
      <p:pic>
        <p:nvPicPr>
          <p:cNvPr id="5" name="Image 4">
            <a:extLst>
              <a:ext uri="{FF2B5EF4-FFF2-40B4-BE49-F238E27FC236}">
                <a16:creationId xmlns:a16="http://schemas.microsoft.com/office/drawing/2014/main" id="{B8B5B179-AD83-2647-888B-4790C7A90BED}"/>
              </a:ext>
            </a:extLst>
          </p:cNvPr>
          <p:cNvPicPr>
            <a:picLocks noChangeAspect="1"/>
          </p:cNvPicPr>
          <p:nvPr/>
        </p:nvPicPr>
        <p:blipFill>
          <a:blip r:embed="rId3"/>
          <a:stretch>
            <a:fillRect/>
          </a:stretch>
        </p:blipFill>
        <p:spPr>
          <a:xfrm>
            <a:off x="3356885" y="3064901"/>
            <a:ext cx="2618045" cy="2821889"/>
          </a:xfrm>
          <a:prstGeom prst="rect">
            <a:avLst/>
          </a:prstGeom>
        </p:spPr>
      </p:pic>
      <p:pic>
        <p:nvPicPr>
          <p:cNvPr id="6" name="Image 5">
            <a:extLst>
              <a:ext uri="{FF2B5EF4-FFF2-40B4-BE49-F238E27FC236}">
                <a16:creationId xmlns:a16="http://schemas.microsoft.com/office/drawing/2014/main" id="{07DC92B5-A389-4C48-8BBD-FF94DD8EB423}"/>
              </a:ext>
            </a:extLst>
          </p:cNvPr>
          <p:cNvPicPr>
            <a:picLocks noChangeAspect="1"/>
          </p:cNvPicPr>
          <p:nvPr/>
        </p:nvPicPr>
        <p:blipFill>
          <a:blip r:embed="rId4"/>
          <a:stretch>
            <a:fillRect/>
          </a:stretch>
        </p:blipFill>
        <p:spPr>
          <a:xfrm>
            <a:off x="6096000" y="3052956"/>
            <a:ext cx="2638499" cy="2821889"/>
          </a:xfrm>
          <a:prstGeom prst="rect">
            <a:avLst/>
          </a:prstGeom>
        </p:spPr>
      </p:pic>
      <p:pic>
        <p:nvPicPr>
          <p:cNvPr id="7" name="Image 6">
            <a:extLst>
              <a:ext uri="{FF2B5EF4-FFF2-40B4-BE49-F238E27FC236}">
                <a16:creationId xmlns:a16="http://schemas.microsoft.com/office/drawing/2014/main" id="{4D7B8F7C-E8F6-B943-A215-C24BA003180D}"/>
              </a:ext>
            </a:extLst>
          </p:cNvPr>
          <p:cNvPicPr>
            <a:picLocks noChangeAspect="1"/>
          </p:cNvPicPr>
          <p:nvPr/>
        </p:nvPicPr>
        <p:blipFill>
          <a:blip r:embed="rId5"/>
          <a:stretch>
            <a:fillRect/>
          </a:stretch>
        </p:blipFill>
        <p:spPr>
          <a:xfrm>
            <a:off x="8855569" y="3064901"/>
            <a:ext cx="3043061" cy="2809944"/>
          </a:xfrm>
          <a:prstGeom prst="rect">
            <a:avLst/>
          </a:prstGeom>
        </p:spPr>
      </p:pic>
    </p:spTree>
    <p:extLst>
      <p:ext uri="{BB962C8B-B14F-4D97-AF65-F5344CB8AC3E}">
        <p14:creationId xmlns:p14="http://schemas.microsoft.com/office/powerpoint/2010/main" val="15662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191CC-4257-7C4D-A8EB-D214FCB08F51}"/>
              </a:ext>
            </a:extLst>
          </p:cNvPr>
          <p:cNvSpPr>
            <a:spLocks noGrp="1"/>
          </p:cNvSpPr>
          <p:nvPr>
            <p:ph type="title"/>
          </p:nvPr>
        </p:nvSpPr>
        <p:spPr>
          <a:xfrm>
            <a:off x="1295402" y="982132"/>
            <a:ext cx="9601196" cy="636461"/>
          </a:xfrm>
        </p:spPr>
        <p:txBody>
          <a:bodyPr>
            <a:noAutofit/>
          </a:bodyPr>
          <a:lstStyle/>
          <a:p>
            <a:r>
              <a:rPr lang="fr-FR" sz="3200" b="1" dirty="0">
                <a:solidFill>
                  <a:srgbClr val="0070C0"/>
                </a:solidFill>
              </a:rPr>
              <a:t>Tourisme, transport et défi écologique: Solutions et innovations technologiques émergentes</a:t>
            </a:r>
            <a:endParaRPr lang="fr-FR" sz="3200" dirty="0"/>
          </a:p>
        </p:txBody>
      </p:sp>
      <p:sp>
        <p:nvSpPr>
          <p:cNvPr id="3" name="Espace réservé du contenu 2">
            <a:extLst>
              <a:ext uri="{FF2B5EF4-FFF2-40B4-BE49-F238E27FC236}">
                <a16:creationId xmlns:a16="http://schemas.microsoft.com/office/drawing/2014/main" id="{2B8E6206-6063-CC45-90A9-ACE43B36372D}"/>
              </a:ext>
            </a:extLst>
          </p:cNvPr>
          <p:cNvSpPr>
            <a:spLocks noGrp="1"/>
          </p:cNvSpPr>
          <p:nvPr>
            <p:ph idx="1"/>
          </p:nvPr>
        </p:nvSpPr>
        <p:spPr>
          <a:xfrm>
            <a:off x="1295401" y="1807779"/>
            <a:ext cx="9601196" cy="4719145"/>
          </a:xfrm>
        </p:spPr>
        <p:txBody>
          <a:bodyPr>
            <a:normAutofit fontScale="92500" lnSpcReduction="20000"/>
          </a:bodyPr>
          <a:lstStyle/>
          <a:p>
            <a:pPr lvl="0"/>
            <a:r>
              <a:rPr lang="fr-FR" dirty="0"/>
              <a:t>E-Fan X: prototype d’avion à propulsion hybride, développé par Airbus, Rolls-Royce et Siemens.</a:t>
            </a:r>
          </a:p>
          <a:p>
            <a:pPr lvl="0"/>
            <a:r>
              <a:rPr lang="fr-FR" dirty="0" err="1"/>
              <a:t>EasyJet</a:t>
            </a:r>
            <a:r>
              <a:rPr lang="fr-FR" dirty="0"/>
              <a:t> a également présenté, en septembre 2017, le prototype du moteur d’un avion électrique: la compagnie britannique prévoit de remplacer tous ses vols courts (Paris-Londres, New-York - Boston…) par des vols zéro émission d’ici à 2037</a:t>
            </a:r>
          </a:p>
          <a:p>
            <a:pPr lvl="0"/>
            <a:r>
              <a:rPr lang="fr-FR" i="1" dirty="0"/>
              <a:t>Les motorisations tout-électriques seront prêtes d’ici à 2035 pour des vols de moins de 1 000 km</a:t>
            </a:r>
            <a:r>
              <a:rPr lang="fr-FR" dirty="0"/>
              <a:t>, précise-t-il. </a:t>
            </a:r>
            <a:r>
              <a:rPr lang="fr-FR" i="1" dirty="0"/>
              <a:t>Mais les avions, design compris, ne seront pas opérationnels avant 2050.</a:t>
            </a:r>
            <a:endParaRPr lang="fr-FR" dirty="0"/>
          </a:p>
          <a:p>
            <a:pPr lvl="0"/>
            <a:r>
              <a:rPr lang="fr-FR" dirty="0"/>
              <a:t>Un fuel synthétique fait d’eau et de CO</a:t>
            </a:r>
            <a:r>
              <a:rPr lang="fr-FR" baseline="-25000" dirty="0"/>
              <a:t>2</a:t>
            </a:r>
            <a:r>
              <a:rPr lang="fr-FR" dirty="0"/>
              <a:t> a été développé pour diminuer la concentration de kérosène dans les moteurs. Mais, ce fuel coute six fois plus cher que le kérosène ;</a:t>
            </a:r>
          </a:p>
          <a:p>
            <a:pPr lvl="0"/>
            <a:r>
              <a:rPr lang="fr-FR" dirty="0"/>
              <a:t>imposer de nouvelles réglementations pour obliger les compagnies à utiliser ce mélange, ce nouveau fuel ;</a:t>
            </a:r>
          </a:p>
          <a:p>
            <a:pPr lvl="0"/>
            <a:r>
              <a:rPr lang="fr-FR" dirty="0"/>
              <a:t>améliorer les autres moyens de transport pour dissuader les touristes de prendre l’avion (57% des déplacements) ;</a:t>
            </a:r>
          </a:p>
        </p:txBody>
      </p:sp>
    </p:spTree>
    <p:extLst>
      <p:ext uri="{BB962C8B-B14F-4D97-AF65-F5344CB8AC3E}">
        <p14:creationId xmlns:p14="http://schemas.microsoft.com/office/powerpoint/2010/main" val="4049804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8C070-A99A-6E45-BD2C-03A58C50390A}"/>
              </a:ext>
            </a:extLst>
          </p:cNvPr>
          <p:cNvSpPr>
            <a:spLocks noGrp="1"/>
          </p:cNvSpPr>
          <p:nvPr>
            <p:ph type="title"/>
          </p:nvPr>
        </p:nvSpPr>
        <p:spPr>
          <a:xfrm>
            <a:off x="1295402" y="982132"/>
            <a:ext cx="9601196" cy="752075"/>
          </a:xfrm>
        </p:spPr>
        <p:txBody>
          <a:bodyPr>
            <a:noAutofit/>
          </a:bodyPr>
          <a:lstStyle/>
          <a:p>
            <a:r>
              <a:rPr lang="fr-FR" sz="3200" b="1" dirty="0">
                <a:solidFill>
                  <a:srgbClr val="0070C0"/>
                </a:solidFill>
              </a:rPr>
              <a:t>Tourisme, transport et défi écologique: Solutions</a:t>
            </a:r>
            <a:endParaRPr lang="fr-FR" sz="3200" dirty="0"/>
          </a:p>
        </p:txBody>
      </p:sp>
      <p:sp>
        <p:nvSpPr>
          <p:cNvPr id="3" name="Espace réservé du contenu 2">
            <a:extLst>
              <a:ext uri="{FF2B5EF4-FFF2-40B4-BE49-F238E27FC236}">
                <a16:creationId xmlns:a16="http://schemas.microsoft.com/office/drawing/2014/main" id="{A41DBC94-F134-A845-BDD9-CD2696F4A13C}"/>
              </a:ext>
            </a:extLst>
          </p:cNvPr>
          <p:cNvSpPr>
            <a:spLocks noGrp="1"/>
          </p:cNvSpPr>
          <p:nvPr>
            <p:ph idx="1"/>
          </p:nvPr>
        </p:nvSpPr>
        <p:spPr>
          <a:xfrm>
            <a:off x="1295401" y="1734207"/>
            <a:ext cx="9601196" cy="4456386"/>
          </a:xfrm>
        </p:spPr>
        <p:txBody>
          <a:bodyPr>
            <a:normAutofit fontScale="85000" lnSpcReduction="20000"/>
          </a:bodyPr>
          <a:lstStyle/>
          <a:p>
            <a:pPr algn="just"/>
            <a:r>
              <a:rPr lang="fr-FR" b="1" dirty="0"/>
              <a:t>développer le « Slow tourisme » (moins de vitesse mais plus d’expérience.), voyager à cheval, à vélo, à pieds, etc. </a:t>
            </a:r>
          </a:p>
          <a:p>
            <a:pPr algn="just"/>
            <a:r>
              <a:rPr lang="fr-FR" dirty="0"/>
              <a:t>Le tourisme s'appuie sur la richesse du patrimoine naturel et culturel d'une destination. Or, c'est pour cette même raison que le tourisme affecte négativement l’environnement via la sur-fréquentation et la dégradation des sites, la pollution des océans, l'accumulation des déchets, ...  Cela pose la question du maintien du tourisme dans certains territoires, mais cela met aussi en exergue la nécessité de mettre en place des systèmes de transports touristiques plus respectueux de l'environnement et des hommes ;</a:t>
            </a:r>
          </a:p>
          <a:p>
            <a:pPr algn="just"/>
            <a:r>
              <a:rPr lang="fr-FR" dirty="0"/>
              <a:t>Proposer aux touristes des sites accessibles à pied, en voiture (électrique), à cheval, en vélo, etc.</a:t>
            </a:r>
          </a:p>
          <a:p>
            <a:pPr algn="just"/>
            <a:r>
              <a:rPr lang="fr-FR" dirty="0"/>
              <a:t>Privilégier l’expérience par rapport à la consommation de services et inscrire l’offre touristique dans une optique durable</a:t>
            </a:r>
          </a:p>
          <a:p>
            <a:pPr algn="just"/>
            <a:r>
              <a:rPr lang="fr-FR" dirty="0"/>
              <a:t>Développer le tourisme interne ou local nécessitant moins de déplacements (changement de paradigme par rapport à la proximité, au déplacement avec l’avènement de la virtualité ou de la réalité augmentée)</a:t>
            </a:r>
          </a:p>
        </p:txBody>
      </p:sp>
    </p:spTree>
    <p:extLst>
      <p:ext uri="{BB962C8B-B14F-4D97-AF65-F5344CB8AC3E}">
        <p14:creationId xmlns:p14="http://schemas.microsoft.com/office/powerpoint/2010/main" val="3882493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8BC91-1F5D-F048-875B-BEA7534C81F4}"/>
              </a:ext>
            </a:extLst>
          </p:cNvPr>
          <p:cNvSpPr>
            <a:spLocks noGrp="1"/>
          </p:cNvSpPr>
          <p:nvPr>
            <p:ph type="title"/>
          </p:nvPr>
        </p:nvSpPr>
        <p:spPr/>
        <p:txBody>
          <a:bodyPr>
            <a:noAutofit/>
          </a:bodyPr>
          <a:lstStyle/>
          <a:p>
            <a:r>
              <a:rPr lang="fr-FR" sz="3200" b="1" dirty="0">
                <a:solidFill>
                  <a:srgbClr val="0070C0"/>
                </a:solidFill>
              </a:rPr>
              <a:t>Tourisme, transport et défi écologique: Solutions</a:t>
            </a:r>
            <a:endParaRPr lang="fr-FR" sz="3200" dirty="0"/>
          </a:p>
        </p:txBody>
      </p:sp>
      <p:sp>
        <p:nvSpPr>
          <p:cNvPr id="3" name="Espace réservé du contenu 2">
            <a:extLst>
              <a:ext uri="{FF2B5EF4-FFF2-40B4-BE49-F238E27FC236}">
                <a16:creationId xmlns:a16="http://schemas.microsoft.com/office/drawing/2014/main" id="{C2C49B44-00C3-3247-9F00-B890AD5CEA60}"/>
              </a:ext>
            </a:extLst>
          </p:cNvPr>
          <p:cNvSpPr>
            <a:spLocks noGrp="1"/>
          </p:cNvSpPr>
          <p:nvPr>
            <p:ph idx="1"/>
          </p:nvPr>
        </p:nvSpPr>
        <p:spPr/>
        <p:txBody>
          <a:bodyPr>
            <a:normAutofit fontScale="85000" lnSpcReduction="20000"/>
          </a:bodyPr>
          <a:lstStyle/>
          <a:p>
            <a:r>
              <a:rPr lang="fr-FR" dirty="0"/>
              <a:t>promotion de la mobilité douce en relayant des informations et des initiatives en la matière :  tours en vélos à assistance électrique, mise à disposition de véhicules en autopartage, hôtels disposants de voitures électriques et/ou bornes de recharge, organismes touristiques proposant des  tours et vacances sans voiture etc. </a:t>
            </a:r>
          </a:p>
          <a:p>
            <a:r>
              <a:rPr lang="fr-FR" dirty="0"/>
              <a:t>Puisque le tourisme est la première industrie du monde :, 10% du PIB mondial, un emploi sur 11, 6% des exportations mondiales et 30 % des exportations de services  (OMT, 2023), il va être directement et indirectement lié à de nombreux secteurs économiques, et ce dans le monde entier : son caractère transversal en fait un enjeu majeur de développement pour les territoires.</a:t>
            </a:r>
          </a:p>
          <a:p>
            <a:r>
              <a:rPr lang="fr-FR" dirty="0"/>
              <a:t>Les impacts positifs du tourisme sur l’économie et les sociétés sont certains, et les dangers socio-environnementaux dont il peut être à l'origine doivent alors évoluer.</a:t>
            </a:r>
          </a:p>
          <a:p>
            <a:endParaRPr lang="fr-FR" dirty="0"/>
          </a:p>
        </p:txBody>
      </p:sp>
    </p:spTree>
    <p:extLst>
      <p:ext uri="{BB962C8B-B14F-4D97-AF65-F5344CB8AC3E}">
        <p14:creationId xmlns:p14="http://schemas.microsoft.com/office/powerpoint/2010/main" val="418350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6C38F-CCAC-D043-AD41-24A6705CFD2A}"/>
              </a:ext>
            </a:extLst>
          </p:cNvPr>
          <p:cNvSpPr>
            <a:spLocks noGrp="1"/>
          </p:cNvSpPr>
          <p:nvPr>
            <p:ph type="title"/>
          </p:nvPr>
        </p:nvSpPr>
        <p:spPr/>
        <p:txBody>
          <a:bodyPr>
            <a:normAutofit fontScale="90000"/>
          </a:bodyPr>
          <a:lstStyle/>
          <a:p>
            <a:r>
              <a:rPr lang="fr-FR" b="1" dirty="0">
                <a:solidFill>
                  <a:srgbClr val="0070C0"/>
                </a:solidFill>
              </a:rPr>
              <a:t>Tourisme, transport et défi écologique: Solutions</a:t>
            </a:r>
            <a:endParaRPr lang="fr-FR" dirty="0"/>
          </a:p>
        </p:txBody>
      </p:sp>
      <p:sp>
        <p:nvSpPr>
          <p:cNvPr id="3" name="Espace réservé du contenu 2">
            <a:extLst>
              <a:ext uri="{FF2B5EF4-FFF2-40B4-BE49-F238E27FC236}">
                <a16:creationId xmlns:a16="http://schemas.microsoft.com/office/drawing/2014/main" id="{9480C57A-2EED-7B48-ACBD-3F17B8A6CDA0}"/>
              </a:ext>
            </a:extLst>
          </p:cNvPr>
          <p:cNvSpPr>
            <a:spLocks noGrp="1"/>
          </p:cNvSpPr>
          <p:nvPr>
            <p:ph idx="1"/>
          </p:nvPr>
        </p:nvSpPr>
        <p:spPr/>
        <p:txBody>
          <a:bodyPr/>
          <a:lstStyle/>
          <a:p>
            <a:r>
              <a:rPr lang="fr-FR" sz="2800" dirty="0"/>
              <a:t>Retour aux premières pratiques touristiques</a:t>
            </a:r>
          </a:p>
          <a:p>
            <a:r>
              <a:rPr lang="fr-FR" sz="2800" dirty="0"/>
              <a:t>Prise de conscience de la fragilité des écosystèmes</a:t>
            </a:r>
          </a:p>
          <a:p>
            <a:r>
              <a:rPr lang="fr-FR" sz="2800" dirty="0"/>
              <a:t>Volonté de contribuer à la survie de la planète</a:t>
            </a:r>
          </a:p>
          <a:p>
            <a:r>
              <a:rPr lang="fr-FR" sz="2800" dirty="0"/>
              <a:t>Retour au tourisme de proximité impliquant moins de déplacement et plus de découverte du patrimoine (naturel et culturel) local;</a:t>
            </a:r>
          </a:p>
          <a:p>
            <a:endParaRPr lang="fr-FR" dirty="0"/>
          </a:p>
        </p:txBody>
      </p:sp>
    </p:spTree>
    <p:extLst>
      <p:ext uri="{BB962C8B-B14F-4D97-AF65-F5344CB8AC3E}">
        <p14:creationId xmlns:p14="http://schemas.microsoft.com/office/powerpoint/2010/main" val="3867812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C37F1-931C-4B4E-8209-5F90457BA902}"/>
              </a:ext>
            </a:extLst>
          </p:cNvPr>
          <p:cNvSpPr>
            <a:spLocks noGrp="1"/>
          </p:cNvSpPr>
          <p:nvPr>
            <p:ph type="title"/>
          </p:nvPr>
        </p:nvSpPr>
        <p:spPr>
          <a:xfrm>
            <a:off x="1295402" y="982132"/>
            <a:ext cx="9601196" cy="748697"/>
          </a:xfrm>
        </p:spPr>
        <p:txBody>
          <a:bodyPr>
            <a:normAutofit fontScale="90000"/>
          </a:bodyPr>
          <a:lstStyle/>
          <a:p>
            <a:r>
              <a:rPr lang="fr-FR" b="1" dirty="0">
                <a:solidFill>
                  <a:srgbClr val="0070C0"/>
                </a:solidFill>
              </a:rPr>
              <a:t>Conseils de lecture</a:t>
            </a:r>
          </a:p>
        </p:txBody>
      </p:sp>
      <p:sp>
        <p:nvSpPr>
          <p:cNvPr id="3" name="Espace réservé du contenu 2">
            <a:extLst>
              <a:ext uri="{FF2B5EF4-FFF2-40B4-BE49-F238E27FC236}">
                <a16:creationId xmlns:a16="http://schemas.microsoft.com/office/drawing/2014/main" id="{8CEBC926-000F-E643-A52A-56DFFC4204C1}"/>
              </a:ext>
            </a:extLst>
          </p:cNvPr>
          <p:cNvSpPr>
            <a:spLocks noGrp="1"/>
          </p:cNvSpPr>
          <p:nvPr>
            <p:ph idx="1"/>
          </p:nvPr>
        </p:nvSpPr>
        <p:spPr>
          <a:xfrm>
            <a:off x="1295401" y="1861457"/>
            <a:ext cx="9601196" cy="4014411"/>
          </a:xfrm>
        </p:spPr>
        <p:txBody>
          <a:bodyPr>
            <a:normAutofit fontScale="85000" lnSpcReduction="20000"/>
          </a:bodyPr>
          <a:lstStyle/>
          <a:p>
            <a:pPr lvl="1" fontAlgn="base"/>
            <a:r>
              <a:rPr lang="fr-FR" u="sng" dirty="0">
                <a:hlinkClick r:id="rId2"/>
              </a:rPr>
              <a:t>https://www.lemonde.fr/economie/article/2018/08/31/des-transports-plus-ecolos-un-defi-pour-le-tourisme_5348404_3234.html</a:t>
            </a:r>
            <a:endParaRPr lang="fr-FR" sz="2000" dirty="0"/>
          </a:p>
          <a:p>
            <a:pPr lvl="1" fontAlgn="base"/>
            <a:r>
              <a:rPr lang="fr-FR" u="sng" dirty="0">
                <a:hlinkClick r:id="rId3"/>
              </a:rPr>
              <a:t>https://www.vie-publique.fr/eclairage/24088-le-surtourisme-quel-impact-sur-les-villes-et-sur-lenvironnement</a:t>
            </a:r>
            <a:endParaRPr lang="fr-FR" u="sng" dirty="0"/>
          </a:p>
          <a:p>
            <a:pPr lvl="1" fontAlgn="base"/>
            <a:r>
              <a:rPr lang="fr-FR" u="sng" dirty="0"/>
              <a:t>Rapport OMT 2018 – Faits saillants. </a:t>
            </a:r>
            <a:r>
              <a:rPr lang="fr-FR" u="sng" dirty="0">
                <a:hlinkClick r:id="rId4"/>
              </a:rPr>
              <a:t>https://</a:t>
            </a:r>
            <a:r>
              <a:rPr lang="fr-FR" u="sng" dirty="0" err="1">
                <a:hlinkClick r:id="rId4"/>
              </a:rPr>
              <a:t>www.e-unwto</a:t>
            </a:r>
            <a:r>
              <a:rPr lang="fr-FR" u="sng" dirty="0" err="1"/>
              <a:t>.org</a:t>
            </a:r>
            <a:r>
              <a:rPr lang="fr-FR" u="sng" dirty="0"/>
              <a:t>/</a:t>
            </a:r>
            <a:r>
              <a:rPr lang="fr-FR" u="sng" dirty="0" err="1"/>
              <a:t>doi</a:t>
            </a:r>
            <a:r>
              <a:rPr lang="fr-FR" u="sng" dirty="0"/>
              <a:t>/</a:t>
            </a:r>
            <a:r>
              <a:rPr lang="fr-FR" u="sng" dirty="0" err="1"/>
              <a:t>pdf</a:t>
            </a:r>
            <a:endParaRPr lang="fr-FR" u="sng" dirty="0"/>
          </a:p>
          <a:p>
            <a:pPr lvl="1" fontAlgn="base"/>
            <a:r>
              <a:rPr lang="fr-FR" dirty="0"/>
              <a:t>Aveline N. (2003). - La Ville et le rail au Japon. L’expansion des groupes ferroviaires privés à Tôkyô et </a:t>
            </a:r>
            <a:r>
              <a:rPr lang="fr-FR" dirty="0" err="1"/>
              <a:t>Ôsaka</a:t>
            </a:r>
            <a:r>
              <a:rPr lang="fr-FR" dirty="0"/>
              <a:t>. - Paris, CNRS éditions, coll. « Asie Orientale »</a:t>
            </a:r>
          </a:p>
          <a:p>
            <a:pPr lvl="1" fontAlgn="base"/>
            <a:r>
              <a:rPr lang="fr-FR" dirty="0" err="1"/>
              <a:t>Bouneau</a:t>
            </a:r>
            <a:r>
              <a:rPr lang="fr-FR" dirty="0"/>
              <a:t> ,C. (2003). - La construction et les mutations de l’économie touristique pyrénéenne du milieu du XIX</a:t>
            </a:r>
            <a:r>
              <a:rPr lang="fr-FR" sz="800" dirty="0"/>
              <a:t>e </a:t>
            </a:r>
            <a:r>
              <a:rPr lang="fr-FR" dirty="0"/>
              <a:t>siècle au second conflit mondial. - in T</a:t>
            </a:r>
            <a:r>
              <a:rPr lang="fr-FR" sz="800" dirty="0"/>
              <a:t>issot </a:t>
            </a:r>
            <a:r>
              <a:rPr lang="fr-FR" dirty="0"/>
              <a:t>L. (</a:t>
            </a:r>
            <a:r>
              <a:rPr lang="fr-FR" dirty="0" err="1"/>
              <a:t>dir</a:t>
            </a:r>
            <a:r>
              <a:rPr lang="fr-FR" dirty="0"/>
              <a:t>.), Construction d’une industrie touristique aux 19</a:t>
            </a:r>
            <a:r>
              <a:rPr lang="fr-FR" sz="800" dirty="0"/>
              <a:t>e </a:t>
            </a:r>
            <a:r>
              <a:rPr lang="fr-FR" dirty="0"/>
              <a:t>et 20</a:t>
            </a:r>
            <a:r>
              <a:rPr lang="fr-FR" sz="800" baseline="30000" dirty="0"/>
              <a:t>e</a:t>
            </a:r>
            <a:r>
              <a:rPr lang="fr-FR" sz="800" dirty="0"/>
              <a:t> </a:t>
            </a:r>
            <a:r>
              <a:rPr lang="en-US" dirty="0"/>
              <a:t>siècles. Perspectives </a:t>
            </a:r>
            <a:r>
              <a:rPr lang="en-US" dirty="0" err="1"/>
              <a:t>internationales</a:t>
            </a:r>
            <a:r>
              <a:rPr lang="en-US" dirty="0"/>
              <a:t>. Development of a Tourist Industry in the 19</a:t>
            </a:r>
            <a:r>
              <a:rPr lang="en-US" sz="800" dirty="0"/>
              <a:t>th </a:t>
            </a:r>
            <a:r>
              <a:rPr lang="en-US" dirty="0"/>
              <a:t>et 20</a:t>
            </a:r>
            <a:r>
              <a:rPr lang="en-US" sz="800" dirty="0"/>
              <a:t>th </a:t>
            </a:r>
            <a:r>
              <a:rPr lang="en-US" dirty="0"/>
              <a:t>Centuries. </a:t>
            </a:r>
            <a:r>
              <a:rPr lang="fr-FR" dirty="0"/>
              <a:t>International, Perspectives, Neuchâtel, </a:t>
            </a:r>
            <a:r>
              <a:rPr lang="fr-FR" dirty="0" err="1"/>
              <a:t>Alphil</a:t>
            </a:r>
            <a:endParaRPr lang="fr-FR" dirty="0"/>
          </a:p>
          <a:p>
            <a:pPr lvl="1" fontAlgn="base"/>
            <a:r>
              <a:rPr lang="fr-FR" sz="2100" dirty="0"/>
              <a:t>PSE - Pack Tourisme et transports aériens (Sénégal)</a:t>
            </a:r>
          </a:p>
          <a:p>
            <a:pPr lvl="1" fontAlgn="base"/>
            <a:r>
              <a:rPr lang="fr-FR" sz="2100" dirty="0"/>
              <a:t>Décret n° 2005-144 du 2 mars 2005 portant règlementation des agences de voyages, de tourisme et de transports touristiques</a:t>
            </a:r>
          </a:p>
          <a:p>
            <a:endParaRPr lang="fr-FR" dirty="0"/>
          </a:p>
        </p:txBody>
      </p:sp>
    </p:spTree>
    <p:extLst>
      <p:ext uri="{BB962C8B-B14F-4D97-AF65-F5344CB8AC3E}">
        <p14:creationId xmlns:p14="http://schemas.microsoft.com/office/powerpoint/2010/main" val="232895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9265F-A7BF-E041-871D-58C3EA139730}"/>
              </a:ext>
            </a:extLst>
          </p:cNvPr>
          <p:cNvSpPr>
            <a:spLocks noGrp="1"/>
          </p:cNvSpPr>
          <p:nvPr>
            <p:ph type="title"/>
          </p:nvPr>
        </p:nvSpPr>
        <p:spPr/>
        <p:txBody>
          <a:bodyPr/>
          <a:lstStyle/>
          <a:p>
            <a:r>
              <a:rPr lang="fr-FR" b="1" dirty="0">
                <a:solidFill>
                  <a:srgbClr val="00B0F0"/>
                </a:solidFill>
              </a:rPr>
              <a:t>Définition OMT</a:t>
            </a:r>
          </a:p>
        </p:txBody>
      </p:sp>
      <p:sp>
        <p:nvSpPr>
          <p:cNvPr id="3" name="Espace réservé du contenu 2">
            <a:extLst>
              <a:ext uri="{FF2B5EF4-FFF2-40B4-BE49-F238E27FC236}">
                <a16:creationId xmlns:a16="http://schemas.microsoft.com/office/drawing/2014/main" id="{F6CF7A38-67FE-A44D-A284-3546974F2766}"/>
              </a:ext>
            </a:extLst>
          </p:cNvPr>
          <p:cNvSpPr>
            <a:spLocks noGrp="1"/>
          </p:cNvSpPr>
          <p:nvPr>
            <p:ph idx="1"/>
          </p:nvPr>
        </p:nvSpPr>
        <p:spPr/>
        <p:txBody>
          <a:bodyPr>
            <a:normAutofit fontScale="92500" lnSpcReduction="10000"/>
          </a:bodyPr>
          <a:lstStyle/>
          <a:p>
            <a:pPr marL="0" indent="0" algn="just">
              <a:buNone/>
            </a:pPr>
            <a:r>
              <a:rPr lang="fr-FR" sz="3600" b="1" dirty="0"/>
              <a:t>Le tourisme est défini comme l’ensemble des activités déployées par les personnes au cours de leurs voyages et de leurs séjours dans des lieux situés en dehors de leur environnement habituel pour une période consécutive qui ne dépasse pas une année, à des fins de loisirs, pour affaires et autres motifs non liés à l'exercice d’une profession.</a:t>
            </a:r>
          </a:p>
        </p:txBody>
      </p:sp>
    </p:spTree>
    <p:extLst>
      <p:ext uri="{BB962C8B-B14F-4D97-AF65-F5344CB8AC3E}">
        <p14:creationId xmlns:p14="http://schemas.microsoft.com/office/powerpoint/2010/main" val="3791238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1E746-31C9-2A8C-CAB5-E2AEAD12444E}"/>
              </a:ext>
            </a:extLst>
          </p:cNvPr>
          <p:cNvSpPr>
            <a:spLocks noGrp="1"/>
          </p:cNvSpPr>
          <p:nvPr>
            <p:ph type="title"/>
          </p:nvPr>
        </p:nvSpPr>
        <p:spPr/>
        <p:txBody>
          <a:bodyPr/>
          <a:lstStyle/>
          <a:p>
            <a:r>
              <a:rPr lang="fr-FR" dirty="0"/>
              <a:t>SWOT TT</a:t>
            </a:r>
          </a:p>
        </p:txBody>
      </p:sp>
      <p:graphicFrame>
        <p:nvGraphicFramePr>
          <p:cNvPr id="5" name="Espace réservé du contenu 4">
            <a:extLst>
              <a:ext uri="{FF2B5EF4-FFF2-40B4-BE49-F238E27FC236}">
                <a16:creationId xmlns:a16="http://schemas.microsoft.com/office/drawing/2014/main" id="{02989619-A07F-4A31-779C-AF57A608F0B5}"/>
              </a:ext>
            </a:extLst>
          </p:cNvPr>
          <p:cNvGraphicFramePr>
            <a:graphicFrameLocks noGrp="1"/>
          </p:cNvGraphicFramePr>
          <p:nvPr>
            <p:ph idx="1"/>
            <p:extLst>
              <p:ext uri="{D42A27DB-BD31-4B8C-83A1-F6EECF244321}">
                <p14:modId xmlns:p14="http://schemas.microsoft.com/office/powerpoint/2010/main" val="2143384565"/>
              </p:ext>
            </p:extLst>
          </p:nvPr>
        </p:nvGraphicFramePr>
        <p:xfrm>
          <a:off x="1295400" y="2557463"/>
          <a:ext cx="9601200" cy="23774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334911533"/>
                    </a:ext>
                  </a:extLst>
                </a:gridCol>
                <a:gridCol w="4800600">
                  <a:extLst>
                    <a:ext uri="{9D8B030D-6E8A-4147-A177-3AD203B41FA5}">
                      <a16:colId xmlns:a16="http://schemas.microsoft.com/office/drawing/2014/main" val="4228857750"/>
                    </a:ext>
                  </a:extLst>
                </a:gridCol>
              </a:tblGrid>
              <a:tr h="370840">
                <a:tc>
                  <a:txBody>
                    <a:bodyPr/>
                    <a:lstStyle/>
                    <a:p>
                      <a:endParaRPr lang="fr-FR" dirty="0"/>
                    </a:p>
                    <a:p>
                      <a:endParaRPr lang="fr-FR" dirty="0"/>
                    </a:p>
                    <a:p>
                      <a:endParaRPr lang="fr-FR" dirty="0"/>
                    </a:p>
                  </a:txBody>
                  <a:tcPr/>
                </a:tc>
                <a:tc>
                  <a:txBody>
                    <a:bodyPr/>
                    <a:lstStyle/>
                    <a:p>
                      <a:endParaRPr lang="fr-FR"/>
                    </a:p>
                  </a:txBody>
                  <a:tcPr/>
                </a:tc>
                <a:extLst>
                  <a:ext uri="{0D108BD9-81ED-4DB2-BD59-A6C34878D82A}">
                    <a16:rowId xmlns:a16="http://schemas.microsoft.com/office/drawing/2014/main" val="3607272458"/>
                  </a:ext>
                </a:extLst>
              </a:tr>
              <a:tr h="370840">
                <a:tc>
                  <a:txBody>
                    <a:bodyPr/>
                    <a:lstStyle/>
                    <a:p>
                      <a:endParaRPr lang="fr-FR" dirty="0"/>
                    </a:p>
                    <a:p>
                      <a:endParaRPr lang="fr-FR" dirty="0"/>
                    </a:p>
                    <a:p>
                      <a:endParaRPr lang="fr-FR" dirty="0"/>
                    </a:p>
                    <a:p>
                      <a:endParaRPr lang="fr-FR" dirty="0"/>
                    </a:p>
                    <a:p>
                      <a:endParaRPr lang="fr-FR" dirty="0"/>
                    </a:p>
                  </a:txBody>
                  <a:tcPr/>
                </a:tc>
                <a:tc>
                  <a:txBody>
                    <a:bodyPr/>
                    <a:lstStyle/>
                    <a:p>
                      <a:endParaRPr lang="fr-FR" dirty="0"/>
                    </a:p>
                  </a:txBody>
                  <a:tcPr/>
                </a:tc>
                <a:extLst>
                  <a:ext uri="{0D108BD9-81ED-4DB2-BD59-A6C34878D82A}">
                    <a16:rowId xmlns:a16="http://schemas.microsoft.com/office/drawing/2014/main" val="578991062"/>
                  </a:ext>
                </a:extLst>
              </a:tr>
            </a:tbl>
          </a:graphicData>
        </a:graphic>
      </p:graphicFrame>
    </p:spTree>
    <p:extLst>
      <p:ext uri="{BB962C8B-B14F-4D97-AF65-F5344CB8AC3E}">
        <p14:creationId xmlns:p14="http://schemas.microsoft.com/office/powerpoint/2010/main" val="47935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0E8CB-2771-D345-A022-427014B1667A}"/>
              </a:ext>
            </a:extLst>
          </p:cNvPr>
          <p:cNvSpPr>
            <a:spLocks noGrp="1"/>
          </p:cNvSpPr>
          <p:nvPr>
            <p:ph type="title"/>
          </p:nvPr>
        </p:nvSpPr>
        <p:spPr>
          <a:xfrm>
            <a:off x="958403" y="982134"/>
            <a:ext cx="9601196" cy="466154"/>
          </a:xfrm>
        </p:spPr>
        <p:txBody>
          <a:bodyPr>
            <a:noAutofit/>
          </a:bodyPr>
          <a:lstStyle/>
          <a:p>
            <a:r>
              <a:rPr lang="fr-FR" sz="3200" b="1" dirty="0">
                <a:solidFill>
                  <a:srgbClr val="002060"/>
                </a:solidFill>
              </a:rPr>
              <a:t>II. Historique des transports touristiques </a:t>
            </a:r>
            <a:br>
              <a:rPr lang="fr-FR" sz="3200" b="1" dirty="0">
                <a:solidFill>
                  <a:srgbClr val="002060"/>
                </a:solidFill>
              </a:rPr>
            </a:br>
            <a:r>
              <a:rPr lang="fr-FR" sz="3200" b="1" dirty="0">
                <a:solidFill>
                  <a:srgbClr val="002060"/>
                </a:solidFill>
              </a:rPr>
              <a:t>Randonnées pédestres</a:t>
            </a:r>
          </a:p>
        </p:txBody>
      </p:sp>
      <p:pic>
        <p:nvPicPr>
          <p:cNvPr id="4" name="Espace réservé du contenu 3">
            <a:extLst>
              <a:ext uri="{FF2B5EF4-FFF2-40B4-BE49-F238E27FC236}">
                <a16:creationId xmlns:a16="http://schemas.microsoft.com/office/drawing/2014/main" id="{343457B5-A30E-294E-A8E1-95BB4144A219}"/>
              </a:ext>
            </a:extLst>
          </p:cNvPr>
          <p:cNvPicPr>
            <a:picLocks noGrp="1" noChangeAspect="1"/>
          </p:cNvPicPr>
          <p:nvPr>
            <p:ph idx="1"/>
          </p:nvPr>
        </p:nvPicPr>
        <p:blipFill>
          <a:blip r:embed="rId2"/>
          <a:stretch>
            <a:fillRect/>
          </a:stretch>
        </p:blipFill>
        <p:spPr>
          <a:xfrm>
            <a:off x="1295402" y="2770789"/>
            <a:ext cx="4361966" cy="3105077"/>
          </a:xfrm>
          <a:prstGeom prst="rect">
            <a:avLst/>
          </a:prstGeom>
        </p:spPr>
      </p:pic>
      <p:pic>
        <p:nvPicPr>
          <p:cNvPr id="5" name="Image 4">
            <a:extLst>
              <a:ext uri="{FF2B5EF4-FFF2-40B4-BE49-F238E27FC236}">
                <a16:creationId xmlns:a16="http://schemas.microsoft.com/office/drawing/2014/main" id="{C9D367CC-4651-B64E-9605-21F5C825E7B3}"/>
              </a:ext>
            </a:extLst>
          </p:cNvPr>
          <p:cNvPicPr>
            <a:picLocks noChangeAspect="1"/>
          </p:cNvPicPr>
          <p:nvPr/>
        </p:nvPicPr>
        <p:blipFill>
          <a:blip r:embed="rId3"/>
          <a:stretch>
            <a:fillRect/>
          </a:stretch>
        </p:blipFill>
        <p:spPr>
          <a:xfrm>
            <a:off x="6046746" y="2739503"/>
            <a:ext cx="4512853" cy="2997589"/>
          </a:xfrm>
          <a:prstGeom prst="rect">
            <a:avLst/>
          </a:prstGeom>
        </p:spPr>
      </p:pic>
    </p:spTree>
    <p:extLst>
      <p:ext uri="{BB962C8B-B14F-4D97-AF65-F5344CB8AC3E}">
        <p14:creationId xmlns:p14="http://schemas.microsoft.com/office/powerpoint/2010/main" val="112536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30742-A75B-2D45-837E-390D8CB28AFE}"/>
              </a:ext>
            </a:extLst>
          </p:cNvPr>
          <p:cNvSpPr>
            <a:spLocks noGrp="1"/>
          </p:cNvSpPr>
          <p:nvPr>
            <p:ph type="title"/>
          </p:nvPr>
        </p:nvSpPr>
        <p:spPr/>
        <p:txBody>
          <a:bodyPr>
            <a:normAutofit fontScale="90000"/>
          </a:bodyPr>
          <a:lstStyle/>
          <a:p>
            <a:r>
              <a:rPr lang="fr-FR" b="1" dirty="0">
                <a:solidFill>
                  <a:srgbClr val="002060"/>
                </a:solidFill>
              </a:rPr>
              <a:t>Tourisme et transports </a:t>
            </a:r>
            <a:br>
              <a:rPr lang="fr-FR" b="1" dirty="0">
                <a:solidFill>
                  <a:srgbClr val="002060"/>
                </a:solidFill>
              </a:rPr>
            </a:br>
            <a:r>
              <a:rPr lang="fr-FR" b="1" dirty="0">
                <a:solidFill>
                  <a:srgbClr val="002060"/>
                </a:solidFill>
              </a:rPr>
              <a:t>Randonnées à vélo</a:t>
            </a:r>
          </a:p>
        </p:txBody>
      </p:sp>
      <p:pic>
        <p:nvPicPr>
          <p:cNvPr id="4" name="Espace réservé du contenu 3">
            <a:extLst>
              <a:ext uri="{FF2B5EF4-FFF2-40B4-BE49-F238E27FC236}">
                <a16:creationId xmlns:a16="http://schemas.microsoft.com/office/drawing/2014/main" id="{641FCA5D-F2C9-7746-8EDA-0519D35D11DD}"/>
              </a:ext>
            </a:extLst>
          </p:cNvPr>
          <p:cNvPicPr>
            <a:picLocks noGrp="1" noChangeAspect="1"/>
          </p:cNvPicPr>
          <p:nvPr>
            <p:ph idx="1"/>
          </p:nvPr>
        </p:nvPicPr>
        <p:blipFill>
          <a:blip r:embed="rId2"/>
          <a:stretch>
            <a:fillRect/>
          </a:stretch>
        </p:blipFill>
        <p:spPr>
          <a:xfrm>
            <a:off x="859119" y="2650009"/>
            <a:ext cx="4819199" cy="3406052"/>
          </a:xfrm>
          <a:prstGeom prst="rect">
            <a:avLst/>
          </a:prstGeom>
        </p:spPr>
      </p:pic>
      <p:pic>
        <p:nvPicPr>
          <p:cNvPr id="5" name="Image 4">
            <a:extLst>
              <a:ext uri="{FF2B5EF4-FFF2-40B4-BE49-F238E27FC236}">
                <a16:creationId xmlns:a16="http://schemas.microsoft.com/office/drawing/2014/main" id="{5F162F7D-460E-4546-AAA9-121209D3F95D}"/>
              </a:ext>
            </a:extLst>
          </p:cNvPr>
          <p:cNvPicPr>
            <a:picLocks noChangeAspect="1"/>
          </p:cNvPicPr>
          <p:nvPr/>
        </p:nvPicPr>
        <p:blipFill>
          <a:blip r:embed="rId3"/>
          <a:stretch>
            <a:fillRect/>
          </a:stretch>
        </p:blipFill>
        <p:spPr>
          <a:xfrm>
            <a:off x="5932460" y="2650009"/>
            <a:ext cx="4964138" cy="3297348"/>
          </a:xfrm>
          <a:prstGeom prst="rect">
            <a:avLst/>
          </a:prstGeom>
        </p:spPr>
      </p:pic>
    </p:spTree>
    <p:extLst>
      <p:ext uri="{BB962C8B-B14F-4D97-AF65-F5344CB8AC3E}">
        <p14:creationId xmlns:p14="http://schemas.microsoft.com/office/powerpoint/2010/main" val="5806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03E40B-AE34-0E42-AFE3-0C2BF4BCFC76}"/>
              </a:ext>
            </a:extLst>
          </p:cNvPr>
          <p:cNvSpPr>
            <a:spLocks noGrp="1"/>
          </p:cNvSpPr>
          <p:nvPr>
            <p:ph type="title"/>
          </p:nvPr>
        </p:nvSpPr>
        <p:spPr/>
        <p:txBody>
          <a:bodyPr>
            <a:normAutofit fontScale="90000"/>
          </a:bodyPr>
          <a:lstStyle/>
          <a:p>
            <a:r>
              <a:rPr lang="fr-FR" b="1" dirty="0">
                <a:solidFill>
                  <a:srgbClr val="002060"/>
                </a:solidFill>
              </a:rPr>
              <a:t>Tourisme et transports </a:t>
            </a:r>
            <a:br>
              <a:rPr lang="fr-FR" b="1" dirty="0">
                <a:solidFill>
                  <a:srgbClr val="002060"/>
                </a:solidFill>
              </a:rPr>
            </a:br>
            <a:r>
              <a:rPr lang="fr-FR" b="1" dirty="0">
                <a:solidFill>
                  <a:srgbClr val="002060"/>
                </a:solidFill>
              </a:rPr>
              <a:t>Randonnées à cheval</a:t>
            </a:r>
          </a:p>
        </p:txBody>
      </p:sp>
      <p:pic>
        <p:nvPicPr>
          <p:cNvPr id="4" name="Espace réservé du contenu 3">
            <a:extLst>
              <a:ext uri="{FF2B5EF4-FFF2-40B4-BE49-F238E27FC236}">
                <a16:creationId xmlns:a16="http://schemas.microsoft.com/office/drawing/2014/main" id="{A525CE72-F3E8-964E-9F46-4AA08776F190}"/>
              </a:ext>
            </a:extLst>
          </p:cNvPr>
          <p:cNvPicPr>
            <a:picLocks noGrp="1" noChangeAspect="1"/>
          </p:cNvPicPr>
          <p:nvPr>
            <p:ph idx="1"/>
          </p:nvPr>
        </p:nvPicPr>
        <p:blipFill>
          <a:blip r:embed="rId2"/>
          <a:stretch>
            <a:fillRect/>
          </a:stretch>
        </p:blipFill>
        <p:spPr>
          <a:xfrm>
            <a:off x="1233720" y="2740996"/>
            <a:ext cx="4964138" cy="3297348"/>
          </a:xfrm>
          <a:prstGeom prst="rect">
            <a:avLst/>
          </a:prstGeom>
        </p:spPr>
      </p:pic>
      <p:pic>
        <p:nvPicPr>
          <p:cNvPr id="5" name="Image 4">
            <a:extLst>
              <a:ext uri="{FF2B5EF4-FFF2-40B4-BE49-F238E27FC236}">
                <a16:creationId xmlns:a16="http://schemas.microsoft.com/office/drawing/2014/main" id="{F9407F5E-6A11-9647-8206-8864B50D338B}"/>
              </a:ext>
            </a:extLst>
          </p:cNvPr>
          <p:cNvPicPr>
            <a:picLocks noChangeAspect="1"/>
          </p:cNvPicPr>
          <p:nvPr/>
        </p:nvPicPr>
        <p:blipFill>
          <a:blip r:embed="rId3"/>
          <a:stretch>
            <a:fillRect/>
          </a:stretch>
        </p:blipFill>
        <p:spPr>
          <a:xfrm>
            <a:off x="6483308" y="2740996"/>
            <a:ext cx="4249329" cy="3297348"/>
          </a:xfrm>
          <a:prstGeom prst="rect">
            <a:avLst/>
          </a:prstGeom>
        </p:spPr>
      </p:pic>
    </p:spTree>
    <p:extLst>
      <p:ext uri="{BB962C8B-B14F-4D97-AF65-F5344CB8AC3E}">
        <p14:creationId xmlns:p14="http://schemas.microsoft.com/office/powerpoint/2010/main" val="34078203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Organique</Template>
  <TotalTime>36559</TotalTime>
  <Words>6383</Words>
  <Application>Microsoft Office PowerPoint</Application>
  <PresentationFormat>Grand écran</PresentationFormat>
  <Paragraphs>322</Paragraphs>
  <Slides>60</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60</vt:i4>
      </vt:variant>
    </vt:vector>
  </HeadingPairs>
  <TitlesOfParts>
    <vt:vector size="65" baseType="lpstr">
      <vt:lpstr>Arial</vt:lpstr>
      <vt:lpstr>Calibri</vt:lpstr>
      <vt:lpstr>Garamond</vt:lpstr>
      <vt:lpstr>Wingdings</vt:lpstr>
      <vt:lpstr>Organique</vt:lpstr>
      <vt:lpstr>Tourisme et transports</vt:lpstr>
      <vt:lpstr>OBJECTIF ET COMPETENCES</vt:lpstr>
      <vt:lpstr>RESSOURCES et MODALITES D’EVALUATION</vt:lpstr>
      <vt:lpstr>Tourisme et transports</vt:lpstr>
      <vt:lpstr>Tourisme  et transports  conceptualisation </vt:lpstr>
      <vt:lpstr>Définition OMT</vt:lpstr>
      <vt:lpstr>II. Historique des transports touristiques  Randonnées pédestres</vt:lpstr>
      <vt:lpstr>Tourisme et transports  Randonnées à vélo</vt:lpstr>
      <vt:lpstr>Tourisme et transports  Randonnées à cheval</vt:lpstr>
      <vt:lpstr>Tourisme et transports  Machines à vapeur (1769):  train et bateau</vt:lpstr>
      <vt:lpstr>Tourisme et transports  Machines à vapeur (1769): train et bateau</vt:lpstr>
      <vt:lpstr>Tourisme et transports :  Automobile</vt:lpstr>
      <vt:lpstr>Tourisme et transports :  Automobile</vt:lpstr>
      <vt:lpstr>Tourisme et transports :  Automobile</vt:lpstr>
      <vt:lpstr>Tourisme et transports :  Automobile</vt:lpstr>
      <vt:lpstr>Tourisme et transports :  Avion</vt:lpstr>
      <vt:lpstr>Tourisme et transports :  Avion</vt:lpstr>
      <vt:lpstr>Tourisme et transports : Avion</vt:lpstr>
      <vt:lpstr>Tourisme et transports : Aviation civile</vt:lpstr>
      <vt:lpstr>III. Organisation et règlementation des transports « touristiques »</vt:lpstr>
      <vt:lpstr>III. Organisation et règlementation des transports « touristiques » (aviation civile)</vt:lpstr>
      <vt:lpstr>OBJECTIFS STRATEGIQUES DE L’OACI</vt:lpstr>
      <vt:lpstr>5 MISSIONS DE L’OACI</vt:lpstr>
      <vt:lpstr>Tourisme et transports : Organisation et règlementation de l’aviation civile internationale</vt:lpstr>
      <vt:lpstr>Tourisme et transports : Organisation et règlementation de l’aviation civile internationale</vt:lpstr>
      <vt:lpstr>Tourisme et transports : Organisation et règlementation de l’aviation civile internationale MISSIONS DE L’IATA</vt:lpstr>
      <vt:lpstr>III. Organisation et règlementation des transports « touristiques » au Sénégal</vt:lpstr>
      <vt:lpstr>Tourisme et transports : Organisation et règlementation de l’aviation civile nationale MISSIONS DE L’ANACIM </vt:lpstr>
      <vt:lpstr>Tourisme et transports : Organisation et règlementation de l’aviation civile nationale MISSIONS DE LA DTA</vt:lpstr>
      <vt:lpstr>REGLEMENTATION DES TRANSPORTS TOURISTIQUES TERRESTRES AU SENEGAL </vt:lpstr>
      <vt:lpstr>REGLEMENTATION DES TRANSPORTS  MARITIMES AU SENEGAL</vt:lpstr>
      <vt:lpstr>REGLEMENTATION DES TRANSPORTS  MARITIMES AU SENEGAL</vt:lpstr>
      <vt:lpstr>IV. Impact des transports sur la diffusion du tourisme (Rappel : activité économique)</vt:lpstr>
      <vt:lpstr>  A. Démocratisation des transports  </vt:lpstr>
      <vt:lpstr>A. Démocratisation des transports et avènement de l’optique marketing</vt:lpstr>
      <vt:lpstr>A. Démocratisation des transports et avènement de l’optique marketing</vt:lpstr>
      <vt:lpstr>A. NOTION D’AMENITES</vt:lpstr>
      <vt:lpstr>B. Accessibilité des espaces touristiques</vt:lpstr>
      <vt:lpstr>B. Accessibilité des espaces touristiques</vt:lpstr>
      <vt:lpstr>B. Accessibilité des espaces touristiques</vt:lpstr>
      <vt:lpstr>B. Accessibilité des espaces touristiques</vt:lpstr>
      <vt:lpstr>C. Création de HUBs</vt:lpstr>
      <vt:lpstr>AIBD HUB AERIEN 2025</vt:lpstr>
      <vt:lpstr>AIBD HUB AERIEN 2025</vt:lpstr>
      <vt:lpstr>V. Tourisme et transports au Sénégal</vt:lpstr>
      <vt:lpstr>VI. Tourisme, transport et défi écologique </vt:lpstr>
      <vt:lpstr>Tourisme durable</vt:lpstr>
      <vt:lpstr>Tourisme durable</vt:lpstr>
      <vt:lpstr>Tourisme, transport et défi écologique</vt:lpstr>
      <vt:lpstr> Tourisme, transport et défi écologique</vt:lpstr>
      <vt:lpstr>Tourisme, transport et défi écologique: Solutions</vt:lpstr>
      <vt:lpstr>Tourisme, transport et défi écologique: Solutions de mobilités émergentes</vt:lpstr>
      <vt:lpstr>Tourisme, transport et défi écologique: Solutions de mobilités émergentes</vt:lpstr>
      <vt:lpstr>Tourisme, transport et défi écologique: Solutions de mobilités émergentes</vt:lpstr>
      <vt:lpstr>Tourisme, transport et défi écologique: Solutions et innovations technologiques émergentes</vt:lpstr>
      <vt:lpstr>Tourisme, transport et défi écologique: Solutions</vt:lpstr>
      <vt:lpstr>Tourisme, transport et défi écologique: Solutions</vt:lpstr>
      <vt:lpstr>Tourisme, transport et défi écologique: Solutions</vt:lpstr>
      <vt:lpstr>Conseils de lecture</vt:lpstr>
      <vt:lpstr>SWOT 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Tourisme et transports</dc:title>
  <dc:creator>Microsoft Office User</dc:creator>
  <cp:lastModifiedBy>Khadimou R Thiam</cp:lastModifiedBy>
  <cp:revision>67</cp:revision>
  <cp:lastPrinted>2022-02-17T08:44:33Z</cp:lastPrinted>
  <dcterms:created xsi:type="dcterms:W3CDTF">2021-12-19T13:47:48Z</dcterms:created>
  <dcterms:modified xsi:type="dcterms:W3CDTF">2025-12-16T01:03:16Z</dcterms:modified>
</cp:coreProperties>
</file>