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588" r:id="rId2"/>
    <p:sldId id="511" r:id="rId3"/>
    <p:sldId id="513" r:id="rId4"/>
    <p:sldId id="591" r:id="rId5"/>
    <p:sldId id="592" r:id="rId6"/>
    <p:sldId id="514" r:id="rId7"/>
    <p:sldId id="517" r:id="rId8"/>
    <p:sldId id="518" r:id="rId9"/>
    <p:sldId id="519" r:id="rId10"/>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80" autoAdjust="0"/>
    <p:restoredTop sz="94660"/>
  </p:normalViewPr>
  <p:slideViewPr>
    <p:cSldViewPr snapToGrid="0">
      <p:cViewPr varScale="1">
        <p:scale>
          <a:sx n="80" d="100"/>
          <a:sy n="80" d="100"/>
        </p:scale>
        <p:origin x="60"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EC2CB8-521C-4568-B068-097F2AF52A4A}" type="datetimeFigureOut">
              <a:rPr lang="fr-FR" smtClean="0"/>
              <a:t>02/08/2025</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1A62A3C-A20B-4872-8531-A6FC05F2A06D}" type="slidenum">
              <a:rPr lang="fr-FR" smtClean="0"/>
              <a:t>‹N°›</a:t>
            </a:fld>
            <a:endParaRPr lang="fr-FR"/>
          </a:p>
        </p:txBody>
      </p:sp>
    </p:spTree>
    <p:extLst>
      <p:ext uri="{BB962C8B-B14F-4D97-AF65-F5344CB8AC3E}">
        <p14:creationId xmlns:p14="http://schemas.microsoft.com/office/powerpoint/2010/main" val="23421110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A7006F3-FF60-4ABF-BA59-7B29413CEB0D}" type="slidenum">
              <a:rPr kumimoji="0" lang="fr-SN"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fr-SN"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1014936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60729648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smtClean="0"/>
              <a:pPr/>
              <a:t>8/2/2025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41860138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Modifiez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smtClean="0"/>
              <a:pPr/>
              <a:t>8/2/2025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8238086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smtClean="0"/>
              <a:pPr/>
              <a:t>8/2/2025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8268012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smtClean="0"/>
              <a:pPr/>
              <a:t>8/2/2025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0899269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smtClean="0"/>
              <a:pPr/>
              <a:t>8/2/2025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464654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40946898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94944746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70043662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smtClean="0"/>
              <a:pPr/>
              <a:t>8/2/2025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1319927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8/2/2025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67539946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8/2/2025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85318602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8/2/2025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95180091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8/2/2025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10218755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smtClean="0"/>
              <a:pPr/>
              <a:t>8/2/2025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77273810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smtClean="0"/>
              <a:pPr/>
              <a:t>8/2/2025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41602366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8/2/2025</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2795270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32367" y="1702256"/>
            <a:ext cx="10723035" cy="2337225"/>
          </a:xfrm>
        </p:spPr>
        <p:txBody>
          <a:bodyPr/>
          <a:lstStyle/>
          <a:p>
            <a:r>
              <a:rPr lang="fr-FR" sz="3200" b="1" dirty="0">
                <a:solidFill>
                  <a:schemeClr val="tx2">
                    <a:lumMod val="50000"/>
                    <a:lumOff val="50000"/>
                  </a:schemeClr>
                </a:solidFill>
                <a:latin typeface="Stencil" panose="040409050D0802020404" pitchFamily="82" charset="0"/>
              </a:rPr>
              <a:t>1.2 IMPORTANCE ECONOMIQUE ET SOCIALE DE L’INDUSTRIE DE L’EVENEMENTIEL ET DES LOISIRS</a:t>
            </a:r>
            <a:endParaRPr lang="fr-FR" sz="3200" dirty="0"/>
          </a:p>
        </p:txBody>
      </p:sp>
      <p:sp>
        <p:nvSpPr>
          <p:cNvPr id="3" name="Espace réservé du contenu 2"/>
          <p:cNvSpPr>
            <a:spLocks noGrp="1"/>
          </p:cNvSpPr>
          <p:nvPr>
            <p:ph idx="1"/>
          </p:nvPr>
        </p:nvSpPr>
        <p:spPr>
          <a:xfrm>
            <a:off x="732367" y="310729"/>
            <a:ext cx="10723035" cy="5632872"/>
          </a:xfrm>
        </p:spPr>
        <p:txBody>
          <a:bodyPr/>
          <a:lstStyle/>
          <a:p>
            <a:endParaRPr lang="fr-FR" b="1" dirty="0">
              <a:latin typeface="Stencil" panose="040409050D0802020404" pitchFamily="82" charset="0"/>
            </a:endParaRPr>
          </a:p>
          <a:p>
            <a:pPr marL="0" indent="0">
              <a:buNone/>
            </a:pPr>
            <a:endParaRPr lang="fr-FR" dirty="0"/>
          </a:p>
        </p:txBody>
      </p:sp>
    </p:spTree>
    <p:extLst>
      <p:ext uri="{BB962C8B-B14F-4D97-AF65-F5344CB8AC3E}">
        <p14:creationId xmlns:p14="http://schemas.microsoft.com/office/powerpoint/2010/main" val="51572296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97242" y="310729"/>
            <a:ext cx="11578937" cy="5632872"/>
          </a:xfrm>
        </p:spPr>
        <p:txBody>
          <a:bodyPr>
            <a:normAutofit lnSpcReduction="10000"/>
          </a:bodyPr>
          <a:lstStyle/>
          <a:p>
            <a:pPr marL="0" indent="0">
              <a:buNone/>
            </a:pPr>
            <a:endParaRPr lang="fr-FR" dirty="0"/>
          </a:p>
          <a:p>
            <a:pPr marL="0" indent="0" algn="just">
              <a:buNone/>
            </a:pPr>
            <a:r>
              <a:rPr lang="fr-FR" sz="2800" dirty="0"/>
              <a:t>L'événementiel et les loisirs enrichissent nos vies de nombreuses manières et ont un impact significatif sur la société, l'économie et la culture. Ils offrent des opportunités de divertissement, d'apprentissage, de socialisation et de célébration, contribuant ainsi à notre bien-être général. </a:t>
            </a:r>
          </a:p>
          <a:p>
            <a:pPr marL="0" indent="0" algn="just">
              <a:buNone/>
            </a:pPr>
            <a:r>
              <a:rPr lang="fr-FR" sz="2800" dirty="0"/>
              <a:t>L'industrie de l'événementiel et des loisirs joue un rôle économique crucial et contribue significativement au bien-être social. Ces secteurs jouent un rôle clé dans l'économie mondiale, générant des emplois, stimulant le commerce local, favorisant le tourisme et contribuant de manière significative au PIB.</a:t>
            </a:r>
            <a:endParaRPr lang="fr-FR" sz="2800" dirty="0">
              <a:latin typeface="Stencil" panose="040409050D0802020404" pitchFamily="82" charset="0"/>
            </a:endParaRPr>
          </a:p>
          <a:p>
            <a:endParaRPr lang="fr-FR" sz="2800" dirty="0"/>
          </a:p>
          <a:p>
            <a:pPr marL="0" indent="0" algn="just">
              <a:buNone/>
            </a:pPr>
            <a:r>
              <a:rPr lang="fr-FR" sz="2800" dirty="0"/>
              <a:t>Quelques points illustrant son importance économique et sociale :</a:t>
            </a:r>
          </a:p>
        </p:txBody>
      </p:sp>
    </p:spTree>
    <p:extLst>
      <p:ext uri="{BB962C8B-B14F-4D97-AF65-F5344CB8AC3E}">
        <p14:creationId xmlns:p14="http://schemas.microsoft.com/office/powerpoint/2010/main" val="216166784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3">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9" fill="hold">
                      <p:stCondLst>
                        <p:cond delay="indefinite"/>
                      </p:stCondLst>
                      <p:childTnLst>
                        <p:par>
                          <p:cTn id="20" fill="hold">
                            <p:stCondLst>
                              <p:cond delay="0"/>
                            </p:stCondLst>
                            <p:childTnLst>
                              <p:par>
                                <p:cTn id="21" presetID="15"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p:cTn id="23"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4" end="4"/>
                                            </p:txEl>
                                          </p:spTgt>
                                        </p:tgtEl>
                                        <p:attrNameLst>
                                          <p:attrName>ppt_x</p:attrName>
                                        </p:attrNameLst>
                                      </p:cBhvr>
                                      <p:tavLst>
                                        <p:tav tm="0" fmla="#ppt_x+(cos(-2*pi*(1-$))*-#ppt_x-sin(-2*pi*(1-$))*(1-#ppt_y))*(1-$)">
                                          <p:val>
                                            <p:fltVal val="0"/>
                                          </p:val>
                                        </p:tav>
                                        <p:tav tm="100000">
                                          <p:val>
                                            <p:fltVal val="1"/>
                                          </p:val>
                                        </p:tav>
                                      </p:tavLst>
                                    </p:anim>
                                    <p:anim calcmode="lin" valueType="num">
                                      <p:cBhvr>
                                        <p:cTn id="26" dur="1000" fill="hold"/>
                                        <p:tgtEl>
                                          <p:spTgt spid="3">
                                            <p:txEl>
                                              <p:pRg st="4" end="4"/>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732367" y="216160"/>
            <a:ext cx="10723035" cy="5727441"/>
          </a:xfrm>
        </p:spPr>
        <p:txBody>
          <a:bodyPr>
            <a:normAutofit/>
          </a:bodyPr>
          <a:lstStyle/>
          <a:p>
            <a:pPr lvl="2">
              <a:buFont typeface="Wingdings" panose="05000000000000000000" pitchFamily="2" charset="2"/>
              <a:buChar char="q"/>
            </a:pPr>
            <a:r>
              <a:rPr lang="fr-FR" sz="2800" b="1" dirty="0">
                <a:solidFill>
                  <a:srgbClr val="00B050"/>
                </a:solidFill>
                <a:latin typeface="Stencil" panose="040409050D0802020404" pitchFamily="82" charset="0"/>
              </a:rPr>
              <a:t>ECONOMIQUE:</a:t>
            </a:r>
          </a:p>
          <a:p>
            <a:pPr marL="914400" lvl="2" indent="0">
              <a:buNone/>
            </a:pPr>
            <a:endParaRPr lang="fr-FR" sz="2800" dirty="0">
              <a:solidFill>
                <a:srgbClr val="00B050"/>
              </a:solidFill>
              <a:latin typeface="Stencil" panose="040409050D0802020404" pitchFamily="82" charset="0"/>
            </a:endParaRPr>
          </a:p>
          <a:p>
            <a:pPr lvl="0"/>
            <a:r>
              <a:rPr lang="fr-FR" b="1" dirty="0">
                <a:latin typeface="Stencil" panose="040409050D0802020404" pitchFamily="82" charset="0"/>
              </a:rPr>
              <a:t>Économie</a:t>
            </a:r>
            <a:r>
              <a:rPr lang="fr-FR" b="1" dirty="0"/>
              <a:t> :</a:t>
            </a:r>
            <a:r>
              <a:rPr lang="fr-FR" dirty="0"/>
              <a:t> Ces secteurs jouent un rôle clé dans l'économie mondiale, générant des emplois, stimulant le commerce local, favorisant le tourisme et contribuant de manière significative au PIB.</a:t>
            </a:r>
          </a:p>
          <a:p>
            <a:pPr lvl="0"/>
            <a:r>
              <a:rPr lang="fr-FR" b="1" dirty="0">
                <a:latin typeface="Stencil" panose="040409050D0802020404" pitchFamily="82" charset="0"/>
              </a:rPr>
              <a:t>Cohésion sociale </a:t>
            </a:r>
            <a:r>
              <a:rPr lang="fr-FR" b="1" dirty="0"/>
              <a:t>:</a:t>
            </a:r>
            <a:r>
              <a:rPr lang="fr-FR" dirty="0"/>
              <a:t> Les événements et les activités de loisirs rassemblent les gens, renforcent les liens communautaires et créent des moments de partage et d'interaction sociale.</a:t>
            </a:r>
          </a:p>
          <a:p>
            <a:r>
              <a:rPr lang="fr-FR" b="1" dirty="0">
                <a:latin typeface="Stencil" panose="040409050D0802020404" pitchFamily="82" charset="0"/>
              </a:rPr>
              <a:t>Tourisme</a:t>
            </a:r>
            <a:r>
              <a:rPr lang="fr-FR" b="1" dirty="0"/>
              <a:t> :</a:t>
            </a:r>
            <a:r>
              <a:rPr lang="fr-FR" dirty="0"/>
              <a:t> Les événements, festivals et attractions de loisirs attirent les visiteurs, stimulent ainsi l'industrie du tourisme. Cela se traduit par des dépenses touristiques, des nuitées d'hôtel et des achats locaux.</a:t>
            </a:r>
          </a:p>
          <a:p>
            <a:pPr lvl="0"/>
            <a:r>
              <a:rPr lang="fr-FR" dirty="0"/>
              <a:t>Les destinations touristiques s'appuient souvent sur des événements et des attractions de loisirs pour attirer des visiteurs, ce qui stimule le secteur du tourisme.</a:t>
            </a:r>
          </a:p>
          <a:p>
            <a:endParaRPr lang="fr-FR" dirty="0"/>
          </a:p>
        </p:txBody>
      </p:sp>
    </p:spTree>
    <p:extLst>
      <p:ext uri="{BB962C8B-B14F-4D97-AF65-F5344CB8AC3E}">
        <p14:creationId xmlns:p14="http://schemas.microsoft.com/office/powerpoint/2010/main" val="167858665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Scale>
                                      <p:cBhvr>
                                        <p:cTn id="7" dur="1000" decel="50000" fill="hold">
                                          <p:stCondLst>
                                            <p:cond delay="0"/>
                                          </p:stCondLst>
                                        </p:cTn>
                                        <p:tgtEl>
                                          <p:spTgt spid="3">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3">
                                            <p:txEl>
                                              <p:pRg st="0" end="0"/>
                                            </p:txEl>
                                          </p:spTgt>
                                        </p:tgtEl>
                                        <p:attrNameLst>
                                          <p:attrName>ppt_x</p:attrName>
                                          <p:attrName>ppt_y</p:attrName>
                                        </p:attrNameLst>
                                      </p:cBhvr>
                                    </p:animMotion>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Scale>
                                      <p:cBhvr>
                                        <p:cTn id="14" dur="1000" decel="50000" fill="hold">
                                          <p:stCondLst>
                                            <p:cond delay="0"/>
                                          </p:stCondLst>
                                        </p:cTn>
                                        <p:tgtEl>
                                          <p:spTgt spid="3">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1000" decel="50000" fill="hold">
                                          <p:stCondLst>
                                            <p:cond delay="0"/>
                                          </p:stCondLst>
                                        </p:cTn>
                                        <p:tgtEl>
                                          <p:spTgt spid="3">
                                            <p:txEl>
                                              <p:pRg st="2" end="2"/>
                                            </p:txEl>
                                          </p:spTgt>
                                        </p:tgtEl>
                                        <p:attrNameLst>
                                          <p:attrName>ppt_x</p:attrName>
                                          <p:attrName>ppt_y</p:attrName>
                                        </p:attrNameLst>
                                      </p:cBhvr>
                                    </p:animMotion>
                                    <p:animEffect transition="in" filter="fade">
                                      <p:cBhvr>
                                        <p:cTn id="16" dur="10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Scale>
                                      <p:cBhvr>
                                        <p:cTn id="21" dur="1000" decel="50000" fill="hold">
                                          <p:stCondLst>
                                            <p:cond delay="0"/>
                                          </p:stCondLst>
                                        </p:cTn>
                                        <p:tgtEl>
                                          <p:spTgt spid="3">
                                            <p:txEl>
                                              <p:pRg st="3" end="3"/>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2" dur="1000" decel="50000" fill="hold">
                                          <p:stCondLst>
                                            <p:cond delay="0"/>
                                          </p:stCondLst>
                                        </p:cTn>
                                        <p:tgtEl>
                                          <p:spTgt spid="3">
                                            <p:txEl>
                                              <p:pRg st="3" end="3"/>
                                            </p:txEl>
                                          </p:spTgt>
                                        </p:tgtEl>
                                        <p:attrNameLst>
                                          <p:attrName>ppt_x</p:attrName>
                                          <p:attrName>ppt_y</p:attrName>
                                        </p:attrNameLst>
                                      </p:cBhvr>
                                    </p:animMotion>
                                    <p:animEffect transition="in" filter="fade">
                                      <p:cBhvr>
                                        <p:cTn id="23" dur="10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Scale>
                                      <p:cBhvr>
                                        <p:cTn id="28" dur="1000" decel="50000" fill="hold">
                                          <p:stCondLst>
                                            <p:cond delay="0"/>
                                          </p:stCondLst>
                                        </p:cTn>
                                        <p:tgtEl>
                                          <p:spTgt spid="3">
                                            <p:txEl>
                                              <p:pRg st="4" end="4"/>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9" dur="1000" decel="50000" fill="hold">
                                          <p:stCondLst>
                                            <p:cond delay="0"/>
                                          </p:stCondLst>
                                        </p:cTn>
                                        <p:tgtEl>
                                          <p:spTgt spid="3">
                                            <p:txEl>
                                              <p:pRg st="4" end="4"/>
                                            </p:txEl>
                                          </p:spTgt>
                                        </p:tgtEl>
                                        <p:attrNameLst>
                                          <p:attrName>ppt_x</p:attrName>
                                          <p:attrName>ppt_y</p:attrName>
                                        </p:attrNameLst>
                                      </p:cBhvr>
                                    </p:animMotion>
                                    <p:animEffect transition="in" filter="fade">
                                      <p:cBhvr>
                                        <p:cTn id="30" dur="1000"/>
                                        <p:tgtEl>
                                          <p:spTgt spid="3">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2"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Scale>
                                      <p:cBhvr>
                                        <p:cTn id="35" dur="1000" decel="50000" fill="hold">
                                          <p:stCondLst>
                                            <p:cond delay="0"/>
                                          </p:stCondLst>
                                        </p:cTn>
                                        <p:tgtEl>
                                          <p:spTgt spid="3">
                                            <p:txEl>
                                              <p:pRg st="5" end="5"/>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6" dur="1000" decel="50000" fill="hold">
                                          <p:stCondLst>
                                            <p:cond delay="0"/>
                                          </p:stCondLst>
                                        </p:cTn>
                                        <p:tgtEl>
                                          <p:spTgt spid="3">
                                            <p:txEl>
                                              <p:pRg st="5" end="5"/>
                                            </p:txEl>
                                          </p:spTgt>
                                        </p:tgtEl>
                                        <p:attrNameLst>
                                          <p:attrName>ppt_x</p:attrName>
                                          <p:attrName>ppt_y</p:attrName>
                                        </p:attrNameLst>
                                      </p:cBhvr>
                                    </p:animMotion>
                                    <p:animEffect transition="in" filter="fade">
                                      <p:cBhvr>
                                        <p:cTn id="37"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3731" y="337749"/>
            <a:ext cx="11660004" cy="5605852"/>
          </a:xfrm>
        </p:spPr>
        <p:txBody>
          <a:bodyPr>
            <a:normAutofit/>
          </a:bodyPr>
          <a:lstStyle/>
          <a:p>
            <a:pPr lvl="0" algn="just"/>
            <a:endParaRPr lang="fr-FR" b="1" dirty="0">
              <a:latin typeface="Stencil" panose="040409050D0802020404" pitchFamily="82" charset="0"/>
            </a:endParaRPr>
          </a:p>
          <a:p>
            <a:pPr lvl="0" algn="just"/>
            <a:r>
              <a:rPr lang="fr-FR" b="1" dirty="0">
                <a:latin typeface="Stencil" panose="040409050D0802020404" pitchFamily="82" charset="0"/>
              </a:rPr>
              <a:t>Création d'Emplois </a:t>
            </a:r>
            <a:r>
              <a:rPr lang="fr-FR" b="1" dirty="0"/>
              <a:t>:</a:t>
            </a:r>
            <a:r>
              <a:rPr lang="fr-FR" dirty="0"/>
              <a:t> L'industrie de l'événementiel et des loisirs génère un nombre considérable d'emplois directs et indirects, allant des planifiés d'événements aux fournisseurs de services, en passant par le personnel de restauration et de sécurité.</a:t>
            </a:r>
          </a:p>
          <a:p>
            <a:pPr lvl="0" algn="just"/>
            <a:endParaRPr lang="fr-FR" dirty="0"/>
          </a:p>
          <a:p>
            <a:pPr lvl="0" algn="just"/>
            <a:r>
              <a:rPr lang="fr-FR" b="1" dirty="0">
                <a:latin typeface="Stencil" panose="040409050D0802020404" pitchFamily="82" charset="0"/>
              </a:rPr>
              <a:t>Stimulation de l'Économie Locale </a:t>
            </a:r>
            <a:r>
              <a:rPr lang="fr-FR" b="1" dirty="0"/>
              <a:t>:</a:t>
            </a:r>
            <a:r>
              <a:rPr lang="fr-FR" dirty="0"/>
              <a:t> Les événements et les activités de loisirs contribuent à stimuler l'économie locale en améliorant la demande pour les services d'hôtellerie, de restauration, de transport et d'autres secteurs connexes.</a:t>
            </a:r>
          </a:p>
          <a:p>
            <a:pPr marL="0" lvl="0" indent="0" algn="just">
              <a:buNone/>
            </a:pPr>
            <a:endParaRPr lang="fr-FR" dirty="0"/>
          </a:p>
          <a:p>
            <a:pPr algn="just"/>
            <a:r>
              <a:rPr lang="fr-FR" b="1" dirty="0">
                <a:latin typeface="Stencil" panose="040409050D0802020404" pitchFamily="82" charset="0"/>
              </a:rPr>
              <a:t>Développement de l'Industrie Créative </a:t>
            </a:r>
            <a:r>
              <a:rPr lang="fr-FR" b="1" dirty="0"/>
              <a:t>:</a:t>
            </a:r>
            <a:r>
              <a:rPr lang="fr-FR" dirty="0"/>
              <a:t> L'industrie de l'événementiel et des loisirs favorise la créativité et l'innovation, stimulant ainsi le développement de l'industrie créative, y compris les arts, le divertissement et les médias.</a:t>
            </a:r>
          </a:p>
          <a:p>
            <a:pPr marL="0" lvl="0" indent="0" algn="just">
              <a:buNone/>
            </a:pPr>
            <a:endParaRPr lang="fr-FR" dirty="0"/>
          </a:p>
          <a:p>
            <a:pPr marL="0" lvl="0" indent="0" algn="just">
              <a:buNone/>
            </a:pPr>
            <a:endParaRPr lang="fr-FR" dirty="0"/>
          </a:p>
          <a:p>
            <a:pPr marL="0" indent="0">
              <a:buNone/>
            </a:pPr>
            <a:endParaRPr lang="fr-FR" dirty="0"/>
          </a:p>
        </p:txBody>
      </p:sp>
    </p:spTree>
    <p:extLst>
      <p:ext uri="{BB962C8B-B14F-4D97-AF65-F5344CB8AC3E}">
        <p14:creationId xmlns:p14="http://schemas.microsoft.com/office/powerpoint/2010/main" val="374065237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Scale>
                                      <p:cBhvr>
                                        <p:cTn id="7" dur="1000" decel="50000" fill="hold">
                                          <p:stCondLst>
                                            <p:cond delay="0"/>
                                          </p:stCondLst>
                                        </p:cTn>
                                        <p:tgtEl>
                                          <p:spTgt spid="3">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3">
                                            <p:txEl>
                                              <p:pRg st="1" end="1"/>
                                            </p:txEl>
                                          </p:spTgt>
                                        </p:tgtEl>
                                        <p:attrNameLst>
                                          <p:attrName>ppt_x</p:attrName>
                                          <p:attrName>ppt_y</p:attrName>
                                        </p:attrNameLst>
                                      </p:cBhvr>
                                    </p:animMotion>
                                    <p:animEffect transition="in" filter="fade">
                                      <p:cBhvr>
                                        <p:cTn id="9" dur="1000"/>
                                        <p:tgtEl>
                                          <p:spTgt spid="3">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2" presetClass="entr" presetSubtype="0" fill="hold" grpId="0"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Scale>
                                      <p:cBhvr>
                                        <p:cTn id="14" dur="1000" decel="50000" fill="hold">
                                          <p:stCondLst>
                                            <p:cond delay="0"/>
                                          </p:stCondLst>
                                        </p:cTn>
                                        <p:tgtEl>
                                          <p:spTgt spid="3">
                                            <p:txEl>
                                              <p:pRg st="3" end="3"/>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1000" decel="50000" fill="hold">
                                          <p:stCondLst>
                                            <p:cond delay="0"/>
                                          </p:stCondLst>
                                        </p:cTn>
                                        <p:tgtEl>
                                          <p:spTgt spid="3">
                                            <p:txEl>
                                              <p:pRg st="3" end="3"/>
                                            </p:txEl>
                                          </p:spTgt>
                                        </p:tgtEl>
                                        <p:attrNameLst>
                                          <p:attrName>ppt_x</p:attrName>
                                          <p:attrName>ppt_y</p:attrName>
                                        </p:attrNameLst>
                                      </p:cBhvr>
                                    </p:animMotion>
                                    <p:animEffect transition="in" filter="fade">
                                      <p:cBhvr>
                                        <p:cTn id="16" dur="10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2"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Scale>
                                      <p:cBhvr>
                                        <p:cTn id="21" dur="1000" decel="50000" fill="hold">
                                          <p:stCondLst>
                                            <p:cond delay="0"/>
                                          </p:stCondLst>
                                        </p:cTn>
                                        <p:tgtEl>
                                          <p:spTgt spid="3">
                                            <p:txEl>
                                              <p:pRg st="5" end="5"/>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2" dur="1000" decel="50000" fill="hold">
                                          <p:stCondLst>
                                            <p:cond delay="0"/>
                                          </p:stCondLst>
                                        </p:cTn>
                                        <p:tgtEl>
                                          <p:spTgt spid="3">
                                            <p:txEl>
                                              <p:pRg st="5" end="5"/>
                                            </p:txEl>
                                          </p:spTgt>
                                        </p:tgtEl>
                                        <p:attrNameLst>
                                          <p:attrName>ppt_x</p:attrName>
                                          <p:attrName>ppt_y</p:attrName>
                                        </p:attrNameLst>
                                      </p:cBhvr>
                                    </p:animMotion>
                                    <p:animEffect transition="in" filter="fade">
                                      <p:cBhvr>
                                        <p:cTn id="23"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732367" y="337749"/>
            <a:ext cx="11076258" cy="5605852"/>
          </a:xfrm>
        </p:spPr>
        <p:txBody>
          <a:bodyPr>
            <a:normAutofit/>
          </a:bodyPr>
          <a:lstStyle/>
          <a:p>
            <a:pPr lvl="0"/>
            <a:endParaRPr lang="fr-FR" b="1" dirty="0">
              <a:latin typeface="Stencil" panose="040409050D0802020404" pitchFamily="82" charset="0"/>
            </a:endParaRPr>
          </a:p>
          <a:p>
            <a:pPr lvl="0"/>
            <a:r>
              <a:rPr lang="fr-FR" b="1" dirty="0">
                <a:latin typeface="Stencil" panose="040409050D0802020404" pitchFamily="82" charset="0"/>
              </a:rPr>
              <a:t>Investissements et Opportunités d'Affaires </a:t>
            </a:r>
            <a:r>
              <a:rPr lang="fr-FR" b="1" dirty="0"/>
              <a:t>:</a:t>
            </a:r>
            <a:r>
              <a:rPr lang="fr-FR" dirty="0"/>
              <a:t> Les événements d'envergure, tels que les conférences internationales, les foires commerciales et les festivals, attirent des investissements et offrent des opportunités d'affaires, renforçant ainsi l'écosystème économique.</a:t>
            </a:r>
          </a:p>
          <a:p>
            <a:pPr marL="0" lvl="0" indent="0">
              <a:buNone/>
            </a:pPr>
            <a:endParaRPr lang="fr-FR" dirty="0"/>
          </a:p>
          <a:p>
            <a:pPr lvl="0"/>
            <a:r>
              <a:rPr lang="fr-FR" b="1" dirty="0">
                <a:latin typeface="Stencil" panose="040409050D0802020404" pitchFamily="82" charset="0"/>
              </a:rPr>
              <a:t>Commerce Électronique et Technologie </a:t>
            </a:r>
            <a:r>
              <a:rPr lang="fr-FR" b="1" dirty="0"/>
              <a:t>:</a:t>
            </a:r>
            <a:r>
              <a:rPr lang="fr-FR" dirty="0"/>
              <a:t> Les secteurs de l'événementiel et des loisirs alimentent le commerce électronique, la technologie et le développement d'applications, créant ainsi des opportunités pour les entreprises technologiques.</a:t>
            </a:r>
          </a:p>
          <a:p>
            <a:pPr marL="0" indent="0">
              <a:buNone/>
            </a:pPr>
            <a:endParaRPr lang="fr-FR" dirty="0"/>
          </a:p>
        </p:txBody>
      </p:sp>
    </p:spTree>
    <p:extLst>
      <p:ext uri="{BB962C8B-B14F-4D97-AF65-F5344CB8AC3E}">
        <p14:creationId xmlns:p14="http://schemas.microsoft.com/office/powerpoint/2010/main" val="316449510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Scale>
                                      <p:cBhvr>
                                        <p:cTn id="7" dur="1000" decel="50000" fill="hold">
                                          <p:stCondLst>
                                            <p:cond delay="0"/>
                                          </p:stCondLst>
                                        </p:cTn>
                                        <p:tgtEl>
                                          <p:spTgt spid="3">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3">
                                            <p:txEl>
                                              <p:pRg st="1" end="1"/>
                                            </p:txEl>
                                          </p:spTgt>
                                        </p:tgtEl>
                                        <p:attrNameLst>
                                          <p:attrName>ppt_x</p:attrName>
                                          <p:attrName>ppt_y</p:attrName>
                                        </p:attrNameLst>
                                      </p:cBhvr>
                                    </p:animMotion>
                                    <p:animEffect transition="in" filter="fade">
                                      <p:cBhvr>
                                        <p:cTn id="9" dur="1000"/>
                                        <p:tgtEl>
                                          <p:spTgt spid="3">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2" presetClass="entr" presetSubtype="0" fill="hold" grpId="0"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Scale>
                                      <p:cBhvr>
                                        <p:cTn id="14" dur="1000" decel="50000" fill="hold">
                                          <p:stCondLst>
                                            <p:cond delay="0"/>
                                          </p:stCondLst>
                                        </p:cTn>
                                        <p:tgtEl>
                                          <p:spTgt spid="3">
                                            <p:txEl>
                                              <p:pRg st="3" end="3"/>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1000" decel="50000" fill="hold">
                                          <p:stCondLst>
                                            <p:cond delay="0"/>
                                          </p:stCondLst>
                                        </p:cTn>
                                        <p:tgtEl>
                                          <p:spTgt spid="3">
                                            <p:txEl>
                                              <p:pRg st="3" end="3"/>
                                            </p:txEl>
                                          </p:spTgt>
                                        </p:tgtEl>
                                        <p:attrNameLst>
                                          <p:attrName>ppt_x</p:attrName>
                                          <p:attrName>ppt_y</p:attrName>
                                        </p:attrNameLst>
                                      </p:cBhvr>
                                    </p:animMotion>
                                    <p:animEffect transition="in" filter="fade">
                                      <p:cBhvr>
                                        <p:cTn id="16"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732367" y="432319"/>
            <a:ext cx="10723035" cy="5511282"/>
          </a:xfrm>
        </p:spPr>
        <p:txBody>
          <a:bodyPr>
            <a:normAutofit/>
          </a:bodyPr>
          <a:lstStyle/>
          <a:p>
            <a:pPr lvl="2">
              <a:buFont typeface="Wingdings" panose="05000000000000000000" pitchFamily="2" charset="2"/>
              <a:buChar char="q"/>
            </a:pPr>
            <a:r>
              <a:rPr lang="fr-FR" sz="2800" b="1" dirty="0">
                <a:solidFill>
                  <a:srgbClr val="00B050"/>
                </a:solidFill>
                <a:latin typeface="Stencil" panose="040409050D0802020404" pitchFamily="82" charset="0"/>
              </a:rPr>
              <a:t>SOCIALE :</a:t>
            </a:r>
            <a:endParaRPr lang="fr-FR" sz="2800" dirty="0">
              <a:solidFill>
                <a:srgbClr val="00B050"/>
              </a:solidFill>
              <a:latin typeface="Stencil" panose="040409050D0802020404" pitchFamily="82" charset="0"/>
            </a:endParaRPr>
          </a:p>
          <a:p>
            <a:pPr lvl="0"/>
            <a:r>
              <a:rPr lang="fr-FR" b="1" dirty="0">
                <a:latin typeface="Stencil" panose="040409050D0802020404" pitchFamily="82" charset="0"/>
              </a:rPr>
              <a:t>Diversité culturelle </a:t>
            </a:r>
            <a:r>
              <a:rPr lang="fr-FR" b="1" dirty="0"/>
              <a:t>:</a:t>
            </a:r>
            <a:r>
              <a:rPr lang="fr-FR" dirty="0"/>
              <a:t> Les événements culturels et les activités de loisirs mettent en valeur la diversité des cultures et des traditions, favorisant la compréhension interculturelle.</a:t>
            </a:r>
          </a:p>
          <a:p>
            <a:pPr marL="0" lvl="0" indent="0">
              <a:buNone/>
            </a:pPr>
            <a:endParaRPr lang="fr-FR" dirty="0"/>
          </a:p>
          <a:p>
            <a:pPr lvl="0"/>
            <a:r>
              <a:rPr lang="fr-FR" b="1" dirty="0">
                <a:latin typeface="Stencil" panose="040409050D0802020404" pitchFamily="82" charset="0"/>
              </a:rPr>
              <a:t>Éducation et formation </a:t>
            </a:r>
            <a:r>
              <a:rPr lang="fr-FR" b="1" dirty="0"/>
              <a:t>:</a:t>
            </a:r>
            <a:r>
              <a:rPr lang="fr-FR" dirty="0"/>
              <a:t> Ces domaines offrent des opportunités d'apprentissage, de développement de compétences et de découverte, que ce soit par le biais de conférences, d'ateliers, d'expositions ou d'activités sportives.</a:t>
            </a:r>
          </a:p>
          <a:p>
            <a:pPr marL="0" lvl="0" indent="0">
              <a:buNone/>
            </a:pPr>
            <a:endParaRPr lang="fr-FR" dirty="0"/>
          </a:p>
          <a:p>
            <a:pPr lvl="0"/>
            <a:r>
              <a:rPr lang="fr-FR" b="1" dirty="0">
                <a:latin typeface="Stencil" panose="040409050D0802020404" pitchFamily="82" charset="0"/>
              </a:rPr>
              <a:t>Bien-être</a:t>
            </a:r>
            <a:r>
              <a:rPr lang="fr-FR" b="1" dirty="0"/>
              <a:t> :</a:t>
            </a:r>
            <a:r>
              <a:rPr lang="fr-FR" dirty="0"/>
              <a:t> Les loisirs sont essentiels pour la santé mentale, la réduction du stress et l'équilibre entre vie professionnelle et vie personnelle.</a:t>
            </a:r>
          </a:p>
          <a:p>
            <a:pPr marL="0" lvl="0" indent="0">
              <a:buNone/>
            </a:pPr>
            <a:endParaRPr lang="fr-FR" dirty="0"/>
          </a:p>
          <a:p>
            <a:pPr lvl="0"/>
            <a:r>
              <a:rPr lang="fr-FR" b="1" dirty="0">
                <a:latin typeface="Stencil" panose="040409050D0802020404" pitchFamily="82" charset="0"/>
              </a:rPr>
              <a:t>Créativité et expression </a:t>
            </a:r>
            <a:r>
              <a:rPr lang="fr-FR" b="1" dirty="0"/>
              <a:t>:</a:t>
            </a:r>
            <a:r>
              <a:rPr lang="fr-FR" dirty="0"/>
              <a:t> Les événements artistiques, musicaux, cinématographiques et culturels sont des espaces d'expression artistique et de créativité.</a:t>
            </a:r>
          </a:p>
          <a:p>
            <a:pPr marL="0" indent="0">
              <a:buNone/>
            </a:pPr>
            <a:endParaRPr lang="fr-FR" dirty="0"/>
          </a:p>
        </p:txBody>
      </p:sp>
    </p:spTree>
    <p:extLst>
      <p:ext uri="{BB962C8B-B14F-4D97-AF65-F5344CB8AC3E}">
        <p14:creationId xmlns:p14="http://schemas.microsoft.com/office/powerpoint/2010/main" val="19669131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Scale>
                                      <p:cBhvr>
                                        <p:cTn id="7" dur="1000" decel="50000" fill="hold">
                                          <p:stCondLst>
                                            <p:cond delay="0"/>
                                          </p:stCondLst>
                                        </p:cTn>
                                        <p:tgtEl>
                                          <p:spTgt spid="3">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3">
                                            <p:txEl>
                                              <p:pRg st="0" end="0"/>
                                            </p:txEl>
                                          </p:spTgt>
                                        </p:tgtEl>
                                        <p:attrNameLst>
                                          <p:attrName>ppt_x</p:attrName>
                                          <p:attrName>ppt_y</p:attrName>
                                        </p:attrNameLst>
                                      </p:cBhvr>
                                    </p:animMotion>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Scale>
                                      <p:cBhvr>
                                        <p:cTn id="14" dur="1000" decel="50000" fill="hold">
                                          <p:stCondLst>
                                            <p:cond delay="0"/>
                                          </p:stCondLst>
                                        </p:cTn>
                                        <p:tgtEl>
                                          <p:spTgt spid="3">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1000" decel="50000" fill="hold">
                                          <p:stCondLst>
                                            <p:cond delay="0"/>
                                          </p:stCondLst>
                                        </p:cTn>
                                        <p:tgtEl>
                                          <p:spTgt spid="3">
                                            <p:txEl>
                                              <p:pRg st="1" end="1"/>
                                            </p:txEl>
                                          </p:spTgt>
                                        </p:tgtEl>
                                        <p:attrNameLst>
                                          <p:attrName>ppt_x</p:attrName>
                                          <p:attrName>ppt_y</p:attrName>
                                        </p:attrNameLst>
                                      </p:cBhvr>
                                    </p:animMotion>
                                    <p:animEffect transition="in" filter="fade">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Scale>
                                      <p:cBhvr>
                                        <p:cTn id="21" dur="1000" decel="50000" fill="hold">
                                          <p:stCondLst>
                                            <p:cond delay="0"/>
                                          </p:stCondLst>
                                        </p:cTn>
                                        <p:tgtEl>
                                          <p:spTgt spid="3">
                                            <p:txEl>
                                              <p:pRg st="3" end="3"/>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2" dur="1000" decel="50000" fill="hold">
                                          <p:stCondLst>
                                            <p:cond delay="0"/>
                                          </p:stCondLst>
                                        </p:cTn>
                                        <p:tgtEl>
                                          <p:spTgt spid="3">
                                            <p:txEl>
                                              <p:pRg st="3" end="3"/>
                                            </p:txEl>
                                          </p:spTgt>
                                        </p:tgtEl>
                                        <p:attrNameLst>
                                          <p:attrName>ppt_x</p:attrName>
                                          <p:attrName>ppt_y</p:attrName>
                                        </p:attrNameLst>
                                      </p:cBhvr>
                                    </p:animMotion>
                                    <p:animEffect transition="in" filter="fade">
                                      <p:cBhvr>
                                        <p:cTn id="23" dur="10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2" presetClass="entr" presetSubtype="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Scale>
                                      <p:cBhvr>
                                        <p:cTn id="28" dur="1000" decel="50000" fill="hold">
                                          <p:stCondLst>
                                            <p:cond delay="0"/>
                                          </p:stCondLst>
                                        </p:cTn>
                                        <p:tgtEl>
                                          <p:spTgt spid="3">
                                            <p:txEl>
                                              <p:pRg st="5" end="5"/>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9" dur="1000" decel="50000" fill="hold">
                                          <p:stCondLst>
                                            <p:cond delay="0"/>
                                          </p:stCondLst>
                                        </p:cTn>
                                        <p:tgtEl>
                                          <p:spTgt spid="3">
                                            <p:txEl>
                                              <p:pRg st="5" end="5"/>
                                            </p:txEl>
                                          </p:spTgt>
                                        </p:tgtEl>
                                        <p:attrNameLst>
                                          <p:attrName>ppt_x</p:attrName>
                                          <p:attrName>ppt_y</p:attrName>
                                        </p:attrNameLst>
                                      </p:cBhvr>
                                    </p:animMotion>
                                    <p:animEffect transition="in" filter="fade">
                                      <p:cBhvr>
                                        <p:cTn id="30" dur="1000"/>
                                        <p:tgtEl>
                                          <p:spTgt spid="3">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2"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Scale>
                                      <p:cBhvr>
                                        <p:cTn id="35" dur="1000" decel="50000" fill="hold">
                                          <p:stCondLst>
                                            <p:cond delay="0"/>
                                          </p:stCondLst>
                                        </p:cTn>
                                        <p:tgtEl>
                                          <p:spTgt spid="3">
                                            <p:txEl>
                                              <p:pRg st="7" end="7"/>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6" dur="1000" decel="50000" fill="hold">
                                          <p:stCondLst>
                                            <p:cond delay="0"/>
                                          </p:stCondLst>
                                        </p:cTn>
                                        <p:tgtEl>
                                          <p:spTgt spid="3">
                                            <p:txEl>
                                              <p:pRg st="7" end="7"/>
                                            </p:txEl>
                                          </p:spTgt>
                                        </p:tgtEl>
                                        <p:attrNameLst>
                                          <p:attrName>ppt_x</p:attrName>
                                          <p:attrName>ppt_y</p:attrName>
                                        </p:attrNameLst>
                                      </p:cBhvr>
                                    </p:animMotion>
                                    <p:animEffect transition="in" filter="fade">
                                      <p:cBhvr>
                                        <p:cTn id="37"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51287" y="378279"/>
            <a:ext cx="11457338" cy="5565322"/>
          </a:xfrm>
        </p:spPr>
        <p:txBody>
          <a:bodyPr>
            <a:normAutofit/>
          </a:bodyPr>
          <a:lstStyle/>
          <a:p>
            <a:pPr lvl="0"/>
            <a:endParaRPr lang="fr-FR" b="1" dirty="0">
              <a:latin typeface="Stencil" panose="040409050D0802020404" pitchFamily="82" charset="0"/>
            </a:endParaRPr>
          </a:p>
          <a:p>
            <a:pPr lvl="0"/>
            <a:r>
              <a:rPr lang="fr-FR" b="1" dirty="0">
                <a:latin typeface="Stencil" panose="040409050D0802020404" pitchFamily="82" charset="0"/>
              </a:rPr>
              <a:t>Cohésion Communautaire </a:t>
            </a:r>
            <a:r>
              <a:rPr lang="fr-FR" b="1" dirty="0"/>
              <a:t>:</a:t>
            </a:r>
            <a:r>
              <a:rPr lang="fr-FR" dirty="0"/>
              <a:t> Les événements communautaires et les activités de loisirs renforcent la cohésion sociale en rassemblant les résidents autour d'expériences partagées, favorisant ainsi le sentiment d'appartenance.</a:t>
            </a:r>
          </a:p>
          <a:p>
            <a:pPr marL="0" lvl="0" indent="0">
              <a:buNone/>
            </a:pPr>
            <a:endParaRPr lang="fr-FR" dirty="0"/>
          </a:p>
          <a:p>
            <a:pPr lvl="0"/>
            <a:r>
              <a:rPr lang="fr-FR" b="1" dirty="0">
                <a:latin typeface="Stencil" panose="040409050D0802020404" pitchFamily="82" charset="0"/>
              </a:rPr>
              <a:t>Éducation et Sensibilisation</a:t>
            </a:r>
            <a:r>
              <a:rPr lang="fr-FR" b="1" dirty="0"/>
              <a:t> :</a:t>
            </a:r>
            <a:r>
              <a:rPr lang="fr-FR" dirty="0"/>
              <a:t> Les événements éducatifs, culturels et artistiques contribuent à la sensibilisation et à l'éducation du public, favorisant ainsi la compréhension et le respect de la diversité culturelle.</a:t>
            </a:r>
          </a:p>
          <a:p>
            <a:pPr marL="0" lvl="0" indent="0">
              <a:buNone/>
            </a:pPr>
            <a:endParaRPr lang="fr-FR" dirty="0"/>
          </a:p>
          <a:p>
            <a:pPr lvl="0"/>
            <a:r>
              <a:rPr lang="fr-FR" b="1" dirty="0">
                <a:latin typeface="Stencil" panose="040409050D0802020404" pitchFamily="82" charset="0"/>
              </a:rPr>
              <a:t>Bien-Être et Santé Mentale </a:t>
            </a:r>
            <a:r>
              <a:rPr lang="fr-FR" b="1" dirty="0"/>
              <a:t>:</a:t>
            </a:r>
            <a:r>
              <a:rPr lang="fr-FR" dirty="0"/>
              <a:t> Les loisirs sont essentiels au bien-être physique et mental, offrant aux individus des occasions de détente, de divertissement et de socialisation, ce qui peut réduire le stress et favoriser la santé mentale.</a:t>
            </a:r>
          </a:p>
          <a:p>
            <a:pPr marL="0" indent="0">
              <a:buNone/>
            </a:pPr>
            <a:endParaRPr lang="fr-FR" dirty="0"/>
          </a:p>
        </p:txBody>
      </p:sp>
    </p:spTree>
    <p:extLst>
      <p:ext uri="{BB962C8B-B14F-4D97-AF65-F5344CB8AC3E}">
        <p14:creationId xmlns:p14="http://schemas.microsoft.com/office/powerpoint/2010/main" val="47625928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decel="50000" fill="hold">
                                          <p:stCondLst>
                                            <p:cond delay="0"/>
                                          </p:stCondLst>
                                        </p:cTn>
                                        <p:tgtEl>
                                          <p:spTgt spid="3">
                                            <p:txEl>
                                              <p:pRg st="1" end="1"/>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3">
                                            <p:txEl>
                                              <p:pRg st="1" end="1"/>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3">
                                            <p:txEl>
                                              <p:pRg st="1" end="1"/>
                                            </p:txEl>
                                          </p:spTgt>
                                        </p:tgtEl>
                                        <p:attrNameLst>
                                          <p:attrName>ppt_w</p:attrName>
                                        </p:attrNameLst>
                                      </p:cBhvr>
                                      <p:tavLst>
                                        <p:tav tm="0">
                                          <p:val>
                                            <p:strVal val="#ppt_w*.05"/>
                                          </p:val>
                                        </p:tav>
                                        <p:tav tm="100000">
                                          <p:val>
                                            <p:strVal val="#ppt_w"/>
                                          </p:val>
                                        </p:tav>
                                      </p:tavLst>
                                    </p:anim>
                                    <p:anim calcmode="lin" valueType="num">
                                      <p:cBhvr>
                                        <p:cTn id="10" dur="10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3">
                                            <p:txEl>
                                              <p:pRg st="1" end="1"/>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3">
                                            <p:txEl>
                                              <p:pRg st="1" end="1"/>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3">
                                            <p:txEl>
                                              <p:pRg st="1" end="1"/>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5"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p:cTn id="19" dur="500" decel="50000" fill="hold">
                                          <p:stCondLst>
                                            <p:cond delay="0"/>
                                          </p:stCondLst>
                                        </p:cTn>
                                        <p:tgtEl>
                                          <p:spTgt spid="3">
                                            <p:txEl>
                                              <p:pRg st="3" end="3"/>
                                            </p:txEl>
                                          </p:spTgt>
                                        </p:tgtEl>
                                        <p:attrNameLst>
                                          <p:attrName>style.rotation</p:attrName>
                                        </p:attrNameLst>
                                      </p:cBhvr>
                                      <p:tavLst>
                                        <p:tav tm="0">
                                          <p:val>
                                            <p:fltVal val="-90"/>
                                          </p:val>
                                        </p:tav>
                                        <p:tav tm="100000">
                                          <p:val>
                                            <p:fltVal val="0"/>
                                          </p:val>
                                        </p:tav>
                                      </p:tavLst>
                                    </p:anim>
                                    <p:anim calcmode="lin" valueType="num">
                                      <p:cBhvr>
                                        <p:cTn id="20" dur="500" decel="50000" fill="hold">
                                          <p:stCondLst>
                                            <p:cond delay="0"/>
                                          </p:stCondLst>
                                        </p:cTn>
                                        <p:tgtEl>
                                          <p:spTgt spid="3">
                                            <p:txEl>
                                              <p:pRg st="3" end="3"/>
                                            </p:txEl>
                                          </p:spTgt>
                                        </p:tgtEl>
                                        <p:attrNameLst>
                                          <p:attrName>ppt_w</p:attrName>
                                        </p:attrNameLst>
                                      </p:cBhvr>
                                      <p:tavLst>
                                        <p:tav tm="0">
                                          <p:val>
                                            <p:strVal val="#ppt_w"/>
                                          </p:val>
                                        </p:tav>
                                        <p:tav tm="100000">
                                          <p:val>
                                            <p:strVal val="#ppt_w*.05"/>
                                          </p:val>
                                        </p:tav>
                                      </p:tavLst>
                                    </p:anim>
                                    <p:anim calcmode="lin" valueType="num">
                                      <p:cBhvr>
                                        <p:cTn id="21" dur="500" accel="50000" fill="hold">
                                          <p:stCondLst>
                                            <p:cond delay="500"/>
                                          </p:stCondLst>
                                        </p:cTn>
                                        <p:tgtEl>
                                          <p:spTgt spid="3">
                                            <p:txEl>
                                              <p:pRg st="3" end="3"/>
                                            </p:txEl>
                                          </p:spTgt>
                                        </p:tgtEl>
                                        <p:attrNameLst>
                                          <p:attrName>ppt_w</p:attrName>
                                        </p:attrNameLst>
                                      </p:cBhvr>
                                      <p:tavLst>
                                        <p:tav tm="0">
                                          <p:val>
                                            <p:strVal val="#ppt_w*.05"/>
                                          </p:val>
                                        </p:tav>
                                        <p:tav tm="100000">
                                          <p:val>
                                            <p:strVal val="#ppt_w"/>
                                          </p:val>
                                        </p:tav>
                                      </p:tavLst>
                                    </p:anim>
                                    <p:anim calcmode="lin" valueType="num">
                                      <p:cBhvr>
                                        <p:cTn id="22" dur="1000" fill="hold"/>
                                        <p:tgtEl>
                                          <p:spTgt spid="3">
                                            <p:txEl>
                                              <p:pRg st="3" end="3"/>
                                            </p:txEl>
                                          </p:spTgt>
                                        </p:tgtEl>
                                        <p:attrNameLst>
                                          <p:attrName>ppt_h</p:attrName>
                                        </p:attrNameLst>
                                      </p:cBhvr>
                                      <p:tavLst>
                                        <p:tav tm="0">
                                          <p:val>
                                            <p:strVal val="#ppt_h"/>
                                          </p:val>
                                        </p:tav>
                                        <p:tav tm="100000">
                                          <p:val>
                                            <p:strVal val="#ppt_h"/>
                                          </p:val>
                                        </p:tav>
                                      </p:tavLst>
                                    </p:anim>
                                    <p:anim calcmode="lin" valueType="num">
                                      <p:cBhvr>
                                        <p:cTn id="23" dur="500" decel="50000" fill="hold">
                                          <p:stCondLst>
                                            <p:cond delay="0"/>
                                          </p:stCondLst>
                                        </p:cTn>
                                        <p:tgtEl>
                                          <p:spTgt spid="3">
                                            <p:txEl>
                                              <p:pRg st="3" end="3"/>
                                            </p:txEl>
                                          </p:spTgt>
                                        </p:tgtEl>
                                        <p:attrNameLst>
                                          <p:attrName>ppt_x</p:attrName>
                                        </p:attrNameLst>
                                      </p:cBhvr>
                                      <p:tavLst>
                                        <p:tav tm="0">
                                          <p:val>
                                            <p:strVal val="#ppt_x+.4"/>
                                          </p:val>
                                        </p:tav>
                                        <p:tav tm="100000">
                                          <p:val>
                                            <p:strVal val="#ppt_x"/>
                                          </p:val>
                                        </p:tav>
                                      </p:tavLst>
                                    </p:anim>
                                    <p:anim calcmode="lin" valueType="num">
                                      <p:cBhvr>
                                        <p:cTn id="24" dur="500" decel="50000" fill="hold">
                                          <p:stCondLst>
                                            <p:cond delay="0"/>
                                          </p:stCondLst>
                                        </p:cTn>
                                        <p:tgtEl>
                                          <p:spTgt spid="3">
                                            <p:txEl>
                                              <p:pRg st="3" end="3"/>
                                            </p:txEl>
                                          </p:spTgt>
                                        </p:tgtEl>
                                        <p:attrNameLst>
                                          <p:attrName>ppt_y</p:attrName>
                                        </p:attrNameLst>
                                      </p:cBhvr>
                                      <p:tavLst>
                                        <p:tav tm="0">
                                          <p:val>
                                            <p:strVal val="#ppt_y-.2"/>
                                          </p:val>
                                        </p:tav>
                                        <p:tav tm="100000">
                                          <p:val>
                                            <p:strVal val="#ppt_y+.1"/>
                                          </p:val>
                                        </p:tav>
                                      </p:tavLst>
                                    </p:anim>
                                    <p:anim calcmode="lin" valueType="num">
                                      <p:cBhvr>
                                        <p:cTn id="25" dur="500" accel="50000" fill="hold">
                                          <p:stCondLst>
                                            <p:cond delay="500"/>
                                          </p:stCondLst>
                                        </p:cTn>
                                        <p:tgtEl>
                                          <p:spTgt spid="3">
                                            <p:txEl>
                                              <p:pRg st="3" end="3"/>
                                            </p:txEl>
                                          </p:spTgt>
                                        </p:tgtEl>
                                        <p:attrNameLst>
                                          <p:attrName>ppt_y</p:attrName>
                                        </p:attrNameLst>
                                      </p:cBhvr>
                                      <p:tavLst>
                                        <p:tav tm="0">
                                          <p:val>
                                            <p:strVal val="#ppt_y+.1"/>
                                          </p:val>
                                        </p:tav>
                                        <p:tav tm="100000">
                                          <p:val>
                                            <p:strVal val="#ppt_y"/>
                                          </p:val>
                                        </p:tav>
                                      </p:tavLst>
                                    </p:anim>
                                    <p:animEffect transition="in" filter="fade">
                                      <p:cBhvr>
                                        <p:cTn id="26" dur="1000" decel="50000">
                                          <p:stCondLst>
                                            <p:cond delay="0"/>
                                          </p:stCondLst>
                                        </p:cTn>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5"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p:cTn id="31" dur="500" decel="50000" fill="hold">
                                          <p:stCondLst>
                                            <p:cond delay="0"/>
                                          </p:stCondLst>
                                        </p:cTn>
                                        <p:tgtEl>
                                          <p:spTgt spid="3">
                                            <p:txEl>
                                              <p:pRg st="5" end="5"/>
                                            </p:txEl>
                                          </p:spTgt>
                                        </p:tgtEl>
                                        <p:attrNameLst>
                                          <p:attrName>style.rotation</p:attrName>
                                        </p:attrNameLst>
                                      </p:cBhvr>
                                      <p:tavLst>
                                        <p:tav tm="0">
                                          <p:val>
                                            <p:fltVal val="-90"/>
                                          </p:val>
                                        </p:tav>
                                        <p:tav tm="100000">
                                          <p:val>
                                            <p:fltVal val="0"/>
                                          </p:val>
                                        </p:tav>
                                      </p:tavLst>
                                    </p:anim>
                                    <p:anim calcmode="lin" valueType="num">
                                      <p:cBhvr>
                                        <p:cTn id="32" dur="500" decel="50000" fill="hold">
                                          <p:stCondLst>
                                            <p:cond delay="0"/>
                                          </p:stCondLst>
                                        </p:cTn>
                                        <p:tgtEl>
                                          <p:spTgt spid="3">
                                            <p:txEl>
                                              <p:pRg st="5" end="5"/>
                                            </p:txEl>
                                          </p:spTgt>
                                        </p:tgtEl>
                                        <p:attrNameLst>
                                          <p:attrName>ppt_w</p:attrName>
                                        </p:attrNameLst>
                                      </p:cBhvr>
                                      <p:tavLst>
                                        <p:tav tm="0">
                                          <p:val>
                                            <p:strVal val="#ppt_w"/>
                                          </p:val>
                                        </p:tav>
                                        <p:tav tm="100000">
                                          <p:val>
                                            <p:strVal val="#ppt_w*.05"/>
                                          </p:val>
                                        </p:tav>
                                      </p:tavLst>
                                    </p:anim>
                                    <p:anim calcmode="lin" valueType="num">
                                      <p:cBhvr>
                                        <p:cTn id="33" dur="500" accel="50000" fill="hold">
                                          <p:stCondLst>
                                            <p:cond delay="500"/>
                                          </p:stCondLst>
                                        </p:cTn>
                                        <p:tgtEl>
                                          <p:spTgt spid="3">
                                            <p:txEl>
                                              <p:pRg st="5" end="5"/>
                                            </p:txEl>
                                          </p:spTgt>
                                        </p:tgtEl>
                                        <p:attrNameLst>
                                          <p:attrName>ppt_w</p:attrName>
                                        </p:attrNameLst>
                                      </p:cBhvr>
                                      <p:tavLst>
                                        <p:tav tm="0">
                                          <p:val>
                                            <p:strVal val="#ppt_w*.05"/>
                                          </p:val>
                                        </p:tav>
                                        <p:tav tm="100000">
                                          <p:val>
                                            <p:strVal val="#ppt_w"/>
                                          </p:val>
                                        </p:tav>
                                      </p:tavLst>
                                    </p:anim>
                                    <p:anim calcmode="lin" valueType="num">
                                      <p:cBhvr>
                                        <p:cTn id="34" dur="1000" fill="hold"/>
                                        <p:tgtEl>
                                          <p:spTgt spid="3">
                                            <p:txEl>
                                              <p:pRg st="5" end="5"/>
                                            </p:txEl>
                                          </p:spTgt>
                                        </p:tgtEl>
                                        <p:attrNameLst>
                                          <p:attrName>ppt_h</p:attrName>
                                        </p:attrNameLst>
                                      </p:cBhvr>
                                      <p:tavLst>
                                        <p:tav tm="0">
                                          <p:val>
                                            <p:strVal val="#ppt_h"/>
                                          </p:val>
                                        </p:tav>
                                        <p:tav tm="100000">
                                          <p:val>
                                            <p:strVal val="#ppt_h"/>
                                          </p:val>
                                        </p:tav>
                                      </p:tavLst>
                                    </p:anim>
                                    <p:anim calcmode="lin" valueType="num">
                                      <p:cBhvr>
                                        <p:cTn id="35" dur="500" decel="50000" fill="hold">
                                          <p:stCondLst>
                                            <p:cond delay="0"/>
                                          </p:stCondLst>
                                        </p:cTn>
                                        <p:tgtEl>
                                          <p:spTgt spid="3">
                                            <p:txEl>
                                              <p:pRg st="5" end="5"/>
                                            </p:txEl>
                                          </p:spTgt>
                                        </p:tgtEl>
                                        <p:attrNameLst>
                                          <p:attrName>ppt_x</p:attrName>
                                        </p:attrNameLst>
                                      </p:cBhvr>
                                      <p:tavLst>
                                        <p:tav tm="0">
                                          <p:val>
                                            <p:strVal val="#ppt_x+.4"/>
                                          </p:val>
                                        </p:tav>
                                        <p:tav tm="100000">
                                          <p:val>
                                            <p:strVal val="#ppt_x"/>
                                          </p:val>
                                        </p:tav>
                                      </p:tavLst>
                                    </p:anim>
                                    <p:anim calcmode="lin" valueType="num">
                                      <p:cBhvr>
                                        <p:cTn id="36" dur="500" decel="50000" fill="hold">
                                          <p:stCondLst>
                                            <p:cond delay="0"/>
                                          </p:stCondLst>
                                        </p:cTn>
                                        <p:tgtEl>
                                          <p:spTgt spid="3">
                                            <p:txEl>
                                              <p:pRg st="5" end="5"/>
                                            </p:txEl>
                                          </p:spTgt>
                                        </p:tgtEl>
                                        <p:attrNameLst>
                                          <p:attrName>ppt_y</p:attrName>
                                        </p:attrNameLst>
                                      </p:cBhvr>
                                      <p:tavLst>
                                        <p:tav tm="0">
                                          <p:val>
                                            <p:strVal val="#ppt_y-.2"/>
                                          </p:val>
                                        </p:tav>
                                        <p:tav tm="100000">
                                          <p:val>
                                            <p:strVal val="#ppt_y+.1"/>
                                          </p:val>
                                        </p:tav>
                                      </p:tavLst>
                                    </p:anim>
                                    <p:anim calcmode="lin" valueType="num">
                                      <p:cBhvr>
                                        <p:cTn id="37" dur="500" accel="50000" fill="hold">
                                          <p:stCondLst>
                                            <p:cond delay="500"/>
                                          </p:stCondLst>
                                        </p:cTn>
                                        <p:tgtEl>
                                          <p:spTgt spid="3">
                                            <p:txEl>
                                              <p:pRg st="5" end="5"/>
                                            </p:txEl>
                                          </p:spTgt>
                                        </p:tgtEl>
                                        <p:attrNameLst>
                                          <p:attrName>ppt_y</p:attrName>
                                        </p:attrNameLst>
                                      </p:cBhvr>
                                      <p:tavLst>
                                        <p:tav tm="0">
                                          <p:val>
                                            <p:strVal val="#ppt_y+.1"/>
                                          </p:val>
                                        </p:tav>
                                        <p:tav tm="100000">
                                          <p:val>
                                            <p:strVal val="#ppt_y"/>
                                          </p:val>
                                        </p:tav>
                                      </p:tavLst>
                                    </p:anim>
                                    <p:animEffect transition="in" filter="fade">
                                      <p:cBhvr>
                                        <p:cTn id="38" dur="1000" decel="50000">
                                          <p:stCondLst>
                                            <p:cond delay="0"/>
                                          </p:stCondLst>
                                        </p:cTn>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53952" y="391789"/>
            <a:ext cx="11227651" cy="5551812"/>
          </a:xfrm>
        </p:spPr>
        <p:txBody>
          <a:bodyPr/>
          <a:lstStyle/>
          <a:p>
            <a:pPr algn="just">
              <a:buFont typeface="Arial" panose="020B0604020202020204" pitchFamily="34" charset="0"/>
              <a:buChar char="•"/>
            </a:pPr>
            <a:endParaRPr lang="fr-FR" b="1" dirty="0">
              <a:latin typeface="Stencil" panose="040409050D0802020404" pitchFamily="82" charset="0"/>
            </a:endParaRPr>
          </a:p>
          <a:p>
            <a:pPr algn="just">
              <a:buFont typeface="Arial" panose="020B0604020202020204" pitchFamily="34" charset="0"/>
              <a:buChar char="•"/>
            </a:pPr>
            <a:r>
              <a:rPr lang="fr-FR" b="1" dirty="0">
                <a:latin typeface="Stencil" panose="040409050D0802020404" pitchFamily="82" charset="0"/>
              </a:rPr>
              <a:t>Expression Culturelle </a:t>
            </a:r>
            <a:r>
              <a:rPr lang="fr-FR" b="1" dirty="0"/>
              <a:t>:</a:t>
            </a:r>
            <a:r>
              <a:rPr lang="fr-FR" dirty="0"/>
              <a:t> Les événements culturels et artistiques sont des moyens importants d'exprimer la diversité culturelle, préservant ainsi les traditions et enrichissant le tissu social.</a:t>
            </a:r>
          </a:p>
          <a:p>
            <a:pPr marL="0" indent="0" algn="just">
              <a:buNone/>
            </a:pPr>
            <a:endParaRPr lang="fr-FR" dirty="0"/>
          </a:p>
          <a:p>
            <a:pPr lvl="0" algn="just"/>
            <a:r>
              <a:rPr lang="fr-FR" b="1" dirty="0">
                <a:latin typeface="Stencil" panose="040409050D0802020404" pitchFamily="82" charset="0"/>
              </a:rPr>
              <a:t>Inclusion et Diversité </a:t>
            </a:r>
            <a:r>
              <a:rPr lang="fr-FR" b="1" dirty="0"/>
              <a:t>:</a:t>
            </a:r>
            <a:r>
              <a:rPr lang="fr-FR" dirty="0"/>
              <a:t> Les événements inclusifs et diversifiés attirent la société dans toute sa pluralité, favorisant l'inclusion et encourageant la participation de tous les segments de la population.</a:t>
            </a:r>
          </a:p>
          <a:p>
            <a:pPr marL="0" lvl="0" indent="0" algn="just">
              <a:buNone/>
            </a:pPr>
            <a:endParaRPr lang="fr-FR" dirty="0"/>
          </a:p>
          <a:p>
            <a:pPr lvl="0" algn="just"/>
            <a:r>
              <a:rPr lang="fr-FR" b="1" dirty="0">
                <a:latin typeface="Stencil" panose="040409050D0802020404" pitchFamily="82" charset="0"/>
              </a:rPr>
              <a:t>Opportunités d'Apprentissage </a:t>
            </a:r>
            <a:r>
              <a:rPr lang="fr-FR" b="1" dirty="0"/>
              <a:t>:</a:t>
            </a:r>
            <a:r>
              <a:rPr lang="fr-FR" dirty="0"/>
              <a:t> Les activités de loisirs, qu'elles soient sportives, artistiques ou éducatives, offrent des opportunités d'apprentissage et de développement personnel.</a:t>
            </a:r>
          </a:p>
          <a:p>
            <a:pPr>
              <a:buFont typeface="Arial" panose="020B0604020202020204" pitchFamily="34" charset="0"/>
              <a:buChar char="•"/>
            </a:pPr>
            <a:endParaRPr lang="fr-FR" dirty="0"/>
          </a:p>
        </p:txBody>
      </p:sp>
    </p:spTree>
    <p:extLst>
      <p:ext uri="{BB962C8B-B14F-4D97-AF65-F5344CB8AC3E}">
        <p14:creationId xmlns:p14="http://schemas.microsoft.com/office/powerpoint/2010/main" val="268346689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decel="50000" fill="hold">
                                          <p:stCondLst>
                                            <p:cond delay="0"/>
                                          </p:stCondLst>
                                        </p:cTn>
                                        <p:tgtEl>
                                          <p:spTgt spid="3">
                                            <p:txEl>
                                              <p:pRg st="1" end="1"/>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3">
                                            <p:txEl>
                                              <p:pRg st="1" end="1"/>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3">
                                            <p:txEl>
                                              <p:pRg st="1" end="1"/>
                                            </p:txEl>
                                          </p:spTgt>
                                        </p:tgtEl>
                                        <p:attrNameLst>
                                          <p:attrName>ppt_w</p:attrName>
                                        </p:attrNameLst>
                                      </p:cBhvr>
                                      <p:tavLst>
                                        <p:tav tm="0">
                                          <p:val>
                                            <p:strVal val="#ppt_w*.05"/>
                                          </p:val>
                                        </p:tav>
                                        <p:tav tm="100000">
                                          <p:val>
                                            <p:strVal val="#ppt_w"/>
                                          </p:val>
                                        </p:tav>
                                      </p:tavLst>
                                    </p:anim>
                                    <p:anim calcmode="lin" valueType="num">
                                      <p:cBhvr>
                                        <p:cTn id="10" dur="10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3">
                                            <p:txEl>
                                              <p:pRg st="1" end="1"/>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3">
                                            <p:txEl>
                                              <p:pRg st="1" end="1"/>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3">
                                            <p:txEl>
                                              <p:pRg st="1" end="1"/>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5"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p:cTn id="19" dur="500" decel="50000" fill="hold">
                                          <p:stCondLst>
                                            <p:cond delay="0"/>
                                          </p:stCondLst>
                                        </p:cTn>
                                        <p:tgtEl>
                                          <p:spTgt spid="3">
                                            <p:txEl>
                                              <p:pRg st="3" end="3"/>
                                            </p:txEl>
                                          </p:spTgt>
                                        </p:tgtEl>
                                        <p:attrNameLst>
                                          <p:attrName>style.rotation</p:attrName>
                                        </p:attrNameLst>
                                      </p:cBhvr>
                                      <p:tavLst>
                                        <p:tav tm="0">
                                          <p:val>
                                            <p:fltVal val="-90"/>
                                          </p:val>
                                        </p:tav>
                                        <p:tav tm="100000">
                                          <p:val>
                                            <p:fltVal val="0"/>
                                          </p:val>
                                        </p:tav>
                                      </p:tavLst>
                                    </p:anim>
                                    <p:anim calcmode="lin" valueType="num">
                                      <p:cBhvr>
                                        <p:cTn id="20" dur="500" decel="50000" fill="hold">
                                          <p:stCondLst>
                                            <p:cond delay="0"/>
                                          </p:stCondLst>
                                        </p:cTn>
                                        <p:tgtEl>
                                          <p:spTgt spid="3">
                                            <p:txEl>
                                              <p:pRg st="3" end="3"/>
                                            </p:txEl>
                                          </p:spTgt>
                                        </p:tgtEl>
                                        <p:attrNameLst>
                                          <p:attrName>ppt_w</p:attrName>
                                        </p:attrNameLst>
                                      </p:cBhvr>
                                      <p:tavLst>
                                        <p:tav tm="0">
                                          <p:val>
                                            <p:strVal val="#ppt_w"/>
                                          </p:val>
                                        </p:tav>
                                        <p:tav tm="100000">
                                          <p:val>
                                            <p:strVal val="#ppt_w*.05"/>
                                          </p:val>
                                        </p:tav>
                                      </p:tavLst>
                                    </p:anim>
                                    <p:anim calcmode="lin" valueType="num">
                                      <p:cBhvr>
                                        <p:cTn id="21" dur="500" accel="50000" fill="hold">
                                          <p:stCondLst>
                                            <p:cond delay="500"/>
                                          </p:stCondLst>
                                        </p:cTn>
                                        <p:tgtEl>
                                          <p:spTgt spid="3">
                                            <p:txEl>
                                              <p:pRg st="3" end="3"/>
                                            </p:txEl>
                                          </p:spTgt>
                                        </p:tgtEl>
                                        <p:attrNameLst>
                                          <p:attrName>ppt_w</p:attrName>
                                        </p:attrNameLst>
                                      </p:cBhvr>
                                      <p:tavLst>
                                        <p:tav tm="0">
                                          <p:val>
                                            <p:strVal val="#ppt_w*.05"/>
                                          </p:val>
                                        </p:tav>
                                        <p:tav tm="100000">
                                          <p:val>
                                            <p:strVal val="#ppt_w"/>
                                          </p:val>
                                        </p:tav>
                                      </p:tavLst>
                                    </p:anim>
                                    <p:anim calcmode="lin" valueType="num">
                                      <p:cBhvr>
                                        <p:cTn id="22" dur="1000" fill="hold"/>
                                        <p:tgtEl>
                                          <p:spTgt spid="3">
                                            <p:txEl>
                                              <p:pRg st="3" end="3"/>
                                            </p:txEl>
                                          </p:spTgt>
                                        </p:tgtEl>
                                        <p:attrNameLst>
                                          <p:attrName>ppt_h</p:attrName>
                                        </p:attrNameLst>
                                      </p:cBhvr>
                                      <p:tavLst>
                                        <p:tav tm="0">
                                          <p:val>
                                            <p:strVal val="#ppt_h"/>
                                          </p:val>
                                        </p:tav>
                                        <p:tav tm="100000">
                                          <p:val>
                                            <p:strVal val="#ppt_h"/>
                                          </p:val>
                                        </p:tav>
                                      </p:tavLst>
                                    </p:anim>
                                    <p:anim calcmode="lin" valueType="num">
                                      <p:cBhvr>
                                        <p:cTn id="23" dur="500" decel="50000" fill="hold">
                                          <p:stCondLst>
                                            <p:cond delay="0"/>
                                          </p:stCondLst>
                                        </p:cTn>
                                        <p:tgtEl>
                                          <p:spTgt spid="3">
                                            <p:txEl>
                                              <p:pRg st="3" end="3"/>
                                            </p:txEl>
                                          </p:spTgt>
                                        </p:tgtEl>
                                        <p:attrNameLst>
                                          <p:attrName>ppt_x</p:attrName>
                                        </p:attrNameLst>
                                      </p:cBhvr>
                                      <p:tavLst>
                                        <p:tav tm="0">
                                          <p:val>
                                            <p:strVal val="#ppt_x+.4"/>
                                          </p:val>
                                        </p:tav>
                                        <p:tav tm="100000">
                                          <p:val>
                                            <p:strVal val="#ppt_x"/>
                                          </p:val>
                                        </p:tav>
                                      </p:tavLst>
                                    </p:anim>
                                    <p:anim calcmode="lin" valueType="num">
                                      <p:cBhvr>
                                        <p:cTn id="24" dur="500" decel="50000" fill="hold">
                                          <p:stCondLst>
                                            <p:cond delay="0"/>
                                          </p:stCondLst>
                                        </p:cTn>
                                        <p:tgtEl>
                                          <p:spTgt spid="3">
                                            <p:txEl>
                                              <p:pRg st="3" end="3"/>
                                            </p:txEl>
                                          </p:spTgt>
                                        </p:tgtEl>
                                        <p:attrNameLst>
                                          <p:attrName>ppt_y</p:attrName>
                                        </p:attrNameLst>
                                      </p:cBhvr>
                                      <p:tavLst>
                                        <p:tav tm="0">
                                          <p:val>
                                            <p:strVal val="#ppt_y-.2"/>
                                          </p:val>
                                        </p:tav>
                                        <p:tav tm="100000">
                                          <p:val>
                                            <p:strVal val="#ppt_y+.1"/>
                                          </p:val>
                                        </p:tav>
                                      </p:tavLst>
                                    </p:anim>
                                    <p:anim calcmode="lin" valueType="num">
                                      <p:cBhvr>
                                        <p:cTn id="25" dur="500" accel="50000" fill="hold">
                                          <p:stCondLst>
                                            <p:cond delay="500"/>
                                          </p:stCondLst>
                                        </p:cTn>
                                        <p:tgtEl>
                                          <p:spTgt spid="3">
                                            <p:txEl>
                                              <p:pRg st="3" end="3"/>
                                            </p:txEl>
                                          </p:spTgt>
                                        </p:tgtEl>
                                        <p:attrNameLst>
                                          <p:attrName>ppt_y</p:attrName>
                                        </p:attrNameLst>
                                      </p:cBhvr>
                                      <p:tavLst>
                                        <p:tav tm="0">
                                          <p:val>
                                            <p:strVal val="#ppt_y+.1"/>
                                          </p:val>
                                        </p:tav>
                                        <p:tav tm="100000">
                                          <p:val>
                                            <p:strVal val="#ppt_y"/>
                                          </p:val>
                                        </p:tav>
                                      </p:tavLst>
                                    </p:anim>
                                    <p:animEffect transition="in" filter="fade">
                                      <p:cBhvr>
                                        <p:cTn id="26" dur="1000" decel="50000">
                                          <p:stCondLst>
                                            <p:cond delay="0"/>
                                          </p:stCondLst>
                                        </p:cTn>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5"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p:cTn id="31" dur="500" decel="50000" fill="hold">
                                          <p:stCondLst>
                                            <p:cond delay="0"/>
                                          </p:stCondLst>
                                        </p:cTn>
                                        <p:tgtEl>
                                          <p:spTgt spid="3">
                                            <p:txEl>
                                              <p:pRg st="5" end="5"/>
                                            </p:txEl>
                                          </p:spTgt>
                                        </p:tgtEl>
                                        <p:attrNameLst>
                                          <p:attrName>style.rotation</p:attrName>
                                        </p:attrNameLst>
                                      </p:cBhvr>
                                      <p:tavLst>
                                        <p:tav tm="0">
                                          <p:val>
                                            <p:fltVal val="-90"/>
                                          </p:val>
                                        </p:tav>
                                        <p:tav tm="100000">
                                          <p:val>
                                            <p:fltVal val="0"/>
                                          </p:val>
                                        </p:tav>
                                      </p:tavLst>
                                    </p:anim>
                                    <p:anim calcmode="lin" valueType="num">
                                      <p:cBhvr>
                                        <p:cTn id="32" dur="500" decel="50000" fill="hold">
                                          <p:stCondLst>
                                            <p:cond delay="0"/>
                                          </p:stCondLst>
                                        </p:cTn>
                                        <p:tgtEl>
                                          <p:spTgt spid="3">
                                            <p:txEl>
                                              <p:pRg st="5" end="5"/>
                                            </p:txEl>
                                          </p:spTgt>
                                        </p:tgtEl>
                                        <p:attrNameLst>
                                          <p:attrName>ppt_w</p:attrName>
                                        </p:attrNameLst>
                                      </p:cBhvr>
                                      <p:tavLst>
                                        <p:tav tm="0">
                                          <p:val>
                                            <p:strVal val="#ppt_w"/>
                                          </p:val>
                                        </p:tav>
                                        <p:tav tm="100000">
                                          <p:val>
                                            <p:strVal val="#ppt_w*.05"/>
                                          </p:val>
                                        </p:tav>
                                      </p:tavLst>
                                    </p:anim>
                                    <p:anim calcmode="lin" valueType="num">
                                      <p:cBhvr>
                                        <p:cTn id="33" dur="500" accel="50000" fill="hold">
                                          <p:stCondLst>
                                            <p:cond delay="500"/>
                                          </p:stCondLst>
                                        </p:cTn>
                                        <p:tgtEl>
                                          <p:spTgt spid="3">
                                            <p:txEl>
                                              <p:pRg st="5" end="5"/>
                                            </p:txEl>
                                          </p:spTgt>
                                        </p:tgtEl>
                                        <p:attrNameLst>
                                          <p:attrName>ppt_w</p:attrName>
                                        </p:attrNameLst>
                                      </p:cBhvr>
                                      <p:tavLst>
                                        <p:tav tm="0">
                                          <p:val>
                                            <p:strVal val="#ppt_w*.05"/>
                                          </p:val>
                                        </p:tav>
                                        <p:tav tm="100000">
                                          <p:val>
                                            <p:strVal val="#ppt_w"/>
                                          </p:val>
                                        </p:tav>
                                      </p:tavLst>
                                    </p:anim>
                                    <p:anim calcmode="lin" valueType="num">
                                      <p:cBhvr>
                                        <p:cTn id="34" dur="1000" fill="hold"/>
                                        <p:tgtEl>
                                          <p:spTgt spid="3">
                                            <p:txEl>
                                              <p:pRg st="5" end="5"/>
                                            </p:txEl>
                                          </p:spTgt>
                                        </p:tgtEl>
                                        <p:attrNameLst>
                                          <p:attrName>ppt_h</p:attrName>
                                        </p:attrNameLst>
                                      </p:cBhvr>
                                      <p:tavLst>
                                        <p:tav tm="0">
                                          <p:val>
                                            <p:strVal val="#ppt_h"/>
                                          </p:val>
                                        </p:tav>
                                        <p:tav tm="100000">
                                          <p:val>
                                            <p:strVal val="#ppt_h"/>
                                          </p:val>
                                        </p:tav>
                                      </p:tavLst>
                                    </p:anim>
                                    <p:anim calcmode="lin" valueType="num">
                                      <p:cBhvr>
                                        <p:cTn id="35" dur="500" decel="50000" fill="hold">
                                          <p:stCondLst>
                                            <p:cond delay="0"/>
                                          </p:stCondLst>
                                        </p:cTn>
                                        <p:tgtEl>
                                          <p:spTgt spid="3">
                                            <p:txEl>
                                              <p:pRg st="5" end="5"/>
                                            </p:txEl>
                                          </p:spTgt>
                                        </p:tgtEl>
                                        <p:attrNameLst>
                                          <p:attrName>ppt_x</p:attrName>
                                        </p:attrNameLst>
                                      </p:cBhvr>
                                      <p:tavLst>
                                        <p:tav tm="0">
                                          <p:val>
                                            <p:strVal val="#ppt_x+.4"/>
                                          </p:val>
                                        </p:tav>
                                        <p:tav tm="100000">
                                          <p:val>
                                            <p:strVal val="#ppt_x"/>
                                          </p:val>
                                        </p:tav>
                                      </p:tavLst>
                                    </p:anim>
                                    <p:anim calcmode="lin" valueType="num">
                                      <p:cBhvr>
                                        <p:cTn id="36" dur="500" decel="50000" fill="hold">
                                          <p:stCondLst>
                                            <p:cond delay="0"/>
                                          </p:stCondLst>
                                        </p:cTn>
                                        <p:tgtEl>
                                          <p:spTgt spid="3">
                                            <p:txEl>
                                              <p:pRg st="5" end="5"/>
                                            </p:txEl>
                                          </p:spTgt>
                                        </p:tgtEl>
                                        <p:attrNameLst>
                                          <p:attrName>ppt_y</p:attrName>
                                        </p:attrNameLst>
                                      </p:cBhvr>
                                      <p:tavLst>
                                        <p:tav tm="0">
                                          <p:val>
                                            <p:strVal val="#ppt_y-.2"/>
                                          </p:val>
                                        </p:tav>
                                        <p:tav tm="100000">
                                          <p:val>
                                            <p:strVal val="#ppt_y+.1"/>
                                          </p:val>
                                        </p:tav>
                                      </p:tavLst>
                                    </p:anim>
                                    <p:anim calcmode="lin" valueType="num">
                                      <p:cBhvr>
                                        <p:cTn id="37" dur="500" accel="50000" fill="hold">
                                          <p:stCondLst>
                                            <p:cond delay="500"/>
                                          </p:stCondLst>
                                        </p:cTn>
                                        <p:tgtEl>
                                          <p:spTgt spid="3">
                                            <p:txEl>
                                              <p:pRg st="5" end="5"/>
                                            </p:txEl>
                                          </p:spTgt>
                                        </p:tgtEl>
                                        <p:attrNameLst>
                                          <p:attrName>ppt_y</p:attrName>
                                        </p:attrNameLst>
                                      </p:cBhvr>
                                      <p:tavLst>
                                        <p:tav tm="0">
                                          <p:val>
                                            <p:strVal val="#ppt_y+.1"/>
                                          </p:val>
                                        </p:tav>
                                        <p:tav tm="100000">
                                          <p:val>
                                            <p:strVal val="#ppt_y"/>
                                          </p:val>
                                        </p:tav>
                                      </p:tavLst>
                                    </p:anim>
                                    <p:animEffect transition="in" filter="fade">
                                      <p:cBhvr>
                                        <p:cTn id="38" dur="1000" decel="50000">
                                          <p:stCondLst>
                                            <p:cond delay="0"/>
                                          </p:stCondLst>
                                        </p:cTn>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marL="0" indent="0">
              <a:buNone/>
            </a:pPr>
            <a:r>
              <a:rPr lang="fr-FR" sz="2800" dirty="0"/>
              <a:t>En résumé, l'industrie de l'événementiel et des loisirs va au-delà de la simple création de divertissements. Elle joue un rôle crucial dans le tissu économique en stimulant la croissance, la création d'emplois et les opportunités d'affaires, tout en enrichissant la société par la promotion de la culture, de l'inclusion sociale et du bien-être individuel.</a:t>
            </a:r>
          </a:p>
          <a:p>
            <a:endParaRPr lang="fr-FR" dirty="0"/>
          </a:p>
        </p:txBody>
      </p:sp>
    </p:spTree>
    <p:extLst>
      <p:ext uri="{BB962C8B-B14F-4D97-AF65-F5344CB8AC3E}">
        <p14:creationId xmlns:p14="http://schemas.microsoft.com/office/powerpoint/2010/main" val="131090071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theme/theme1.xml><?xml version="1.0" encoding="utf-8"?>
<a:theme xmlns:a="http://schemas.openxmlformats.org/drawingml/2006/main" name="Facette">
  <a:themeElements>
    <a:clrScheme name="Facette">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te">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775</Words>
  <Application>Microsoft Office PowerPoint</Application>
  <PresentationFormat>Grand écran</PresentationFormat>
  <Paragraphs>45</Paragraphs>
  <Slides>9</Slides>
  <Notes>1</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9</vt:i4>
      </vt:variant>
    </vt:vector>
  </HeadingPairs>
  <TitlesOfParts>
    <vt:vector size="16" baseType="lpstr">
      <vt:lpstr>Arial</vt:lpstr>
      <vt:lpstr>Calibri</vt:lpstr>
      <vt:lpstr>Stencil</vt:lpstr>
      <vt:lpstr>Trebuchet MS</vt:lpstr>
      <vt:lpstr>Wingdings</vt:lpstr>
      <vt:lpstr>Wingdings 3</vt:lpstr>
      <vt:lpstr>Facette</vt:lpstr>
      <vt:lpstr>1.2 IMPORTANCE ECONOMIQUE ET SOCIALE DE L’INDUSTRIE DE L’EVENEMENTIEL ET DES LOISIRS</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Khadimou R Thiam</dc:creator>
  <cp:lastModifiedBy>Khadimou R Thiam</cp:lastModifiedBy>
  <cp:revision>1</cp:revision>
  <dcterms:created xsi:type="dcterms:W3CDTF">2025-08-02T14:15:57Z</dcterms:created>
  <dcterms:modified xsi:type="dcterms:W3CDTF">2025-08-02T14:16:35Z</dcterms:modified>
</cp:coreProperties>
</file>