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337" r:id="rId2"/>
    <p:sldId id="303" r:id="rId3"/>
    <p:sldId id="304" r:id="rId4"/>
    <p:sldId id="305" r:id="rId5"/>
    <p:sldId id="307" r:id="rId6"/>
    <p:sldId id="308" r:id="rId7"/>
    <p:sldId id="311" r:id="rId8"/>
    <p:sldId id="338" r:id="rId9"/>
    <p:sldId id="339" r:id="rId10"/>
    <p:sldId id="340" r:id="rId11"/>
    <p:sldId id="341" r:id="rId12"/>
    <p:sldId id="342" r:id="rId13"/>
    <p:sldId id="343" r:id="rId14"/>
    <p:sldId id="34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el Bakar DIOP" initials="MD"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132" autoAdjust="0"/>
    <p:restoredTop sz="95179" autoAdjust="0"/>
  </p:normalViewPr>
  <p:slideViewPr>
    <p:cSldViewPr snapToGrid="0">
      <p:cViewPr varScale="1">
        <p:scale>
          <a:sx n="84" d="100"/>
          <a:sy n="84" d="100"/>
        </p:scale>
        <p:origin x="304" y="72"/>
      </p:cViewPr>
      <p:guideLst/>
    </p:cSldViewPr>
  </p:slideViewPr>
  <p:notesTextViewPr>
    <p:cViewPr>
      <p:scale>
        <a:sx n="300" d="100"/>
        <a:sy n="3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840966-F861-42CB-B80B-8D84BCD06947}" type="datetimeFigureOut">
              <a:rPr lang="fr-FR" smtClean="0"/>
              <a:t>08/04/2025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8A3DA4-EECF-4FDC-9423-DA75D3C10472}" type="slidenum">
              <a:rPr lang="fr-FR" smtClean="0"/>
              <a:t>‹N°›</a:t>
            </a:fld>
            <a:endParaRPr lang="fr-FR"/>
          </a:p>
        </p:txBody>
      </p:sp>
    </p:spTree>
    <p:extLst>
      <p:ext uri="{BB962C8B-B14F-4D97-AF65-F5344CB8AC3E}">
        <p14:creationId xmlns:p14="http://schemas.microsoft.com/office/powerpoint/2010/main" val="3549828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fr-FR" dirty="0"/>
              <a:t>Modifiez le style du titre</a:t>
            </a:r>
            <a:endParaRPr lang="en-US" dirty="0"/>
          </a:p>
        </p:txBody>
      </p:sp>
      <p:sp>
        <p:nvSpPr>
          <p:cNvPr id="3" name="Subtitle 2"/>
          <p:cNvSpPr>
            <a:spLocks noGrp="1"/>
          </p:cNvSpPr>
          <p:nvPr>
            <p:ph type="subTitle" idx="1" hasCustomPrompt="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4/8/2025</a:t>
            </a:fld>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a:t>
            </a:fld>
            <a:endParaRPr lang="en-US" dirty="0"/>
          </a:p>
        </p:txBody>
      </p:sp>
      <p:cxnSp>
        <p:nvCxnSpPr>
          <p:cNvPr id="15" name="Straight Connector 14"/>
          <p:cNvCxnSpPr/>
          <p:nvPr/>
        </p:nvCxnSpPr>
        <p:spPr>
          <a:xfrm>
            <a:off x="2417779" y="3343729"/>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7" name="Picture 2" descr="&amp;#39;UGB démarre une formation pour la spécialisation en chirurgie générale "/>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39615" y="220349"/>
            <a:ext cx="1225770" cy="1116345"/>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 7"/>
          <p:cNvPicPr>
            <a:picLocks noChangeAspect="1"/>
          </p:cNvPicPr>
          <p:nvPr userDrawn="1"/>
        </p:nvPicPr>
        <p:blipFill>
          <a:blip r:embed="rId3"/>
          <a:stretch>
            <a:fillRect/>
          </a:stretch>
        </p:blipFill>
        <p:spPr>
          <a:xfrm>
            <a:off x="10308771" y="215663"/>
            <a:ext cx="1302783" cy="482070"/>
          </a:xfrm>
          <a:prstGeom prst="rect">
            <a:avLst/>
          </a:prstGeom>
        </p:spPr>
      </p:pic>
      <p:sp>
        <p:nvSpPr>
          <p:cNvPr id="13" name="ZoneTexte 12"/>
          <p:cNvSpPr txBox="1"/>
          <p:nvPr userDrawn="1"/>
        </p:nvSpPr>
        <p:spPr>
          <a:xfrm>
            <a:off x="10192216" y="709741"/>
            <a:ext cx="1538868" cy="461138"/>
          </a:xfrm>
          <a:prstGeom prst="rect">
            <a:avLst/>
          </a:prstGeom>
          <a:noFill/>
        </p:spPr>
        <p:txBody>
          <a:bodyPr wrap="square" rtlCol="0">
            <a:spAutoFit/>
          </a:bodyPr>
          <a:lstStyle/>
          <a:p>
            <a:r>
              <a:rPr lang="en-US" sz="2400" b="1" dirty="0">
                <a:solidFill>
                  <a:schemeClr val="bg1"/>
                </a:solidFill>
                <a:highlight>
                  <a:srgbClr val="945200"/>
                </a:highlight>
              </a:rPr>
              <a:t>UFR LSH</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hasCustomPrompt="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hasCustomPrompt="1"/>
          </p:nvPr>
        </p:nvSpPr>
        <p:spPr>
          <a:xfrm>
            <a:off x="1444672" y="798973"/>
            <a:ext cx="7828830" cy="465988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4/8/2025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hasCustomPrompt="1"/>
          </p:nvPr>
        </p:nvSpPr>
        <p:spPr/>
        <p:txBody>
          <a:bodyPr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33" name="Straight Connector 32"/>
          <p:cNvCxnSpPr/>
          <p:nvPr/>
        </p:nvCxnSpPr>
        <p:spPr>
          <a:xfrm>
            <a:off x="1447331" y="1951476"/>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7" name="Picture 2" descr="&amp;#39;UGB démarre une formation pour la spécialisation en chirurgie générale "/>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66335" y="120562"/>
            <a:ext cx="1225770" cy="1116345"/>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 7"/>
          <p:cNvPicPr>
            <a:picLocks noChangeAspect="1"/>
          </p:cNvPicPr>
          <p:nvPr userDrawn="1"/>
        </p:nvPicPr>
        <p:blipFill>
          <a:blip r:embed="rId3"/>
          <a:stretch>
            <a:fillRect/>
          </a:stretch>
        </p:blipFill>
        <p:spPr>
          <a:xfrm>
            <a:off x="10239611" y="120562"/>
            <a:ext cx="1302783" cy="482070"/>
          </a:xfrm>
          <a:prstGeom prst="rect">
            <a:avLst/>
          </a:prstGeom>
        </p:spPr>
      </p:pic>
      <p:sp>
        <p:nvSpPr>
          <p:cNvPr id="10" name="ZoneTexte 9"/>
          <p:cNvSpPr txBox="1"/>
          <p:nvPr userDrawn="1"/>
        </p:nvSpPr>
        <p:spPr>
          <a:xfrm>
            <a:off x="10140953" y="596900"/>
            <a:ext cx="1570987" cy="461665"/>
          </a:xfrm>
          <a:prstGeom prst="rect">
            <a:avLst/>
          </a:prstGeom>
          <a:noFill/>
        </p:spPr>
        <p:txBody>
          <a:bodyPr wrap="square" rtlCol="0">
            <a:spAutoFit/>
          </a:bodyPr>
          <a:lstStyle/>
          <a:p>
            <a:r>
              <a:rPr lang="en-US" sz="2400" b="1" dirty="0">
                <a:solidFill>
                  <a:schemeClr val="bg1"/>
                </a:solidFill>
                <a:highlight>
                  <a:srgbClr val="945200"/>
                </a:highlight>
              </a:rPr>
              <a:t>UFR LSH</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fr-FR"/>
              <a:t>Modifiez le style du titre</a:t>
            </a:r>
            <a:endParaRPr lang="en-US" dirty="0"/>
          </a:p>
        </p:txBody>
      </p:sp>
      <p:sp>
        <p:nvSpPr>
          <p:cNvPr id="3" name="Text Placeholder 2"/>
          <p:cNvSpPr>
            <a:spLocks noGrp="1"/>
          </p:cNvSpPr>
          <p:nvPr>
            <p:ph type="body" idx="1" hasCustomPrompt="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dirty="0"/>
              <a:t>4/8/2025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fr-FR"/>
              <a:t>Modifiez le style du titre</a:t>
            </a:r>
            <a:endParaRPr lang="en-US" dirty="0"/>
          </a:p>
        </p:txBody>
      </p:sp>
      <p:sp>
        <p:nvSpPr>
          <p:cNvPr id="3" name="Content Placeholder 2"/>
          <p:cNvSpPr>
            <a:spLocks noGrp="1"/>
          </p:cNvSpPr>
          <p:nvPr>
            <p:ph sz="half" idx="1" hasCustomPrompt="1"/>
          </p:nvPr>
        </p:nvSpPr>
        <p:spPr>
          <a:xfrm>
            <a:off x="1447331" y="2010878"/>
            <a:ext cx="4645152" cy="344859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hasCustomPrompt="1"/>
          </p:nvPr>
        </p:nvSpPr>
        <p:spPr>
          <a:xfrm>
            <a:off x="6413771" y="2017343"/>
            <a:ext cx="4645152" cy="344152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fr-FR"/>
              <a:t>Modifiez le style du titre</a:t>
            </a:r>
            <a:endParaRPr lang="en-US" dirty="0"/>
          </a:p>
        </p:txBody>
      </p:sp>
      <p:sp>
        <p:nvSpPr>
          <p:cNvPr id="3" name="Text Placeholder 2"/>
          <p:cNvSpPr>
            <a:spLocks noGrp="1"/>
          </p:cNvSpPr>
          <p:nvPr>
            <p:ph type="body" idx="1" hasCustomPrompt="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hasCustomPrompt="1"/>
          </p:nvPr>
        </p:nvSpPr>
        <p:spPr>
          <a:xfrm>
            <a:off x="1447191" y="2824269"/>
            <a:ext cx="4645152" cy="26444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hasCustomPrompt="1"/>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hasCustomPrompt="1"/>
          </p:nvPr>
        </p:nvSpPr>
        <p:spPr>
          <a:xfrm>
            <a:off x="6412362" y="2821491"/>
            <a:ext cx="4645152" cy="263737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fr-FR"/>
              <a:t>Modifiez le style du titre</a:t>
            </a:r>
            <a:endParaRPr lang="en-US" dirty="0"/>
          </a:p>
        </p:txBody>
      </p:sp>
      <p:sp>
        <p:nvSpPr>
          <p:cNvPr id="3" name="Content Placeholder 2"/>
          <p:cNvSpPr>
            <a:spLocks noGrp="1"/>
          </p:cNvSpPr>
          <p:nvPr>
            <p:ph idx="1" hasCustomPrompt="1"/>
          </p:nvPr>
        </p:nvSpPr>
        <p:spPr>
          <a:xfrm>
            <a:off x="5043714" y="798974"/>
            <a:ext cx="6012470" cy="4658826"/>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hasCustomPrompt="1"/>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4/8/2025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hasCustomPrompt="1"/>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t>4/8/2025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4">
            <a:extLst>
              <a:ext uri="{28A0092B-C50C-407E-A947-70E740481C1C}">
                <a14:useLocalDpi xmlns:a14="http://schemas.microsoft.com/office/drawing/2010/main" val="0"/>
              </a:ext>
            </a:extLst>
          </a:blip>
          <a:srcRect t="1538" b="-1538"/>
          <a:stretch>
            <a:fillRect/>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t>4/8/2025</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t>‹N°›</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Chapitre 3: système d’administration dans les colonies françaises</a:t>
            </a:r>
          </a:p>
        </p:txBody>
      </p:sp>
      <p:sp>
        <p:nvSpPr>
          <p:cNvPr id="3" name="Espace réservé du contenu 2"/>
          <p:cNvSpPr>
            <a:spLocks noGrp="1"/>
          </p:cNvSpPr>
          <p:nvPr>
            <p:ph idx="1"/>
          </p:nvPr>
        </p:nvSpPr>
        <p:spPr/>
        <p:txBody>
          <a:bodyPr/>
          <a:lstStyle/>
          <a:p>
            <a:r>
              <a:rPr lang="fr-FR" b="1" dirty="0"/>
              <a:t>Introduction </a:t>
            </a:r>
            <a:endParaRPr lang="fr-FR" dirty="0"/>
          </a:p>
          <a:p>
            <a:r>
              <a:rPr lang="fr-FR" dirty="0"/>
              <a:t>La France s’était taillée en Afrique un vaste territoire constitué de deux blocs : l’un situé Afrique de l’Ouest et le second en Afrique Centrale ou Equatoriale. L’objectif du gouvernement français était de profiter au maximum de son empire, de ses terres, de réaliser de gros profits afin de rentabiliser ses investissements, de satisfaire les grands groupes commerciaux et tous les partisans de la conquête coloniale. Mais, réaliser ce dessin avait nécessité l’installation dans les colonies d’un système administratif bien huilé, bien organisé, en particulier, dans le domaine politique.</a:t>
            </a:r>
          </a:p>
        </p:txBody>
      </p:sp>
    </p:spTree>
    <p:extLst>
      <p:ext uri="{BB962C8B-B14F-4D97-AF65-F5344CB8AC3E}">
        <p14:creationId xmlns:p14="http://schemas.microsoft.com/office/powerpoint/2010/main" val="29969458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a:t>Les sujets étaient soumis à leur propre droit coutumier  (exception du domaine pénal), donc de l’autorité des chefs de village et des marabouts qui formaient les principales instances de judiciaires de l’appareil précolonial. Dans les colonies à forte population musulmane, l’administration coloniale a senti la nécessité d’installer un tribunal musulman (à Saint-Louis également). </a:t>
            </a:r>
          </a:p>
          <a:p>
            <a:endParaRPr lang="fr-FR" dirty="0"/>
          </a:p>
        </p:txBody>
      </p:sp>
    </p:spTree>
    <p:extLst>
      <p:ext uri="{BB962C8B-B14F-4D97-AF65-F5344CB8AC3E}">
        <p14:creationId xmlns:p14="http://schemas.microsoft.com/office/powerpoint/2010/main" val="3382600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51579" y="2015732"/>
            <a:ext cx="9603275" cy="4125761"/>
          </a:xfrm>
        </p:spPr>
        <p:txBody>
          <a:bodyPr>
            <a:normAutofit fontScale="92500" lnSpcReduction="20000"/>
          </a:bodyPr>
          <a:lstStyle/>
          <a:p>
            <a:pPr lvl="0"/>
            <a:r>
              <a:rPr lang="fr-FR" b="1" u="sng" dirty="0"/>
              <a:t>IV. Un système administratif pyramidal</a:t>
            </a:r>
            <a:endParaRPr lang="fr-FR" dirty="0"/>
          </a:p>
          <a:p>
            <a:r>
              <a:rPr lang="fr-FR" dirty="0"/>
              <a:t>Le sommet de la hiérarchie est occupé par </a:t>
            </a:r>
            <a:r>
              <a:rPr lang="fr-FR" b="1" dirty="0"/>
              <a:t>le Ministère des Colonies</a:t>
            </a:r>
            <a:r>
              <a:rPr lang="fr-FR" dirty="0"/>
              <a:t>, suivi du </a:t>
            </a:r>
            <a:r>
              <a:rPr lang="fr-FR" b="1" dirty="0"/>
              <a:t>Gouverneur Général</a:t>
            </a:r>
            <a:r>
              <a:rPr lang="fr-FR" dirty="0"/>
              <a:t>, puis du </a:t>
            </a:r>
            <a:r>
              <a:rPr lang="fr-FR" b="1" dirty="0"/>
              <a:t>Commandant de Cercle</a:t>
            </a:r>
            <a:r>
              <a:rPr lang="fr-FR" dirty="0"/>
              <a:t>, ensuite du </a:t>
            </a:r>
            <a:r>
              <a:rPr lang="fr-FR" b="1" dirty="0"/>
              <a:t>Chef de Canton</a:t>
            </a:r>
            <a:r>
              <a:rPr lang="fr-FR" dirty="0"/>
              <a:t>, de l’armée et à la base les sujets. </a:t>
            </a:r>
          </a:p>
          <a:p>
            <a:r>
              <a:rPr lang="fr-FR" dirty="0"/>
              <a:t>Le personnage clé du système est le </a:t>
            </a:r>
            <a:r>
              <a:rPr lang="fr-FR" b="1" dirty="0"/>
              <a:t>Gouverneur Général</a:t>
            </a:r>
            <a:r>
              <a:rPr lang="fr-FR" dirty="0"/>
              <a:t> (GG), détenteur des pouvoirs du gouvernement de la République Française. Il est ordonnateur du budget, le chef des forces, chef de l’administration. Le GG est assisté d’un conseil Général, formé par le secrétaire général et le procureur général.</a:t>
            </a:r>
          </a:p>
          <a:p>
            <a:r>
              <a:rPr lang="fr-FR" dirty="0"/>
              <a:t>Les colonies sont administrées par le </a:t>
            </a:r>
            <a:r>
              <a:rPr lang="fr-FR" b="1" dirty="0"/>
              <a:t>Commandant de Cercle </a:t>
            </a:r>
            <a:r>
              <a:rPr lang="fr-FR" dirty="0"/>
              <a:t>(CC), qui est la cheville ouvrière du système colonial. Il jouait le rôle du juge, du chef des finances, de l’ingénieur des TP, de l’Inspecteur de l’enseignement, du chef de police, le chef de la sécurité, le responsable de l’hygiène, le responsable de sécurité alimentaire garant des greniers, le recruteur</a:t>
            </a:r>
          </a:p>
        </p:txBody>
      </p:sp>
    </p:spTree>
    <p:extLst>
      <p:ext uri="{BB962C8B-B14F-4D97-AF65-F5344CB8AC3E}">
        <p14:creationId xmlns:p14="http://schemas.microsoft.com/office/powerpoint/2010/main" val="30814387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85000" lnSpcReduction="10000"/>
          </a:bodyPr>
          <a:lstStyle/>
          <a:p>
            <a:r>
              <a:rPr lang="fr-FR" dirty="0"/>
              <a:t>Par l’ampleur de leurs pouvoirs, les CC succombaient à l’ivresse de leur puissance en opprimant et massacrant  les populations ; les récits des victimes sont rapports sinistres.</a:t>
            </a:r>
          </a:p>
          <a:p>
            <a:r>
              <a:rPr lang="fr-FR" dirty="0"/>
              <a:t>Contrairement aux deux premiers, les </a:t>
            </a:r>
            <a:r>
              <a:rPr lang="fr-FR" b="1" dirty="0"/>
              <a:t>Chefs de Canton</a:t>
            </a:r>
            <a:r>
              <a:rPr lang="fr-FR" dirty="0"/>
              <a:t> étaient des noirs, recrutés parmi les chefs traditionnels, les chefs africains. Ex : de Bouna </a:t>
            </a:r>
            <a:r>
              <a:rPr lang="fr-FR" dirty="0" err="1"/>
              <a:t>Alboury</a:t>
            </a:r>
            <a:r>
              <a:rPr lang="fr-FR" dirty="0"/>
              <a:t> du </a:t>
            </a:r>
            <a:r>
              <a:rPr lang="fr-FR" dirty="0" err="1"/>
              <a:t>Jolof</a:t>
            </a:r>
            <a:r>
              <a:rPr lang="fr-FR" dirty="0"/>
              <a:t>, du Moro </a:t>
            </a:r>
            <a:r>
              <a:rPr lang="fr-FR" dirty="0" err="1"/>
              <a:t>Naba</a:t>
            </a:r>
            <a:r>
              <a:rPr lang="fr-FR" dirty="0"/>
              <a:t> en Haute Volta. Ils n’avaient pas de pouvoir, c’étaient de  simples auxiliaires, des facilitateurs pour le prélèvement des impôts. </a:t>
            </a:r>
          </a:p>
          <a:p>
            <a:r>
              <a:rPr lang="fr-FR" u="sng" dirty="0"/>
              <a:t>L’armée</a:t>
            </a:r>
            <a:r>
              <a:rPr lang="fr-FR" dirty="0"/>
              <a:t> était un élément important de l’autorité ; ses éléments sont recrutés par les chefs de canton. Les premiers soldats de l’armée coloniale sont venus du Sénégal, d’où leur nom de « </a:t>
            </a:r>
            <a:r>
              <a:rPr lang="fr-FR" i="1" dirty="0"/>
              <a:t>tirailleurs sénégalais</a:t>
            </a:r>
            <a:r>
              <a:rPr lang="fr-FR" dirty="0"/>
              <a:t> ». Le premier régiment est formé en 1857 par le gouverneur Faidherbe. En 1918, ils étaient estimés à 210 000 mobilisés pendant la 1</a:t>
            </a:r>
            <a:r>
              <a:rPr lang="fr-FR" baseline="30000" dirty="0"/>
              <a:t>e</a:t>
            </a:r>
            <a:r>
              <a:rPr lang="fr-FR" dirty="0"/>
              <a:t> guerre mondiale, comme « vague de choc »  contre les allemands. </a:t>
            </a:r>
          </a:p>
          <a:p>
            <a:endParaRPr lang="fr-FR" dirty="0"/>
          </a:p>
        </p:txBody>
      </p:sp>
    </p:spTree>
    <p:extLst>
      <p:ext uri="{BB962C8B-B14F-4D97-AF65-F5344CB8AC3E}">
        <p14:creationId xmlns:p14="http://schemas.microsoft.com/office/powerpoint/2010/main" val="16524951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r>
              <a:rPr lang="fr-FR" dirty="0"/>
              <a:t>A la base de la pyramide, </a:t>
            </a:r>
            <a:r>
              <a:rPr lang="fr-FR" u="sng" dirty="0"/>
              <a:t>les populations réparties en citoyens et indigènes ou sujets</a:t>
            </a:r>
            <a:r>
              <a:rPr lang="fr-FR" dirty="0"/>
              <a:t>,  subissaient de lourdes charges : corvées, travail forcé imposés aux populations dans les champs du commandant du cercle, dans la construction des routes, des ports, des chemins de fer. </a:t>
            </a:r>
          </a:p>
          <a:p>
            <a:r>
              <a:rPr lang="fr-FR" dirty="0"/>
              <a:t>Egalement, un malaise paysan s’est installé dans les colonies où les terres agricoles sont confisquées au profit des grands groupes commerciaux et où le producteur s’écroule sous le poids de la dépendance et d’une dette lourde à supporter. L’effort de guerre exigé à la 1</a:t>
            </a:r>
            <a:r>
              <a:rPr lang="fr-FR" baseline="30000" dirty="0"/>
              <a:t>ère</a:t>
            </a:r>
            <a:r>
              <a:rPr lang="fr-FR" dirty="0"/>
              <a:t> et 2</a:t>
            </a:r>
            <a:r>
              <a:rPr lang="fr-FR" baseline="30000" dirty="0"/>
              <a:t>ème</a:t>
            </a:r>
            <a:r>
              <a:rPr lang="fr-FR" dirty="0"/>
              <a:t> guerre mondiale a aggravé les conditions de vie des populations, celles des villes comme des compagnes.</a:t>
            </a:r>
          </a:p>
          <a:p>
            <a:endParaRPr lang="fr-FR" dirty="0"/>
          </a:p>
        </p:txBody>
      </p:sp>
    </p:spTree>
    <p:extLst>
      <p:ext uri="{BB962C8B-B14F-4D97-AF65-F5344CB8AC3E}">
        <p14:creationId xmlns:p14="http://schemas.microsoft.com/office/powerpoint/2010/main" val="2448605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r>
              <a:rPr lang="fr-FR" b="1" dirty="0"/>
              <a:t>CONCLUSION </a:t>
            </a:r>
            <a:r>
              <a:rPr lang="fr-FR" dirty="0"/>
              <a:t> L’espace territorial français connait des modes d’administration différents d’une région à une autre et aussi d’une période à l’autre. La France présente en Afrique du Nord a étendu son influence sur le continent à travers l’AOF et l’AEF. </a:t>
            </a:r>
          </a:p>
          <a:p>
            <a:r>
              <a:rPr lang="fr-FR" dirty="0"/>
              <a:t>Par réaction à la politique d’assimilation, en Afrique, en Amérique et dans les </a:t>
            </a:r>
            <a:r>
              <a:rPr lang="fr-FR" dirty="0" err="1"/>
              <a:t>Caraibes</a:t>
            </a:r>
            <a:r>
              <a:rPr lang="fr-FR" dirty="0"/>
              <a:t>, sont  nés des mouvements culturels, des courants de pensée comme </a:t>
            </a:r>
            <a:r>
              <a:rPr lang="fr-FR" b="1" dirty="0"/>
              <a:t>la négritude</a:t>
            </a:r>
            <a:r>
              <a:rPr lang="fr-FR" dirty="0"/>
              <a:t> et le </a:t>
            </a:r>
            <a:r>
              <a:rPr lang="fr-FR" b="1" dirty="0"/>
              <a:t>panafricanisme</a:t>
            </a:r>
            <a:r>
              <a:rPr lang="fr-FR" dirty="0"/>
              <a:t>. La négritude, selon Césaire, est une forme de résistance à l’assimilation, à l’aliénation imposée par la France.  </a:t>
            </a:r>
          </a:p>
          <a:p>
            <a:r>
              <a:rPr lang="fr-FR" dirty="0"/>
              <a:t>Les dures conditions subies par les populations sont des causes essentielles de la montée du nationalisme et de l’évolution des colonies vers les indépendances. </a:t>
            </a:r>
          </a:p>
          <a:p>
            <a:endParaRPr lang="fr-FR" dirty="0"/>
          </a:p>
        </p:txBody>
      </p:sp>
    </p:spTree>
    <p:extLst>
      <p:ext uri="{BB962C8B-B14F-4D97-AF65-F5344CB8AC3E}">
        <p14:creationId xmlns:p14="http://schemas.microsoft.com/office/powerpoint/2010/main" val="628901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92500" lnSpcReduction="10000"/>
          </a:bodyPr>
          <a:lstStyle/>
          <a:p>
            <a:pPr lvl="0"/>
            <a:r>
              <a:rPr lang="fr-FR" b="1" u="sng" dirty="0"/>
              <a:t>I. Un ensemble disparate</a:t>
            </a:r>
            <a:endParaRPr lang="fr-FR" dirty="0"/>
          </a:p>
          <a:p>
            <a:r>
              <a:rPr lang="fr-FR" dirty="0"/>
              <a:t>L’espace territorial sous administration française représentait 9 fois la superficie de la France, soit au total, 5 millions de km2. Cet empire colonial s’était constitué sous la IIIe République en France dès 1870. Le système mis en place dans les colonies était très rigide, afin de maintenir la cohésion de cet ensemble disparate.</a:t>
            </a:r>
          </a:p>
          <a:p>
            <a:r>
              <a:rPr lang="fr-FR" dirty="0"/>
              <a:t>Les colonies étaient regroupées en 2 ensembles créés à des périodes différentes. </a:t>
            </a:r>
            <a:r>
              <a:rPr lang="fr-FR" b="1" dirty="0"/>
              <a:t>En 1895</a:t>
            </a:r>
            <a:r>
              <a:rPr lang="fr-FR" dirty="0"/>
              <a:t>, est formée l’Afrique Occidentale Française (AOF), comprenant les territoires suivants : le Sénégal, la Mauritanie, la Guinée, la Côte d’Ivoire, le Soudan (le Mali), le Dahomey et la Haute Volta. La capitale de cet ensemble AOF, après Saint-Louis, était Dakar. </a:t>
            </a:r>
          </a:p>
          <a:p>
            <a:endParaRPr lang="fr-FR"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fr-FR" b="1" dirty="0"/>
              <a:t>En 1910</a:t>
            </a:r>
            <a:r>
              <a:rPr lang="fr-FR" dirty="0"/>
              <a:t>, est constituée l’Afrique Equatoriale Française (AEF) qui regroupait : le Congo, le Gabon, l’Oubangui-Chari  ou la Centre Afrique et le Tchad. La capitale de cet ensemble était Brazzaville. </a:t>
            </a:r>
          </a:p>
          <a:p>
            <a:r>
              <a:rPr lang="fr-FR" dirty="0"/>
              <a:t>L’espace territorial français en Afrique subsaharienne était caractérisé par plusieurs types de colonies : des </a:t>
            </a:r>
            <a:r>
              <a:rPr lang="fr-FR" b="1" dirty="0"/>
              <a:t>colonies d’exploitation</a:t>
            </a:r>
            <a:r>
              <a:rPr lang="fr-FR" dirty="0"/>
              <a:t>, mais deux catégories d’africains se distinguaient, les citoyens et les sujets. Au Sénégal, base de départ de la conquête en Afrique de l’Ouest, les français avaient instauré une politique d’assimilation dans les 4 communes, à savoir, Saint-Louis, Gorée, Dakar et Rufisque. </a:t>
            </a:r>
          </a:p>
          <a:p>
            <a:endParaRPr lang="fr-FR"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97500" lnSpcReduction="10000"/>
          </a:bodyPr>
          <a:lstStyle/>
          <a:p>
            <a:r>
              <a:rPr lang="fr-FR" dirty="0"/>
              <a:t>Leurs ressortissants étaient des citoyens français, avec les mêmes droits politiques que les français. Ils avaient un Conseil Général et envoyaient un parlementaire à l’Assemblée Nationale Française à Paris et le premier député noir africain fut Blaise Diagne. </a:t>
            </a:r>
          </a:p>
          <a:p>
            <a:r>
              <a:rPr lang="fr-FR" dirty="0"/>
              <a:t>Dans les autres régions (Afrique du Nord ou Maghreb), les modes d’administration sont différents. Les colonies du Maghreb étaient des </a:t>
            </a:r>
            <a:r>
              <a:rPr lang="fr-FR" b="1" dirty="0"/>
              <a:t>protectorats</a:t>
            </a:r>
            <a:r>
              <a:rPr lang="fr-FR" dirty="0"/>
              <a:t> (Maroc et Tunisie) ou </a:t>
            </a:r>
            <a:r>
              <a:rPr lang="fr-FR" b="1" dirty="0"/>
              <a:t>colonie de peuplement</a:t>
            </a:r>
            <a:r>
              <a:rPr lang="fr-FR" dirty="0"/>
              <a:t> (Algérie). </a:t>
            </a:r>
          </a:p>
          <a:p>
            <a:r>
              <a:rPr lang="fr-FR" dirty="0"/>
              <a:t>Le reste des colonies était sous le régime de l’indigénat et les populations étaient qualifiées de sujets. Elles étaient taillables et corvéables. Leur sort était le travail forcé, obligatoire sous peine de sanctions disciplinaires comme l’emprisonnement, l’amende…</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85000" lnSpcReduction="10000"/>
          </a:bodyPr>
          <a:lstStyle/>
          <a:p>
            <a:pPr lvl="0"/>
            <a:r>
              <a:rPr lang="fr-FR" b="1" dirty="0"/>
              <a:t>II. Un système basé sur la politique d’assimilation</a:t>
            </a:r>
            <a:endParaRPr lang="fr-FR" dirty="0"/>
          </a:p>
          <a:p>
            <a:r>
              <a:rPr lang="fr-FR" dirty="0"/>
              <a:t>Trois temps forts se distinguent dans la colonisation, le regain d’intérêt de l’Afrique pour l’Europe (1870 – 1885), la phase de conquête et création d’empires (1885 - 1900) et le temps de l’organisation des territoires (1900-1945). C’est  au cours de la 3</a:t>
            </a:r>
            <a:r>
              <a:rPr lang="fr-FR" baseline="30000" dirty="0"/>
              <a:t>e</a:t>
            </a:r>
            <a:r>
              <a:rPr lang="fr-FR" dirty="0"/>
              <a:t> période que s’installe le modèle d’administration à appliquer dans les territoires sous contrôle des puissances coloniales. </a:t>
            </a:r>
            <a:r>
              <a:rPr lang="fr-FR" b="1" dirty="0"/>
              <a:t>Deux Systèmes</a:t>
            </a:r>
            <a:r>
              <a:rPr lang="fr-FR" dirty="0"/>
              <a:t> ont été appliqués en Afrique : l’administration directe et l’administration indirecte; la première est appliquée par la France, la seconde par le Royaume-Uni (Angleterre).</a:t>
            </a:r>
          </a:p>
          <a:p>
            <a:r>
              <a:rPr lang="fr-FR" dirty="0"/>
              <a:t>L’administration directe française est constituée par la </a:t>
            </a:r>
            <a:r>
              <a:rPr lang="fr-FR" i="1" u="sng" dirty="0"/>
              <a:t>politique d’assimilation </a:t>
            </a:r>
            <a:r>
              <a:rPr lang="fr-FR" dirty="0"/>
              <a:t>et par </a:t>
            </a:r>
            <a:r>
              <a:rPr lang="fr-FR" i="1" u="sng" dirty="0"/>
              <a:t>l’association. </a:t>
            </a:r>
            <a:r>
              <a:rPr lang="fr-FR" b="1" dirty="0"/>
              <a:t>L’assimilation s</a:t>
            </a:r>
            <a:r>
              <a:rPr lang="fr-FR" dirty="0"/>
              <a:t>’est inspirée des idées du siècle des lumières et de la révolution française reposant sur </a:t>
            </a:r>
            <a:r>
              <a:rPr lang="fr-FR" b="1" dirty="0"/>
              <a:t>: l’égalité des personnes</a:t>
            </a:r>
            <a:r>
              <a:rPr lang="fr-FR" dirty="0"/>
              <a:t> et les droits humains surtout à l’époque des </a:t>
            </a:r>
            <a:r>
              <a:rPr lang="fr-FR" b="1" dirty="0"/>
              <a:t>droits politiques.</a:t>
            </a:r>
            <a:endParaRPr lang="fr-FR" dirty="0"/>
          </a:p>
          <a:p>
            <a:pPr marL="0" indent="0">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90000"/>
          </a:bodyPr>
          <a:lstStyle/>
          <a:p>
            <a:r>
              <a:rPr lang="fr-FR" dirty="0"/>
              <a:t>Les français pendant longtemps parlèrent non pas de, des Civilisations, mais de </a:t>
            </a:r>
            <a:r>
              <a:rPr lang="fr-FR" b="1" dirty="0"/>
              <a:t>la</a:t>
            </a:r>
            <a:r>
              <a:rPr lang="fr-FR" dirty="0"/>
              <a:t> </a:t>
            </a:r>
            <a:r>
              <a:rPr lang="fr-FR" b="1" dirty="0"/>
              <a:t>Civilisation. Ce qui se traduit par la négation de l’existence d’histoire, de culture, de religion dans certaines parties du monde comme en Afrique. Partant du principe </a:t>
            </a:r>
            <a:r>
              <a:rPr lang="fr-FR" dirty="0"/>
              <a:t>de l’égalité, ils se sentent obliger d’éduquer</a:t>
            </a:r>
            <a:r>
              <a:rPr lang="fr-FR" b="1" dirty="0"/>
              <a:t> les populations africaines afin qu’elles accèdent à la civilisation (celle occidentale et précisément française) par trois types d’assimilation : </a:t>
            </a:r>
            <a:r>
              <a:rPr lang="fr-FR" dirty="0"/>
              <a:t>administrative (politique) – personnelle  - et culturelle</a:t>
            </a:r>
          </a:p>
          <a:p>
            <a:r>
              <a:rPr lang="fr-FR" dirty="0"/>
              <a:t>Les objectifs recherchés par les défenseurs de la théorie assimilationniste sont : le progrès et l’unité de l’empire. Ce système concernait essentiellement, particulièrement les Quatre Communes : Saint-Louis, Gorée, Rufisque et Dakar, de 1870 à 1945.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80000" lnSpcReduction="10000"/>
          </a:bodyPr>
          <a:lstStyle/>
          <a:p>
            <a:r>
              <a:rPr lang="fr-FR" dirty="0"/>
              <a:t>A partir de 1946, la loi Lamine </a:t>
            </a:r>
            <a:r>
              <a:rPr lang="fr-FR" dirty="0" err="1"/>
              <a:t>Guèye</a:t>
            </a:r>
            <a:r>
              <a:rPr lang="fr-FR" dirty="0"/>
              <a:t> et la loi </a:t>
            </a:r>
            <a:r>
              <a:rPr lang="fr-FR" dirty="0" err="1"/>
              <a:t>Houphouet</a:t>
            </a:r>
            <a:r>
              <a:rPr lang="fr-FR" dirty="0"/>
              <a:t> </a:t>
            </a:r>
            <a:r>
              <a:rPr lang="fr-FR" dirty="0" err="1"/>
              <a:t>Boigny</a:t>
            </a:r>
            <a:r>
              <a:rPr lang="fr-FR" dirty="0"/>
              <a:t>,  respectivement, étendait la citoyenneté française pour tous les ressortissants de l’union Française et abolissait le système de l’indigénat dans toutes les colonies françaises de l’AOF et AEF, exception des quatre communes du Sénégal. </a:t>
            </a:r>
          </a:p>
          <a:p>
            <a:r>
              <a:rPr lang="fr-FR" dirty="0"/>
              <a:t>Cette politique fut solidement ancrée dans la décennie suivante par plusieurs faits : </a:t>
            </a:r>
          </a:p>
          <a:p>
            <a:pPr lvl="0"/>
            <a:r>
              <a:rPr lang="fr-FR" dirty="0"/>
              <a:t>la participation des africains à l’Assemblée nationale</a:t>
            </a:r>
          </a:p>
          <a:p>
            <a:pPr lvl="0"/>
            <a:r>
              <a:rPr lang="fr-FR" dirty="0"/>
              <a:t>la création de l’Union française</a:t>
            </a:r>
          </a:p>
          <a:p>
            <a:pPr lvl="0"/>
            <a:r>
              <a:rPr lang="fr-FR" dirty="0"/>
              <a:t>l’attribution de la citoyenneté française à tous les sujets français (loi du 7 mai 1946) et par le vote de de la loi cadre en 1956</a:t>
            </a:r>
          </a:p>
          <a:p>
            <a:r>
              <a:rPr lang="fr-FR" dirty="0"/>
              <a:t>L’école a beaucoup contribué à l’extension de la politique d’une assimilation culturelle, mais aussi personnelle et administrative. Les créations vont se multiplier dans toute l’Afrique du nord au centre et à l’ouest. </a:t>
            </a:r>
          </a:p>
          <a:p>
            <a:pPr marL="0" indent="0">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r>
              <a:rPr lang="fr-FR" dirty="0"/>
              <a:t>En AOF, les premiers établissements scolaires sont installés à Saint-Louis ; les plus prestigieux sont l’Ecole William </a:t>
            </a:r>
            <a:r>
              <a:rPr lang="fr-FR" dirty="0" err="1"/>
              <a:t>Ponty</a:t>
            </a:r>
            <a:r>
              <a:rPr lang="fr-FR" dirty="0"/>
              <a:t>, le collège Blanchot, le Lycée Faidherbe. Ces institutions scolaires ont formé les premiers cadres de cette région Africaine (Mamadou Dia, </a:t>
            </a:r>
            <a:r>
              <a:rPr lang="fr-FR" dirty="0" err="1"/>
              <a:t>Hamani</a:t>
            </a:r>
            <a:r>
              <a:rPr lang="fr-FR" dirty="0"/>
              <a:t> Diori, Modibo Keita, H. </a:t>
            </a:r>
            <a:r>
              <a:rPr lang="fr-FR" dirty="0" err="1"/>
              <a:t>Boigny</a:t>
            </a:r>
            <a:r>
              <a:rPr lang="fr-FR" dirty="0"/>
              <a:t>, </a:t>
            </a:r>
            <a:r>
              <a:rPr lang="fr-FR" dirty="0" err="1"/>
              <a:t>Tchicaya</a:t>
            </a:r>
            <a:r>
              <a:rPr lang="fr-FR" dirty="0"/>
              <a:t> du Congo, Abdoulaye Wade, le juge </a:t>
            </a:r>
            <a:r>
              <a:rPr lang="fr-FR" dirty="0" err="1"/>
              <a:t>Kéba</a:t>
            </a:r>
            <a:r>
              <a:rPr lang="fr-FR" dirty="0"/>
              <a:t> Mbaye….)</a:t>
            </a:r>
          </a:p>
          <a:p>
            <a:r>
              <a:rPr lang="fr-FR" dirty="0"/>
              <a:t>En plus de l’école, il aussi les séminaristes issus de la formation religieuse, s’y ajoutent les militants des partis politiques affiliés aux partis français comme, la SFIO, le PCF, le MRF. </a:t>
            </a:r>
          </a:p>
          <a:p>
            <a:r>
              <a:rPr lang="fr-FR" dirty="0"/>
              <a:t>Dans l’esprit de ces premiers cadres africains ne jaillissait pas l’idée d’indépendance au contraire on louait surtout les actions de la France dans les colonies. </a:t>
            </a:r>
          </a:p>
          <a:p>
            <a:endParaRPr lang="fr-FR" dirty="0"/>
          </a:p>
        </p:txBody>
      </p:sp>
    </p:spTree>
    <p:extLst>
      <p:ext uri="{BB962C8B-B14F-4D97-AF65-F5344CB8AC3E}">
        <p14:creationId xmlns:p14="http://schemas.microsoft.com/office/powerpoint/2010/main" val="3524729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pPr lvl="0"/>
            <a:r>
              <a:rPr lang="fr-FR" b="1" dirty="0"/>
              <a:t>III. </a:t>
            </a:r>
            <a:r>
              <a:rPr lang="fr-FR" b="1" u="sng" dirty="0"/>
              <a:t>L’association est le second système appliqué par les français</a:t>
            </a:r>
            <a:endParaRPr lang="fr-FR" u="sng" dirty="0"/>
          </a:p>
          <a:p>
            <a:r>
              <a:rPr lang="fr-FR" dirty="0"/>
              <a:t>Dans les territoires sous protectorats et les autres colonies françaises AOF et AEF, hors des quatre communes  les populations étaient des sujets soumis </a:t>
            </a:r>
            <a:r>
              <a:rPr lang="fr-FR" b="1" dirty="0"/>
              <a:t>au régime de l’indigénat</a:t>
            </a:r>
            <a:r>
              <a:rPr lang="fr-FR" dirty="0"/>
              <a:t> introduit le 20 – 9 – 1887.  Ce système offrait que des devoirs aux indigènes,  et permettait de punir les infractions en dehors des règlementations pénales en vigueur. </a:t>
            </a:r>
          </a:p>
          <a:p>
            <a:r>
              <a:rPr lang="fr-FR" dirty="0"/>
              <a:t>Les administrateurs pouvaient infliger des sanctions, des peines ou amendes pour toutes sortes de délits. Comme : refus de payer l’impôt, de payer en monnaie française, refus d’effectuer un travail obligatoire – la réalisation des travaux publics, refus de fournir de renseignements, saper le prestige de l’autorité des administrateurs coloniaux…</a:t>
            </a:r>
          </a:p>
          <a:p>
            <a:endParaRPr lang="fr-FR" dirty="0"/>
          </a:p>
        </p:txBody>
      </p:sp>
    </p:spTree>
    <p:extLst>
      <p:ext uri="{BB962C8B-B14F-4D97-AF65-F5344CB8AC3E}">
        <p14:creationId xmlns:p14="http://schemas.microsoft.com/office/powerpoint/2010/main" val="965447064"/>
      </p:ext>
    </p:extLst>
  </p:cSld>
  <p:clrMapOvr>
    <a:masterClrMapping/>
  </p:clrMapOvr>
</p:sld>
</file>

<file path=ppt/theme/theme1.xml><?xml version="1.0" encoding="utf-8"?>
<a:theme xmlns:a="http://schemas.openxmlformats.org/drawingml/2006/main" name="Galerie">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TM10001114[[fn=Galerie]]</Template>
  <TotalTime>5022</TotalTime>
  <Words>1763</Words>
  <Application>Microsoft Office PowerPoint</Application>
  <PresentationFormat>Grand écran</PresentationFormat>
  <Paragraphs>41</Paragraphs>
  <Slides>14</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14</vt:i4>
      </vt:variant>
    </vt:vector>
  </HeadingPairs>
  <TitlesOfParts>
    <vt:vector size="18" baseType="lpstr">
      <vt:lpstr>Arial</vt:lpstr>
      <vt:lpstr>Calibri</vt:lpstr>
      <vt:lpstr>Gill Sans MT</vt:lpstr>
      <vt:lpstr>Galerie</vt:lpstr>
      <vt:lpstr>Chapitre 3: système d’administration dans les colonies françaises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Syllabus du cours Droit du travail</dc:title>
  <dc:creator>Khadimou R Thiam</dc:creator>
  <cp:lastModifiedBy>Khadimou R Thiam</cp:lastModifiedBy>
  <cp:revision>135</cp:revision>
  <dcterms:created xsi:type="dcterms:W3CDTF">2024-06-20T11:15:00Z</dcterms:created>
  <dcterms:modified xsi:type="dcterms:W3CDTF">2025-04-08T00:18:29Z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4AE23B28E6BE41D89F145036D4756FAB_12</vt:lpwstr>
  </property>
  <property fmtid="{D5CDD505-2E9C-101B-9397-08002B2CF9AE}" pid="3" name="KSOProductBuildVer">
    <vt:lpwstr>1033-12.2.0.17119</vt:lpwstr>
  </property>
</Properties>
</file>