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70" r:id="rId2"/>
    <p:sldId id="278" r:id="rId3"/>
    <p:sldId id="279" r:id="rId4"/>
    <p:sldId id="280" r:id="rId5"/>
    <p:sldId id="271" r:id="rId6"/>
    <p:sldId id="285" r:id="rId7"/>
    <p:sldId id="281" r:id="rId8"/>
    <p:sldId id="282" r:id="rId9"/>
    <p:sldId id="283" r:id="rId10"/>
    <p:sldId id="284" r:id="rId11"/>
    <p:sldId id="286" r:id="rId12"/>
    <p:sldId id="277" r:id="rId1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C65FA4-5C33-4048-A184-9483020F2541}" type="datetimeFigureOut">
              <a:rPr lang="fr-FR" smtClean="0"/>
              <a:t>16/07/2021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4AAB1-A52C-4377-962A-0406B59D91AD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99232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14AAB1-A52C-4377-962A-0406B59D91AD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94423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79404-C8ED-4251-8A2C-F1A0CF328A61}" type="datetimeFigureOut">
              <a:rPr lang="fr-FR" smtClean="0"/>
              <a:t>16/07/2021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B7C64-A53A-48FB-BFEB-E25619816417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79404-C8ED-4251-8A2C-F1A0CF328A61}" type="datetimeFigureOut">
              <a:rPr lang="fr-FR" smtClean="0"/>
              <a:t>16/07/2021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B7C64-A53A-48FB-BFEB-E25619816417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79404-C8ED-4251-8A2C-F1A0CF328A61}" type="datetimeFigureOut">
              <a:rPr lang="fr-FR" smtClean="0"/>
              <a:t>16/07/2021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B7C64-A53A-48FB-BFEB-E25619816417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79404-C8ED-4251-8A2C-F1A0CF328A61}" type="datetimeFigureOut">
              <a:rPr lang="fr-FR" smtClean="0"/>
              <a:t>16/07/2021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B7C64-A53A-48FB-BFEB-E25619816417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79404-C8ED-4251-8A2C-F1A0CF328A61}" type="datetimeFigureOut">
              <a:rPr lang="fr-FR" smtClean="0"/>
              <a:t>16/07/2021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B7C64-A53A-48FB-BFEB-E25619816417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79404-C8ED-4251-8A2C-F1A0CF328A61}" type="datetimeFigureOut">
              <a:rPr lang="fr-FR" smtClean="0"/>
              <a:t>16/07/2021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B7C64-A53A-48FB-BFEB-E25619816417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79404-C8ED-4251-8A2C-F1A0CF328A61}" type="datetimeFigureOut">
              <a:rPr lang="fr-FR" smtClean="0"/>
              <a:t>16/07/2021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B7C64-A53A-48FB-BFEB-E25619816417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79404-C8ED-4251-8A2C-F1A0CF328A61}" type="datetimeFigureOut">
              <a:rPr lang="fr-FR" smtClean="0"/>
              <a:t>16/07/2021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B6B7C64-A53A-48FB-BFEB-E25619816417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fr-FR" dirty="0" smtClean="0"/>
              <a:t>Cliquez sur l'icône pour ajouter une image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79404-C8ED-4251-8A2C-F1A0CF328A61}" type="datetimeFigureOut">
              <a:rPr lang="fr-FR" smtClean="0"/>
              <a:t>16/07/2021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B7C64-A53A-48FB-BFEB-E25619816417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79404-C8ED-4251-8A2C-F1A0CF328A61}" type="datetimeFigureOut">
              <a:rPr lang="fr-FR" smtClean="0"/>
              <a:t>16/07/2021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B7C64-A53A-48FB-BFEB-E25619816417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79404-C8ED-4251-8A2C-F1A0CF328A61}" type="datetimeFigureOut">
              <a:rPr lang="fr-FR" smtClean="0"/>
              <a:t>16/07/2021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B7C64-A53A-48FB-BFEB-E25619816417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4779404-C8ED-4251-8A2C-F1A0CF328A61}" type="datetimeFigureOut">
              <a:rPr lang="fr-FR" smtClean="0"/>
              <a:t>16/07/2021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6B6B7C64-A53A-48FB-BFEB-E25619816417}" type="slidenum">
              <a:rPr lang="fr-FR" smtClean="0"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gb.sn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emf"/><Relationship Id="rId5" Type="http://schemas.openxmlformats.org/officeDocument/2006/relationships/hyperlink" Target="http://djily-bop.e-monsite.com/" TargetMode="External"/><Relationship Id="rId4" Type="http://schemas.openxmlformats.org/officeDocument/2006/relationships/hyperlink" Target="mailto:abdoukhadrebop@gmail.com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0060297"/>
              </p:ext>
            </p:extLst>
          </p:nvPr>
        </p:nvGraphicFramePr>
        <p:xfrm>
          <a:off x="107504" y="44624"/>
          <a:ext cx="8928992" cy="681337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48245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133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200" b="1" u="non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ES" sz="2200" b="1" u="none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ES" sz="2200" b="1" u="none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ES" sz="2200" b="1" u="none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ES" sz="2200" b="1" u="none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ES" sz="800" b="1" u="none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ES" sz="800" b="1" u="none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ES" sz="800" b="1" u="none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200" b="1" u="non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UNIVERSIDAD </a:t>
                      </a:r>
                      <a:r>
                        <a:rPr lang="es-ES" sz="2200" b="1" u="non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GASTON BERGER DE SAN LUIS </a:t>
                      </a:r>
                      <a:endParaRPr lang="fr-FR" sz="2200" b="1" u="non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ES" sz="1000" b="1" u="none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ES" sz="1000" b="1" u="none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200" b="1" u="non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UNIDAD </a:t>
                      </a:r>
                      <a:r>
                        <a:rPr lang="es-ES" sz="2200" b="1" u="non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DE CAPACITACIÓN E INVESTIGACIONES LETRAS Y CIENCIAS HUMANAS</a:t>
                      </a:r>
                      <a:endParaRPr lang="fr-FR" sz="2200" b="1" u="non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ES" sz="1000" b="1" u="none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b="1" u="non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fr-FR" sz="1000" b="1" u="non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200" b="1" u="non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B.P 234 SAINT-LOUIS, SENEGAL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200" b="1" u="none" dirty="0">
                          <a:effectLst/>
                          <a:latin typeface="Arial" pitchFamily="34" charset="0"/>
                          <a:cs typeface="Arial" pitchFamily="34" charset="0"/>
                          <a:hlinkClick r:id="rId3"/>
                        </a:rPr>
                        <a:t>www.ugb.sn</a:t>
                      </a:r>
                      <a:endParaRPr lang="fr-FR" sz="2200" b="1" u="none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200" b="1" i="1" u="non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SECCIÓN </a:t>
                      </a:r>
                      <a:r>
                        <a:rPr lang="es-ES" sz="2200" b="1" i="1" u="non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DE LENGUA ESPAÑOLA Y CIVILIZACIONES HISPÁNICAS (LECH)</a:t>
                      </a:r>
                      <a:endParaRPr lang="fr-FR" sz="2200" b="1" i="1" u="non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ES" sz="1000" b="1" i="1" u="none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b="1" i="1" u="non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fr-FR" sz="1000" b="1" i="1" u="non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b="1" i="1" u="non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CURSO DE DIDÁCTICA DE LENGUAS (EXTRANJERAS / ELE)</a:t>
                      </a:r>
                      <a:endParaRPr lang="fr-FR" sz="1800" b="1" i="1" u="non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ES" sz="800" b="1" i="1" u="none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1" i="1" u="non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fr-FR" sz="800" b="1" i="1" u="non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200" b="1" i="1" u="non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PROFESOR: DR. BOP</a:t>
                      </a:r>
                      <a:endParaRPr lang="fr-FR" sz="2200" b="1" i="1" u="non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 b="1" i="1" u="none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 b="1" i="1" u="none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200" b="1" i="1" u="non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Correo</a:t>
                      </a:r>
                      <a:endParaRPr lang="fr-FR" sz="2200" b="1" i="1" u="non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200" b="1" i="1" u="none" dirty="0">
                          <a:effectLst/>
                          <a:latin typeface="Arial" pitchFamily="34" charset="0"/>
                          <a:cs typeface="Arial" pitchFamily="34" charset="0"/>
                          <a:hlinkClick r:id="rId4"/>
                        </a:rPr>
                        <a:t>abdoukhadrebop@gmail.com</a:t>
                      </a:r>
                      <a:endParaRPr lang="fr-FR" sz="2200" b="1" i="1" u="non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 b="1" i="1" u="none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800" b="1" i="1" u="none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200" b="1" i="1" u="non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Página Web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200" b="1" i="1" u="none" dirty="0" smtClean="0">
                          <a:effectLst/>
                          <a:latin typeface="Arial" pitchFamily="34" charset="0"/>
                          <a:cs typeface="Arial" pitchFamily="34" charset="0"/>
                          <a:hlinkClick r:id="rId5"/>
                        </a:rPr>
                        <a:t>http</a:t>
                      </a:r>
                      <a:r>
                        <a:rPr lang="es-ES" sz="2200" b="1" i="1" u="none" dirty="0">
                          <a:effectLst/>
                          <a:latin typeface="Arial" pitchFamily="34" charset="0"/>
                          <a:cs typeface="Arial" pitchFamily="34" charset="0"/>
                          <a:hlinkClick r:id="rId5"/>
                        </a:rPr>
                        <a:t>://djily-bop.e-monsite.com</a:t>
                      </a:r>
                      <a:r>
                        <a:rPr lang="es-ES" sz="2200" b="1" i="1" u="non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fr-FR" sz="2200" b="1" i="1" u="non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2200" b="1" i="1" u="none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200" b="1" i="1" u="non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Despacho</a:t>
                      </a:r>
                      <a:endParaRPr lang="fr-FR" sz="2200" b="1" i="1" u="none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200" b="1" u="non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fr-FR" sz="2200" b="1" u="none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" name="Imag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60648"/>
            <a:ext cx="2736304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9973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337720" y="0"/>
            <a:ext cx="4806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PROGRAMACIÓN DIDÁCTICA EN ELE/L2</a:t>
            </a: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0" y="908720"/>
            <a:ext cx="914073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300000"/>
              </a:lnSpc>
              <a:buSzPts val="1200"/>
              <a:tabLst>
                <a:tab pos="929640" algn="l"/>
                <a:tab pos="6171565" algn="r"/>
              </a:tabLst>
            </a:pPr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INTRODUCCIÓN</a:t>
            </a:r>
          </a:p>
          <a:p>
            <a:pPr marL="285750" lvl="0" indent="-285750" algn="just">
              <a:lnSpc>
                <a:spcPct val="300000"/>
              </a:lnSpc>
              <a:buSzPts val="1200"/>
              <a:buFont typeface="Wingdings" panose="05000000000000000000" pitchFamily="2" charset="2"/>
              <a:buChar char="ü"/>
              <a:tabLst>
                <a:tab pos="929640" algn="l"/>
                <a:tab pos="6171565" algn="r"/>
              </a:tabLst>
            </a:pPr>
            <a:r>
              <a:rPr 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CONCEPTUALIZACIÓN DE</a:t>
            </a:r>
            <a:r>
              <a:rPr lang="fr-FR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       </a:t>
            </a:r>
          </a:p>
          <a:p>
            <a:pPr marL="285750" lvl="0" indent="-285750" algn="just">
              <a:lnSpc>
                <a:spcPct val="300000"/>
              </a:lnSpc>
              <a:buSzPts val="1200"/>
              <a:buFont typeface="Wingdings" panose="05000000000000000000" pitchFamily="2" charset="2"/>
              <a:buChar char="q"/>
              <a:tabLst>
                <a:tab pos="929640" algn="l"/>
                <a:tab pos="6171565" algn="r"/>
              </a:tabLst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PROGRAMA &amp; PLAN &amp; CURRÍCULO </a:t>
            </a:r>
          </a:p>
          <a:p>
            <a:pPr marL="285750" lvl="0" indent="-285750" algn="just">
              <a:lnSpc>
                <a:spcPct val="300000"/>
              </a:lnSpc>
              <a:buSzPts val="1200"/>
              <a:buFont typeface="Wingdings" panose="05000000000000000000" pitchFamily="2" charset="2"/>
              <a:buChar char="q"/>
              <a:tabLst>
                <a:tab pos="929640" algn="l"/>
                <a:tab pos="6171565" algn="r"/>
              </a:tabLst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PROGRAMACIÓN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DIDÁCTICA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&amp;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DISEÑO DIDÁCTICO &amp; PLANIFICACIÓN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DIDÁCTICA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fr-FR" dirty="0"/>
          </a:p>
        </p:txBody>
      </p:sp>
      <p:sp>
        <p:nvSpPr>
          <p:cNvPr id="5" name="Sous-titre 2"/>
          <p:cNvSpPr txBox="1">
            <a:spLocks/>
          </p:cNvSpPr>
          <p:nvPr/>
        </p:nvSpPr>
        <p:spPr>
          <a:xfrm>
            <a:off x="-36512" y="6561348"/>
            <a:ext cx="9140730" cy="2966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2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1100" b="1" dirty="0">
                <a:latin typeface="Arial" pitchFamily="34" charset="0"/>
                <a:cs typeface="Arial" pitchFamily="34" charset="0"/>
              </a:rPr>
              <a:t>BLOQUE 5</a:t>
            </a:r>
            <a:r>
              <a:rPr lang="es-ES" sz="11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PROGRAMACIÓN DIDÁCTICA EN </a:t>
            </a:r>
            <a:r>
              <a:rPr lang="fr-FR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ELE/L2 </a:t>
            </a:r>
            <a:r>
              <a:rPr lang="es-ES" sz="1100" b="1" dirty="0">
                <a:latin typeface="Arial" pitchFamily="34" charset="0"/>
                <a:cs typeface="Arial" pitchFamily="34" charset="0"/>
              </a:rPr>
              <a:t>/  UGB 2021 / DR. BOP.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436940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337720" y="0"/>
            <a:ext cx="4806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PROGRAMACIÓN DIDÁCTICA EN ELE/L2</a:t>
            </a: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0" y="476672"/>
            <a:ext cx="914073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buSzPts val="1200"/>
              <a:tabLst>
                <a:tab pos="929640" algn="l"/>
                <a:tab pos="6171565" algn="r"/>
              </a:tabLst>
            </a:pPr>
            <a:r>
              <a:rPr lang="fr-FR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CONTEXTO SOCIO-ACADÉMICO Y CULTURAL 	(</a:t>
            </a:r>
            <a:r>
              <a:rPr lang="fr-F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CONDICIONANTES)</a:t>
            </a:r>
            <a:endParaRPr lang="fr-F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fr-FR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Entorno</a:t>
            </a:r>
            <a:r>
              <a:rPr lang="fr-FR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fr-FR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centro</a:t>
            </a:r>
            <a:r>
              <a:rPr lang="fr-FR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fr-FR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Contexto</a:t>
            </a:r>
            <a:r>
              <a:rPr lang="fr-F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geográfico</a:t>
            </a:r>
            <a:r>
              <a:rPr lang="fr-F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donde</a:t>
            </a:r>
            <a:r>
              <a:rPr lang="fr-F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fr-FR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ubica</a:t>
            </a:r>
            <a:r>
              <a:rPr lang="fr-F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el </a:t>
            </a:r>
            <a:r>
              <a:rPr lang="fr-FR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centro</a:t>
            </a:r>
            <a:endParaRPr lang="fr-FR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Colegio</a:t>
            </a:r>
            <a:r>
              <a:rPr lang="fr-F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fr-FR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instituto</a:t>
            </a:r>
            <a:r>
              <a:rPr lang="fr-F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fr-F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fr-FR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nivel</a:t>
            </a:r>
            <a:r>
              <a:rPr lang="fr-FR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 su </a:t>
            </a:r>
            <a:r>
              <a:rPr lang="fr-FR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relación</a:t>
            </a:r>
            <a:r>
              <a:rPr lang="fr-FR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 el Plan </a:t>
            </a:r>
            <a:r>
              <a:rPr lang="fr-FR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curricular</a:t>
            </a:r>
            <a:r>
              <a:rPr lang="fr-FR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del </a:t>
            </a:r>
            <a:r>
              <a:rPr lang="fr-FR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Instituto</a:t>
            </a:r>
            <a:r>
              <a:rPr lang="fr-FR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Cervantes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Niveles</a:t>
            </a:r>
            <a:r>
              <a:rPr lang="fr-F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en el </a:t>
            </a:r>
            <a:r>
              <a:rPr lang="fr-FR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contexto</a:t>
            </a:r>
            <a:r>
              <a:rPr lang="fr-F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escolar</a:t>
            </a:r>
            <a:r>
              <a:rPr lang="fr-F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senegalés</a:t>
            </a:r>
            <a:r>
              <a:rPr lang="fr-F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800100" lvl="1" indent="-342900" algn="just">
              <a:lnSpc>
                <a:spcPct val="150000"/>
              </a:lnSpc>
              <a:buFontTx/>
              <a:buChar char="-"/>
            </a:pPr>
            <a:r>
              <a:rPr lang="fr-FR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Cuarto</a:t>
            </a:r>
            <a:r>
              <a:rPr lang="fr-F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(4º)</a:t>
            </a:r>
          </a:p>
          <a:p>
            <a:pPr marL="800100" lvl="1" indent="-342900" algn="just">
              <a:lnSpc>
                <a:spcPct val="150000"/>
              </a:lnSpc>
              <a:buFontTx/>
              <a:buChar char="-"/>
            </a:pPr>
            <a:r>
              <a:rPr lang="fr-FR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Tercero</a:t>
            </a:r>
            <a:r>
              <a:rPr lang="fr-F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(3º)	A1</a:t>
            </a:r>
          </a:p>
          <a:p>
            <a:pPr marL="800100" lvl="1" indent="-342900" algn="just">
              <a:lnSpc>
                <a:spcPct val="150000"/>
              </a:lnSpc>
              <a:buFontTx/>
              <a:buChar char="-"/>
            </a:pPr>
            <a:r>
              <a:rPr lang="fr-FR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Segundo</a:t>
            </a:r>
            <a:r>
              <a:rPr lang="fr-F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(2º)</a:t>
            </a:r>
          </a:p>
          <a:p>
            <a:pPr marL="800100" lvl="1" indent="-342900" algn="just">
              <a:lnSpc>
                <a:spcPct val="150000"/>
              </a:lnSpc>
              <a:buFontTx/>
              <a:buChar char="-"/>
            </a:pPr>
            <a:r>
              <a:rPr lang="fr-FR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Primero </a:t>
            </a:r>
            <a:r>
              <a:rPr lang="fr-F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(1º)	A2</a:t>
            </a:r>
          </a:p>
          <a:p>
            <a:pPr marL="800100" lvl="1" indent="-342900" algn="just">
              <a:lnSpc>
                <a:spcPct val="150000"/>
              </a:lnSpc>
              <a:buFontTx/>
              <a:buChar char="-"/>
            </a:pPr>
            <a:r>
              <a:rPr lang="fr-F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Bachillerato</a:t>
            </a:r>
            <a:endParaRPr lang="fr-F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Análisis</a:t>
            </a:r>
            <a:r>
              <a:rPr lang="fr-FR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necesidades </a:t>
            </a:r>
            <a:r>
              <a:rPr lang="fr-F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 alumnado</a:t>
            </a:r>
            <a:endParaRPr lang="fr-FR" dirty="0"/>
          </a:p>
        </p:txBody>
      </p:sp>
      <p:sp>
        <p:nvSpPr>
          <p:cNvPr id="5" name="Parenthèse fermante 4"/>
          <p:cNvSpPr/>
          <p:nvPr/>
        </p:nvSpPr>
        <p:spPr>
          <a:xfrm>
            <a:off x="2339752" y="3356992"/>
            <a:ext cx="432048" cy="864096"/>
          </a:xfrm>
          <a:prstGeom prst="rightBracket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Parenthèse fermante 7"/>
          <p:cNvSpPr/>
          <p:nvPr/>
        </p:nvSpPr>
        <p:spPr>
          <a:xfrm>
            <a:off x="2339752" y="4293096"/>
            <a:ext cx="432048" cy="1188804"/>
          </a:xfrm>
          <a:prstGeom prst="rightBracket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Sous-titre 2"/>
          <p:cNvSpPr txBox="1">
            <a:spLocks/>
          </p:cNvSpPr>
          <p:nvPr/>
        </p:nvSpPr>
        <p:spPr>
          <a:xfrm>
            <a:off x="-36512" y="6561348"/>
            <a:ext cx="9140730" cy="2966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2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1100" b="1" dirty="0">
                <a:latin typeface="Arial" pitchFamily="34" charset="0"/>
                <a:cs typeface="Arial" pitchFamily="34" charset="0"/>
              </a:rPr>
              <a:t>BLOQUE 5</a:t>
            </a:r>
            <a:r>
              <a:rPr lang="es-ES" sz="11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PROGRAMACIÓN DIDÁCTICA EN </a:t>
            </a:r>
            <a:r>
              <a:rPr lang="fr-FR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ELE/L2 </a:t>
            </a:r>
            <a:r>
              <a:rPr lang="es-ES" sz="1100" b="1" dirty="0">
                <a:latin typeface="Arial" pitchFamily="34" charset="0"/>
                <a:cs typeface="Arial" pitchFamily="34" charset="0"/>
              </a:rPr>
              <a:t>/  UGB 2021 / DR. BOP.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2030392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337720" y="0"/>
            <a:ext cx="4806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PROGRAMACIÓN DIDÁCTICA EN ELE/L2</a:t>
            </a: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-36512" y="764704"/>
            <a:ext cx="9140730" cy="5124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lnSpc>
                <a:spcPct val="150000"/>
              </a:lnSpc>
            </a:pPr>
            <a:r>
              <a:rPr lang="fr-FR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OBJETIVOS Y COMPETENCIAS	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Finalidad</a:t>
            </a:r>
            <a:r>
              <a:rPr lang="fr-FR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global de la </a:t>
            </a:r>
            <a:r>
              <a:rPr lang="fr-FR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programación</a:t>
            </a:r>
            <a:endParaRPr lang="fr-FR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ctr">
              <a:lnSpc>
                <a:spcPct val="150000"/>
              </a:lnSpc>
            </a:pPr>
            <a:r>
              <a:rPr lang="fr-FR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¿QUÉ SE PRETENDE OBTENER O ALCANZAR CON LA PROGRAMACIÓN?</a:t>
            </a:r>
            <a:endParaRPr lang="fr-F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Competencias</a:t>
            </a:r>
            <a:endParaRPr lang="fr-FR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ctr">
              <a:lnSpc>
                <a:spcPct val="150000"/>
              </a:lnSpc>
            </a:pPr>
            <a:r>
              <a:rPr lang="fr-FR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¿QUÉ </a:t>
            </a:r>
            <a:r>
              <a:rPr lang="fr-FR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 UNA COMPETENCIA?</a:t>
            </a:r>
            <a:endParaRPr lang="fr-F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Generales</a:t>
            </a:r>
            <a:endParaRPr lang="fr-F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Específicas</a:t>
            </a:r>
            <a:r>
              <a:rPr lang="fr-FR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Objetivos de la </a:t>
            </a:r>
            <a:r>
              <a:rPr lang="fr-FR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programación</a:t>
            </a:r>
            <a:endParaRPr lang="fr-FR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ctr">
              <a:lnSpc>
                <a:spcPct val="150000"/>
              </a:lnSpc>
            </a:pPr>
            <a:r>
              <a:rPr lang="fr-FR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¿QUÉ ES </a:t>
            </a:r>
            <a:r>
              <a:rPr lang="fr-FR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 OBJETIVO?</a:t>
            </a:r>
            <a:endParaRPr lang="fr-F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Objetivos </a:t>
            </a:r>
            <a:r>
              <a:rPr lang="fr-FR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generales</a:t>
            </a:r>
            <a:r>
              <a:rPr lang="fr-FR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Objetivos </a:t>
            </a:r>
            <a:r>
              <a:rPr lang="fr-FR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específicos</a:t>
            </a:r>
            <a:endParaRPr lang="fr-FR" dirty="0"/>
          </a:p>
        </p:txBody>
      </p:sp>
      <p:sp>
        <p:nvSpPr>
          <p:cNvPr id="5" name="Sous-titre 2"/>
          <p:cNvSpPr txBox="1">
            <a:spLocks/>
          </p:cNvSpPr>
          <p:nvPr/>
        </p:nvSpPr>
        <p:spPr>
          <a:xfrm>
            <a:off x="-36512" y="6561348"/>
            <a:ext cx="9140730" cy="2966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2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1100" b="1" dirty="0">
                <a:latin typeface="Arial" pitchFamily="34" charset="0"/>
                <a:cs typeface="Arial" pitchFamily="34" charset="0"/>
              </a:rPr>
              <a:t>BLOQUE 5</a:t>
            </a:r>
            <a:r>
              <a:rPr lang="es-ES" sz="11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PROGRAMACIÓN DIDÁCTICA EN </a:t>
            </a:r>
            <a:r>
              <a:rPr lang="fr-FR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ELE/L2 </a:t>
            </a:r>
            <a:r>
              <a:rPr lang="es-ES" sz="1100" b="1" dirty="0">
                <a:latin typeface="Arial" pitchFamily="34" charset="0"/>
                <a:cs typeface="Arial" pitchFamily="34" charset="0"/>
              </a:rPr>
              <a:t>/  UGB 2021 / DR. BOP.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1032775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ous-titre 2"/>
          <p:cNvSpPr txBox="1">
            <a:spLocks/>
          </p:cNvSpPr>
          <p:nvPr/>
        </p:nvSpPr>
        <p:spPr>
          <a:xfrm>
            <a:off x="-36512" y="6561348"/>
            <a:ext cx="9140730" cy="2966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2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1100" b="1" dirty="0">
                <a:latin typeface="Arial" pitchFamily="34" charset="0"/>
                <a:cs typeface="Arial" pitchFamily="34" charset="0"/>
              </a:rPr>
              <a:t>BLOQUE 5</a:t>
            </a:r>
            <a:r>
              <a:rPr lang="es-ES" sz="11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PROGRAMACIÓN DIDÁCTICA EN </a:t>
            </a:r>
            <a:r>
              <a:rPr lang="fr-FR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ELE/L2 </a:t>
            </a:r>
            <a:r>
              <a:rPr lang="es-ES" sz="1100" b="1" dirty="0">
                <a:latin typeface="Arial" pitchFamily="34" charset="0"/>
                <a:cs typeface="Arial" pitchFamily="34" charset="0"/>
              </a:rPr>
              <a:t>/  UGB 2021 / DR. BOP.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fr-FR" sz="1100" dirty="0"/>
          </a:p>
        </p:txBody>
      </p:sp>
      <p:sp>
        <p:nvSpPr>
          <p:cNvPr id="4" name="Rectangle 3"/>
          <p:cNvSpPr/>
          <p:nvPr/>
        </p:nvSpPr>
        <p:spPr>
          <a:xfrm>
            <a:off x="0" y="-27384"/>
            <a:ext cx="914073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fr-F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4. CONTENIDOS</a:t>
            </a:r>
            <a:r>
              <a:rPr lang="fr-FR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fr-FR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 algn="just">
              <a:buFont typeface="Wingdings" panose="05000000000000000000" pitchFamily="2" charset="2"/>
              <a:buChar char="q"/>
            </a:pPr>
            <a:r>
              <a:rPr lang="fr-F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fr-FR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Propuesta</a:t>
            </a:r>
            <a:r>
              <a:rPr lang="fr-F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unidades </a:t>
            </a:r>
            <a:r>
              <a:rPr lang="fr-FR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didácticas</a:t>
            </a:r>
            <a:r>
              <a:rPr lang="fr-F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 sus </a:t>
            </a:r>
            <a:r>
              <a:rPr lang="fr-FR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contenidos</a:t>
            </a:r>
            <a:r>
              <a:rPr lang="fr-F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800100" lvl="1" indent="-342900" algn="just">
              <a:buFont typeface="Wingdings" panose="05000000000000000000" pitchFamily="2" charset="2"/>
              <a:buChar char="q"/>
            </a:pPr>
            <a:r>
              <a:rPr lang="fr-FR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Temporalización</a:t>
            </a:r>
            <a:r>
              <a:rPr lang="fr-FR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lvl="0" algn="just"/>
            <a:r>
              <a:rPr lang="fr-FR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fr-FR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fr-FR" sz="20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37720" y="0"/>
            <a:ext cx="4806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PROGRAMACIÓN DIDÁCTICA EN ELE/L2</a:t>
            </a:r>
            <a:endParaRPr lang="fr-FR" dirty="0"/>
          </a:p>
        </p:txBody>
      </p:sp>
      <p:graphicFrame>
        <p:nvGraphicFramePr>
          <p:cNvPr id="36" name="Tableau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225970"/>
              </p:ext>
            </p:extLst>
          </p:nvPr>
        </p:nvGraphicFramePr>
        <p:xfrm>
          <a:off x="0" y="1152685"/>
          <a:ext cx="9140729" cy="49948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62894">
                  <a:extLst>
                    <a:ext uri="{9D8B030D-6E8A-4147-A177-3AD203B41FA5}">
                      <a16:colId xmlns:a16="http://schemas.microsoft.com/office/drawing/2014/main" val="2060668339"/>
                    </a:ext>
                  </a:extLst>
                </a:gridCol>
                <a:gridCol w="4977835">
                  <a:extLst>
                    <a:ext uri="{9D8B030D-6E8A-4147-A177-3AD203B41FA5}">
                      <a16:colId xmlns:a16="http://schemas.microsoft.com/office/drawing/2014/main" val="3167556264"/>
                    </a:ext>
                  </a:extLst>
                </a:gridCol>
              </a:tblGrid>
              <a:tr h="30286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UNIDIDAD 1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Primer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contacto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con el español</a:t>
                      </a:r>
                      <a:endParaRPr lang="fr-FR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99299856"/>
                  </a:ext>
                </a:extLst>
              </a:tr>
              <a:tr h="30286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OBJETIVOS GENERALES Y ESPECÍFICOS 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78898933"/>
                  </a:ext>
                </a:extLst>
              </a:tr>
              <a:tr h="30286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COMPETENCIAS  ESPECÍFICAS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00140118"/>
                  </a:ext>
                </a:extLst>
              </a:tr>
              <a:tr h="44475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CONTENIDOS LÉXICOS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Saludar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y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presentarse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Deletrear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Preguntar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el nombre y el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apellido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Países y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nacionalidades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Algunos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usos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 SER</a:t>
                      </a:r>
                      <a:endParaRPr lang="fr-FR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40205669"/>
                  </a:ext>
                </a:extLst>
              </a:tr>
              <a:tr h="43814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CONTENIDOS LINGÜÍSTICOS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etapa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fonética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La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pronunciación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La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acentuación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El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abecedario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español – Los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verbos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SER y LLAMARSE.</a:t>
                      </a:r>
                      <a:endParaRPr lang="fr-FR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29405124"/>
                  </a:ext>
                </a:extLst>
              </a:tr>
              <a:tr h="43814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COMPRENSIÓN Y EXPRESIÓN ORAL 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Saludar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y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presentar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personas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presentarse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con el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léxico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básico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intentando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pronunciar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bien.</a:t>
                      </a:r>
                      <a:endParaRPr lang="fr-FR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34152890"/>
                  </a:ext>
                </a:extLst>
              </a:tr>
              <a:tr h="242293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COMPRENSIÓN Y EXPRESIÓN ESCRITA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Unos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pequeños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diálogos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servirán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aporte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para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inculcarle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al alumnado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algunos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conocimientos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que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reflejan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contextos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auténticos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comunicación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por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ejemplo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un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diálogo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entre dos alumnos el primer día de clase. El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mapa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 España y de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América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Latina también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será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un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pretexto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para que se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ejercen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los alumnos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fijando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los nombres de países en el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mapa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Esta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estrategia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les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ayudará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entrenarse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para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futuros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ejercicios de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composición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escrita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Breves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textos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dialógicos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sobre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nacionalidades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permitirán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también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preparar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al alumnado a la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escritura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y a la comprensión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escrita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fr-FR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250049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4206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337720" y="0"/>
            <a:ext cx="4806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PROGRAMACIÓN DIDÁCTICA EN ELE/L2</a:t>
            </a: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0" y="601955"/>
            <a:ext cx="914073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spcAft>
                <a:spcPts val="0"/>
              </a:spcAft>
              <a:buSzPts val="1200"/>
              <a:tabLst>
                <a:tab pos="1043305" algn="l"/>
              </a:tabLst>
            </a:pPr>
            <a:r>
              <a:rPr lang="fr-FR" sz="2000" b="1" kern="0" spc="-3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Temporalización</a:t>
            </a:r>
            <a:r>
              <a:rPr lang="fr-FR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fr-FR" sz="20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>
              <a:spcAft>
                <a:spcPts val="0"/>
              </a:spcAft>
              <a:buSzPts val="1200"/>
              <a:tabLst>
                <a:tab pos="1043305" algn="l"/>
              </a:tabLst>
            </a:pPr>
            <a:r>
              <a:rPr lang="fr-FR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El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curso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escolar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en Senegal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abarca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teóricamente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nueve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(9)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meses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de clases o sea de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octubre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 </a:t>
            </a:r>
            <a:r>
              <a:rPr lang="fr-FR" sz="2000" spc="-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junio</a:t>
            </a:r>
            <a:r>
              <a:rPr lang="fr-FR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Por </a:t>
            </a:r>
            <a:r>
              <a:rPr lang="fr-FR" sz="2000" spc="-25" dirty="0">
                <a:latin typeface="Times New Roman" panose="02020603050405020304" pitchFamily="18" charset="0"/>
                <a:ea typeface="Times New Roman" panose="02020603050405020304" pitchFamily="18" charset="0"/>
              </a:rPr>
              <a:t>lo 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que se refiere al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horario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otorgado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 </a:t>
            </a:r>
            <a:r>
              <a:rPr lang="fr-FR" sz="2000" spc="-25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asignatura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Español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(LVII), son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cuatro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horas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(4 </a:t>
            </a:r>
            <a:r>
              <a:rPr lang="fr-FR" sz="20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h) </a:t>
            </a:r>
            <a:r>
              <a:rPr lang="fr-FR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semanales</a:t>
            </a:r>
            <a:r>
              <a:rPr lang="fr-FR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reducidas</a:t>
            </a:r>
            <a:r>
              <a:rPr lang="fr-FR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hoy a tres </a:t>
            </a:r>
            <a:r>
              <a:rPr lang="fr-FR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horas</a:t>
            </a:r>
            <a:r>
              <a:rPr lang="fr-FR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(3 h). 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En este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sentido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ideal y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matemáticamente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fr-FR" sz="2000" spc="-25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perfecta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temporalización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sería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distribuir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las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doce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(12) unidades en los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nueve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meses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), es de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decir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cuatro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(4) unidades por trimestre.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Suponiendo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que el mes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consta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de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cuatro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(4)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semanas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nos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encontraríamos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entonces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con </a:t>
            </a:r>
            <a:r>
              <a:rPr lang="fr-FR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108 </a:t>
            </a:r>
            <a:r>
              <a:rPr lang="fr-FR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horas</a:t>
            </a:r>
            <a:r>
              <a:rPr lang="fr-FR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para </a:t>
            </a:r>
            <a:r>
              <a:rPr lang="fr-FR" sz="2000" spc="-15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nueve</a:t>
            </a:r>
            <a:r>
              <a:rPr lang="fr-FR" sz="20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(9)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meses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fr-FR" sz="2000" spc="-5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esto</a:t>
            </a:r>
            <a:r>
              <a:rPr lang="fr-FR" sz="2000" spc="-4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significa</a:t>
            </a:r>
            <a:r>
              <a:rPr lang="fr-FR" sz="2000" spc="-6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que</a:t>
            </a:r>
            <a:r>
              <a:rPr lang="fr-FR" sz="2000" spc="-6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se</a:t>
            </a:r>
            <a:r>
              <a:rPr lang="fr-FR" sz="2000" spc="-3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impartirían</a:t>
            </a:r>
            <a:r>
              <a:rPr lang="fr-FR" sz="2000" spc="-7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12</a:t>
            </a:r>
            <a:r>
              <a:rPr lang="fr-FR" sz="2000" spc="-4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horas</a:t>
            </a:r>
            <a:r>
              <a:rPr lang="fr-FR" sz="2000" spc="-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de</a:t>
            </a:r>
            <a:r>
              <a:rPr lang="fr-FR" sz="2000" spc="-6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clases por mes.</a:t>
            </a:r>
            <a:r>
              <a:rPr lang="fr-FR" sz="2000" spc="-5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De</a:t>
            </a:r>
            <a:r>
              <a:rPr lang="fr-FR" sz="2000" spc="-5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allí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fr-FR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nueve</a:t>
            </a:r>
            <a:r>
              <a:rPr lang="fr-FR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horas</a:t>
            </a:r>
            <a:r>
              <a:rPr lang="fr-FR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(9 h)</a:t>
            </a:r>
            <a:r>
              <a:rPr lang="fr-FR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por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unidad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didáctica en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función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de </a:t>
            </a:r>
            <a:r>
              <a:rPr lang="fr-FR" sz="2000" spc="-2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las </a:t>
            </a:r>
            <a:r>
              <a:rPr lang="fr-FR" sz="2000" spc="-2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108 </a:t>
            </a:r>
            <a:r>
              <a:rPr lang="fr-FR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horas</a:t>
            </a:r>
            <a:r>
              <a:rPr lang="fr-FR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lvl="1" algn="just">
              <a:spcAft>
                <a:spcPts val="0"/>
              </a:spcAft>
              <a:buSzPts val="1200"/>
              <a:tabLst>
                <a:tab pos="1043305" algn="l"/>
              </a:tabLst>
            </a:pPr>
            <a:r>
              <a:rPr lang="fr-FR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Desafortunadamente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fr-FR" sz="2000" spc="-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tal</a:t>
            </a:r>
            <a:r>
              <a:rPr lang="fr-FR" sz="2000" spc="-9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no</a:t>
            </a:r>
            <a:r>
              <a:rPr lang="fr-FR" sz="2000" spc="-4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es</a:t>
            </a:r>
            <a:r>
              <a:rPr lang="fr-FR" sz="2000" spc="-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</a:t>
            </a:r>
            <a:r>
              <a:rPr lang="fr-FR" sz="2000" spc="-7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realidad</a:t>
            </a:r>
            <a:r>
              <a:rPr lang="fr-FR" sz="2000" spc="-6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en</a:t>
            </a:r>
            <a:r>
              <a:rPr lang="fr-FR" sz="2000" spc="-9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el</a:t>
            </a:r>
            <a:r>
              <a:rPr lang="fr-FR" sz="2000" spc="-9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terreno</a:t>
            </a:r>
            <a:r>
              <a:rPr lang="fr-FR" sz="2000" spc="-4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por</a:t>
            </a:r>
            <a:r>
              <a:rPr lang="fr-FR" sz="2000" spc="-6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spc="-25" dirty="0">
                <a:latin typeface="Times New Roman" panose="02020603050405020304" pitchFamily="18" charset="0"/>
                <a:ea typeface="Times New Roman" panose="02020603050405020304" pitchFamily="18" charset="0"/>
              </a:rPr>
              <a:t>lo</a:t>
            </a:r>
            <a:r>
              <a:rPr lang="fr-FR" sz="2000" spc="-4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que</a:t>
            </a:r>
            <a:r>
              <a:rPr lang="fr-FR" sz="2000" spc="-6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hay</a:t>
            </a:r>
            <a:r>
              <a:rPr lang="fr-FR" sz="2000" spc="-1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días</a:t>
            </a:r>
            <a:r>
              <a:rPr lang="fr-FR" sz="2000" spc="-5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festivos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exámenes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parciales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</a:t>
            </a:r>
            <a:r>
              <a:rPr lang="fr-FR" sz="20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pruebas</a:t>
            </a:r>
            <a:r>
              <a:rPr lang="fr-FR" sz="2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finales del primer trimestre </a:t>
            </a:r>
            <a:r>
              <a:rPr lang="fr-FR" sz="2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y del </a:t>
            </a:r>
            <a:r>
              <a:rPr lang="fr-FR" sz="20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último</a:t>
            </a:r>
            <a:r>
              <a:rPr lang="fr-FR" sz="2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trimestre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y a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veces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huelgas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de profesores o</a:t>
            </a:r>
            <a:r>
              <a:rPr lang="fr-FR" sz="2000" spc="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alumnos.</a:t>
            </a:r>
          </a:p>
          <a:p>
            <a:pPr lvl="1" algn="just">
              <a:spcAft>
                <a:spcPts val="0"/>
              </a:spcAft>
              <a:buSzPts val="1200"/>
              <a:tabLst>
                <a:tab pos="1043305" algn="l"/>
              </a:tabLst>
            </a:pPr>
            <a:r>
              <a:rPr lang="fr-FR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En</a:t>
            </a:r>
            <a:r>
              <a:rPr lang="fr-FR" sz="2000" spc="-9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sintonía</a:t>
            </a:r>
            <a:r>
              <a:rPr lang="fr-FR" sz="2000" spc="-6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con</a:t>
            </a:r>
            <a:r>
              <a:rPr lang="fr-FR" sz="2000" spc="-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estas</a:t>
            </a:r>
            <a:r>
              <a:rPr lang="fr-FR" sz="2000" spc="-7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consideraciones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fr-FR" sz="2000" spc="-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contamos</a:t>
            </a:r>
            <a:r>
              <a:rPr lang="fr-FR" sz="2000" spc="-7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con</a:t>
            </a:r>
            <a:r>
              <a:rPr lang="fr-FR" sz="2000" spc="-8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temporalizar</a:t>
            </a:r>
            <a:r>
              <a:rPr lang="fr-FR" sz="2000" spc="-5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dicha</a:t>
            </a:r>
            <a:r>
              <a:rPr lang="fr-FR" sz="2000" spc="-6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propuesta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didáctica con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flexibilidad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intentando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que se den clases para el mayor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número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de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horas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posibles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o sea vamos a </a:t>
            </a:r>
            <a:r>
              <a:rPr lang="fr-FR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programar</a:t>
            </a:r>
            <a:r>
              <a:rPr lang="fr-FR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para 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 cada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unidad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didáctica </a:t>
            </a:r>
            <a:r>
              <a:rPr lang="fr-FR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nueve</a:t>
            </a:r>
            <a:r>
              <a:rPr lang="fr-FR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(9 </a:t>
            </a:r>
            <a:r>
              <a:rPr lang="fr-FR" sz="20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h)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horas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para que los objetivos que nos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hemos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fijados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se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traduzcan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en resultados concretos y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competencias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de los que se </a:t>
            </a:r>
            <a:r>
              <a:rPr lang="fr-FR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benefician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spc="-1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los</a:t>
            </a:r>
            <a:r>
              <a:rPr lang="fr-FR" sz="2000" spc="3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alumnos</a:t>
            </a:r>
            <a:r>
              <a:rPr lang="fr-FR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fr-FR" sz="2000" dirty="0"/>
          </a:p>
        </p:txBody>
      </p:sp>
      <p:sp>
        <p:nvSpPr>
          <p:cNvPr id="6" name="Sous-titre 2"/>
          <p:cNvSpPr txBox="1">
            <a:spLocks/>
          </p:cNvSpPr>
          <p:nvPr/>
        </p:nvSpPr>
        <p:spPr>
          <a:xfrm>
            <a:off x="-36512" y="6561348"/>
            <a:ext cx="9140730" cy="2966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2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1100" b="1" dirty="0">
                <a:latin typeface="Arial" pitchFamily="34" charset="0"/>
                <a:cs typeface="Arial" pitchFamily="34" charset="0"/>
              </a:rPr>
              <a:t>BLOQUE 5</a:t>
            </a:r>
            <a:r>
              <a:rPr lang="es-ES" sz="11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PROGRAMACIÓN DIDÁCTICA EN </a:t>
            </a:r>
            <a:r>
              <a:rPr lang="fr-FR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ELE/L2 </a:t>
            </a:r>
            <a:r>
              <a:rPr lang="es-ES" sz="1100" b="1" dirty="0">
                <a:latin typeface="Arial" pitchFamily="34" charset="0"/>
                <a:cs typeface="Arial" pitchFamily="34" charset="0"/>
              </a:rPr>
              <a:t>/  UGB 2021 / DR. BOP.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2104834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337720" y="0"/>
            <a:ext cx="4806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PROGRAMACIÓN DIDÁCTICA EN ELE/L2</a:t>
            </a: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0" y="44624"/>
            <a:ext cx="91440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fr-FR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RECURSOS METODOLÓGICOS	</a:t>
            </a:r>
          </a:p>
          <a:p>
            <a:pPr marL="800100" lvl="1" indent="-342900" algn="just">
              <a:buFont typeface="Wingdings" panose="05000000000000000000" pitchFamily="2" charset="2"/>
              <a:buChar char="q"/>
            </a:pPr>
            <a:r>
              <a:rPr lang="fr-FR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fr-FR" sz="1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Principios</a:t>
            </a:r>
            <a:r>
              <a:rPr lang="fr-FR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fr-FR" sz="1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intervención</a:t>
            </a:r>
            <a:r>
              <a:rPr lang="fr-FR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educativa</a:t>
            </a:r>
            <a:endParaRPr lang="fr-FR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 algn="just">
              <a:buFont typeface="Wingdings" panose="05000000000000000000" pitchFamily="2" charset="2"/>
              <a:buChar char="ü"/>
            </a:pPr>
            <a:r>
              <a:rPr lang="fr-FR" sz="1600" dirty="0" err="1"/>
              <a:t>C</a:t>
            </a:r>
            <a:r>
              <a:rPr lang="fr-FR" sz="1600" dirty="0" err="1" smtClean="0"/>
              <a:t>onstructivismo</a:t>
            </a:r>
            <a:r>
              <a:rPr lang="fr-FR" sz="1600" dirty="0" smtClean="0"/>
              <a:t> </a:t>
            </a:r>
            <a:r>
              <a:rPr lang="fr-FR" sz="1600" dirty="0" err="1" smtClean="0"/>
              <a:t>vigotskiano</a:t>
            </a:r>
            <a:r>
              <a:rPr lang="fr-FR" sz="1600" dirty="0"/>
              <a:t>:</a:t>
            </a:r>
            <a:r>
              <a:rPr lang="fr-FR" sz="1600" dirty="0" smtClean="0"/>
              <a:t> </a:t>
            </a:r>
            <a:r>
              <a:rPr lang="fr-FR" sz="1600" dirty="0" err="1"/>
              <a:t>Dicho</a:t>
            </a:r>
            <a:r>
              <a:rPr lang="fr-FR" sz="1600" dirty="0"/>
              <a:t> </a:t>
            </a:r>
            <a:r>
              <a:rPr lang="fr-FR" sz="1600" b="1" dirty="0" err="1"/>
              <a:t>paradigma</a:t>
            </a:r>
            <a:r>
              <a:rPr lang="fr-FR" sz="1600" b="1" dirty="0"/>
              <a:t> </a:t>
            </a:r>
            <a:r>
              <a:rPr lang="fr-FR" sz="1600" b="1" dirty="0" err="1"/>
              <a:t>constructivista</a:t>
            </a:r>
            <a:r>
              <a:rPr lang="fr-FR" sz="1600" b="1" dirty="0"/>
              <a:t> </a:t>
            </a:r>
            <a:r>
              <a:rPr lang="fr-FR" sz="1600" dirty="0" err="1"/>
              <a:t>permite</a:t>
            </a:r>
            <a:r>
              <a:rPr lang="fr-FR" sz="1600" dirty="0"/>
              <a:t> que, el </a:t>
            </a:r>
            <a:r>
              <a:rPr lang="fr-FR" sz="1600" dirty="0" err="1"/>
              <a:t>aprendiz</a:t>
            </a:r>
            <a:r>
              <a:rPr lang="fr-FR" sz="1600" dirty="0"/>
              <a:t>, conforme va </a:t>
            </a:r>
            <a:r>
              <a:rPr lang="fr-FR" sz="1600" dirty="0" err="1"/>
              <a:t>estudiando</a:t>
            </a:r>
            <a:r>
              <a:rPr lang="fr-FR" sz="1600" dirty="0"/>
              <a:t>, al </a:t>
            </a:r>
            <a:r>
              <a:rPr lang="fr-FR" sz="1600" dirty="0" err="1"/>
              <a:t>mismo</a:t>
            </a:r>
            <a:r>
              <a:rPr lang="fr-FR" sz="1600" dirty="0"/>
              <a:t> </a:t>
            </a:r>
            <a:r>
              <a:rPr lang="fr-FR" sz="1600" dirty="0" err="1"/>
              <a:t>tiempo</a:t>
            </a:r>
            <a:r>
              <a:rPr lang="fr-FR" sz="1600" dirty="0"/>
              <a:t> que </a:t>
            </a:r>
            <a:r>
              <a:rPr lang="fr-FR" sz="1600" dirty="0" err="1"/>
              <a:t>está</a:t>
            </a:r>
            <a:r>
              <a:rPr lang="fr-FR" sz="1600" dirty="0"/>
              <a:t> </a:t>
            </a:r>
            <a:r>
              <a:rPr lang="fr-FR" sz="1600" dirty="0" err="1"/>
              <a:t>integrando</a:t>
            </a:r>
            <a:r>
              <a:rPr lang="fr-FR" sz="1600" dirty="0"/>
              <a:t> el </a:t>
            </a:r>
            <a:r>
              <a:rPr lang="fr-FR" sz="1600" dirty="0" smtClean="0"/>
              <a:t>input (aducto), </a:t>
            </a:r>
            <a:r>
              <a:rPr lang="fr-FR" sz="1600" dirty="0" err="1"/>
              <a:t>llega</a:t>
            </a:r>
            <a:r>
              <a:rPr lang="fr-FR" sz="1600" dirty="0"/>
              <a:t> a </a:t>
            </a:r>
            <a:r>
              <a:rPr lang="fr-FR" sz="1600" dirty="0" err="1"/>
              <a:t>construir</a:t>
            </a:r>
            <a:r>
              <a:rPr lang="fr-FR" sz="1600" dirty="0"/>
              <a:t> el conocimiento con </a:t>
            </a:r>
            <a:r>
              <a:rPr lang="fr-FR" sz="1600" dirty="0" err="1"/>
              <a:t>vistas</a:t>
            </a:r>
            <a:r>
              <a:rPr lang="fr-FR" sz="1600" dirty="0"/>
              <a:t> a </a:t>
            </a:r>
            <a:r>
              <a:rPr lang="fr-FR" sz="1600" dirty="0" err="1"/>
              <a:t>adquirirlo</a:t>
            </a:r>
            <a:r>
              <a:rPr lang="fr-FR" sz="1600" dirty="0"/>
              <a:t> y </a:t>
            </a:r>
            <a:r>
              <a:rPr lang="fr-FR" sz="1600" dirty="0" err="1"/>
              <a:t>apropiarse</a:t>
            </a:r>
            <a:r>
              <a:rPr lang="fr-FR" sz="1600" dirty="0"/>
              <a:t> de </a:t>
            </a:r>
            <a:r>
              <a:rPr lang="fr-FR" sz="1600" dirty="0" err="1"/>
              <a:t>nuevas</a:t>
            </a:r>
            <a:r>
              <a:rPr lang="fr-FR" sz="1600" dirty="0"/>
              <a:t> </a:t>
            </a:r>
            <a:r>
              <a:rPr lang="fr-FR" sz="1600" dirty="0" err="1"/>
              <a:t>competencias</a:t>
            </a:r>
            <a:r>
              <a:rPr lang="fr-FR" sz="1600" dirty="0"/>
              <a:t> con las que, de forma </a:t>
            </a:r>
            <a:r>
              <a:rPr lang="fr-FR" sz="1600" dirty="0" err="1"/>
              <a:t>deductiva</a:t>
            </a:r>
            <a:r>
              <a:rPr lang="fr-FR" sz="1600" dirty="0"/>
              <a:t>, </a:t>
            </a:r>
            <a:r>
              <a:rPr lang="fr-FR" sz="1600" dirty="0" err="1"/>
              <a:t>podrá</a:t>
            </a:r>
            <a:r>
              <a:rPr lang="fr-FR" sz="1600" dirty="0"/>
              <a:t> </a:t>
            </a:r>
            <a:r>
              <a:rPr lang="fr-FR" sz="1600" dirty="0" err="1"/>
              <a:t>proceder</a:t>
            </a:r>
            <a:r>
              <a:rPr lang="fr-FR" sz="1600" dirty="0"/>
              <a:t> a la </a:t>
            </a:r>
            <a:r>
              <a:rPr lang="fr-FR" sz="1600" dirty="0" err="1"/>
              <a:t>aplicación</a:t>
            </a:r>
            <a:r>
              <a:rPr lang="fr-FR" sz="1600" dirty="0"/>
              <a:t> de </a:t>
            </a:r>
            <a:r>
              <a:rPr lang="fr-FR" sz="1600" dirty="0" err="1"/>
              <a:t>dicho</a:t>
            </a:r>
            <a:r>
              <a:rPr lang="fr-FR" sz="1600" dirty="0"/>
              <a:t> conocimiento a </a:t>
            </a:r>
            <a:r>
              <a:rPr lang="fr-FR" sz="1600" dirty="0" err="1"/>
              <a:t>otros</a:t>
            </a:r>
            <a:r>
              <a:rPr lang="fr-FR" sz="1600" dirty="0"/>
              <a:t> </a:t>
            </a:r>
            <a:r>
              <a:rPr lang="fr-FR" sz="1600" dirty="0" err="1" smtClean="0"/>
              <a:t>contextos</a:t>
            </a:r>
            <a:r>
              <a:rPr lang="fr-FR" sz="1600" dirty="0" smtClean="0"/>
              <a:t> con el </a:t>
            </a:r>
            <a:r>
              <a:rPr lang="fr-FR" sz="1600" dirty="0" err="1" smtClean="0"/>
              <a:t>ouput</a:t>
            </a:r>
            <a:r>
              <a:rPr lang="fr-FR" sz="1600" dirty="0" smtClean="0"/>
              <a:t> (el </a:t>
            </a:r>
            <a:r>
              <a:rPr lang="fr-FR" sz="1600" dirty="0" err="1" smtClean="0"/>
              <a:t>educto</a:t>
            </a:r>
            <a:r>
              <a:rPr lang="fr-FR" sz="1600" dirty="0" smtClean="0"/>
              <a:t>). </a:t>
            </a:r>
          </a:p>
          <a:p>
            <a:pPr marL="800100" lvl="1" indent="-342900" algn="just">
              <a:buFont typeface="Wingdings" panose="05000000000000000000" pitchFamily="2" charset="2"/>
              <a:buChar char="ü"/>
            </a:pPr>
            <a:r>
              <a:rPr lang="fr-FR" sz="1600" dirty="0" smtClean="0"/>
              <a:t>Zona </a:t>
            </a:r>
            <a:r>
              <a:rPr lang="fr-FR" sz="1600" dirty="0"/>
              <a:t>de </a:t>
            </a:r>
            <a:r>
              <a:rPr lang="fr-FR" sz="1600" dirty="0" err="1"/>
              <a:t>Desarrollo</a:t>
            </a:r>
            <a:r>
              <a:rPr lang="fr-FR" sz="1600" dirty="0"/>
              <a:t> </a:t>
            </a:r>
            <a:r>
              <a:rPr lang="fr-FR" sz="1600" dirty="0" err="1"/>
              <a:t>Actual</a:t>
            </a:r>
            <a:r>
              <a:rPr lang="fr-FR" sz="1600" dirty="0"/>
              <a:t> (ZDA) </a:t>
            </a:r>
          </a:p>
          <a:p>
            <a:pPr marL="800100" lvl="1" indent="-342900" algn="just">
              <a:buFont typeface="Wingdings" panose="05000000000000000000" pitchFamily="2" charset="2"/>
              <a:buChar char="ü"/>
            </a:pPr>
            <a:r>
              <a:rPr lang="fr-FR" sz="1600" dirty="0" smtClean="0"/>
              <a:t>Zona </a:t>
            </a:r>
            <a:r>
              <a:rPr lang="fr-FR" sz="1600" dirty="0"/>
              <a:t>de </a:t>
            </a:r>
            <a:r>
              <a:rPr lang="fr-FR" sz="1600" dirty="0" err="1"/>
              <a:t>desarrollo</a:t>
            </a:r>
            <a:r>
              <a:rPr lang="fr-FR" sz="1600" dirty="0"/>
              <a:t> </a:t>
            </a:r>
            <a:r>
              <a:rPr lang="fr-FR" sz="1600" dirty="0" err="1"/>
              <a:t>próximo</a:t>
            </a:r>
            <a:r>
              <a:rPr lang="fr-FR" sz="1600" dirty="0"/>
              <a:t> (ZDP) </a:t>
            </a:r>
          </a:p>
          <a:p>
            <a:pPr marL="800100" lvl="1" indent="-342900" algn="just">
              <a:buFont typeface="Wingdings" panose="05000000000000000000" pitchFamily="2" charset="2"/>
              <a:buChar char="ü"/>
            </a:pPr>
            <a:r>
              <a:rPr lang="fr-FR" sz="1600" dirty="0" err="1" smtClean="0"/>
              <a:t>Relación</a:t>
            </a:r>
            <a:r>
              <a:rPr lang="fr-FR" sz="1600" dirty="0" smtClean="0"/>
              <a:t> </a:t>
            </a:r>
            <a:r>
              <a:rPr lang="fr-FR" sz="1600" dirty="0"/>
              <a:t>entre </a:t>
            </a:r>
            <a:r>
              <a:rPr lang="fr-FR" sz="1600" dirty="0" err="1"/>
              <a:t>Pensamiento</a:t>
            </a:r>
            <a:r>
              <a:rPr lang="fr-FR" sz="1600" dirty="0"/>
              <a:t> y </a:t>
            </a:r>
            <a:r>
              <a:rPr lang="fr-FR" sz="1600" dirty="0" err="1" smtClean="0"/>
              <a:t>lenguaje</a:t>
            </a:r>
            <a:endParaRPr lang="fr-FR" sz="1600" dirty="0" smtClean="0"/>
          </a:p>
          <a:p>
            <a:pPr lvl="1" algn="just"/>
            <a:r>
              <a:rPr lang="fr-FR" sz="1600" dirty="0" err="1" smtClean="0"/>
              <a:t>Vigotsky</a:t>
            </a:r>
            <a:r>
              <a:rPr lang="fr-FR" sz="1600" dirty="0" smtClean="0"/>
              <a:t> </a:t>
            </a:r>
            <a:r>
              <a:rPr lang="fr-FR" sz="1600" dirty="0"/>
              <a:t>(</a:t>
            </a:r>
            <a:r>
              <a:rPr lang="fr-FR" sz="1600" dirty="0" smtClean="0"/>
              <a:t>1995, p. 198):</a:t>
            </a:r>
            <a:r>
              <a:rPr lang="fr-FR" sz="1600" dirty="0"/>
              <a:t> </a:t>
            </a:r>
            <a:r>
              <a:rPr lang="fr-FR" sz="1600" dirty="0" smtClean="0"/>
              <a:t>“</a:t>
            </a:r>
            <a:r>
              <a:rPr lang="fr-FR" sz="1600" dirty="0" err="1"/>
              <a:t>Intentaba</a:t>
            </a:r>
            <a:r>
              <a:rPr lang="fr-FR" sz="1600" dirty="0"/>
              <a:t> </a:t>
            </a:r>
            <a:r>
              <a:rPr lang="fr-FR" sz="1600" dirty="0" err="1"/>
              <a:t>explicar</a:t>
            </a:r>
            <a:r>
              <a:rPr lang="fr-FR" sz="1600" dirty="0"/>
              <a:t> las </a:t>
            </a:r>
            <a:r>
              <a:rPr lang="fr-FR" sz="1600" dirty="0" err="1"/>
              <a:t>propiedades</a:t>
            </a:r>
            <a:r>
              <a:rPr lang="fr-FR" sz="1600" dirty="0"/>
              <a:t> del </a:t>
            </a:r>
            <a:r>
              <a:rPr lang="fr-FR" sz="1600" dirty="0" err="1"/>
              <a:t>pensamiento</a:t>
            </a:r>
            <a:r>
              <a:rPr lang="fr-FR" sz="1600" dirty="0"/>
              <a:t> verbal </a:t>
            </a:r>
            <a:r>
              <a:rPr lang="fr-FR" sz="1600" dirty="0" err="1"/>
              <a:t>descomponiéndolo</a:t>
            </a:r>
            <a:r>
              <a:rPr lang="fr-FR" sz="1600" dirty="0"/>
              <a:t> en sus elementos </a:t>
            </a:r>
            <a:r>
              <a:rPr lang="fr-FR" sz="1600" dirty="0" err="1"/>
              <a:t>básicos</a:t>
            </a:r>
            <a:r>
              <a:rPr lang="fr-FR" sz="1600" dirty="0"/>
              <a:t>, </a:t>
            </a:r>
            <a:r>
              <a:rPr lang="fr-FR" sz="1600" dirty="0" err="1"/>
              <a:t>pensamiento</a:t>
            </a:r>
            <a:r>
              <a:rPr lang="fr-FR" sz="1600" dirty="0"/>
              <a:t> y palabra, </a:t>
            </a:r>
            <a:r>
              <a:rPr lang="fr-FR" sz="1600" dirty="0" err="1"/>
              <a:t>ninguno</a:t>
            </a:r>
            <a:r>
              <a:rPr lang="fr-FR" sz="1600" dirty="0"/>
              <a:t> de los </a:t>
            </a:r>
            <a:r>
              <a:rPr lang="fr-FR" sz="1600" dirty="0" err="1"/>
              <a:t>cuales</a:t>
            </a:r>
            <a:r>
              <a:rPr lang="fr-FR" sz="1600" dirty="0"/>
              <a:t> </a:t>
            </a:r>
            <a:r>
              <a:rPr lang="fr-FR" sz="1600" dirty="0" err="1"/>
              <a:t>posee</a:t>
            </a:r>
            <a:r>
              <a:rPr lang="fr-FR" sz="1600" dirty="0"/>
              <a:t>, </a:t>
            </a:r>
            <a:r>
              <a:rPr lang="fr-FR" sz="1600" dirty="0" err="1"/>
              <a:t>tomado</a:t>
            </a:r>
            <a:r>
              <a:rPr lang="fr-FR" sz="1600" dirty="0"/>
              <a:t> </a:t>
            </a:r>
            <a:r>
              <a:rPr lang="fr-FR" sz="1600" dirty="0" err="1"/>
              <a:t>separadamente</a:t>
            </a:r>
            <a:r>
              <a:rPr lang="fr-FR" sz="1600" dirty="0"/>
              <a:t>, las </a:t>
            </a:r>
            <a:r>
              <a:rPr lang="fr-FR" sz="1600" dirty="0" err="1"/>
              <a:t>propiedades</a:t>
            </a:r>
            <a:r>
              <a:rPr lang="fr-FR" sz="1600" dirty="0"/>
              <a:t> del todo</a:t>
            </a:r>
            <a:r>
              <a:rPr lang="fr-FR" sz="1600" dirty="0" smtClean="0"/>
              <a:t>”. </a:t>
            </a:r>
            <a:r>
              <a:rPr lang="fr-FR" sz="1600" dirty="0"/>
              <a:t>E</a:t>
            </a:r>
            <a:r>
              <a:rPr lang="fr-FR" sz="1600" dirty="0" smtClean="0"/>
              <a:t>n </a:t>
            </a:r>
            <a:r>
              <a:rPr lang="fr-FR" sz="1600" dirty="0" err="1"/>
              <a:t>bajas</a:t>
            </a:r>
            <a:r>
              <a:rPr lang="fr-FR" sz="1600" dirty="0"/>
              <a:t> </a:t>
            </a:r>
            <a:r>
              <a:rPr lang="fr-FR" sz="1600" dirty="0" err="1"/>
              <a:t>edades</a:t>
            </a:r>
            <a:r>
              <a:rPr lang="fr-FR" sz="1600" dirty="0"/>
              <a:t> se </a:t>
            </a:r>
            <a:r>
              <a:rPr lang="fr-FR" sz="1600" dirty="0" err="1"/>
              <a:t>desarrollan</a:t>
            </a:r>
            <a:r>
              <a:rPr lang="fr-FR" sz="1600" dirty="0"/>
              <a:t> </a:t>
            </a:r>
            <a:r>
              <a:rPr lang="fr-FR" sz="1600" dirty="0" err="1"/>
              <a:t>pensamiento</a:t>
            </a:r>
            <a:r>
              <a:rPr lang="fr-FR" sz="1600" dirty="0"/>
              <a:t> y </a:t>
            </a:r>
            <a:r>
              <a:rPr lang="fr-FR" sz="1600" dirty="0" err="1"/>
              <a:t>lenguaje</a:t>
            </a:r>
            <a:r>
              <a:rPr lang="fr-FR" sz="1600" dirty="0"/>
              <a:t> de forma </a:t>
            </a:r>
            <a:r>
              <a:rPr lang="fr-FR" sz="1600" dirty="0" err="1"/>
              <a:t>separada</a:t>
            </a:r>
            <a:r>
              <a:rPr lang="fr-FR" sz="1600" dirty="0"/>
              <a:t>, </a:t>
            </a:r>
            <a:r>
              <a:rPr lang="fr-FR" sz="1600" dirty="0" err="1" smtClean="0"/>
              <a:t>deben</a:t>
            </a:r>
            <a:r>
              <a:rPr lang="fr-FR" sz="1600" dirty="0" smtClean="0"/>
              <a:t> </a:t>
            </a:r>
            <a:r>
              <a:rPr lang="fr-FR" sz="1600" dirty="0" err="1"/>
              <a:t>ir</a:t>
            </a:r>
            <a:r>
              <a:rPr lang="fr-FR" sz="1600" dirty="0"/>
              <a:t> </a:t>
            </a:r>
            <a:r>
              <a:rPr lang="fr-FR" sz="1600" dirty="0" err="1"/>
              <a:t>juntos</a:t>
            </a:r>
            <a:r>
              <a:rPr lang="fr-FR" sz="1600" dirty="0"/>
              <a:t> </a:t>
            </a:r>
            <a:r>
              <a:rPr lang="fr-FR" sz="1600" dirty="0" err="1" smtClean="0"/>
              <a:t>mientras</a:t>
            </a:r>
            <a:r>
              <a:rPr lang="fr-FR" sz="1600" dirty="0" smtClean="0"/>
              <a:t> </a:t>
            </a:r>
            <a:r>
              <a:rPr lang="fr-FR" sz="1600" dirty="0" err="1" smtClean="0"/>
              <a:t>crece</a:t>
            </a:r>
            <a:r>
              <a:rPr lang="fr-FR" sz="1600" dirty="0" smtClean="0"/>
              <a:t> el niño porque </a:t>
            </a:r>
            <a:r>
              <a:rPr lang="fr-FR" sz="1600" dirty="0" err="1"/>
              <a:t>según</a:t>
            </a:r>
            <a:r>
              <a:rPr lang="fr-FR" sz="1600" dirty="0"/>
              <a:t> el </a:t>
            </a:r>
            <a:r>
              <a:rPr lang="fr-FR" sz="1600" dirty="0" err="1"/>
              <a:t>mismo</a:t>
            </a:r>
            <a:r>
              <a:rPr lang="fr-FR" sz="1600" dirty="0"/>
              <a:t> </a:t>
            </a:r>
            <a:r>
              <a:rPr lang="fr-FR" sz="1600" dirty="0" err="1" smtClean="0"/>
              <a:t>Vigotsky</a:t>
            </a:r>
            <a:r>
              <a:rPr lang="fr-FR" sz="1600" dirty="0" smtClean="0"/>
              <a:t> (1995, p. </a:t>
            </a:r>
            <a:r>
              <a:rPr lang="fr-FR" sz="1600" dirty="0"/>
              <a:t>198)</a:t>
            </a:r>
            <a:r>
              <a:rPr lang="fr-FR" sz="1600" dirty="0" smtClean="0"/>
              <a:t>, “</a:t>
            </a:r>
            <a:r>
              <a:rPr lang="fr-FR" sz="1600" dirty="0"/>
              <a:t>el </a:t>
            </a:r>
            <a:r>
              <a:rPr lang="fr-FR" sz="1600" dirty="0" err="1"/>
              <a:t>significado</a:t>
            </a:r>
            <a:r>
              <a:rPr lang="fr-FR" sz="1600" dirty="0"/>
              <a:t> de una palabra </a:t>
            </a:r>
            <a:r>
              <a:rPr lang="fr-FR" sz="1600" dirty="0" err="1"/>
              <a:t>representa</a:t>
            </a:r>
            <a:r>
              <a:rPr lang="fr-FR" sz="1600" dirty="0"/>
              <a:t> una amalgama tan </a:t>
            </a:r>
            <a:r>
              <a:rPr lang="fr-FR" sz="1600" dirty="0" err="1"/>
              <a:t>estrecha</a:t>
            </a:r>
            <a:r>
              <a:rPr lang="fr-FR" sz="1600" dirty="0"/>
              <a:t> de </a:t>
            </a:r>
            <a:r>
              <a:rPr lang="fr-FR" sz="1600" dirty="0" err="1"/>
              <a:t>pensamiento</a:t>
            </a:r>
            <a:r>
              <a:rPr lang="fr-FR" sz="1600" dirty="0"/>
              <a:t> y </a:t>
            </a:r>
            <a:r>
              <a:rPr lang="fr-FR" sz="1600" dirty="0" err="1"/>
              <a:t>lenguaje</a:t>
            </a:r>
            <a:r>
              <a:rPr lang="fr-FR" sz="1600" dirty="0"/>
              <a:t> que es </a:t>
            </a:r>
            <a:r>
              <a:rPr lang="fr-FR" sz="1600" dirty="0" err="1"/>
              <a:t>difícil</a:t>
            </a:r>
            <a:r>
              <a:rPr lang="fr-FR" sz="1600" dirty="0"/>
              <a:t> </a:t>
            </a:r>
            <a:r>
              <a:rPr lang="fr-FR" sz="1600" dirty="0" err="1"/>
              <a:t>decir</a:t>
            </a:r>
            <a:r>
              <a:rPr lang="fr-FR" sz="1600" dirty="0"/>
              <a:t> si es un </a:t>
            </a:r>
            <a:r>
              <a:rPr lang="fr-FR" sz="1600" dirty="0" err="1"/>
              <a:t>fenómeno</a:t>
            </a:r>
            <a:r>
              <a:rPr lang="fr-FR" sz="1600" dirty="0"/>
              <a:t> del habla o un </a:t>
            </a:r>
            <a:r>
              <a:rPr lang="fr-FR" sz="1600" dirty="0" err="1"/>
              <a:t>fenómeno</a:t>
            </a:r>
            <a:r>
              <a:rPr lang="fr-FR" sz="1600" dirty="0"/>
              <a:t> del </a:t>
            </a:r>
            <a:r>
              <a:rPr lang="fr-FR" sz="1600" dirty="0" err="1"/>
              <a:t>pensamiento</a:t>
            </a:r>
            <a:r>
              <a:rPr lang="fr-FR" sz="1600" dirty="0" smtClean="0"/>
              <a:t>”.</a:t>
            </a:r>
            <a:endParaRPr lang="fr-FR" sz="1600" dirty="0"/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fr-FR" sz="1600" i="1" dirty="0" err="1" smtClean="0"/>
              <a:t>Adulto</a:t>
            </a:r>
            <a:r>
              <a:rPr lang="fr-FR" sz="1600" i="1" dirty="0" smtClean="0"/>
              <a:t>  </a:t>
            </a:r>
            <a:r>
              <a:rPr lang="fr-FR" sz="1600" i="1" dirty="0" err="1" smtClean="0"/>
              <a:t>competente</a:t>
            </a:r>
            <a:r>
              <a:rPr lang="fr-FR" sz="1600" i="1" dirty="0" smtClean="0"/>
              <a:t>: </a:t>
            </a:r>
            <a:r>
              <a:rPr lang="fr-FR" sz="1600" i="1" dirty="0" err="1" smtClean="0"/>
              <a:t>profesor</a:t>
            </a:r>
            <a:r>
              <a:rPr lang="fr-FR" sz="1600" i="1" dirty="0" smtClean="0"/>
              <a:t>  </a:t>
            </a:r>
            <a:r>
              <a:rPr lang="fr-FR" sz="1600" dirty="0"/>
              <a:t>y</a:t>
            </a:r>
            <a:r>
              <a:rPr lang="fr-FR" sz="1600" dirty="0" smtClean="0"/>
              <a:t> </a:t>
            </a:r>
            <a:r>
              <a:rPr lang="fr-FR" sz="1600" i="1" dirty="0" err="1" smtClean="0"/>
              <a:t>alumno</a:t>
            </a:r>
            <a:r>
              <a:rPr lang="fr-FR" sz="1600" i="1" dirty="0" smtClean="0"/>
              <a:t> </a:t>
            </a:r>
            <a:r>
              <a:rPr lang="fr-FR" sz="1600" i="1" dirty="0" err="1" smtClean="0"/>
              <a:t>competente</a:t>
            </a:r>
            <a:endParaRPr lang="fr-FR" sz="1600" dirty="0"/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fr-FR" sz="1600" i="1" dirty="0" err="1"/>
              <a:t>A</a:t>
            </a:r>
            <a:r>
              <a:rPr lang="fr-FR" sz="1600" i="1" dirty="0" err="1" smtClean="0"/>
              <a:t>utonomía</a:t>
            </a:r>
            <a:r>
              <a:rPr lang="fr-FR" sz="1600" i="1" dirty="0" smtClean="0"/>
              <a:t>  </a:t>
            </a:r>
            <a:r>
              <a:rPr lang="fr-FR" sz="1600" dirty="0"/>
              <a:t>en el </a:t>
            </a:r>
            <a:r>
              <a:rPr lang="fr-FR" sz="1600" dirty="0" smtClean="0"/>
              <a:t>aprendizaje</a:t>
            </a:r>
            <a:endParaRPr lang="fr-FR" sz="1600" dirty="0"/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fr-FR" sz="1600" i="1" dirty="0" err="1" smtClean="0"/>
              <a:t>Andamiaje</a:t>
            </a:r>
            <a:r>
              <a:rPr lang="fr-FR" sz="1600" i="1" dirty="0"/>
              <a:t>:</a:t>
            </a:r>
            <a:r>
              <a:rPr lang="fr-FR" sz="1600" dirty="0" smtClean="0"/>
              <a:t> A </a:t>
            </a:r>
            <a:r>
              <a:rPr lang="fr-FR" sz="1600" dirty="0" err="1"/>
              <a:t>menos</a:t>
            </a:r>
            <a:r>
              <a:rPr lang="fr-FR" sz="1600" dirty="0"/>
              <a:t> </a:t>
            </a:r>
            <a:r>
              <a:rPr lang="fr-FR" sz="1600" dirty="0" err="1"/>
              <a:t>nivel</a:t>
            </a:r>
            <a:r>
              <a:rPr lang="fr-FR" sz="1600" dirty="0"/>
              <a:t> </a:t>
            </a:r>
            <a:r>
              <a:rPr lang="fr-FR" sz="1600" dirty="0" err="1"/>
              <a:t>corresponderá</a:t>
            </a:r>
            <a:r>
              <a:rPr lang="fr-FR" sz="1600" dirty="0"/>
              <a:t> más ayuda y a más </a:t>
            </a:r>
            <a:r>
              <a:rPr lang="fr-FR" sz="1600" dirty="0" err="1"/>
              <a:t>nivel</a:t>
            </a:r>
            <a:r>
              <a:rPr lang="fr-FR" sz="1600" dirty="0"/>
              <a:t> </a:t>
            </a:r>
            <a:r>
              <a:rPr lang="fr-FR" sz="1600" dirty="0" err="1"/>
              <a:t>menos</a:t>
            </a:r>
            <a:r>
              <a:rPr lang="fr-FR" sz="1600" dirty="0"/>
              <a:t> ayuda (</a:t>
            </a:r>
            <a:r>
              <a:rPr lang="fr-FR" sz="1600" dirty="0" smtClean="0"/>
              <a:t>Brunner)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fr-FR" sz="1600" i="1" dirty="0" err="1"/>
              <a:t>A</a:t>
            </a:r>
            <a:r>
              <a:rPr lang="fr-FR" sz="1600" i="1" dirty="0" err="1" smtClean="0"/>
              <a:t>specto</a:t>
            </a:r>
            <a:r>
              <a:rPr lang="fr-FR" sz="1600" i="1" dirty="0" smtClean="0"/>
              <a:t> </a:t>
            </a:r>
            <a:r>
              <a:rPr lang="fr-FR" sz="1600" i="1" dirty="0"/>
              <a:t>funcional </a:t>
            </a:r>
            <a:r>
              <a:rPr lang="fr-FR" sz="1600" dirty="0"/>
              <a:t>y </a:t>
            </a:r>
            <a:r>
              <a:rPr lang="fr-FR" sz="1600" i="1" dirty="0" err="1" smtClean="0"/>
              <a:t>significativo</a:t>
            </a:r>
            <a:r>
              <a:rPr lang="fr-FR" sz="1600" dirty="0"/>
              <a:t> </a:t>
            </a:r>
            <a:r>
              <a:rPr lang="fr-FR" sz="1600" dirty="0" smtClean="0"/>
              <a:t>del aprendizaje (Ausubel).</a:t>
            </a:r>
            <a:endParaRPr lang="fr-FR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 algn="just">
              <a:buFont typeface="Wingdings" panose="05000000000000000000" pitchFamily="2" charset="2"/>
              <a:buChar char="q"/>
            </a:pPr>
            <a:r>
              <a:rPr lang="fr-FR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Metodología y </a:t>
            </a:r>
            <a:r>
              <a:rPr lang="fr-FR" sz="1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técnicas</a:t>
            </a:r>
            <a:r>
              <a:rPr lang="fr-FR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didácticas</a:t>
            </a:r>
            <a:endParaRPr lang="fr-FR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fr-FR" sz="1600" dirty="0" err="1" smtClean="0"/>
              <a:t>Enfoque</a:t>
            </a:r>
            <a:r>
              <a:rPr lang="fr-FR" sz="1600" dirty="0" smtClean="0"/>
              <a:t> </a:t>
            </a:r>
            <a:r>
              <a:rPr lang="fr-FR" sz="1600" dirty="0" err="1" smtClean="0"/>
              <a:t>comunicativo</a:t>
            </a:r>
            <a:r>
              <a:rPr lang="fr-FR" sz="1600" dirty="0" smtClean="0"/>
              <a:t> </a:t>
            </a: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fr-FR" sz="1600" dirty="0" err="1" smtClean="0"/>
              <a:t>Estrategia</a:t>
            </a:r>
            <a:r>
              <a:rPr lang="fr-FR" sz="1600" dirty="0" smtClean="0"/>
              <a:t> </a:t>
            </a:r>
            <a:r>
              <a:rPr lang="fr-FR" sz="1600" dirty="0" err="1" smtClean="0"/>
              <a:t>inductivo-deductiva</a:t>
            </a:r>
            <a:r>
              <a:rPr lang="fr-FR" sz="1600" dirty="0" smtClean="0"/>
              <a:t>: </a:t>
            </a:r>
            <a:r>
              <a:rPr lang="fr-FR" sz="1600" dirty="0" err="1" smtClean="0"/>
              <a:t>observación</a:t>
            </a:r>
            <a:r>
              <a:rPr lang="fr-FR" sz="1600" dirty="0"/>
              <a:t>, </a:t>
            </a:r>
            <a:r>
              <a:rPr lang="fr-FR" sz="1600" dirty="0" err="1" smtClean="0"/>
              <a:t>análisis</a:t>
            </a:r>
            <a:r>
              <a:rPr lang="fr-FR" sz="1600" dirty="0" smtClean="0"/>
              <a:t> y </a:t>
            </a:r>
            <a:r>
              <a:rPr lang="fr-FR" sz="1600" dirty="0" err="1" smtClean="0"/>
              <a:t>comparación</a:t>
            </a:r>
            <a:r>
              <a:rPr lang="fr-FR" sz="1600" dirty="0" smtClean="0"/>
              <a:t> </a:t>
            </a:r>
            <a:r>
              <a:rPr lang="fr-FR" sz="1600" dirty="0"/>
              <a:t>de </a:t>
            </a:r>
            <a:r>
              <a:rPr lang="fr-FR" sz="1600" dirty="0" err="1" smtClean="0"/>
              <a:t>contenidos</a:t>
            </a:r>
            <a:r>
              <a:rPr lang="fr-FR" sz="1600" dirty="0" smtClean="0"/>
              <a:t> </a:t>
            </a:r>
            <a:r>
              <a:rPr lang="fr-FR" sz="1600" dirty="0"/>
              <a:t>por </a:t>
            </a:r>
            <a:r>
              <a:rPr lang="fr-FR" sz="1600" dirty="0" err="1" smtClean="0"/>
              <a:t>enseñar</a:t>
            </a:r>
            <a:r>
              <a:rPr lang="fr-FR" sz="1600" dirty="0" smtClean="0"/>
              <a:t> </a:t>
            </a: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fr-FR" sz="1600" dirty="0" smtClean="0"/>
              <a:t>Aprendizaje </a:t>
            </a:r>
            <a:r>
              <a:rPr lang="fr-FR" sz="1600" dirty="0"/>
              <a:t>por </a:t>
            </a:r>
            <a:r>
              <a:rPr lang="fr-FR" sz="1600" dirty="0" err="1"/>
              <a:t>descubrimiento</a:t>
            </a:r>
            <a:r>
              <a:rPr lang="fr-FR" sz="1600" dirty="0"/>
              <a:t> y comprensión </a:t>
            </a:r>
            <a:r>
              <a:rPr lang="fr-FR" sz="1600" dirty="0" smtClean="0"/>
              <a:t>de </a:t>
            </a:r>
            <a:r>
              <a:rPr lang="fr-FR" sz="1600" dirty="0" err="1"/>
              <a:t>contenidos</a:t>
            </a:r>
            <a:r>
              <a:rPr lang="fr-FR" sz="1600" dirty="0"/>
              <a:t> </a:t>
            </a:r>
            <a:r>
              <a:rPr lang="fr-FR" sz="1600" dirty="0" err="1"/>
              <a:t>léxicos</a:t>
            </a:r>
            <a:r>
              <a:rPr lang="fr-FR" sz="1600" dirty="0"/>
              <a:t> y </a:t>
            </a:r>
            <a:r>
              <a:rPr lang="fr-FR" sz="1600" dirty="0" smtClean="0"/>
              <a:t>gramaticales.</a:t>
            </a: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fr-FR" sz="1600" dirty="0" err="1" smtClean="0"/>
              <a:t>Estrategia</a:t>
            </a:r>
            <a:r>
              <a:rPr lang="fr-FR" sz="1600" dirty="0" smtClean="0"/>
              <a:t> </a:t>
            </a:r>
            <a:r>
              <a:rPr lang="fr-FR" sz="1600" dirty="0" err="1" smtClean="0"/>
              <a:t>deductivo-inductiva</a:t>
            </a:r>
            <a:r>
              <a:rPr lang="fr-FR" sz="1600" dirty="0" smtClean="0"/>
              <a:t>: </a:t>
            </a:r>
            <a:r>
              <a:rPr lang="fr-FR" sz="1600" dirty="0" err="1" smtClean="0"/>
              <a:t>generalización</a:t>
            </a:r>
            <a:r>
              <a:rPr lang="fr-FR" sz="1600" dirty="0"/>
              <a:t>, </a:t>
            </a:r>
            <a:r>
              <a:rPr lang="fr-FR" sz="1600" dirty="0" err="1" smtClean="0"/>
              <a:t>verificación</a:t>
            </a:r>
            <a:r>
              <a:rPr lang="fr-FR" sz="1600" dirty="0" smtClean="0"/>
              <a:t>, </a:t>
            </a:r>
            <a:r>
              <a:rPr lang="fr-FR" sz="1600" dirty="0" err="1" smtClean="0"/>
              <a:t>ejemplificación</a:t>
            </a:r>
            <a:r>
              <a:rPr lang="fr-FR" sz="1600" dirty="0" smtClean="0"/>
              <a:t>, </a:t>
            </a:r>
            <a:r>
              <a:rPr lang="fr-FR" sz="1600" dirty="0" err="1" smtClean="0"/>
              <a:t>aplicación</a:t>
            </a:r>
            <a:r>
              <a:rPr lang="fr-FR" sz="1600" dirty="0" smtClean="0"/>
              <a:t> </a:t>
            </a:r>
            <a:r>
              <a:rPr lang="fr-FR" sz="1600" dirty="0"/>
              <a:t>y </a:t>
            </a:r>
            <a:r>
              <a:rPr lang="fr-FR" sz="1600" dirty="0" err="1" smtClean="0"/>
              <a:t>amplificación</a:t>
            </a:r>
            <a:r>
              <a:rPr lang="fr-FR" sz="1600" dirty="0" smtClean="0"/>
              <a:t> de </a:t>
            </a:r>
            <a:r>
              <a:rPr lang="fr-FR" sz="1600" dirty="0" err="1"/>
              <a:t>contenidos</a:t>
            </a:r>
            <a:r>
              <a:rPr lang="fr-FR" sz="1600" dirty="0"/>
              <a:t> </a:t>
            </a:r>
            <a:r>
              <a:rPr lang="fr-FR" sz="1600" dirty="0" err="1" smtClean="0"/>
              <a:t>mediante</a:t>
            </a:r>
            <a:r>
              <a:rPr lang="fr-FR" sz="1600" dirty="0" smtClean="0"/>
              <a:t> </a:t>
            </a:r>
            <a:r>
              <a:rPr lang="fr-FR" sz="1600" dirty="0" err="1"/>
              <a:t>actividades</a:t>
            </a:r>
            <a:r>
              <a:rPr lang="fr-FR" sz="1600" dirty="0"/>
              <a:t> y prácticas de gramática o </a:t>
            </a:r>
            <a:r>
              <a:rPr lang="fr-FR" sz="1600" dirty="0" err="1"/>
              <a:t>léxico</a:t>
            </a:r>
            <a:r>
              <a:rPr lang="fr-FR" sz="1600" dirty="0"/>
              <a:t>.</a:t>
            </a:r>
          </a:p>
          <a:p>
            <a:pPr lvl="1" algn="just"/>
            <a:endParaRPr lang="fr-FR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ous-titre 2"/>
          <p:cNvSpPr txBox="1">
            <a:spLocks/>
          </p:cNvSpPr>
          <p:nvPr/>
        </p:nvSpPr>
        <p:spPr>
          <a:xfrm>
            <a:off x="-36512" y="6561348"/>
            <a:ext cx="9140730" cy="2966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2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1100" b="1" dirty="0">
                <a:latin typeface="Arial" pitchFamily="34" charset="0"/>
                <a:cs typeface="Arial" pitchFamily="34" charset="0"/>
              </a:rPr>
              <a:t>BLOQUE 5</a:t>
            </a:r>
            <a:r>
              <a:rPr lang="es-ES" sz="11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PROGRAMACIÓN DIDÁCTICA EN </a:t>
            </a:r>
            <a:r>
              <a:rPr lang="fr-FR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ELE/L2 </a:t>
            </a:r>
            <a:r>
              <a:rPr lang="es-ES" sz="1100" b="1" dirty="0">
                <a:latin typeface="Arial" pitchFamily="34" charset="0"/>
                <a:cs typeface="Arial" pitchFamily="34" charset="0"/>
              </a:rPr>
              <a:t>/  UGB 2021 / DR. BOP.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319972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337720" y="0"/>
            <a:ext cx="4806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PROGRAMACIÓN DIDÁCTICA EN ELE/L2</a:t>
            </a: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7556" y="188640"/>
            <a:ext cx="910094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RECURSOS MATERIALES Y AMBIENTALES</a:t>
            </a:r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fr-FR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Materiales</a:t>
            </a:r>
            <a:r>
              <a:rPr 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fr-FR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Impresos</a:t>
            </a:r>
            <a:r>
              <a:rPr 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fr-FR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Audiovisuales</a:t>
            </a:r>
            <a:r>
              <a:rPr 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Informáticos	</a:t>
            </a:r>
            <a:endParaRPr lang="fr-FR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fr-FR" sz="2000" dirty="0" smtClean="0"/>
              <a:t>- </a:t>
            </a:r>
            <a:r>
              <a:rPr lang="fr-FR" sz="2000" dirty="0" err="1" smtClean="0"/>
              <a:t>Dispositivos</a:t>
            </a:r>
            <a:r>
              <a:rPr lang="fr-FR" sz="2000" dirty="0" smtClean="0"/>
              <a:t> </a:t>
            </a:r>
            <a:r>
              <a:rPr lang="fr-FR" sz="2000" dirty="0" err="1" smtClean="0"/>
              <a:t>conectados</a:t>
            </a:r>
            <a:r>
              <a:rPr lang="fr-FR" sz="2000" dirty="0" smtClean="0"/>
              <a:t> </a:t>
            </a:r>
            <a:r>
              <a:rPr lang="fr-FR" sz="2000" dirty="0"/>
              <a:t>a la </a:t>
            </a:r>
            <a:r>
              <a:rPr lang="fr-FR" sz="2000" dirty="0" err="1"/>
              <a:t>red</a:t>
            </a:r>
            <a:r>
              <a:rPr lang="fr-FR" sz="2000" dirty="0"/>
              <a:t> </a:t>
            </a:r>
            <a:r>
              <a:rPr lang="fr-FR" sz="2000" dirty="0" smtClean="0"/>
              <a:t>–INTERNET– </a:t>
            </a:r>
            <a:endParaRPr lang="fr-F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fr-FR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Recursos</a:t>
            </a:r>
            <a:r>
              <a:rPr 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ambientales</a:t>
            </a:r>
            <a:r>
              <a:rPr 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El aula ideal </a:t>
            </a:r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sz="2000" dirty="0" smtClean="0"/>
              <a:t>Mesas </a:t>
            </a:r>
            <a:r>
              <a:rPr lang="fr-FR" sz="2000" dirty="0"/>
              <a:t>redondas que </a:t>
            </a:r>
            <a:r>
              <a:rPr lang="fr-FR" sz="2000" dirty="0" err="1"/>
              <a:t>permiten</a:t>
            </a:r>
            <a:r>
              <a:rPr lang="fr-FR" sz="2000" dirty="0"/>
              <a:t> el </a:t>
            </a:r>
            <a:r>
              <a:rPr lang="fr-FR" sz="2000" dirty="0" err="1"/>
              <a:t>cara</a:t>
            </a:r>
            <a:r>
              <a:rPr lang="fr-FR" sz="2000" dirty="0"/>
              <a:t> a </a:t>
            </a:r>
            <a:r>
              <a:rPr lang="fr-FR" sz="2000" dirty="0" err="1"/>
              <a:t>cara</a:t>
            </a:r>
            <a:r>
              <a:rPr lang="fr-FR" sz="2000" dirty="0"/>
              <a:t> de los alumnos para </a:t>
            </a:r>
            <a:r>
              <a:rPr lang="fr-FR" sz="2000" dirty="0" err="1"/>
              <a:t>unas</a:t>
            </a:r>
            <a:r>
              <a:rPr lang="fr-FR" sz="2000" dirty="0"/>
              <a:t> </a:t>
            </a:r>
            <a:r>
              <a:rPr lang="fr-FR" sz="2000" dirty="0" err="1"/>
              <a:t>interesantes</a:t>
            </a:r>
            <a:r>
              <a:rPr lang="fr-FR" sz="2000" dirty="0"/>
              <a:t> </a:t>
            </a:r>
            <a:r>
              <a:rPr lang="fr-FR" sz="2000" dirty="0" err="1"/>
              <a:t>interacciones</a:t>
            </a:r>
            <a:r>
              <a:rPr lang="fr-FR" sz="2000" dirty="0"/>
              <a:t> tanto en las tareas en </a:t>
            </a:r>
            <a:r>
              <a:rPr lang="fr-FR" sz="2000" dirty="0" err="1"/>
              <a:t>grupos</a:t>
            </a:r>
            <a:r>
              <a:rPr lang="fr-FR" sz="2000" dirty="0"/>
              <a:t> como en </a:t>
            </a:r>
            <a:r>
              <a:rPr lang="fr-FR" sz="2000" dirty="0" err="1" smtClean="0"/>
              <a:t>parejas</a:t>
            </a:r>
            <a:r>
              <a:rPr lang="fr-FR" sz="2000" dirty="0" smtClean="0"/>
              <a:t>,</a:t>
            </a:r>
            <a:endParaRPr lang="fr-FR" sz="2000" dirty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sz="2000" dirty="0" err="1"/>
              <a:t>E</a:t>
            </a:r>
            <a:r>
              <a:rPr lang="fr-FR" sz="2000" dirty="0" err="1" smtClean="0"/>
              <a:t>scritorio</a:t>
            </a:r>
            <a:r>
              <a:rPr lang="fr-FR" sz="2000" dirty="0" smtClean="0"/>
              <a:t> </a:t>
            </a:r>
            <a:r>
              <a:rPr lang="fr-FR" sz="2000" dirty="0"/>
              <a:t>del </a:t>
            </a:r>
            <a:r>
              <a:rPr lang="fr-FR" sz="2000" dirty="0" err="1"/>
              <a:t>profesor</a:t>
            </a:r>
            <a:r>
              <a:rPr lang="fr-FR" sz="2000" dirty="0"/>
              <a:t> </a:t>
            </a:r>
            <a:r>
              <a:rPr lang="fr-FR" sz="2000" dirty="0" err="1"/>
              <a:t>dotado</a:t>
            </a:r>
            <a:r>
              <a:rPr lang="fr-FR" sz="2000" dirty="0"/>
              <a:t> de </a:t>
            </a:r>
            <a:r>
              <a:rPr lang="fr-FR" sz="2000" dirty="0" err="1"/>
              <a:t>materiales</a:t>
            </a:r>
            <a:r>
              <a:rPr lang="fr-FR" sz="2000" dirty="0"/>
              <a:t> y </a:t>
            </a:r>
            <a:r>
              <a:rPr lang="fr-FR" sz="2000" dirty="0" err="1"/>
              <a:t>herramientas</a:t>
            </a:r>
            <a:r>
              <a:rPr lang="fr-FR" sz="2000" dirty="0"/>
              <a:t> </a:t>
            </a:r>
            <a:r>
              <a:rPr lang="fr-FR" sz="2000" dirty="0" err="1"/>
              <a:t>necesarios</a:t>
            </a:r>
            <a:r>
              <a:rPr lang="fr-FR" sz="2000" dirty="0"/>
              <a:t>, </a:t>
            </a:r>
            <a:r>
              <a:rPr lang="fr-FR" sz="2000" dirty="0" err="1"/>
              <a:t>estratégicamente</a:t>
            </a:r>
            <a:r>
              <a:rPr lang="fr-FR" sz="2000" dirty="0"/>
              <a:t> bien </a:t>
            </a:r>
            <a:r>
              <a:rPr lang="fr-FR" sz="2000" dirty="0" err="1"/>
              <a:t>situado</a:t>
            </a:r>
            <a:r>
              <a:rPr lang="fr-FR" sz="2000" dirty="0"/>
              <a:t> y a partir del que tiene una vista </a:t>
            </a:r>
            <a:r>
              <a:rPr lang="fr-FR" sz="2000" dirty="0" err="1"/>
              <a:t>panorámica</a:t>
            </a:r>
            <a:r>
              <a:rPr lang="fr-FR" sz="2000" dirty="0"/>
              <a:t> sobre los </a:t>
            </a:r>
            <a:r>
              <a:rPr lang="fr-FR" sz="2000" dirty="0" smtClean="0"/>
              <a:t>alumnos,</a:t>
            </a:r>
            <a:endParaRPr lang="fr-FR" sz="2000" dirty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sz="2000" dirty="0" err="1" smtClean="0"/>
              <a:t>Espacio</a:t>
            </a:r>
            <a:r>
              <a:rPr lang="fr-FR" sz="2000" dirty="0" smtClean="0"/>
              <a:t> </a:t>
            </a:r>
            <a:r>
              <a:rPr lang="fr-FR" sz="2000" dirty="0" err="1"/>
              <a:t>requerido</a:t>
            </a:r>
            <a:r>
              <a:rPr lang="fr-FR" sz="2000" dirty="0"/>
              <a:t> para que se </a:t>
            </a:r>
            <a:r>
              <a:rPr lang="fr-FR" sz="2000" dirty="0" err="1"/>
              <a:t>pueda</a:t>
            </a:r>
            <a:r>
              <a:rPr lang="fr-FR" sz="2000" dirty="0"/>
              <a:t> </a:t>
            </a:r>
            <a:r>
              <a:rPr lang="fr-FR" sz="2000" dirty="0" err="1"/>
              <a:t>mover</a:t>
            </a:r>
            <a:r>
              <a:rPr lang="fr-FR" sz="2000" dirty="0"/>
              <a:t> para cualquier </a:t>
            </a:r>
            <a:r>
              <a:rPr lang="fr-FR" sz="2000" dirty="0" err="1"/>
              <a:t>actividad</a:t>
            </a:r>
            <a:r>
              <a:rPr lang="fr-FR" sz="2000" dirty="0"/>
              <a:t> y sobre todo para la </a:t>
            </a:r>
            <a:r>
              <a:rPr lang="fr-FR" sz="2000" dirty="0" err="1"/>
              <a:t>representación</a:t>
            </a:r>
            <a:r>
              <a:rPr lang="fr-FR" sz="2000" dirty="0"/>
              <a:t> </a:t>
            </a:r>
            <a:r>
              <a:rPr lang="fr-FR" sz="2000" dirty="0" err="1"/>
              <a:t>teatral</a:t>
            </a:r>
            <a:r>
              <a:rPr lang="fr-FR" sz="2000" dirty="0"/>
              <a:t>, las </a:t>
            </a:r>
            <a:r>
              <a:rPr lang="fr-FR" sz="2000" dirty="0" err="1"/>
              <a:t>lecturas</a:t>
            </a:r>
            <a:r>
              <a:rPr lang="fr-FR" sz="2000" dirty="0"/>
              <a:t> de las </a:t>
            </a:r>
            <a:r>
              <a:rPr lang="fr-FR" sz="2000" dirty="0" err="1"/>
              <a:t>contextualizaciones</a:t>
            </a:r>
            <a:r>
              <a:rPr lang="fr-FR" sz="2000" dirty="0"/>
              <a:t>, </a:t>
            </a:r>
            <a:r>
              <a:rPr lang="fr-FR" sz="2000" dirty="0" smtClean="0"/>
              <a:t>etc.</a:t>
            </a:r>
            <a:endParaRPr lang="fr-FR" sz="2000" dirty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sz="2000" i="1" dirty="0" err="1" smtClean="0"/>
              <a:t>Esquinita</a:t>
            </a:r>
            <a:r>
              <a:rPr lang="fr-FR" sz="2000" i="1" dirty="0" smtClean="0"/>
              <a:t> </a:t>
            </a:r>
            <a:r>
              <a:rPr lang="fr-FR" sz="2000" i="1" dirty="0" err="1"/>
              <a:t>informática</a:t>
            </a:r>
            <a:r>
              <a:rPr lang="fr-FR" sz="2000" i="1" dirty="0"/>
              <a:t> </a:t>
            </a:r>
            <a:r>
              <a:rPr lang="fr-FR" sz="2000" dirty="0"/>
              <a:t>con </a:t>
            </a:r>
            <a:r>
              <a:rPr lang="fr-FR" sz="2000" dirty="0" err="1"/>
              <a:t>conexión</a:t>
            </a:r>
            <a:r>
              <a:rPr lang="fr-FR" sz="2000" dirty="0"/>
              <a:t> a la </a:t>
            </a:r>
            <a:r>
              <a:rPr lang="fr-FR" sz="2000" dirty="0" err="1" smtClean="0"/>
              <a:t>red</a:t>
            </a:r>
            <a:r>
              <a:rPr lang="fr-FR" sz="2000" dirty="0" smtClean="0"/>
              <a:t>,</a:t>
            </a:r>
            <a:endParaRPr lang="fr-FR" sz="2000" dirty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sz="2000" dirty="0" err="1" smtClean="0"/>
              <a:t>E</a:t>
            </a:r>
            <a:r>
              <a:rPr lang="fr-FR" sz="2000" i="1" dirty="0" err="1" smtClean="0"/>
              <a:t>squinita</a:t>
            </a:r>
            <a:r>
              <a:rPr lang="fr-FR" sz="2000" i="1" dirty="0" smtClean="0"/>
              <a:t> </a:t>
            </a:r>
            <a:r>
              <a:rPr lang="fr-FR" sz="2000" dirty="0"/>
              <a:t>de </a:t>
            </a:r>
            <a:r>
              <a:rPr lang="fr-FR" sz="2000" dirty="0" err="1"/>
              <a:t>lectura</a:t>
            </a:r>
            <a:r>
              <a:rPr lang="fr-FR" sz="2000" dirty="0"/>
              <a:t> que </a:t>
            </a:r>
            <a:r>
              <a:rPr lang="fr-FR" sz="2000" dirty="0" err="1"/>
              <a:t>sería</a:t>
            </a:r>
            <a:r>
              <a:rPr lang="fr-FR" sz="2000" dirty="0"/>
              <a:t> una “</a:t>
            </a:r>
            <a:r>
              <a:rPr lang="fr-FR" sz="2000" i="1" dirty="0" err="1"/>
              <a:t>minibiblioteca</a:t>
            </a:r>
            <a:r>
              <a:rPr lang="fr-FR" sz="2000" i="1" dirty="0"/>
              <a:t>” </a:t>
            </a:r>
            <a:r>
              <a:rPr lang="fr-FR" sz="2000" dirty="0"/>
              <a:t>ELE </a:t>
            </a:r>
            <a:r>
              <a:rPr lang="fr-FR" sz="2000" dirty="0" err="1"/>
              <a:t>cómoda</a:t>
            </a:r>
            <a:r>
              <a:rPr lang="fr-FR" sz="2000" dirty="0"/>
              <a:t> </a:t>
            </a:r>
            <a:r>
              <a:rPr lang="fr-FR" sz="2000" dirty="0" err="1"/>
              <a:t>donde</a:t>
            </a:r>
            <a:r>
              <a:rPr lang="fr-FR" sz="2000" dirty="0"/>
              <a:t> se podría </a:t>
            </a:r>
            <a:r>
              <a:rPr lang="fr-FR" sz="2000" dirty="0" err="1"/>
              <a:t>guardar</a:t>
            </a:r>
            <a:r>
              <a:rPr lang="fr-FR" sz="2000" dirty="0"/>
              <a:t> </a:t>
            </a:r>
            <a:r>
              <a:rPr lang="fr-FR" sz="2000" dirty="0" err="1"/>
              <a:t>todas</a:t>
            </a:r>
            <a:r>
              <a:rPr lang="fr-FR" sz="2000" dirty="0"/>
              <a:t> las </a:t>
            </a:r>
            <a:r>
              <a:rPr lang="fr-FR" sz="2000" dirty="0" err="1"/>
              <a:t>producciones</a:t>
            </a:r>
            <a:r>
              <a:rPr lang="fr-FR" sz="2000" dirty="0"/>
              <a:t> </a:t>
            </a:r>
            <a:r>
              <a:rPr lang="fr-FR" sz="2000" dirty="0" err="1"/>
              <a:t>escritas</a:t>
            </a:r>
            <a:r>
              <a:rPr lang="fr-FR" sz="2000" dirty="0"/>
              <a:t> y </a:t>
            </a:r>
            <a:r>
              <a:rPr lang="fr-FR" sz="2000" dirty="0" err="1"/>
              <a:t>audiovisuales</a:t>
            </a:r>
            <a:r>
              <a:rPr lang="fr-FR" sz="2000" dirty="0"/>
              <a:t> de los alumnos, las </a:t>
            </a:r>
            <a:r>
              <a:rPr lang="fr-FR" sz="2000" dirty="0" err="1"/>
              <a:t>revistas</a:t>
            </a:r>
            <a:r>
              <a:rPr lang="fr-FR" sz="2000" dirty="0"/>
              <a:t>, los </a:t>
            </a:r>
            <a:r>
              <a:rPr lang="fr-FR" sz="2000" dirty="0" err="1" smtClean="0"/>
              <a:t>diarios</a:t>
            </a:r>
            <a:r>
              <a:rPr lang="fr-FR" sz="2000" dirty="0" smtClean="0"/>
              <a:t>,</a:t>
            </a:r>
            <a:endParaRPr lang="fr-FR" sz="2000" dirty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sz="2000" dirty="0" err="1" smtClean="0"/>
              <a:t>Instalaciones</a:t>
            </a:r>
            <a:r>
              <a:rPr lang="fr-FR" sz="2000" dirty="0" smtClean="0"/>
              <a:t> </a:t>
            </a:r>
            <a:r>
              <a:rPr lang="fr-FR" sz="2000" dirty="0" err="1"/>
              <a:t>técnicas</a:t>
            </a:r>
            <a:r>
              <a:rPr lang="fr-FR" sz="2000" dirty="0"/>
              <a:t> de </a:t>
            </a:r>
            <a:r>
              <a:rPr lang="fr-FR" sz="2000" dirty="0" err="1"/>
              <a:t>altavoces</a:t>
            </a:r>
            <a:r>
              <a:rPr lang="fr-FR" sz="2000" dirty="0"/>
              <a:t> para la comprensión </a:t>
            </a:r>
            <a:r>
              <a:rPr lang="fr-FR" sz="2000" dirty="0" err="1"/>
              <a:t>auditiva</a:t>
            </a:r>
            <a:r>
              <a:rPr lang="fr-FR" sz="2000" dirty="0"/>
              <a:t> y la </a:t>
            </a:r>
            <a:r>
              <a:rPr lang="fr-FR" sz="2000" dirty="0" err="1"/>
              <a:t>audición</a:t>
            </a:r>
            <a:r>
              <a:rPr lang="fr-FR" sz="2000" dirty="0"/>
              <a:t> de </a:t>
            </a:r>
            <a:r>
              <a:rPr lang="fr-FR" sz="2000" dirty="0" err="1"/>
              <a:t>música</a:t>
            </a:r>
            <a:r>
              <a:rPr lang="fr-FR" sz="2000" dirty="0"/>
              <a:t> y </a:t>
            </a:r>
            <a:r>
              <a:rPr lang="fr-FR" sz="2000" dirty="0" err="1" smtClean="0"/>
              <a:t>canciones</a:t>
            </a:r>
            <a:r>
              <a:rPr lang="fr-FR" sz="2000" dirty="0" smtClean="0"/>
              <a:t>,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sz="2000" dirty="0" err="1" smtClean="0"/>
              <a:t>Pizarra</a:t>
            </a:r>
            <a:r>
              <a:rPr lang="fr-FR" sz="2000" dirty="0" smtClean="0"/>
              <a:t> </a:t>
            </a:r>
            <a:r>
              <a:rPr lang="fr-FR" sz="2000" dirty="0" err="1"/>
              <a:t>táctil</a:t>
            </a:r>
            <a:r>
              <a:rPr lang="fr-FR" sz="2000" dirty="0"/>
              <a:t> que facilita un aprendizaje </a:t>
            </a:r>
            <a:r>
              <a:rPr lang="fr-FR" sz="2000" dirty="0" err="1"/>
              <a:t>rápido</a:t>
            </a:r>
            <a:r>
              <a:rPr lang="fr-FR" sz="2000" dirty="0"/>
              <a:t>, </a:t>
            </a:r>
            <a:r>
              <a:rPr lang="fr-FR" sz="2000" dirty="0" err="1" smtClean="0"/>
              <a:t>eficaz</a:t>
            </a:r>
            <a:r>
              <a:rPr lang="fr-FR" sz="2000" dirty="0" smtClean="0"/>
              <a:t>, </a:t>
            </a:r>
            <a:r>
              <a:rPr lang="fr-FR" sz="2000" dirty="0" err="1" smtClean="0"/>
              <a:t>efectivo</a:t>
            </a:r>
            <a:r>
              <a:rPr lang="fr-FR" sz="2000" dirty="0" smtClean="0"/>
              <a:t> y </a:t>
            </a:r>
            <a:r>
              <a:rPr lang="fr-FR" sz="2000" dirty="0" err="1" smtClean="0"/>
              <a:t>eficiente</a:t>
            </a:r>
            <a:r>
              <a:rPr lang="fr-FR" sz="2000" dirty="0" smtClean="0"/>
              <a:t>, etc</a:t>
            </a:r>
            <a:r>
              <a:rPr lang="fr-FR" sz="2000" dirty="0"/>
              <a:t>.</a:t>
            </a:r>
          </a:p>
        </p:txBody>
      </p:sp>
      <p:sp>
        <p:nvSpPr>
          <p:cNvPr id="5" name="Sous-titre 2"/>
          <p:cNvSpPr txBox="1">
            <a:spLocks/>
          </p:cNvSpPr>
          <p:nvPr/>
        </p:nvSpPr>
        <p:spPr>
          <a:xfrm>
            <a:off x="-36512" y="6561348"/>
            <a:ext cx="9140730" cy="2966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2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1100" b="1" dirty="0">
                <a:latin typeface="Arial" pitchFamily="34" charset="0"/>
                <a:cs typeface="Arial" pitchFamily="34" charset="0"/>
              </a:rPr>
              <a:t>BLOQUE 5</a:t>
            </a:r>
            <a:r>
              <a:rPr lang="es-ES" sz="11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PROGRAMACIÓN DIDÁCTICA EN </a:t>
            </a:r>
            <a:r>
              <a:rPr lang="fr-FR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ELE/L2 </a:t>
            </a:r>
            <a:r>
              <a:rPr lang="es-ES" sz="1100" b="1" dirty="0">
                <a:latin typeface="Arial" pitchFamily="34" charset="0"/>
                <a:cs typeface="Arial" pitchFamily="34" charset="0"/>
              </a:rPr>
              <a:t>/  UGB 2021 / DR. BOP.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3294866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337720" y="-77906"/>
            <a:ext cx="48062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PROGRAMACIÓN DIDÁCTICA EN ELE/L2</a:t>
            </a:r>
            <a:endParaRPr lang="fr-FR" sz="1600" dirty="0"/>
          </a:p>
        </p:txBody>
      </p:sp>
      <p:sp>
        <p:nvSpPr>
          <p:cNvPr id="2" name="Rectangle 1"/>
          <p:cNvSpPr/>
          <p:nvPr/>
        </p:nvSpPr>
        <p:spPr>
          <a:xfrm>
            <a:off x="-31514" y="126494"/>
            <a:ext cx="9144000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EVALUACIÓN	</a:t>
            </a:r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fr-FR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Principios</a:t>
            </a:r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técnicas</a:t>
            </a:r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fr-FR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instrumentos</a:t>
            </a:r>
            <a:endParaRPr lang="fr-FR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fr-F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istematicidad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continuidad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flexibilidad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según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capacidades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intelectuales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alumnado y </a:t>
            </a:r>
            <a:r>
              <a:rPr lang="fr-F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contenidos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específicos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 la </a:t>
            </a:r>
            <a:r>
              <a:rPr lang="fr-F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materia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Trabajo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continuo del alumnado –tareas 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continuas orales y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escritas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 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aula 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 extramuros–,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fr-F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irada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sistemática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sobre sus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comportamientos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 clase en los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trabajos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grupo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como de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pareja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sus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desenvolvimientos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personales,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fr-F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tención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análisis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las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producciones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escritas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composición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fr-F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contextualización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Observación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crítica de sus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producciones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orales, 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Participación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Tipología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fr-F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hetero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fr-F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evaluación</a:t>
            </a:r>
            <a:r>
              <a:rPr lang="fr-F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directa e </a:t>
            </a:r>
            <a:r>
              <a:rPr lang="fr-FR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indirecta</a:t>
            </a:r>
            <a:r>
              <a:rPr lang="fr-F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Observaremos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 los </a:t>
            </a:r>
            <a:r>
              <a:rPr lang="fr-F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trabajos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las </a:t>
            </a:r>
            <a:r>
              <a:rPr lang="fr-F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participaciones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fr-F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motivaciones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deberes</a:t>
            </a:r>
            <a:r>
              <a:rPr lang="fr-FR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escritos</a:t>
            </a:r>
            <a:r>
              <a:rPr lang="fr-F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 </a:t>
            </a:r>
            <a:r>
              <a:rPr lang="fr-FR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clase. </a:t>
            </a:r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fr-FR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Criterios</a:t>
            </a:r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fr-FR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evaluación</a:t>
            </a:r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 </a:t>
            </a:r>
            <a:r>
              <a:rPr lang="fr-FR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materia</a:t>
            </a:r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fr-FR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Cuido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forma y el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contenido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los </a:t>
            </a:r>
            <a:r>
              <a:rPr lang="fr-F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deberes</a:t>
            </a:r>
            <a:endParaRPr lang="fr-FR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Atención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corrección gramatical y ortográfica, </a:t>
            </a:r>
            <a:endParaRPr lang="fr-FR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Asiduidad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del alumnado tocante 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las 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clases,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fr-F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omportamiento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del alumnado: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asistencia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clases, 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Motivación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personal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Espíritu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fr-F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iniciativa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orrección </a:t>
            </a:r>
            <a:r>
              <a:rPr lang="fr-F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idiomática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fr-F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anejo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léxico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distinto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de la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sintaxis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correcta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de la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coherencia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de la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cohesión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de la </a:t>
            </a:r>
            <a:r>
              <a:rPr lang="fr-F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adecuación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Claridad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la </a:t>
            </a:r>
            <a:r>
              <a:rPr lang="fr-F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interacción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Fluidez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Facilidad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Lógica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pensamiento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 la </a:t>
            </a:r>
            <a:r>
              <a:rPr lang="fr-F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expresión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xplicaciones 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sobre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cómo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evaluar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fr-F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inicios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curso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escolar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endParaRPr lang="fr-FR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ous-titre 2"/>
          <p:cNvSpPr txBox="1">
            <a:spLocks/>
          </p:cNvSpPr>
          <p:nvPr/>
        </p:nvSpPr>
        <p:spPr>
          <a:xfrm>
            <a:off x="111790" y="6660740"/>
            <a:ext cx="9140730" cy="2966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2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1100" b="1" dirty="0">
                <a:latin typeface="Arial" pitchFamily="34" charset="0"/>
                <a:cs typeface="Arial" pitchFamily="34" charset="0"/>
              </a:rPr>
              <a:t>BLOQUE 5</a:t>
            </a:r>
            <a:r>
              <a:rPr lang="es-ES" sz="11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PROGRAMACIÓN DIDÁCTICA EN </a:t>
            </a:r>
            <a:r>
              <a:rPr lang="fr-FR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ELE/L2 </a:t>
            </a:r>
            <a:r>
              <a:rPr lang="es-ES" sz="1100" b="1" dirty="0">
                <a:latin typeface="Arial" pitchFamily="34" charset="0"/>
                <a:cs typeface="Arial" pitchFamily="34" charset="0"/>
              </a:rPr>
              <a:t>/  UGB 2021 / DR. BOP.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2669155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337720" y="-27384"/>
            <a:ext cx="4806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PROGRAMACIÓN DIDÁCTICA EN ELE/L2</a:t>
            </a: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0" y="188640"/>
            <a:ext cx="914073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ATENCIÓN A LA DIVERSIDAD	</a:t>
            </a:r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La 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atención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la 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diversidad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como 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principio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sus 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medidas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generales</a:t>
            </a:r>
            <a:endParaRPr lang="fr-FR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contexto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educativo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 es sino la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prolongación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mejor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miniatura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contexto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una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sociedad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dada. Por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ello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la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diversidad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caracteriza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 cierta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medida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cualquier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grupo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social de forma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intrínseca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La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dinámica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una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sociedad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refleja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través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comportamiento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sus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sujetos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Cada uno de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ellos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tiene una manera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particular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reflexionar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pensar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imaginarse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representarse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mundo, de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actuar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pesar que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comparten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ciertos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paradigmas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cognitivos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afectivos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actitudinales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En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nuestro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contexto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educativo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también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debemos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tener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 cuenta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esta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variabilidad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considerar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las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condiciones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socioculturales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la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psicología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los alumnos en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relación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sus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capacidades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intelectuales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sus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intereses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necesidades para que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nuestra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propuesta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cuadre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sus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expectativas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 </a:t>
            </a:r>
            <a:r>
              <a:rPr lang="fr-F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atención</a:t>
            </a:r>
            <a:r>
              <a:rPr lang="fr-F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la </a:t>
            </a:r>
            <a:r>
              <a:rPr lang="fr-F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diversidad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entendemos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las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acciones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educativas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se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movilizan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vistas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prevenir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solucionar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algunas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necesidades de forma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provisional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permanente de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nuestros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alumnos. A las que les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hace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falta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una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atención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particular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por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razones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socioculturales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discapacidad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motriz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psíquica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bajo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nivel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etc. siempre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debemos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armarnos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unas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estrategias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específicas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para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responder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adecuadamente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sus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solicitudes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Por ser el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alumno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eje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central del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enfoque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comunicativo-constructivista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dentro del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conjunto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nuestras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alumnas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siempre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hemos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facilitarle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cada una los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recursos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necesite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que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mejor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apropien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su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perfil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para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logrando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clases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súper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entusiastas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un alto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rendimiento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por lo que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concierne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aprendizaje.</a:t>
            </a:r>
          </a:p>
          <a:p>
            <a:pPr algn="just"/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mejor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manera de enfocar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dicha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atención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la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diversidad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consistirá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 una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prospección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continua o sea un conocimiento y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reconocimiento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nuestros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alumnos a lo largo del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curso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porque cuanto más los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conocemos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mejor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seremos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capaces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atender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sus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preocupaciones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incluso si vale la pena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flexibilizar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programación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modificándola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para dar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cabida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ella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sus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intereses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fr-F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ous-titre 2"/>
          <p:cNvSpPr txBox="1">
            <a:spLocks/>
          </p:cNvSpPr>
          <p:nvPr/>
        </p:nvSpPr>
        <p:spPr>
          <a:xfrm>
            <a:off x="-36512" y="6597352"/>
            <a:ext cx="9140730" cy="2966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2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1100" b="1" dirty="0">
                <a:latin typeface="Arial" pitchFamily="34" charset="0"/>
                <a:cs typeface="Arial" pitchFamily="34" charset="0"/>
              </a:rPr>
              <a:t>BLOQUE 5</a:t>
            </a:r>
            <a:r>
              <a:rPr lang="es-ES" sz="11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PROGRAMACIÓN DIDÁCTICA EN </a:t>
            </a:r>
            <a:r>
              <a:rPr lang="fr-FR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ELE/L2 </a:t>
            </a:r>
            <a:r>
              <a:rPr lang="es-ES" sz="1100" b="1" dirty="0">
                <a:latin typeface="Arial" pitchFamily="34" charset="0"/>
                <a:cs typeface="Arial" pitchFamily="34" charset="0"/>
              </a:rPr>
              <a:t>/  UGB 2021 / DR. BOP.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2786948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337720" y="-47129"/>
            <a:ext cx="48062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PROGRAMACIÓN DIDÁCTICA EN ELE/L2</a:t>
            </a:r>
            <a:endParaRPr lang="fr-FR" sz="1400" dirty="0"/>
          </a:p>
        </p:txBody>
      </p:sp>
      <p:sp>
        <p:nvSpPr>
          <p:cNvPr id="5" name="Sous-titre 2"/>
          <p:cNvSpPr txBox="1">
            <a:spLocks/>
          </p:cNvSpPr>
          <p:nvPr/>
        </p:nvSpPr>
        <p:spPr>
          <a:xfrm>
            <a:off x="-36512" y="6597352"/>
            <a:ext cx="9140730" cy="2966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2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1100" b="1" dirty="0">
                <a:latin typeface="Arial" pitchFamily="34" charset="0"/>
                <a:cs typeface="Arial" pitchFamily="34" charset="0"/>
              </a:rPr>
              <a:t>BLOQUE 5</a:t>
            </a:r>
            <a:r>
              <a:rPr lang="es-ES" sz="11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PROGRAMACIÓN DIDÁCTICA EN </a:t>
            </a:r>
            <a:r>
              <a:rPr lang="fr-FR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ELE/L2 </a:t>
            </a:r>
            <a:r>
              <a:rPr lang="es-ES" sz="1100" b="1" dirty="0">
                <a:latin typeface="Arial" pitchFamily="34" charset="0"/>
                <a:cs typeface="Arial" pitchFamily="34" charset="0"/>
              </a:rPr>
              <a:t>/  UGB 2021 / DR. BOP.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fr-FR" sz="1100" dirty="0"/>
          </a:p>
        </p:txBody>
      </p:sp>
      <p:sp>
        <p:nvSpPr>
          <p:cNvPr id="2" name="Rectangle 1"/>
          <p:cNvSpPr/>
          <p:nvPr/>
        </p:nvSpPr>
        <p:spPr>
          <a:xfrm>
            <a:off x="0" y="44624"/>
            <a:ext cx="9144000" cy="6563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/>
            <a:r>
              <a:rPr lang="fr-FR" sz="14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fr-FR" sz="14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ATENCIÓN A LA DIVERSIDAD </a:t>
            </a:r>
            <a:endParaRPr lang="fr-FR" sz="145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fr-FR" sz="145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Medidas</a:t>
            </a:r>
            <a:r>
              <a:rPr lang="fr-FR" sz="14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concretas</a:t>
            </a:r>
            <a:r>
              <a:rPr lang="fr-FR" sz="14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r-FR" sz="145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Estrategias</a:t>
            </a:r>
            <a:r>
              <a:rPr lang="fr-FR" sz="14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fr-FR" sz="145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recuperación</a:t>
            </a:r>
            <a:r>
              <a:rPr lang="fr-FR" sz="14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r-FR" sz="145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Estrategias</a:t>
            </a:r>
            <a:r>
              <a:rPr lang="fr-FR" sz="14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fr-FR" sz="145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ampliación</a:t>
            </a:r>
            <a:endParaRPr lang="fr-FR" sz="145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fr-FR" sz="145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Actividades</a:t>
            </a:r>
            <a:r>
              <a:rPr lang="fr-FR" sz="14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fr-FR" sz="145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recuperación</a:t>
            </a:r>
            <a:endParaRPr lang="fr-FR" sz="1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Pensamos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oportunas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unas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actividades</a:t>
            </a:r>
            <a:r>
              <a:rPr lang="fr-FR" sz="14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recuperación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para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aquellos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alumnos que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experimentan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dificultades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aprendizaje o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tienen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nivel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comprensión lento o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pobre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fin de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evitar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esto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comprometa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nuestra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enseñanza y el aprendizaje de los alumnos. </a:t>
            </a:r>
            <a:r>
              <a:rPr lang="fr-FR" sz="145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Aprendizaje </a:t>
            </a:r>
            <a:r>
              <a:rPr lang="fr-FR" sz="145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cooperativo</a:t>
            </a:r>
            <a:r>
              <a:rPr lang="fr-FR" sz="14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centralidad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alumno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 el aprendizaje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comunicativo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en los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diseños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curriculares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modernos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hace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el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profesor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 es la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única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fuente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información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para los alumnos.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Así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en caso de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trabajos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grupos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en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parejas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tras realizar un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buen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sociograma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permite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organizar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los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grupos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donde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aparecen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alumnos </a:t>
            </a:r>
            <a:r>
              <a:rPr lang="fr-FR" sz="145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competentes</a:t>
            </a:r>
            <a:r>
              <a:rPr lang="fr-FR" sz="14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alumnos con cierta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atención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específica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podrán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aprovechar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su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interacción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el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grupo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para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mejorando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porque del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trabajo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cooperativo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procede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buen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rendimiento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aprendizaje, el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responsabilizar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los alumnos, la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autoestima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las buenas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relaciones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sociales, el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desarrollo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personal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el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forjamiento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personalidad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En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dicho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aprendizaje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cooperativo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la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autonomía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está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asegurada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los alumnos con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dificultades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pueden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contando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la doble ayuda de los </a:t>
            </a:r>
            <a:r>
              <a:rPr lang="fr-FR" sz="14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alumnos </a:t>
            </a:r>
            <a:r>
              <a:rPr lang="fr-FR" sz="145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competentes</a:t>
            </a:r>
            <a:r>
              <a:rPr lang="fr-FR" sz="14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del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profesor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puede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dedicarles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mucha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atención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Las tareas en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grupos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como la </a:t>
            </a:r>
            <a:r>
              <a:rPr lang="fr-FR" sz="145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restitución</a:t>
            </a:r>
            <a:r>
              <a:rPr lang="fr-FR" sz="14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fr-FR" sz="145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contextualización</a:t>
            </a:r>
            <a:r>
              <a:rPr lang="fr-FR" sz="14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</a:t>
            </a:r>
            <a:r>
              <a:rPr lang="fr-FR" sz="145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talleres</a:t>
            </a:r>
            <a:r>
              <a:rPr lang="fr-FR" sz="14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debate 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de </a:t>
            </a:r>
            <a:r>
              <a:rPr lang="fr-FR" sz="145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microrelatos</a:t>
            </a:r>
            <a:r>
              <a:rPr lang="fr-FR" sz="14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–Véase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Recursos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metodológicos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unidad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desarrollada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son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ocasiones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las que se pueden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aprovechar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estratégicamente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los alumnos para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recuperar</a:t>
            </a:r>
            <a:r>
              <a:rPr lang="fr-FR" sz="14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fr-FR" sz="1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fr-FR" sz="145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Actividades</a:t>
            </a:r>
            <a:r>
              <a:rPr lang="fr-FR" sz="14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fr-FR" sz="145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ampliación</a:t>
            </a:r>
            <a:endParaRPr lang="fr-FR" sz="1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fr-FR" sz="14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Dentro 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nuestro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alumnado, las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hay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tienen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cierto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nivel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intelectual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elevado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por lo que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asimilan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entienden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rapidez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sin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dificultades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Este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grupo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diversidad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requiere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también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atención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para no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desmotivarse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mostrar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menos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interés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 el aprendizaje.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Pensamos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 las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siguientes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estrategias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ampliación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para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satisfacer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las necesidades de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nuestros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alumnos </a:t>
            </a:r>
            <a:r>
              <a:rPr lang="fr-FR" sz="145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inteligentes</a:t>
            </a:r>
            <a:r>
              <a:rPr lang="fr-FR" sz="14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fr-FR" sz="1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r-FR" sz="145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Ampliación</a:t>
            </a:r>
            <a:r>
              <a:rPr lang="fr-FR" sz="145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partir de la </a:t>
            </a:r>
            <a:r>
              <a:rPr lang="fr-FR" sz="145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flexibilidad</a:t>
            </a:r>
            <a:r>
              <a:rPr lang="fr-FR" sz="14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las unidades </a:t>
            </a:r>
            <a:r>
              <a:rPr lang="fr-FR" sz="145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didácticas</a:t>
            </a:r>
            <a:endParaRPr lang="fr-FR" sz="1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fr-FR" sz="145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Sustituiremos</a:t>
            </a:r>
            <a:r>
              <a:rPr lang="fr-FR" sz="14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aquellas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unidades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cuyos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contenidos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resultan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muy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fáciles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para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nuestras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alumnas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capacidades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intelectuales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enormes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por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otras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actividades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mayor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grado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profundidad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 cuanto a los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contenidos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Modificaremos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también unos ejercicios para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adaptarlos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la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capacidad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las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alumnas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inteligentes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sobre todo les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facilitaremos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tareas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adicionales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les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permitirán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actuar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exponiendo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por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ejemplo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algún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trabajo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para que no se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aburren</a:t>
            </a:r>
            <a:r>
              <a:rPr lang="fr-FR" sz="14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fr-FR" sz="1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fr-FR" sz="14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Aprendizaje autónomo por </a:t>
            </a:r>
            <a:r>
              <a:rPr lang="fr-FR" sz="145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tareas</a:t>
            </a:r>
            <a:endParaRPr lang="fr-FR" sz="1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Sería aconsejable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diseñar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actividades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extra-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programación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partiendo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las necesidades e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intereses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las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alumnas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inteligentes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de su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colaboración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para que las tareas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específicas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se van a tratar se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realicen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autonomía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motivación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Implicar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estas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alumnas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 este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proceso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les </a:t>
            </a:r>
            <a:r>
              <a:rPr lang="fr-FR" sz="14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responsabiliza</a:t>
            </a:r>
            <a:r>
              <a:rPr lang="fr-FR" sz="14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más</a:t>
            </a:r>
            <a:r>
              <a:rPr lang="fr-FR" sz="14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fr-FR" sz="1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3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60648"/>
            <a:ext cx="914073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200000"/>
              </a:lnSpc>
            </a:pPr>
            <a:r>
              <a:rPr lang="fr-FR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fr-FR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r-FR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CONCLUSIONES</a:t>
            </a:r>
          </a:p>
          <a:p>
            <a:pPr lvl="0" algn="ctr">
              <a:lnSpc>
                <a:spcPct val="200000"/>
              </a:lnSpc>
            </a:pPr>
            <a:r>
              <a:rPr lang="fr-FR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Saquemos</a:t>
            </a:r>
            <a:r>
              <a:rPr lang="fr-FR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las </a:t>
            </a:r>
            <a:r>
              <a:rPr lang="fr-FR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síntesis</a:t>
            </a:r>
            <a:r>
              <a:rPr lang="fr-FR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en </a:t>
            </a:r>
            <a:r>
              <a:rPr lang="fr-FR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concordancia</a:t>
            </a:r>
            <a:r>
              <a:rPr lang="fr-FR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 lo </a:t>
            </a:r>
            <a:r>
              <a:rPr lang="fr-FR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explicitado</a:t>
            </a:r>
            <a:r>
              <a:rPr lang="fr-FR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en las </a:t>
            </a:r>
            <a:r>
              <a:rPr lang="fr-FR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diapositivas</a:t>
            </a:r>
            <a:r>
              <a:rPr lang="fr-FR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fr-FR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200000"/>
              </a:lnSpc>
            </a:pPr>
            <a:r>
              <a:rPr lang="fr-FR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fr-FR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REFERENCIAS BIBLIOGRÁFICAS Y </a:t>
            </a:r>
            <a:r>
              <a:rPr lang="fr-FR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NORMATIVAS (Véase el </a:t>
            </a:r>
            <a:r>
              <a:rPr lang="fr-FR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documento</a:t>
            </a:r>
            <a:r>
              <a:rPr lang="fr-FR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la </a:t>
            </a:r>
            <a:r>
              <a:rPr lang="fr-FR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Programación</a:t>
            </a:r>
            <a:r>
              <a:rPr lang="fr-FR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didáctica) </a:t>
            </a:r>
            <a:r>
              <a:rPr lang="fr-FR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742950" lvl="1" indent="-285750" algn="just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fr-FR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Bibliografía</a:t>
            </a:r>
            <a:r>
              <a:rPr lang="fr-FR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recomendada</a:t>
            </a:r>
            <a:r>
              <a:rPr lang="fr-FR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742950" lvl="1" indent="-285750" algn="just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fr-FR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Bibliografía</a:t>
            </a:r>
            <a:r>
              <a:rPr lang="fr-FR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fr-FR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referencia</a:t>
            </a:r>
            <a:endParaRPr lang="fr-FR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fr-FR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Obras </a:t>
            </a:r>
            <a:r>
              <a:rPr lang="fr-FR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colectivas</a:t>
            </a:r>
            <a:endParaRPr lang="fr-FR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fr-FR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Monografías</a:t>
            </a:r>
            <a:r>
              <a:rPr lang="fr-FR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lvl="0" algn="just">
              <a:lnSpc>
                <a:spcPct val="200000"/>
              </a:lnSpc>
            </a:pPr>
            <a:r>
              <a:rPr lang="fr-FR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fr-FR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REFERENCIAS </a:t>
            </a:r>
            <a:r>
              <a:rPr lang="fr-FR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ELECTRÓNICAS (Véase el </a:t>
            </a:r>
            <a:r>
              <a:rPr lang="fr-FR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documento</a:t>
            </a:r>
            <a:r>
              <a:rPr lang="fr-FR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la </a:t>
            </a:r>
            <a:r>
              <a:rPr lang="fr-FR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Programación</a:t>
            </a:r>
            <a:r>
              <a:rPr lang="fr-FR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didáctica) </a:t>
            </a:r>
            <a:endParaRPr lang="fr-FR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fr-FR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fr-FR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ANEXO 1. </a:t>
            </a:r>
            <a:r>
              <a:rPr lang="fr-FR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EXPLOTACIÓN DE LA UNIDAD </a:t>
            </a:r>
            <a:r>
              <a:rPr lang="fr-FR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fr-FR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(Véase el </a:t>
            </a:r>
            <a:r>
              <a:rPr lang="fr-FR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documento</a:t>
            </a:r>
            <a:r>
              <a:rPr lang="fr-FR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la </a:t>
            </a:r>
            <a:r>
              <a:rPr lang="fr-FR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Programación</a:t>
            </a:r>
            <a:r>
              <a:rPr lang="fr-FR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didáctica)</a:t>
            </a:r>
            <a:endParaRPr lang="fr-FR" b="1" dirty="0">
              <a:solidFill>
                <a:srgbClr val="7030A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37720" y="-27384"/>
            <a:ext cx="4806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PROGRAMACIÓN DIDÁCTICA EN ELE/L2</a:t>
            </a:r>
            <a:endParaRPr lang="fr-FR" dirty="0"/>
          </a:p>
        </p:txBody>
      </p:sp>
      <p:sp>
        <p:nvSpPr>
          <p:cNvPr id="5" name="Sous-titre 2"/>
          <p:cNvSpPr txBox="1">
            <a:spLocks/>
          </p:cNvSpPr>
          <p:nvPr/>
        </p:nvSpPr>
        <p:spPr>
          <a:xfrm>
            <a:off x="39782" y="6561348"/>
            <a:ext cx="9140730" cy="2966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24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600"/>
              </a:spcAft>
              <a:buSzPct val="16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24"/>
              </a:spcBef>
              <a:spcAft>
                <a:spcPts val="600"/>
              </a:spcAft>
              <a:buClrTx/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1100" b="1" dirty="0">
                <a:latin typeface="Arial" pitchFamily="34" charset="0"/>
                <a:cs typeface="Arial" pitchFamily="34" charset="0"/>
              </a:rPr>
              <a:t>BLOQUE 5</a:t>
            </a:r>
            <a:r>
              <a:rPr lang="es-ES" sz="11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PROGRAMACIÓN DIDÁCTICA EN </a:t>
            </a:r>
            <a:r>
              <a:rPr lang="fr-FR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ELE/L2 </a:t>
            </a:r>
            <a:r>
              <a:rPr lang="es-ES" sz="1100" b="1" dirty="0">
                <a:latin typeface="Arial" pitchFamily="34" charset="0"/>
                <a:cs typeface="Arial" pitchFamily="34" charset="0"/>
              </a:rPr>
              <a:t>/  UGB 2021 / DR. BOP.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3858269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1034</TotalTime>
  <Words>894</Words>
  <Application>Microsoft Office PowerPoint</Application>
  <PresentationFormat>Affichage à l'écran (4:3)</PresentationFormat>
  <Paragraphs>185</Paragraphs>
  <Slides>12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20" baseType="lpstr">
      <vt:lpstr>Arial</vt:lpstr>
      <vt:lpstr>Calibri</vt:lpstr>
      <vt:lpstr>Franklin Gothic Book</vt:lpstr>
      <vt:lpstr>Franklin Gothic Medium</vt:lpstr>
      <vt:lpstr>Times New Roman</vt:lpstr>
      <vt:lpstr>Tunga</vt:lpstr>
      <vt:lpstr>Wingdings</vt:lpstr>
      <vt:lpstr>Angles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DELL COMPUTER</dc:creator>
  <cp:lastModifiedBy>Mouminatou</cp:lastModifiedBy>
  <cp:revision>180</cp:revision>
  <dcterms:created xsi:type="dcterms:W3CDTF">2006-01-24T05:14:38Z</dcterms:created>
  <dcterms:modified xsi:type="dcterms:W3CDTF">2021-07-16T18:48:06Z</dcterms:modified>
</cp:coreProperties>
</file>