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53" r:id="rId2"/>
    <p:sldId id="554" r:id="rId3"/>
    <p:sldId id="555" r:id="rId4"/>
    <p:sldId id="557" r:id="rId5"/>
    <p:sldId id="558" r:id="rId6"/>
    <p:sldId id="560"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80" d="100"/>
          <a:sy n="80" d="100"/>
        </p:scale>
        <p:origin x="6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23E8D1-B053-F7E1-8BD8-D6C989DC0AC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611644A-5D33-53A5-A474-426A3C6E20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CC682EE-D0F1-825B-ADDF-22829AC46D8D}"/>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C8006589-E1CE-163E-231A-922488619E3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C3CB47B-5CBC-A2E6-55BB-15F4B6CA7595}"/>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1285451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31391B-6137-DCC3-2A24-EA38A8A770A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A726CE5-159D-41E7-CE4D-3AF0503391C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9E865BF-4E84-8EC7-12CA-6C74E831054A}"/>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356D6404-AC67-F95A-E3C8-E2C57A1879D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1AB022F-D7AA-1B3C-2E3C-B55F733CEF07}"/>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2320253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48C5417-3307-CF8B-D041-1BAAF433078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F3A53DE-4516-F5F5-CD37-669BD4C833E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3F9CAA2-5E0C-0EFE-7016-2F72A5FD8EBA}"/>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94F77DAB-26ED-E685-5865-0E077AF0D68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AB0582-D6F6-10F0-8588-4BE3CE5CC2B5}"/>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412582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FE8889-8A8D-2814-00AD-77AF7F78485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3E58B36-6423-6B4E-6228-1BCE426E98F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AA76EC9-3D4D-1A85-DE7B-AED8CEB9CB4E}"/>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3EF0B4D4-2853-7482-C97A-891680DB03A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DD6F9B-D153-42C0-F3C9-0B7E00D17744}"/>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140971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734F4E-C9D7-4E7D-0745-203B21CA353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0B0B5A8-86E3-2E61-5CFB-B1B95DCF70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B30230F-3E10-EB6E-A9CF-D92693837FD7}"/>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8A236A6A-4D73-9B81-1E5C-0A928EFEDA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7F6E6D2-ACAE-39CB-A4CF-A89169C2E3E2}"/>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426136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33EC71-952E-7B2B-EC48-91BEA8549A2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4F7183A-65C7-8536-4230-8665C381CC0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60FC042-F851-11C5-62BA-DD839DF5A7D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3B68833-7EF1-3E03-2B68-C6433FBA396D}"/>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6" name="Espace réservé du pied de page 5">
            <a:extLst>
              <a:ext uri="{FF2B5EF4-FFF2-40B4-BE49-F238E27FC236}">
                <a16:creationId xmlns:a16="http://schemas.microsoft.com/office/drawing/2014/main" id="{C2DDFA9E-87A6-EB0D-D92F-B6A3A9EEF4D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70BF3C9-5663-B1F1-3D00-93ED710583D9}"/>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250018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B12FCF-4A23-ACB0-038D-ABA0F5A7776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2EDE294-AC37-022E-DA52-1B53B7845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F74F75D-41DF-5F4C-BCF5-E328B94DC4D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758BA25-3FC7-B208-3C00-2AE035378B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1B72DC2-5F9F-0A62-6169-C6EABF3DBB5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6D8948A-13EF-F425-3B59-8DE09FD22BC2}"/>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8" name="Espace réservé du pied de page 7">
            <a:extLst>
              <a:ext uri="{FF2B5EF4-FFF2-40B4-BE49-F238E27FC236}">
                <a16:creationId xmlns:a16="http://schemas.microsoft.com/office/drawing/2014/main" id="{0A45FD36-A7A0-1460-7C5D-5741CA67371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307A43F-BBFC-A4A3-59FA-E7D2034E138B}"/>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3521553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E41DD4-1858-DB60-2D4E-380B6DB280D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FECAE91-6147-2D33-148D-DBD15A6DB630}"/>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4" name="Espace réservé du pied de page 3">
            <a:extLst>
              <a:ext uri="{FF2B5EF4-FFF2-40B4-BE49-F238E27FC236}">
                <a16:creationId xmlns:a16="http://schemas.microsoft.com/office/drawing/2014/main" id="{3FA082A2-68F8-18D3-5091-8D864717606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69A1609-3521-1E77-E846-D26F7993B745}"/>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2987667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AEB69E5-19AD-83FC-77AF-FC97D451F95B}"/>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3" name="Espace réservé du pied de page 2">
            <a:extLst>
              <a:ext uri="{FF2B5EF4-FFF2-40B4-BE49-F238E27FC236}">
                <a16:creationId xmlns:a16="http://schemas.microsoft.com/office/drawing/2014/main" id="{953A2426-BD79-288F-D3DB-3A8299D1E47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52257BF-13E1-79B4-ED7A-AF71C1F5ACA1}"/>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505980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FECFCE-5055-BCAD-967D-FA8817193A7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B8E82D8-547D-C642-9921-2A6DFC9328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AA88F70-77CE-A437-7DDF-C61E5EB839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ECBD0D4-F196-C40B-2488-A38A6596E843}"/>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6" name="Espace réservé du pied de page 5">
            <a:extLst>
              <a:ext uri="{FF2B5EF4-FFF2-40B4-BE49-F238E27FC236}">
                <a16:creationId xmlns:a16="http://schemas.microsoft.com/office/drawing/2014/main" id="{7899CCD8-9597-79CB-38DE-42001436BA8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EC05543-4254-A16A-7F67-C49A8296DD2B}"/>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1010011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56BD7B-C422-A310-9565-CAEBF20BC7B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058B277-E3AB-40B2-6E52-9E4AB678FA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5EC9CC4-BAFA-BE47-47CD-36AE38B475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D9AE302-C1C8-724E-46FE-73EE724E87F4}"/>
              </a:ext>
            </a:extLst>
          </p:cNvPr>
          <p:cNvSpPr>
            <a:spLocks noGrp="1"/>
          </p:cNvSpPr>
          <p:nvPr>
            <p:ph type="dt" sz="half" idx="10"/>
          </p:nvPr>
        </p:nvSpPr>
        <p:spPr/>
        <p:txBody>
          <a:bodyPr/>
          <a:lstStyle/>
          <a:p>
            <a:fld id="{226BBC10-CDCA-42A6-ACF6-A79871DF737F}" type="datetimeFigureOut">
              <a:rPr lang="fr-FR" smtClean="0"/>
              <a:t>02/08/2025</a:t>
            </a:fld>
            <a:endParaRPr lang="fr-FR"/>
          </a:p>
        </p:txBody>
      </p:sp>
      <p:sp>
        <p:nvSpPr>
          <p:cNvPr id="6" name="Espace réservé du pied de page 5">
            <a:extLst>
              <a:ext uri="{FF2B5EF4-FFF2-40B4-BE49-F238E27FC236}">
                <a16:creationId xmlns:a16="http://schemas.microsoft.com/office/drawing/2014/main" id="{1B04F901-AF63-F04F-49BA-362F7C07E9E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2854F77-C1EA-840E-E44F-19D5FB663ECF}"/>
              </a:ext>
            </a:extLst>
          </p:cNvPr>
          <p:cNvSpPr>
            <a:spLocks noGrp="1"/>
          </p:cNvSpPr>
          <p:nvPr>
            <p:ph type="sldNum" sz="quarter" idx="12"/>
          </p:nvPr>
        </p:nvSpPr>
        <p:spPr/>
        <p:txBody>
          <a:bodyPr/>
          <a:lstStyle/>
          <a:p>
            <a:fld id="{6A8C6EA1-2617-452D-8821-6D5B382E8DC4}" type="slidenum">
              <a:rPr lang="fr-FR" smtClean="0"/>
              <a:t>‹N°›</a:t>
            </a:fld>
            <a:endParaRPr lang="fr-FR"/>
          </a:p>
        </p:txBody>
      </p:sp>
    </p:spTree>
    <p:extLst>
      <p:ext uri="{BB962C8B-B14F-4D97-AF65-F5344CB8AC3E}">
        <p14:creationId xmlns:p14="http://schemas.microsoft.com/office/powerpoint/2010/main" val="4059924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BDF4936-17CF-FBBD-1ADB-E2D3075F2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E39F88E-FB82-9449-C329-F3BABAEC9B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2EB2824-CCC8-C471-2E9B-275231906C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BBC10-CDCA-42A6-ACF6-A79871DF737F}"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BFAE543C-79EE-3F5C-28BA-14AB0B09AB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564C000-5EE9-1DE9-8AE3-D7518C620B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C6EA1-2617-452D-8821-6D5B382E8DC4}" type="slidenum">
              <a:rPr lang="fr-FR" smtClean="0"/>
              <a:t>‹N°›</a:t>
            </a:fld>
            <a:endParaRPr lang="fr-FR"/>
          </a:p>
        </p:txBody>
      </p:sp>
    </p:spTree>
    <p:extLst>
      <p:ext uri="{BB962C8B-B14F-4D97-AF65-F5344CB8AC3E}">
        <p14:creationId xmlns:p14="http://schemas.microsoft.com/office/powerpoint/2010/main" val="2694798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1119" y="536855"/>
            <a:ext cx="11521030" cy="5406746"/>
          </a:xfrm>
        </p:spPr>
        <p:txBody>
          <a:bodyPr>
            <a:normAutofit/>
          </a:bodyPr>
          <a:lstStyle/>
          <a:p>
            <a:pPr marL="0" indent="0" algn="ctr">
              <a:buNone/>
            </a:pPr>
            <a:endParaRPr lang="fr-FR" sz="2800" b="1" dirty="0">
              <a:solidFill>
                <a:schemeClr val="tx2">
                  <a:lumMod val="50000"/>
                  <a:lumOff val="50000"/>
                </a:schemeClr>
              </a:solidFill>
              <a:latin typeface="Stencil" panose="040409050D0802020404" pitchFamily="82" charset="0"/>
            </a:endParaRPr>
          </a:p>
          <a:p>
            <a:pPr marL="0" indent="0" algn="ctr">
              <a:buNone/>
            </a:pPr>
            <a:endParaRPr lang="fr-FR" sz="4400" b="1" dirty="0">
              <a:solidFill>
                <a:schemeClr val="tx2">
                  <a:lumMod val="50000"/>
                  <a:lumOff val="50000"/>
                </a:schemeClr>
              </a:solidFill>
              <a:latin typeface="Stencil" panose="040409050D0802020404" pitchFamily="82" charset="0"/>
            </a:endParaRPr>
          </a:p>
          <a:p>
            <a:pPr marL="0" indent="0" algn="ctr">
              <a:buNone/>
            </a:pPr>
            <a:r>
              <a:rPr lang="fr-FR" sz="4000" b="1" dirty="0">
                <a:solidFill>
                  <a:schemeClr val="tx2">
                    <a:lumMod val="50000"/>
                    <a:lumOff val="50000"/>
                  </a:schemeClr>
                </a:solidFill>
                <a:latin typeface="Stencil" panose="040409050D0802020404" pitchFamily="82" charset="0"/>
              </a:rPr>
              <a:t>VI. Évaluation et mesure de la réussite</a:t>
            </a:r>
            <a:br>
              <a:rPr lang="fr-FR" sz="4000" dirty="0"/>
            </a:br>
            <a:endParaRPr lang="fr-FR" sz="4000" dirty="0"/>
          </a:p>
        </p:txBody>
      </p:sp>
    </p:spTree>
    <p:extLst>
      <p:ext uri="{BB962C8B-B14F-4D97-AF65-F5344CB8AC3E}">
        <p14:creationId xmlns:p14="http://schemas.microsoft.com/office/powerpoint/2010/main" val="27129031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0394" y="274975"/>
            <a:ext cx="11678135" cy="5668626"/>
          </a:xfrm>
        </p:spPr>
        <p:txBody>
          <a:bodyPr/>
          <a:lstStyle/>
          <a:p>
            <a:pPr marL="0" indent="0" algn="just">
              <a:lnSpc>
                <a:spcPct val="150000"/>
              </a:lnSpc>
              <a:buNone/>
            </a:pPr>
            <a:r>
              <a:rPr lang="fr-FR" dirty="0"/>
              <a:t>La phase d'évaluation et de mesure de la réussite d'un événement est cruciale pour tirer des enseignements, apporter des améliorations et démontrer la valeur de l'initiative. Ce module se penche sur les méthodes d'évaluation de l'impact, la collecte et l'analyse des données, ainsi que la rétroaction des participants et des parties prenantes.</a:t>
            </a:r>
            <a:br>
              <a:rPr lang="fr-FR" b="1" dirty="0"/>
            </a:br>
            <a:endParaRPr lang="fr-FR" dirty="0"/>
          </a:p>
        </p:txBody>
      </p:sp>
    </p:spTree>
    <p:extLst>
      <p:ext uri="{BB962C8B-B14F-4D97-AF65-F5344CB8AC3E}">
        <p14:creationId xmlns:p14="http://schemas.microsoft.com/office/powerpoint/2010/main" val="17417124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7303" y="130940"/>
            <a:ext cx="11468494" cy="6429171"/>
          </a:xfrm>
        </p:spPr>
        <p:txBody>
          <a:bodyPr>
            <a:normAutofit/>
          </a:bodyPr>
          <a:lstStyle/>
          <a:p>
            <a:pPr marL="0" indent="0">
              <a:buNone/>
            </a:pPr>
            <a:r>
              <a:rPr lang="fr-FR" sz="2800" b="1" dirty="0">
                <a:solidFill>
                  <a:srgbClr val="00B050"/>
                </a:solidFill>
                <a:latin typeface="Algerian" panose="04020705040A02060702" pitchFamily="82" charset="0"/>
              </a:rPr>
              <a:t>6.1 Méthodes d'évaluation de l'impact d'un événement</a:t>
            </a:r>
            <a:endParaRPr lang="fr-FR" sz="2800" dirty="0">
              <a:solidFill>
                <a:srgbClr val="00B050"/>
              </a:solidFill>
              <a:latin typeface="Algerian" panose="04020705040A02060702" pitchFamily="82" charset="0"/>
            </a:endParaRPr>
          </a:p>
          <a:p>
            <a:pPr marL="0" indent="0">
              <a:buNone/>
            </a:pPr>
            <a:r>
              <a:rPr lang="fr-FR" sz="2800" b="1" dirty="0">
                <a:latin typeface="Algerian" panose="04020705040A02060702" pitchFamily="82" charset="0"/>
              </a:rPr>
              <a:t>Objectifs Mesurables :</a:t>
            </a:r>
            <a:endParaRPr lang="fr-FR" sz="2800" dirty="0">
              <a:latin typeface="Algerian" panose="04020705040A02060702" pitchFamily="82" charset="0"/>
            </a:endParaRPr>
          </a:p>
          <a:p>
            <a:pPr marL="0" lvl="0" indent="0">
              <a:buNone/>
            </a:pPr>
            <a:r>
              <a:rPr lang="fr-FR" dirty="0"/>
              <a:t>Revisiter les objectifs fixés initialement et définir des indicateurs de performance mesurables.</a:t>
            </a:r>
          </a:p>
          <a:p>
            <a:pPr marL="0" indent="0">
              <a:buNone/>
            </a:pPr>
            <a:r>
              <a:rPr lang="fr-FR" b="1" dirty="0">
                <a:latin typeface="Stencil" panose="040409050D0802020404" pitchFamily="82" charset="0"/>
              </a:rPr>
              <a:t>Analyse Comparative :</a:t>
            </a:r>
            <a:endParaRPr lang="fr-FR" dirty="0">
              <a:latin typeface="Stencil" panose="040409050D0802020404" pitchFamily="82" charset="0"/>
            </a:endParaRPr>
          </a:p>
          <a:p>
            <a:pPr lvl="0"/>
            <a:r>
              <a:rPr lang="fr-FR" dirty="0"/>
              <a:t>Comparer les résultats réels avec les objectifs fixés.</a:t>
            </a:r>
          </a:p>
          <a:p>
            <a:pPr lvl="0"/>
            <a:r>
              <a:rPr lang="fr-FR" dirty="0"/>
              <a:t>Évaluer la performance de l'événement par rapport aux normes de l'industrie.</a:t>
            </a:r>
          </a:p>
          <a:p>
            <a:pPr marL="0" lvl="0" indent="0">
              <a:buNone/>
            </a:pPr>
            <a:r>
              <a:rPr lang="fr-FR" dirty="0">
                <a:latin typeface="Stencil" panose="040409050D0802020404" pitchFamily="82" charset="0"/>
              </a:rPr>
              <a:t> </a:t>
            </a:r>
            <a:r>
              <a:rPr lang="fr-FR" b="1" dirty="0">
                <a:latin typeface="Stencil" panose="040409050D0802020404" pitchFamily="82" charset="0"/>
              </a:rPr>
              <a:t>Évaluation Qualitative et Quantitative :</a:t>
            </a:r>
            <a:endParaRPr lang="fr-FR" dirty="0">
              <a:latin typeface="Stencil" panose="040409050D0802020404" pitchFamily="82" charset="0"/>
            </a:endParaRPr>
          </a:p>
          <a:p>
            <a:pPr lvl="0"/>
            <a:r>
              <a:rPr lang="fr-FR" dirty="0"/>
              <a:t>Utiliser des méthodes qualitatives (entretiens, sondages, groupes de discussion) et quantitatives (statistiques, sondages numériques) pour obtenir une vue complète.</a:t>
            </a:r>
          </a:p>
          <a:p>
            <a:pPr lvl="0"/>
            <a:endParaRPr lang="fr-FR" dirty="0"/>
          </a:p>
          <a:p>
            <a:pPr marL="0" indent="0">
              <a:buNone/>
            </a:pPr>
            <a:endParaRPr lang="fr-FR" dirty="0"/>
          </a:p>
        </p:txBody>
      </p:sp>
    </p:spTree>
    <p:extLst>
      <p:ext uri="{BB962C8B-B14F-4D97-AF65-F5344CB8AC3E}">
        <p14:creationId xmlns:p14="http://schemas.microsoft.com/office/powerpoint/2010/main" val="33790030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Scale>
                                      <p:cBhvr>
                                        <p:cTn id="49"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3">
                                            <p:txEl>
                                              <p:pRg st="6" end="6"/>
                                            </p:txEl>
                                          </p:spTgt>
                                        </p:tgtEl>
                                        <p:attrNameLst>
                                          <p:attrName>ppt_x</p:attrName>
                                          <p:attrName>ppt_y</p:attrName>
                                        </p:attrNameLst>
                                      </p:cBhvr>
                                    </p:animMotion>
                                    <p:animEffect transition="in" filter="fade">
                                      <p:cBhvr>
                                        <p:cTn id="51" dur="10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Scale>
                                      <p:cBhvr>
                                        <p:cTn id="56"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7" dur="1000" decel="50000" fill="hold">
                                          <p:stCondLst>
                                            <p:cond delay="0"/>
                                          </p:stCondLst>
                                        </p:cTn>
                                        <p:tgtEl>
                                          <p:spTgt spid="3">
                                            <p:txEl>
                                              <p:pRg st="7" end="7"/>
                                            </p:txEl>
                                          </p:spTgt>
                                        </p:tgtEl>
                                        <p:attrNameLst>
                                          <p:attrName>ppt_x</p:attrName>
                                          <p:attrName>ppt_y</p:attrName>
                                        </p:attrNameLst>
                                      </p:cBhvr>
                                    </p:animMotion>
                                    <p:animEffect transition="in" filter="fade">
                                      <p:cBhvr>
                                        <p:cTn id="5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9473" y="235693"/>
            <a:ext cx="11651952" cy="6507734"/>
          </a:xfrm>
        </p:spPr>
        <p:txBody>
          <a:bodyPr>
            <a:normAutofit/>
          </a:bodyPr>
          <a:lstStyle/>
          <a:p>
            <a:pPr marL="0" indent="0">
              <a:buNone/>
            </a:pPr>
            <a:r>
              <a:rPr lang="fr-FR" sz="4000" b="1" dirty="0">
                <a:solidFill>
                  <a:srgbClr val="00B050"/>
                </a:solidFill>
                <a:latin typeface="Algerian" panose="04020705040A02060702" pitchFamily="82" charset="0"/>
              </a:rPr>
              <a:t>6.2 Collecte et analyse des données:</a:t>
            </a:r>
            <a:r>
              <a:rPr lang="fr-FR" sz="4000" b="1" dirty="0">
                <a:latin typeface="Algerian" panose="04020705040A02060702" pitchFamily="82" charset="0"/>
              </a:rPr>
              <a:t>  </a:t>
            </a:r>
            <a:endParaRPr lang="fr-FR" sz="4000" dirty="0">
              <a:latin typeface="Algerian" panose="04020705040A02060702" pitchFamily="82" charset="0"/>
            </a:endParaRPr>
          </a:p>
          <a:p>
            <a:pPr marL="0" indent="0">
              <a:buNone/>
            </a:pPr>
            <a:r>
              <a:rPr lang="fr-FR" sz="3200" b="1" dirty="0">
                <a:latin typeface="Stencil" panose="040409050D0802020404" pitchFamily="82" charset="0"/>
              </a:rPr>
              <a:t>Méthodes de Collecte de Données :</a:t>
            </a:r>
            <a:endParaRPr lang="fr-FR" sz="3200" dirty="0">
              <a:latin typeface="Stencil" panose="040409050D0802020404" pitchFamily="82" charset="0"/>
            </a:endParaRPr>
          </a:p>
          <a:p>
            <a:pPr lvl="0"/>
            <a:r>
              <a:rPr lang="fr-FR" dirty="0"/>
              <a:t>Sélectionner les méthodes appropriées pour collecter des données, telles que les enquêtes, les questionnaires, les témoignages, etc.</a:t>
            </a:r>
          </a:p>
          <a:p>
            <a:pPr marL="0" indent="0">
              <a:buNone/>
            </a:pPr>
            <a:r>
              <a:rPr lang="fr-FR" sz="3200" b="1" dirty="0">
                <a:latin typeface="Stencil" panose="040409050D0802020404" pitchFamily="82" charset="0"/>
              </a:rPr>
              <a:t>Outils Technologiques :</a:t>
            </a:r>
            <a:endParaRPr lang="fr-FR" sz="3200" dirty="0">
              <a:latin typeface="Stencil" panose="040409050D0802020404" pitchFamily="82" charset="0"/>
            </a:endParaRPr>
          </a:p>
          <a:p>
            <a:pPr lvl="0"/>
            <a:r>
              <a:rPr lang="fr-FR" dirty="0"/>
              <a:t>Utiliser des outils technologiques pour faciliter la collecte et l'analyse des données.</a:t>
            </a:r>
          </a:p>
          <a:p>
            <a:pPr lvl="0"/>
            <a:r>
              <a:rPr lang="fr-FR" dirty="0"/>
              <a:t>Exemple : Logiciels de sondage en ligne, analyses statistiques, etc.</a:t>
            </a:r>
          </a:p>
          <a:p>
            <a:pPr marL="0" indent="0">
              <a:buNone/>
            </a:pPr>
            <a:r>
              <a:rPr lang="fr-FR" sz="3200" dirty="0">
                <a:latin typeface="Stencil" panose="040409050D0802020404" pitchFamily="82" charset="0"/>
              </a:rPr>
              <a:t>A</a:t>
            </a:r>
            <a:r>
              <a:rPr lang="fr-FR" sz="3200" b="1" dirty="0">
                <a:latin typeface="Stencil" panose="040409050D0802020404" pitchFamily="82" charset="0"/>
              </a:rPr>
              <a:t>nalyse Statistique :</a:t>
            </a:r>
            <a:endParaRPr lang="fr-FR" sz="3200" dirty="0">
              <a:latin typeface="Stencil" panose="040409050D0802020404" pitchFamily="82" charset="0"/>
            </a:endParaRPr>
          </a:p>
          <a:p>
            <a:pPr lvl="0"/>
            <a:r>
              <a:rPr lang="fr-FR" dirty="0"/>
              <a:t>Appliquer des méthodes d'analyse statistique pour interpréter les données quantitatives.</a:t>
            </a:r>
          </a:p>
          <a:p>
            <a:pPr lvl="0"/>
            <a:r>
              <a:rPr lang="fr-FR" dirty="0"/>
              <a:t>Identifier les tendances, les corrélations et les points forts/faibles.</a:t>
            </a:r>
          </a:p>
          <a:p>
            <a:endParaRPr lang="fr-FR" dirty="0"/>
          </a:p>
        </p:txBody>
      </p:sp>
    </p:spTree>
    <p:extLst>
      <p:ext uri="{BB962C8B-B14F-4D97-AF65-F5344CB8AC3E}">
        <p14:creationId xmlns:p14="http://schemas.microsoft.com/office/powerpoint/2010/main" val="42338228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grpId="0"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1000" decel="50000">
                                          <p:stCondLst>
                                            <p:cond delay="0"/>
                                          </p:stCondLst>
                                        </p:cTn>
                                        <p:tgtEl>
                                          <p:spTgt spid="3">
                                            <p:txEl>
                                              <p:pRg st="7" end="7"/>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5" presetClass="entr" presetSubtype="0" fill="hold" grpId="0" nodeType="clickEffect">
                                  <p:stCondLst>
                                    <p:cond delay="0"/>
                                  </p:stCondLst>
                                  <p:childTnLst>
                                    <p:set>
                                      <p:cBhvr>
                                        <p:cTn id="102" dur="1" fill="hold">
                                          <p:stCondLst>
                                            <p:cond delay="0"/>
                                          </p:stCondLst>
                                        </p:cTn>
                                        <p:tgtEl>
                                          <p:spTgt spid="3">
                                            <p:txEl>
                                              <p:pRg st="8" end="8"/>
                                            </p:txEl>
                                          </p:spTgt>
                                        </p:tgtEl>
                                        <p:attrNameLst>
                                          <p:attrName>style.visibility</p:attrName>
                                        </p:attrNameLst>
                                      </p:cBhvr>
                                      <p:to>
                                        <p:strVal val="visible"/>
                                      </p:to>
                                    </p:set>
                                    <p:anim calcmode="lin" valueType="num">
                                      <p:cBhvr>
                                        <p:cTn id="103"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104"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105"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106"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107"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108"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109"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110" dur="1000" decel="50000">
                                          <p:stCondLst>
                                            <p:cond delay="0"/>
                                          </p:stCondLst>
                                        </p:cTn>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8026" y="288068"/>
            <a:ext cx="11691227" cy="6167289"/>
          </a:xfrm>
        </p:spPr>
        <p:txBody>
          <a:bodyPr>
            <a:normAutofit lnSpcReduction="10000"/>
          </a:bodyPr>
          <a:lstStyle/>
          <a:p>
            <a:pPr marL="0" indent="0">
              <a:buNone/>
            </a:pPr>
            <a:r>
              <a:rPr lang="fr-FR" sz="2800" b="1" dirty="0">
                <a:solidFill>
                  <a:srgbClr val="00B050"/>
                </a:solidFill>
                <a:latin typeface="Algerian" panose="04020705040A02060702" pitchFamily="82" charset="0"/>
              </a:rPr>
              <a:t>6.3 </a:t>
            </a:r>
            <a:r>
              <a:rPr lang="fr-FR" sz="2800" b="1" dirty="0">
                <a:solidFill>
                  <a:schemeClr val="accent2"/>
                </a:solidFill>
                <a:latin typeface="Algerian" panose="04020705040A02060702" pitchFamily="82" charset="0"/>
              </a:rPr>
              <a:t>Rétroaction des participants et des parties prenantes:  </a:t>
            </a:r>
          </a:p>
          <a:p>
            <a:pPr marL="0" indent="0">
              <a:buNone/>
            </a:pPr>
            <a:r>
              <a:rPr lang="fr-FR" b="1" dirty="0">
                <a:latin typeface="Stencil" panose="040409050D0802020404" pitchFamily="82" charset="0"/>
              </a:rPr>
              <a:t>Enquêtes de Satisfaction :</a:t>
            </a:r>
            <a:endParaRPr lang="fr-FR" b="1" dirty="0"/>
          </a:p>
          <a:p>
            <a:pPr lvl="0"/>
            <a:r>
              <a:rPr lang="fr-FR" dirty="0"/>
              <a:t>Concevoir des enquêtes de satisfaction pour évaluer l'expérience des participants.</a:t>
            </a:r>
          </a:p>
          <a:p>
            <a:pPr lvl="0"/>
            <a:r>
              <a:rPr lang="fr-FR" dirty="0"/>
              <a:t>Inclure des questions sur la qualité, la pertinence et la satisfaction globale.</a:t>
            </a:r>
          </a:p>
          <a:p>
            <a:pPr marL="0" indent="0">
              <a:buNone/>
            </a:pPr>
            <a:r>
              <a:rPr lang="fr-FR" sz="2800" b="1" dirty="0">
                <a:latin typeface="Stencil" panose="040409050D0802020404" pitchFamily="82" charset="0"/>
              </a:rPr>
              <a:t>Entretiens et Groupes de Discussion :</a:t>
            </a:r>
            <a:endParaRPr lang="fr-FR" sz="2800" dirty="0">
              <a:latin typeface="Stencil" panose="040409050D0802020404" pitchFamily="82" charset="0"/>
            </a:endParaRPr>
          </a:p>
          <a:p>
            <a:pPr lvl="0"/>
            <a:r>
              <a:rPr lang="fr-FR" dirty="0"/>
              <a:t>Organiser des entretiens individuels ou des groupes de discussion pour obtenir des retours qualitatifs.</a:t>
            </a:r>
          </a:p>
          <a:p>
            <a:pPr lvl="0"/>
            <a:r>
              <a:rPr lang="fr-FR" dirty="0"/>
              <a:t>Explorer les expériences personnelles et les suggestions d'amélioration.</a:t>
            </a:r>
          </a:p>
          <a:p>
            <a:pPr marL="0" lvl="0" indent="0">
              <a:buNone/>
            </a:pPr>
            <a:r>
              <a:rPr lang="fr-FR" sz="2800" b="1" dirty="0">
                <a:latin typeface="Stencil" panose="040409050D0802020404" pitchFamily="82" charset="0"/>
              </a:rPr>
              <a:t>Analyse des Commentaires :</a:t>
            </a:r>
            <a:endParaRPr lang="fr-FR" sz="2800" dirty="0">
              <a:latin typeface="Stencil" panose="040409050D0802020404" pitchFamily="82" charset="0"/>
            </a:endParaRPr>
          </a:p>
          <a:p>
            <a:pPr lvl="0"/>
            <a:r>
              <a:rPr lang="fr-FR" dirty="0"/>
              <a:t>Examiner les commentaires des participants sur les réseaux sociaux, les plateformes d'évaluation en ligne, etc.</a:t>
            </a:r>
          </a:p>
          <a:p>
            <a:pPr lvl="0"/>
            <a:r>
              <a:rPr lang="fr-FR" dirty="0"/>
              <a:t>Utiliser ces commentaires pour identifier des domaines spécifiques nécessitant une attention.</a:t>
            </a:r>
          </a:p>
          <a:p>
            <a:pPr lvl="0"/>
            <a:endParaRPr lang="fr-FR" dirty="0"/>
          </a:p>
          <a:p>
            <a:endParaRPr lang="fr-FR" dirty="0"/>
          </a:p>
        </p:txBody>
      </p:sp>
    </p:spTree>
    <p:extLst>
      <p:ext uri="{BB962C8B-B14F-4D97-AF65-F5344CB8AC3E}">
        <p14:creationId xmlns:p14="http://schemas.microsoft.com/office/powerpoint/2010/main" val="1488356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800" decel="100000"/>
                                        <p:tgtEl>
                                          <p:spTgt spid="3">
                                            <p:txEl>
                                              <p:pRg st="1" end="1"/>
                                            </p:txEl>
                                          </p:spTgt>
                                        </p:tgtEl>
                                      </p:cBhvr>
                                    </p:animEffect>
                                    <p:anim calcmode="lin" valueType="num">
                                      <p:cBhvr>
                                        <p:cTn id="1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800" decel="100000"/>
                                        <p:tgtEl>
                                          <p:spTgt spid="3">
                                            <p:txEl>
                                              <p:pRg st="2" end="2"/>
                                            </p:txEl>
                                          </p:spTgt>
                                        </p:tgtEl>
                                      </p:cBhvr>
                                    </p:animEffect>
                                    <p:anim calcmode="lin" valueType="num">
                                      <p:cBhvr>
                                        <p:cTn id="2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800" decel="100000"/>
                                        <p:tgtEl>
                                          <p:spTgt spid="3">
                                            <p:txEl>
                                              <p:pRg st="3" end="3"/>
                                            </p:txEl>
                                          </p:spTgt>
                                        </p:tgtEl>
                                      </p:cBhvr>
                                    </p:animEffect>
                                    <p:anim calcmode="lin" valueType="num">
                                      <p:cBhvr>
                                        <p:cTn id="3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800" decel="100000"/>
                                        <p:tgtEl>
                                          <p:spTgt spid="3">
                                            <p:txEl>
                                              <p:pRg st="4" end="4"/>
                                            </p:txEl>
                                          </p:spTgt>
                                        </p:tgtEl>
                                      </p:cBhvr>
                                    </p:animEffect>
                                    <p:anim calcmode="lin" valueType="num">
                                      <p:cBhvr>
                                        <p:cTn id="4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grpId="0"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800" decel="100000"/>
                                        <p:tgtEl>
                                          <p:spTgt spid="3">
                                            <p:txEl>
                                              <p:pRg st="5" end="5"/>
                                            </p:txEl>
                                          </p:spTgt>
                                        </p:tgtEl>
                                      </p:cBhvr>
                                    </p:animEffect>
                                    <p:anim calcmode="lin" valueType="num">
                                      <p:cBhvr>
                                        <p:cTn id="5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0" presetClass="entr" presetSubtype="0" fill="hold" grpId="0" nodeType="clickEffect">
                                  <p:stCondLst>
                                    <p:cond delay="0"/>
                                  </p:stCondLst>
                                  <p:childTnLst>
                                    <p:set>
                                      <p:cBhvr>
                                        <p:cTn id="66" dur="1" fill="hold">
                                          <p:stCondLst>
                                            <p:cond delay="0"/>
                                          </p:stCondLst>
                                        </p:cTn>
                                        <p:tgtEl>
                                          <p:spTgt spid="3">
                                            <p:txEl>
                                              <p:pRg st="6" end="6"/>
                                            </p:txEl>
                                          </p:spTgt>
                                        </p:tgtEl>
                                        <p:attrNameLst>
                                          <p:attrName>style.visibility</p:attrName>
                                        </p:attrNameLst>
                                      </p:cBhvr>
                                      <p:to>
                                        <p:strVal val="visible"/>
                                      </p:to>
                                    </p:set>
                                    <p:animEffect transition="in" filter="fade">
                                      <p:cBhvr>
                                        <p:cTn id="67" dur="800" decel="100000"/>
                                        <p:tgtEl>
                                          <p:spTgt spid="3">
                                            <p:txEl>
                                              <p:pRg st="6" end="6"/>
                                            </p:txEl>
                                          </p:spTgt>
                                        </p:tgtEl>
                                      </p:cBhvr>
                                    </p:animEffect>
                                    <p:anim calcmode="lin" valueType="num">
                                      <p:cBhvr>
                                        <p:cTn id="68"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69"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70"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71"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72"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30" presetClass="entr" presetSubtype="0" fill="hold" grpId="0" nodeType="click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Effect transition="in" filter="fade">
                                      <p:cBhvr>
                                        <p:cTn id="77" dur="800" decel="100000"/>
                                        <p:tgtEl>
                                          <p:spTgt spid="3">
                                            <p:txEl>
                                              <p:pRg st="7" end="7"/>
                                            </p:txEl>
                                          </p:spTgt>
                                        </p:tgtEl>
                                      </p:cBhvr>
                                    </p:animEffect>
                                    <p:anim calcmode="lin" valueType="num">
                                      <p:cBhvr>
                                        <p:cTn id="78" dur="800" decel="100000" fill="hold"/>
                                        <p:tgtEl>
                                          <p:spTgt spid="3">
                                            <p:txEl>
                                              <p:pRg st="7" end="7"/>
                                            </p:txEl>
                                          </p:spTgt>
                                        </p:tgtEl>
                                        <p:attrNameLst>
                                          <p:attrName>style.rotation</p:attrName>
                                        </p:attrNameLst>
                                      </p:cBhvr>
                                      <p:tavLst>
                                        <p:tav tm="0">
                                          <p:val>
                                            <p:fltVal val="-90"/>
                                          </p:val>
                                        </p:tav>
                                        <p:tav tm="100000">
                                          <p:val>
                                            <p:fltVal val="0"/>
                                          </p:val>
                                        </p:tav>
                                      </p:tavLst>
                                    </p:anim>
                                    <p:anim calcmode="lin" valueType="num">
                                      <p:cBhvr>
                                        <p:cTn id="79" dur="800" decel="100000" fill="hold"/>
                                        <p:tgtEl>
                                          <p:spTgt spid="3">
                                            <p:txEl>
                                              <p:pRg st="7" end="7"/>
                                            </p:txEl>
                                          </p:spTgt>
                                        </p:tgtEl>
                                        <p:attrNameLst>
                                          <p:attrName>ppt_x</p:attrName>
                                        </p:attrNameLst>
                                      </p:cBhvr>
                                      <p:tavLst>
                                        <p:tav tm="0">
                                          <p:val>
                                            <p:strVal val="#ppt_x+0.4"/>
                                          </p:val>
                                        </p:tav>
                                        <p:tav tm="100000">
                                          <p:val>
                                            <p:strVal val="#ppt_x-0.05"/>
                                          </p:val>
                                        </p:tav>
                                      </p:tavLst>
                                    </p:anim>
                                    <p:anim calcmode="lin" valueType="num">
                                      <p:cBhvr>
                                        <p:cTn id="80" dur="800" decel="100000" fill="hold"/>
                                        <p:tgtEl>
                                          <p:spTgt spid="3">
                                            <p:txEl>
                                              <p:pRg st="7" end="7"/>
                                            </p:txEl>
                                          </p:spTgt>
                                        </p:tgtEl>
                                        <p:attrNameLst>
                                          <p:attrName>ppt_y</p:attrName>
                                        </p:attrNameLst>
                                      </p:cBhvr>
                                      <p:tavLst>
                                        <p:tav tm="0">
                                          <p:val>
                                            <p:strVal val="#ppt_y-0.4"/>
                                          </p:val>
                                        </p:tav>
                                        <p:tav tm="100000">
                                          <p:val>
                                            <p:strVal val="#ppt_y+0.1"/>
                                          </p:val>
                                        </p:tav>
                                      </p:tavLst>
                                    </p:anim>
                                    <p:anim calcmode="lin" valueType="num">
                                      <p:cBhvr>
                                        <p:cTn id="81" dur="200" accel="100000" fill="hold">
                                          <p:stCondLst>
                                            <p:cond delay="800"/>
                                          </p:stCondLst>
                                        </p:cTn>
                                        <p:tgtEl>
                                          <p:spTgt spid="3">
                                            <p:txEl>
                                              <p:pRg st="7" end="7"/>
                                            </p:txEl>
                                          </p:spTgt>
                                        </p:tgtEl>
                                        <p:attrNameLst>
                                          <p:attrName>ppt_x</p:attrName>
                                        </p:attrNameLst>
                                      </p:cBhvr>
                                      <p:tavLst>
                                        <p:tav tm="0">
                                          <p:val>
                                            <p:strVal val="#ppt_x-0.05"/>
                                          </p:val>
                                        </p:tav>
                                        <p:tav tm="100000">
                                          <p:val>
                                            <p:strVal val="#ppt_x"/>
                                          </p:val>
                                        </p:tav>
                                      </p:tavLst>
                                    </p:anim>
                                    <p:anim calcmode="lin" valueType="num">
                                      <p:cBhvr>
                                        <p:cTn id="82" dur="200" accel="100000" fill="hold">
                                          <p:stCondLst>
                                            <p:cond delay="800"/>
                                          </p:stCondLst>
                                        </p:cTn>
                                        <p:tgtEl>
                                          <p:spTgt spid="3">
                                            <p:txEl>
                                              <p:pRg st="7" end="7"/>
                                            </p:txEl>
                                          </p:spTgt>
                                        </p:tgtEl>
                                        <p:attrNameLst>
                                          <p:attrName>ppt_y</p:attrName>
                                        </p:attrNameLst>
                                      </p:cBhvr>
                                      <p:tavLst>
                                        <p:tav tm="0">
                                          <p:val>
                                            <p:strVal val="#ppt_y+0.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0" presetClass="entr" presetSubtype="0" fill="hold" grpId="0" nodeType="clickEffect">
                                  <p:stCondLst>
                                    <p:cond delay="0"/>
                                  </p:stCondLst>
                                  <p:childTnLst>
                                    <p:set>
                                      <p:cBhvr>
                                        <p:cTn id="86" dur="1" fill="hold">
                                          <p:stCondLst>
                                            <p:cond delay="0"/>
                                          </p:stCondLst>
                                        </p:cTn>
                                        <p:tgtEl>
                                          <p:spTgt spid="3">
                                            <p:txEl>
                                              <p:pRg st="8" end="8"/>
                                            </p:txEl>
                                          </p:spTgt>
                                        </p:tgtEl>
                                        <p:attrNameLst>
                                          <p:attrName>style.visibility</p:attrName>
                                        </p:attrNameLst>
                                      </p:cBhvr>
                                      <p:to>
                                        <p:strVal val="visible"/>
                                      </p:to>
                                    </p:set>
                                    <p:animEffect transition="in" filter="fade">
                                      <p:cBhvr>
                                        <p:cTn id="87" dur="800" decel="100000"/>
                                        <p:tgtEl>
                                          <p:spTgt spid="3">
                                            <p:txEl>
                                              <p:pRg st="8" end="8"/>
                                            </p:txEl>
                                          </p:spTgt>
                                        </p:tgtEl>
                                      </p:cBhvr>
                                    </p:animEffect>
                                    <p:anim calcmode="lin" valueType="num">
                                      <p:cBhvr>
                                        <p:cTn id="88" dur="800" decel="100000" fill="hold"/>
                                        <p:tgtEl>
                                          <p:spTgt spid="3">
                                            <p:txEl>
                                              <p:pRg st="8" end="8"/>
                                            </p:txEl>
                                          </p:spTgt>
                                        </p:tgtEl>
                                        <p:attrNameLst>
                                          <p:attrName>style.rotation</p:attrName>
                                        </p:attrNameLst>
                                      </p:cBhvr>
                                      <p:tavLst>
                                        <p:tav tm="0">
                                          <p:val>
                                            <p:fltVal val="-90"/>
                                          </p:val>
                                        </p:tav>
                                        <p:tav tm="100000">
                                          <p:val>
                                            <p:fltVal val="0"/>
                                          </p:val>
                                        </p:tav>
                                      </p:tavLst>
                                    </p:anim>
                                    <p:anim calcmode="lin" valueType="num">
                                      <p:cBhvr>
                                        <p:cTn id="89" dur="800" decel="100000" fill="hold"/>
                                        <p:tgtEl>
                                          <p:spTgt spid="3">
                                            <p:txEl>
                                              <p:pRg st="8" end="8"/>
                                            </p:txEl>
                                          </p:spTgt>
                                        </p:tgtEl>
                                        <p:attrNameLst>
                                          <p:attrName>ppt_x</p:attrName>
                                        </p:attrNameLst>
                                      </p:cBhvr>
                                      <p:tavLst>
                                        <p:tav tm="0">
                                          <p:val>
                                            <p:strVal val="#ppt_x+0.4"/>
                                          </p:val>
                                        </p:tav>
                                        <p:tav tm="100000">
                                          <p:val>
                                            <p:strVal val="#ppt_x-0.05"/>
                                          </p:val>
                                        </p:tav>
                                      </p:tavLst>
                                    </p:anim>
                                    <p:anim calcmode="lin" valueType="num">
                                      <p:cBhvr>
                                        <p:cTn id="90" dur="800" decel="100000" fill="hold"/>
                                        <p:tgtEl>
                                          <p:spTgt spid="3">
                                            <p:txEl>
                                              <p:pRg st="8" end="8"/>
                                            </p:txEl>
                                          </p:spTgt>
                                        </p:tgtEl>
                                        <p:attrNameLst>
                                          <p:attrName>ppt_y</p:attrName>
                                        </p:attrNameLst>
                                      </p:cBhvr>
                                      <p:tavLst>
                                        <p:tav tm="0">
                                          <p:val>
                                            <p:strVal val="#ppt_y-0.4"/>
                                          </p:val>
                                        </p:tav>
                                        <p:tav tm="100000">
                                          <p:val>
                                            <p:strVal val="#ppt_y+0.1"/>
                                          </p:val>
                                        </p:tav>
                                      </p:tavLst>
                                    </p:anim>
                                    <p:anim calcmode="lin" valueType="num">
                                      <p:cBhvr>
                                        <p:cTn id="91" dur="200" accel="100000" fill="hold">
                                          <p:stCondLst>
                                            <p:cond delay="800"/>
                                          </p:stCondLst>
                                        </p:cTn>
                                        <p:tgtEl>
                                          <p:spTgt spid="3">
                                            <p:txEl>
                                              <p:pRg st="8" end="8"/>
                                            </p:txEl>
                                          </p:spTgt>
                                        </p:tgtEl>
                                        <p:attrNameLst>
                                          <p:attrName>ppt_x</p:attrName>
                                        </p:attrNameLst>
                                      </p:cBhvr>
                                      <p:tavLst>
                                        <p:tav tm="0">
                                          <p:val>
                                            <p:strVal val="#ppt_x-0.05"/>
                                          </p:val>
                                        </p:tav>
                                        <p:tav tm="100000">
                                          <p:val>
                                            <p:strVal val="#ppt_x"/>
                                          </p:val>
                                        </p:tav>
                                      </p:tavLst>
                                    </p:anim>
                                    <p:anim calcmode="lin" valueType="num">
                                      <p:cBhvr>
                                        <p:cTn id="92" dur="200" accel="100000" fill="hold">
                                          <p:stCondLst>
                                            <p:cond delay="800"/>
                                          </p:stCondLst>
                                        </p:cTn>
                                        <p:tgtEl>
                                          <p:spTgt spid="3">
                                            <p:txEl>
                                              <p:pRg st="8" end="8"/>
                                            </p:txEl>
                                          </p:spTgt>
                                        </p:tgtEl>
                                        <p:attrNameLst>
                                          <p:attrName>ppt_y</p:attrName>
                                        </p:attrNameLst>
                                      </p:cBhvr>
                                      <p:tavLst>
                                        <p:tav tm="0">
                                          <p:val>
                                            <p:strVal val="#ppt_y+0.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30" presetClass="entr" presetSubtype="0" fill="hold" grpId="0" nodeType="clickEffect">
                                  <p:stCondLst>
                                    <p:cond delay="0"/>
                                  </p:stCondLst>
                                  <p:childTnLst>
                                    <p:set>
                                      <p:cBhvr>
                                        <p:cTn id="96" dur="1" fill="hold">
                                          <p:stCondLst>
                                            <p:cond delay="0"/>
                                          </p:stCondLst>
                                        </p:cTn>
                                        <p:tgtEl>
                                          <p:spTgt spid="3">
                                            <p:txEl>
                                              <p:pRg st="9" end="9"/>
                                            </p:txEl>
                                          </p:spTgt>
                                        </p:tgtEl>
                                        <p:attrNameLst>
                                          <p:attrName>style.visibility</p:attrName>
                                        </p:attrNameLst>
                                      </p:cBhvr>
                                      <p:to>
                                        <p:strVal val="visible"/>
                                      </p:to>
                                    </p:set>
                                    <p:animEffect transition="in" filter="fade">
                                      <p:cBhvr>
                                        <p:cTn id="97" dur="800" decel="100000"/>
                                        <p:tgtEl>
                                          <p:spTgt spid="3">
                                            <p:txEl>
                                              <p:pRg st="9" end="9"/>
                                            </p:txEl>
                                          </p:spTgt>
                                        </p:tgtEl>
                                      </p:cBhvr>
                                    </p:animEffect>
                                    <p:anim calcmode="lin" valueType="num">
                                      <p:cBhvr>
                                        <p:cTn id="98" dur="800" decel="100000" fill="hold"/>
                                        <p:tgtEl>
                                          <p:spTgt spid="3">
                                            <p:txEl>
                                              <p:pRg st="9" end="9"/>
                                            </p:txEl>
                                          </p:spTgt>
                                        </p:tgtEl>
                                        <p:attrNameLst>
                                          <p:attrName>style.rotation</p:attrName>
                                        </p:attrNameLst>
                                      </p:cBhvr>
                                      <p:tavLst>
                                        <p:tav tm="0">
                                          <p:val>
                                            <p:fltVal val="-90"/>
                                          </p:val>
                                        </p:tav>
                                        <p:tav tm="100000">
                                          <p:val>
                                            <p:fltVal val="0"/>
                                          </p:val>
                                        </p:tav>
                                      </p:tavLst>
                                    </p:anim>
                                    <p:anim calcmode="lin" valueType="num">
                                      <p:cBhvr>
                                        <p:cTn id="99" dur="800" decel="100000" fill="hold"/>
                                        <p:tgtEl>
                                          <p:spTgt spid="3">
                                            <p:txEl>
                                              <p:pRg st="9" end="9"/>
                                            </p:txEl>
                                          </p:spTgt>
                                        </p:tgtEl>
                                        <p:attrNameLst>
                                          <p:attrName>ppt_x</p:attrName>
                                        </p:attrNameLst>
                                      </p:cBhvr>
                                      <p:tavLst>
                                        <p:tav tm="0">
                                          <p:val>
                                            <p:strVal val="#ppt_x+0.4"/>
                                          </p:val>
                                        </p:tav>
                                        <p:tav tm="100000">
                                          <p:val>
                                            <p:strVal val="#ppt_x-0.05"/>
                                          </p:val>
                                        </p:tav>
                                      </p:tavLst>
                                    </p:anim>
                                    <p:anim calcmode="lin" valueType="num">
                                      <p:cBhvr>
                                        <p:cTn id="100" dur="800" decel="100000" fill="hold"/>
                                        <p:tgtEl>
                                          <p:spTgt spid="3">
                                            <p:txEl>
                                              <p:pRg st="9" end="9"/>
                                            </p:txEl>
                                          </p:spTgt>
                                        </p:tgtEl>
                                        <p:attrNameLst>
                                          <p:attrName>ppt_y</p:attrName>
                                        </p:attrNameLst>
                                      </p:cBhvr>
                                      <p:tavLst>
                                        <p:tav tm="0">
                                          <p:val>
                                            <p:strVal val="#ppt_y-0.4"/>
                                          </p:val>
                                        </p:tav>
                                        <p:tav tm="100000">
                                          <p:val>
                                            <p:strVal val="#ppt_y+0.1"/>
                                          </p:val>
                                        </p:tav>
                                      </p:tavLst>
                                    </p:anim>
                                    <p:anim calcmode="lin" valueType="num">
                                      <p:cBhvr>
                                        <p:cTn id="101" dur="200" accel="100000" fill="hold">
                                          <p:stCondLst>
                                            <p:cond delay="800"/>
                                          </p:stCondLst>
                                        </p:cTn>
                                        <p:tgtEl>
                                          <p:spTgt spid="3">
                                            <p:txEl>
                                              <p:pRg st="9" end="9"/>
                                            </p:txEl>
                                          </p:spTgt>
                                        </p:tgtEl>
                                        <p:attrNameLst>
                                          <p:attrName>ppt_x</p:attrName>
                                        </p:attrNameLst>
                                      </p:cBhvr>
                                      <p:tavLst>
                                        <p:tav tm="0">
                                          <p:val>
                                            <p:strVal val="#ppt_x-0.05"/>
                                          </p:val>
                                        </p:tav>
                                        <p:tav tm="100000">
                                          <p:val>
                                            <p:strVal val="#ppt_x"/>
                                          </p:val>
                                        </p:tav>
                                      </p:tavLst>
                                    </p:anim>
                                    <p:anim calcmode="lin" valueType="num">
                                      <p:cBhvr>
                                        <p:cTn id="102" dur="200" accel="100000" fill="hold">
                                          <p:stCondLst>
                                            <p:cond delay="800"/>
                                          </p:stCondLst>
                                        </p:cTn>
                                        <p:tgtEl>
                                          <p:spTgt spid="3">
                                            <p:txEl>
                                              <p:pRg st="9" end="9"/>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6578" y="353540"/>
            <a:ext cx="11442479" cy="6075630"/>
          </a:xfrm>
        </p:spPr>
        <p:txBody>
          <a:bodyPr>
            <a:normAutofit/>
          </a:bodyPr>
          <a:lstStyle/>
          <a:p>
            <a:pPr marL="0" indent="0">
              <a:buNone/>
            </a:pPr>
            <a:r>
              <a:rPr lang="fr-FR" sz="2800" b="1" dirty="0">
                <a:solidFill>
                  <a:srgbClr val="7EB606"/>
                </a:solidFill>
                <a:latin typeface="Algerian" panose="04020705040A02060702" pitchFamily="82" charset="0"/>
              </a:rPr>
              <a:t>6.4 Rapport d'Évaluation :</a:t>
            </a:r>
            <a:endParaRPr lang="fr-FR" sz="2800" dirty="0">
              <a:solidFill>
                <a:srgbClr val="7EB606"/>
              </a:solidFill>
              <a:latin typeface="Algerian" panose="04020705040A02060702" pitchFamily="82" charset="0"/>
            </a:endParaRPr>
          </a:p>
          <a:p>
            <a:pPr marL="0" indent="0">
              <a:buNone/>
            </a:pPr>
            <a:r>
              <a:rPr lang="fr-FR" b="1" dirty="0">
                <a:latin typeface="Stencil" panose="040409050D0802020404" pitchFamily="82" charset="0"/>
              </a:rPr>
              <a:t>Synthèse des Résultats :</a:t>
            </a:r>
            <a:endParaRPr lang="fr-FR" dirty="0">
              <a:latin typeface="Stencil" panose="040409050D0802020404" pitchFamily="82" charset="0"/>
            </a:endParaRPr>
          </a:p>
          <a:p>
            <a:pPr lvl="0"/>
            <a:r>
              <a:rPr lang="fr-FR" dirty="0"/>
              <a:t>Synthétiser les résultats de l'évaluation de manière claire et accessible.</a:t>
            </a:r>
          </a:p>
          <a:p>
            <a:pPr lvl="0"/>
            <a:r>
              <a:rPr lang="fr-FR" dirty="0"/>
              <a:t>Utiliser des graphiques, des tableaux et des visualisations pour rendre les données compréhensibles.</a:t>
            </a:r>
          </a:p>
          <a:p>
            <a:pPr marL="0" lvl="0" indent="0">
              <a:buNone/>
            </a:pPr>
            <a:r>
              <a:rPr lang="fr-FR" b="1" dirty="0">
                <a:latin typeface="Stencil" panose="040409050D0802020404" pitchFamily="82" charset="0"/>
              </a:rPr>
              <a:t>Recommandations et Pistes d'Amélioration :</a:t>
            </a:r>
            <a:endParaRPr lang="fr-FR" dirty="0">
              <a:latin typeface="Stencil" panose="040409050D0802020404" pitchFamily="82" charset="0"/>
            </a:endParaRPr>
          </a:p>
          <a:p>
            <a:pPr lvl="0"/>
            <a:r>
              <a:rPr lang="fr-FR" dirty="0"/>
              <a:t>Formuler des recommandations basées sur les résultats obtenus.</a:t>
            </a:r>
          </a:p>
          <a:p>
            <a:pPr lvl="0"/>
            <a:r>
              <a:rPr lang="fr-FR" dirty="0"/>
              <a:t>Proposer des pistes d'amélioration pour les futurs événements.</a:t>
            </a:r>
          </a:p>
          <a:p>
            <a:pPr lvl="0"/>
            <a:endParaRPr lang="fr-FR" dirty="0"/>
          </a:p>
          <a:p>
            <a:endParaRPr lang="fr-FR" dirty="0"/>
          </a:p>
        </p:txBody>
      </p:sp>
    </p:spTree>
    <p:extLst>
      <p:ext uri="{BB962C8B-B14F-4D97-AF65-F5344CB8AC3E}">
        <p14:creationId xmlns:p14="http://schemas.microsoft.com/office/powerpoint/2010/main" val="28737394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397</Words>
  <Application>Microsoft Office PowerPoint</Application>
  <PresentationFormat>Grand écran</PresentationFormat>
  <Paragraphs>38</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Algerian</vt:lpstr>
      <vt:lpstr>Arial</vt:lpstr>
      <vt:lpstr>Calibri</vt:lpstr>
      <vt:lpstr>Calibri Light</vt:lpstr>
      <vt:lpstr>Stencil</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Khadimou R Thiam</dc:creator>
  <cp:lastModifiedBy>Khadimou R Thiam</cp:lastModifiedBy>
  <cp:revision>1</cp:revision>
  <dcterms:created xsi:type="dcterms:W3CDTF">2025-08-02T14:37:39Z</dcterms:created>
  <dcterms:modified xsi:type="dcterms:W3CDTF">2025-08-02T14:38:01Z</dcterms:modified>
</cp:coreProperties>
</file>