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21" r:id="rId2"/>
    <p:sldId id="522" r:id="rId3"/>
    <p:sldId id="523" r:id="rId4"/>
    <p:sldId id="524" r:id="rId5"/>
    <p:sldId id="525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115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542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30125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490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7089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459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719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478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697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334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370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246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901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912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60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640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695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2367" y="107575"/>
            <a:ext cx="10723035" cy="3057655"/>
          </a:xfrm>
        </p:spPr>
        <p:txBody>
          <a:bodyPr/>
          <a:lstStyle/>
          <a:p>
            <a:r>
              <a:rPr lang="fr-FR" sz="4400" b="1" dirty="0">
                <a:solidFill>
                  <a:schemeClr val="tx2">
                    <a:lumMod val="50000"/>
                    <a:lumOff val="50000"/>
                  </a:schemeClr>
                </a:solidFill>
                <a:latin typeface="Stencil" panose="040409050D0802020404" pitchFamily="82" charset="0"/>
              </a:rPr>
              <a:t>II. PLANIFICATION D’EVENEMENTS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3546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9907" y="594440"/>
            <a:ext cx="11227652" cy="55752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200" b="1" dirty="0">
                <a:solidFill>
                  <a:srgbClr val="00B050"/>
                </a:solidFill>
                <a:latin typeface="Algerian" panose="04020705040A02060702" pitchFamily="82" charset="0"/>
              </a:rPr>
              <a:t>2.1 Identification des objectifs et du public cible</a:t>
            </a:r>
            <a:endParaRPr lang="fr-FR" sz="3200" dirty="0">
              <a:solidFill>
                <a:srgbClr val="00B050"/>
              </a:solidFill>
              <a:latin typeface="Algerian" panose="04020705040A02060702" pitchFamily="82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latin typeface="Stencil" panose="040409050D0802020404" pitchFamily="82" charset="0"/>
              </a:rPr>
              <a:t>Objectifs de l'événement</a:t>
            </a:r>
            <a:r>
              <a:rPr lang="fr-FR" dirty="0"/>
              <a:t> :</a:t>
            </a:r>
          </a:p>
          <a:p>
            <a:pPr>
              <a:buFont typeface="Arial"/>
              <a:buChar char="•"/>
            </a:pPr>
            <a:r>
              <a:rPr lang="fr-FR" dirty="0"/>
              <a:t>Définir clairement les résultats attendus de l'événement. </a:t>
            </a:r>
          </a:p>
          <a:p>
            <a:pPr>
              <a:buFont typeface="Arial"/>
              <a:buChar char="•"/>
            </a:pPr>
            <a:r>
              <a:rPr lang="fr-FR" dirty="0"/>
              <a:t>S'assurer que les objectifs sont spécifiques, mesurables, réalisables, pertinents et limités dans le temps (SMART).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latin typeface="Stencil" panose="040409050D0802020404" pitchFamily="82" charset="0"/>
              </a:rPr>
              <a:t>Identification du public cible :</a:t>
            </a:r>
          </a:p>
          <a:p>
            <a:r>
              <a:rPr lang="fr-FR" dirty="0"/>
              <a:t>Analyser et définir le groupe démographique et psycho graphique visé. </a:t>
            </a:r>
          </a:p>
          <a:p>
            <a:r>
              <a:rPr lang="fr-FR" dirty="0"/>
              <a:t>Adapter les objectifs en fonction des besoins et des attentes du public.</a:t>
            </a:r>
          </a:p>
        </p:txBody>
      </p:sp>
    </p:spTree>
    <p:extLst>
      <p:ext uri="{BB962C8B-B14F-4D97-AF65-F5344CB8AC3E}">
        <p14:creationId xmlns:p14="http://schemas.microsoft.com/office/powerpoint/2010/main" val="3044219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32367" y="634970"/>
            <a:ext cx="10723035" cy="57055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>
                <a:solidFill>
                  <a:srgbClr val="00B050"/>
                </a:solidFill>
                <a:latin typeface="Algerian" panose="04020705040A02060702" pitchFamily="82" charset="0"/>
              </a:rPr>
              <a:t>	</a:t>
            </a:r>
            <a:r>
              <a:rPr lang="fr-FR" sz="2800" b="1" dirty="0">
                <a:solidFill>
                  <a:srgbClr val="00B050"/>
                </a:solidFill>
                <a:latin typeface="Algerian" panose="04020705040A02060702" pitchFamily="82" charset="0"/>
              </a:rPr>
              <a:t>2.2 Élaboration d'un plan d'action et d'un échéancier</a:t>
            </a:r>
            <a:br>
              <a:rPr lang="fr-FR" dirty="0"/>
            </a:br>
            <a:endParaRPr lang="fr-FR" dirty="0"/>
          </a:p>
          <a:p>
            <a:pPr marL="0" indent="0">
              <a:buNone/>
            </a:pPr>
            <a:r>
              <a:rPr lang="fr-FR" dirty="0">
                <a:latin typeface="Stencil" panose="040409050D0802020404" pitchFamily="82" charset="0"/>
              </a:rPr>
              <a:t>Définition des tâches </a:t>
            </a:r>
            <a:r>
              <a:rPr lang="fr-FR" dirty="0"/>
              <a:t>:</a:t>
            </a:r>
          </a:p>
          <a:p>
            <a:r>
              <a:rPr lang="fr-FR" dirty="0"/>
              <a:t>Découper les activités en tâches spécifiques.</a:t>
            </a:r>
          </a:p>
          <a:p>
            <a:r>
              <a:rPr lang="fr-FR" dirty="0"/>
              <a:t>Assigner des responsabilités claires à chaque membre de l'équipe. </a:t>
            </a:r>
          </a:p>
          <a:p>
            <a:pPr marL="0" indent="0">
              <a:buNone/>
            </a:pPr>
            <a:r>
              <a:rPr lang="fr-FR" dirty="0">
                <a:latin typeface="Stencil" panose="040409050D0802020404" pitchFamily="82" charset="0"/>
              </a:rPr>
              <a:t>Établissement d'un échéancier :</a:t>
            </a:r>
          </a:p>
          <a:p>
            <a:r>
              <a:rPr lang="fr-FR" dirty="0"/>
              <a:t>Créer un calendrier détaillé avec des dates limites pour chaque étape.</a:t>
            </a:r>
          </a:p>
          <a:p>
            <a:r>
              <a:rPr lang="fr-FR" dirty="0"/>
              <a:t>Intégrer des marges de manœuvre pour faire face à d'éventuels retards. </a:t>
            </a:r>
          </a:p>
        </p:txBody>
      </p:sp>
    </p:spTree>
    <p:extLst>
      <p:ext uri="{BB962C8B-B14F-4D97-AF65-F5344CB8AC3E}">
        <p14:creationId xmlns:p14="http://schemas.microsoft.com/office/powerpoint/2010/main" val="219037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0753" y="202650"/>
            <a:ext cx="11700537" cy="644425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b="1" dirty="0">
                <a:solidFill>
                  <a:srgbClr val="00B050"/>
                </a:solidFill>
                <a:latin typeface="Stencil" panose="040409050D0802020404" pitchFamily="82" charset="0"/>
              </a:rPr>
              <a:t>	</a:t>
            </a:r>
            <a:r>
              <a:rPr lang="fr-FR" sz="5100" b="1" dirty="0">
                <a:solidFill>
                  <a:srgbClr val="00B050"/>
                </a:solidFill>
                <a:latin typeface="+mj-lt"/>
              </a:rPr>
              <a:t>2.3 Budgétisation et gestion financière</a:t>
            </a:r>
            <a:endParaRPr lang="fr-FR" sz="5100" dirty="0">
              <a:solidFill>
                <a:srgbClr val="00B050"/>
              </a:solidFill>
              <a:latin typeface="+mj-lt"/>
            </a:endParaRPr>
          </a:p>
          <a:p>
            <a:pPr marL="0" indent="0">
              <a:buNone/>
            </a:pPr>
            <a:r>
              <a:rPr lang="fr-FR" sz="4400" dirty="0">
                <a:latin typeface="Stencil" panose="040409050D0802020404" pitchFamily="82" charset="0"/>
              </a:rPr>
              <a:t>Élaboration du budget </a:t>
            </a:r>
            <a:r>
              <a:rPr lang="fr-FR" sz="4400" dirty="0"/>
              <a:t>:</a:t>
            </a:r>
          </a:p>
          <a:p>
            <a:r>
              <a:rPr lang="fr-FR" sz="4400" dirty="0"/>
              <a:t>Estimer les coûts pour chaque aspect de l'événement (lieu, logistique, promotion, etc.). </a:t>
            </a:r>
          </a:p>
          <a:p>
            <a:r>
              <a:rPr lang="fr-FR" sz="4400" dirty="0"/>
              <a:t>Prévoir des budgets flexibles pour faire face à des imprévus. </a:t>
            </a:r>
          </a:p>
          <a:p>
            <a:pPr marL="0" indent="0">
              <a:buNone/>
            </a:pPr>
            <a:r>
              <a:rPr lang="fr-FR" sz="4400" dirty="0">
                <a:latin typeface="Stencil" panose="040409050D0802020404" pitchFamily="82" charset="0"/>
              </a:rPr>
              <a:t>Gestion financière </a:t>
            </a:r>
          </a:p>
          <a:p>
            <a:r>
              <a:rPr lang="fr-FR" sz="4400" dirty="0"/>
              <a:t>Mettre en place des procédures de suivi des dépenses. </a:t>
            </a:r>
          </a:p>
          <a:p>
            <a:pPr marL="0" indent="0">
              <a:buNone/>
            </a:pPr>
            <a:r>
              <a:rPr lang="fr-FR" sz="4400" dirty="0"/>
              <a:t>Exiger des approbations pour les coûts supplémentaires significatifs. </a:t>
            </a:r>
          </a:p>
          <a:p>
            <a:endParaRPr lang="fr-FR" dirty="0"/>
          </a:p>
          <a:p>
            <a:endParaRPr lang="fr-FR" dirty="0"/>
          </a:p>
          <a:p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8520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3731" y="391790"/>
            <a:ext cx="11511383" cy="58381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>
                <a:solidFill>
                  <a:srgbClr val="00B050"/>
                </a:solidFill>
                <a:latin typeface="Algerian" panose="04020705040A02060702" pitchFamily="82" charset="0"/>
              </a:rPr>
              <a:t>2.4 Sélection et gestion des fournisseurs et des prestataires de services</a:t>
            </a:r>
            <a:endParaRPr lang="fr-FR" b="1" dirty="0"/>
          </a:p>
          <a:p>
            <a:pPr marL="0" indent="0">
              <a:buNone/>
            </a:pPr>
            <a:r>
              <a:rPr lang="fr-FR" dirty="0">
                <a:latin typeface="Stencil" panose="040409050D0802020404" pitchFamily="82" charset="0"/>
              </a:rPr>
              <a:t>Identification des besoins en fournisseurs :</a:t>
            </a:r>
          </a:p>
          <a:p>
            <a:pPr>
              <a:buFont typeface="Wingdings" charset="2"/>
              <a:buChar char="u"/>
            </a:pPr>
            <a:r>
              <a:rPr lang="fr-FR" dirty="0"/>
              <a:t>Évaluer les besoins en termes de services (traiteur, équipement audiovisuel, sécurité, etc.) </a:t>
            </a:r>
          </a:p>
          <a:p>
            <a:pPr>
              <a:buFont typeface="Wingdings" charset="2"/>
              <a:buChar char="u"/>
            </a:pPr>
            <a:r>
              <a:rPr lang="fr-FR" dirty="0"/>
              <a:t>Définir des critères de sélection basés sur la qualité, la fiabilité et le coût.</a:t>
            </a:r>
          </a:p>
          <a:p>
            <a:pPr marL="0" indent="0">
              <a:buNone/>
            </a:pPr>
            <a:r>
              <a:rPr lang="fr-FR" dirty="0">
                <a:latin typeface="Stencil" panose="040409050D0802020404" pitchFamily="82" charset="0"/>
              </a:rPr>
              <a:t>Processus de sélection :</a:t>
            </a:r>
          </a:p>
          <a:p>
            <a:pPr>
              <a:buFont typeface="Wingdings" charset="2"/>
              <a:buChar char="u"/>
            </a:pPr>
            <a:r>
              <a:rPr lang="fr-FR" dirty="0"/>
              <a:t>Élaborer un processus d'appel d'offres ou de sélection transparent. </a:t>
            </a:r>
          </a:p>
          <a:p>
            <a:pPr>
              <a:buFont typeface="Wingdings" charset="2"/>
              <a:buChar char="u"/>
            </a:pPr>
            <a:r>
              <a:rPr lang="fr-FR" dirty="0"/>
              <a:t>Négocier des contrats détaillés, incluant les délais de livraison et les exigences de performance.</a:t>
            </a:r>
            <a:r>
              <a:rPr lang="fr-FR" dirty="0">
                <a:latin typeface="Stencil" panose="040409050D0802020404" pitchFamily="82" charset="0"/>
              </a:rPr>
              <a:t> </a:t>
            </a:r>
          </a:p>
          <a:p>
            <a:pPr marL="0" indent="0">
              <a:buNone/>
            </a:pPr>
            <a:r>
              <a:rPr lang="fr-FR" dirty="0">
                <a:latin typeface="Stencil" panose="040409050D0802020404" pitchFamily="82" charset="0"/>
              </a:rPr>
              <a:t>Gestion continue : </a:t>
            </a:r>
          </a:p>
          <a:p>
            <a:pPr>
              <a:buFont typeface="Wingdings" charset="2"/>
              <a:buChar char="u"/>
            </a:pPr>
            <a:r>
              <a:rPr lang="fr-FR" dirty="0"/>
              <a:t>Mettre place des mécanismes de suivi de la performance des fournisseurs.</a:t>
            </a:r>
          </a:p>
          <a:p>
            <a:pPr>
              <a:buFont typeface="Wingdings" charset="2"/>
              <a:buChar char="u"/>
            </a:pPr>
            <a:r>
              <a:rPr lang="fr-FR" dirty="0"/>
              <a:t>Avoir un plan de contingence en cas de défaillance d'un fournisseur.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3013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299</Words>
  <Application>Microsoft Office PowerPoint</Application>
  <PresentationFormat>Grand écran</PresentationFormat>
  <Paragraphs>36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Algerian</vt:lpstr>
      <vt:lpstr>Arial</vt:lpstr>
      <vt:lpstr>Stencil</vt:lpstr>
      <vt:lpstr>Trebuchet MS</vt:lpstr>
      <vt:lpstr>Wingdings</vt:lpstr>
      <vt:lpstr>Wingdings 3</vt:lpstr>
      <vt:lpstr>Facette</vt:lpstr>
      <vt:lpstr>II. PLANIFICATION D’EVENEMENTS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Khadimou R Thiam</dc:creator>
  <cp:lastModifiedBy>Khadimou R Thiam</cp:lastModifiedBy>
  <cp:revision>1</cp:revision>
  <dcterms:created xsi:type="dcterms:W3CDTF">2025-08-02T14:21:57Z</dcterms:created>
  <dcterms:modified xsi:type="dcterms:W3CDTF">2025-08-02T14:22:44Z</dcterms:modified>
</cp:coreProperties>
</file>