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74" r:id="rId2"/>
    <p:sldId id="276" r:id="rId3"/>
    <p:sldId id="277" r:id="rId4"/>
    <p:sldId id="330" r:id="rId5"/>
    <p:sldId id="328" r:id="rId6"/>
    <p:sldId id="284" r:id="rId7"/>
    <p:sldId id="285" r:id="rId8"/>
    <p:sldId id="28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 Bakar DIOP"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5179" autoAdjust="0"/>
  </p:normalViewPr>
  <p:slideViewPr>
    <p:cSldViewPr snapToGrid="0">
      <p:cViewPr varScale="1">
        <p:scale>
          <a:sx n="84" d="100"/>
          <a:sy n="84" d="100"/>
        </p:scale>
        <p:origin x="304" y="72"/>
      </p:cViewPr>
      <p:guideLst/>
    </p:cSldViewPr>
  </p:slideViewPr>
  <p:notesTextViewPr>
    <p:cViewPr>
      <p:scale>
        <a:sx n="300" d="100"/>
        <a:sy n="3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40966-F861-42CB-B80B-8D84BCD06947}" type="datetimeFigureOut">
              <a:rPr lang="fr-FR" smtClean="0"/>
              <a:t>08/04/2025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A3DA4-EECF-4FDC-9423-DA75D3C10472}" type="slidenum">
              <a:rPr lang="fr-FR" smtClean="0"/>
              <a:t>‹N°›</a:t>
            </a:fld>
            <a:endParaRPr lang="fr-FR"/>
          </a:p>
        </p:txBody>
      </p:sp>
    </p:spTree>
    <p:extLst>
      <p:ext uri="{BB962C8B-B14F-4D97-AF65-F5344CB8AC3E}">
        <p14:creationId xmlns:p14="http://schemas.microsoft.com/office/powerpoint/2010/main" val="354982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dirty="0"/>
              <a:t>Modifiez le style du titre</a:t>
            </a:r>
            <a:endParaRPr lang="en-US" dirty="0"/>
          </a:p>
        </p:txBody>
      </p:sp>
      <p:sp>
        <p:nvSpPr>
          <p:cNvPr id="3" name="Subtitle 2"/>
          <p:cNvSpPr>
            <a:spLocks noGrp="1"/>
          </p:cNvSpPr>
          <p:nvPr>
            <p:ph type="subTitle" idx="1" hasCustomPrompt="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79" y="3343729"/>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2" descr="&amp;#39;UGB démarre une formation pour la spécialisation en chirurgie générale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9615" y="220349"/>
            <a:ext cx="1225770" cy="111634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userDrawn="1"/>
        </p:nvPicPr>
        <p:blipFill>
          <a:blip r:embed="rId3"/>
          <a:stretch>
            <a:fillRect/>
          </a:stretch>
        </p:blipFill>
        <p:spPr>
          <a:xfrm>
            <a:off x="10308771" y="215663"/>
            <a:ext cx="1302783" cy="482070"/>
          </a:xfrm>
          <a:prstGeom prst="rect">
            <a:avLst/>
          </a:prstGeom>
        </p:spPr>
      </p:pic>
      <p:sp>
        <p:nvSpPr>
          <p:cNvPr id="13" name="ZoneTexte 12"/>
          <p:cNvSpPr txBox="1"/>
          <p:nvPr userDrawn="1"/>
        </p:nvSpPr>
        <p:spPr>
          <a:xfrm>
            <a:off x="10192216" y="709741"/>
            <a:ext cx="1538868" cy="461138"/>
          </a:xfrm>
          <a:prstGeom prst="rect">
            <a:avLst/>
          </a:prstGeom>
          <a:noFill/>
        </p:spPr>
        <p:txBody>
          <a:bodyPr wrap="square" rtlCol="0">
            <a:spAutoFit/>
          </a:bodyPr>
          <a:lstStyle/>
          <a:p>
            <a:r>
              <a:rPr lang="en-US" sz="2400" b="1" dirty="0">
                <a:solidFill>
                  <a:schemeClr val="bg1"/>
                </a:solidFill>
                <a:highlight>
                  <a:srgbClr val="945200"/>
                </a:highlight>
              </a:rPr>
              <a:t>UFR LSH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hasCustomPrompt="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hasCustomPrompt="1"/>
          </p:nvPr>
        </p:nvSpPr>
        <p:spPr>
          <a:xfrm>
            <a:off x="1444672"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47331" y="1951476"/>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2" descr="&amp;#39;UGB démarre une formation pour la spécialisation en chirurgie générale "/>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335" y="120562"/>
            <a:ext cx="1225770" cy="111634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userDrawn="1"/>
        </p:nvPicPr>
        <p:blipFill>
          <a:blip r:embed="rId3"/>
          <a:stretch>
            <a:fillRect/>
          </a:stretch>
        </p:blipFill>
        <p:spPr>
          <a:xfrm>
            <a:off x="10239611" y="120562"/>
            <a:ext cx="1302783" cy="482070"/>
          </a:xfrm>
          <a:prstGeom prst="rect">
            <a:avLst/>
          </a:prstGeom>
        </p:spPr>
      </p:pic>
      <p:sp>
        <p:nvSpPr>
          <p:cNvPr id="10" name="ZoneTexte 9"/>
          <p:cNvSpPr txBox="1"/>
          <p:nvPr userDrawn="1"/>
        </p:nvSpPr>
        <p:spPr>
          <a:xfrm>
            <a:off x="10140953" y="596900"/>
            <a:ext cx="1570987" cy="461665"/>
          </a:xfrm>
          <a:prstGeom prst="rect">
            <a:avLst/>
          </a:prstGeom>
          <a:noFill/>
        </p:spPr>
        <p:txBody>
          <a:bodyPr wrap="square" rtlCol="0">
            <a:spAutoFit/>
          </a:bodyPr>
          <a:lstStyle/>
          <a:p>
            <a:r>
              <a:rPr lang="en-US" sz="2400" b="1" dirty="0">
                <a:solidFill>
                  <a:schemeClr val="bg1"/>
                </a:solidFill>
                <a:highlight>
                  <a:srgbClr val="945200"/>
                </a:highlight>
              </a:rPr>
              <a:t>UFR LSH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hasCustomPrompt="1"/>
          </p:nvPr>
        </p:nvSpPr>
        <p:spPr>
          <a:xfrm>
            <a:off x="1447331" y="2010878"/>
            <a:ext cx="4645152" cy="344859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hasCustomPrompt="1"/>
          </p:nvPr>
        </p:nvSpPr>
        <p:spPr>
          <a:xfrm>
            <a:off x="6413771" y="2017343"/>
            <a:ext cx="4645152"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hasCustomPrompt="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hasCustomPrompt="1"/>
          </p:nvPr>
        </p:nvSpPr>
        <p:spPr>
          <a:xfrm>
            <a:off x="1447191" y="2824269"/>
            <a:ext cx="4645152"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hasCustomPrompt="1"/>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hasCustomPrompt="1"/>
          </p:nvPr>
        </p:nvSpPr>
        <p:spPr>
          <a:xfrm>
            <a:off x="6412362" y="2821491"/>
            <a:ext cx="4645152"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hasCustomPrompt="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hasCustomPrompt="1"/>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hasCustomPrompt="1"/>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t>4/8/2025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a:fillRect/>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t>4/8/2025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ltLang="en-US" b="1" dirty="0"/>
              <a:t>Chapitre 1: l’impérialisme en </a:t>
            </a:r>
            <a:r>
              <a:rPr lang="fr-FR" altLang="en-US" b="1" dirty="0" err="1"/>
              <a:t>afrique</a:t>
            </a:r>
            <a:r>
              <a:rPr lang="fr-FR" altLang="en-US" b="1" dirty="0"/>
              <a:t>, le retour de </a:t>
            </a:r>
            <a:r>
              <a:rPr lang="fr-FR" altLang="en-US" b="1" dirty="0" err="1"/>
              <a:t>l’europe</a:t>
            </a:r>
            <a:endParaRPr lang="fr-FR" altLang="en-US" b="1" dirty="0"/>
          </a:p>
        </p:txBody>
      </p:sp>
      <p:sp>
        <p:nvSpPr>
          <p:cNvPr id="5" name="Content Placeholder 4"/>
          <p:cNvSpPr>
            <a:spLocks noGrp="1"/>
          </p:cNvSpPr>
          <p:nvPr>
            <p:ph idx="1"/>
          </p:nvPr>
        </p:nvSpPr>
        <p:spPr/>
        <p:txBody>
          <a:bodyPr>
            <a:normAutofit lnSpcReduction="10000"/>
          </a:bodyPr>
          <a:lstStyle/>
          <a:p>
            <a:r>
              <a:rPr lang="fr-FR" dirty="0"/>
              <a:t>Du XVe siècle au milieu du XIXe siècle, les Européens s'en tiennent en Afrique à des établissements côtiers où ils troquent leurs marchandises avec les chefs locaux  contre de l'ivoire, l’or et... des esclaves ; un commerce des esclaves destructeur de l’économie et de la population.  Après une longue période d’observation, de découverte et de transformation interne, les Européens entament, vers 1880, des opérations de conquêtes territoriales et à la fin de la Grande Guerre (1</a:t>
            </a:r>
            <a:r>
              <a:rPr lang="fr-FR" baseline="30000" dirty="0"/>
              <a:t>ère</a:t>
            </a:r>
            <a:r>
              <a:rPr lang="fr-FR" dirty="0"/>
              <a:t> guerre mondiale), une exploitation des colonies pendant un demi siècle avec des conséquences graves pour le devenir de l’Afrique. Pourquoi ce retour de l’Europe en Afrique ? Quel est le nouveau rôle que l’Europe attribue à l’Afrique ? Quelle est la réaction  des Africains ? Quels changements se sont opérés sur le continent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altLang="en-US" b="1" dirty="0"/>
              <a:t>I, pourquoi le retour de </a:t>
            </a:r>
            <a:r>
              <a:rPr lang="fr-FR" altLang="en-US" b="1" dirty="0" err="1"/>
              <a:t>l’europe</a:t>
            </a:r>
            <a:r>
              <a:rPr lang="fr-FR" altLang="en-US" b="1" dirty="0"/>
              <a:t> en </a:t>
            </a:r>
            <a:br>
              <a:rPr lang="fr-FR" altLang="en-US" b="1" dirty="0"/>
            </a:br>
            <a:r>
              <a:rPr lang="fr-FR" altLang="en-US" b="1" dirty="0"/>
              <a:t>                         </a:t>
            </a:r>
            <a:r>
              <a:rPr lang="fr-FR" altLang="en-US" b="1" dirty="0" err="1"/>
              <a:t>afrique</a:t>
            </a:r>
            <a:r>
              <a:rPr lang="fr-FR" altLang="en-US" b="1" dirty="0"/>
              <a:t> ?</a:t>
            </a:r>
          </a:p>
        </p:txBody>
      </p:sp>
      <p:sp>
        <p:nvSpPr>
          <p:cNvPr id="5" name="Content Placeholder 4"/>
          <p:cNvSpPr>
            <a:spLocks noGrp="1"/>
          </p:cNvSpPr>
          <p:nvPr>
            <p:ph idx="1"/>
          </p:nvPr>
        </p:nvSpPr>
        <p:spPr/>
        <p:txBody>
          <a:bodyPr/>
          <a:lstStyle/>
          <a:p>
            <a:r>
              <a:rPr lang="fr-FR" dirty="0"/>
              <a:t>Jusqu’au début du XXe siècle le continent  Africain reste une terre inconnue  pour les Européens. En effet les positions acquises depuis le 15</a:t>
            </a:r>
            <a:r>
              <a:rPr lang="fr-FR" baseline="30000" dirty="0"/>
              <a:t>e</a:t>
            </a:r>
            <a:r>
              <a:rPr lang="fr-FR" dirty="0"/>
              <a:t> et 16</a:t>
            </a:r>
            <a:r>
              <a:rPr lang="fr-FR" baseline="30000" dirty="0"/>
              <a:t>e</a:t>
            </a:r>
            <a:r>
              <a:rPr lang="fr-FR" dirty="0"/>
              <a:t> siècle étaient côtières (voir carte positions). Tout autour des établissements commerciaux s’étaient installés des marchands et des missionnaires. Le rôle de ces derniers, catholiques comme protestants, était de s’occuper dans l’intérêt spirituel des blancs, d’évangéliser et d’instruire les populations africaines. Mais la découverte de l’Afrique, cette Afrique de l’intérieur, était surtout l’œuvre des explorateurs qui vont remonter  les fleuves afin de faciliter la circulation des marchandises vers parties les plus éloignées.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fr-FR" dirty="0"/>
              <a:t>Les expéditions de H. Clapperton  (1821), M. Park (1795) ont  permis de parcourir le cours du fleuve Niger jusqu’à l’embouchure. En 1858, John H. Speke et Richard F. Burton découvrent le lac </a:t>
            </a:r>
            <a:r>
              <a:rPr lang="fr-FR" dirty="0" err="1"/>
              <a:t>Tanganyka</a:t>
            </a:r>
            <a:r>
              <a:rPr lang="fr-FR" dirty="0"/>
              <a:t>, puis le grand  lac d’Afrique, le lac Victoria et vers 1863, c’est autour du Nil et principalement de ses sources.</a:t>
            </a:r>
          </a:p>
          <a:p>
            <a:r>
              <a:rPr lang="fr-FR" dirty="0"/>
              <a:t>Si ceux cités plus haut sont des géographes, des hydrologues, les suivants sont des pasteurs, médecins, affairistes, aventuriers également. Mais armés d’un grand courage physique, et d’ambitions, ils ont affronté l’inconnu. </a:t>
            </a:r>
          </a:p>
          <a:p>
            <a:r>
              <a:rPr lang="fr-FR" dirty="0"/>
              <a:t>En 1827, René Caillé, un des plus grands explorateurs, réussit atteindre Tombouctou. En 1849, David Livingstone, médecin et Pasteur, arrive en Afrique du Sud, traverse la région d’ouest en est, de l’Atlantique à l’Océan Indien. En 1856, il remonte le fleuve Zambèze, traverse la forêt équatoriale et découvre le lac Nyassa.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CARTE : Les explorations en </a:t>
            </a:r>
            <a:r>
              <a:rPr lang="fr-FR" dirty="0" err="1"/>
              <a:t>afrique</a:t>
            </a:r>
            <a:r>
              <a:rPr lang="fr-FR" dirty="0"/>
              <a:t> au 19</a:t>
            </a:r>
            <a:r>
              <a:rPr lang="fr-FR" baseline="30000" dirty="0"/>
              <a:t>e</a:t>
            </a:r>
            <a:r>
              <a:rPr lang="fr-FR" dirty="0"/>
              <a:t> siècle </a:t>
            </a:r>
          </a:p>
        </p:txBody>
      </p:sp>
      <p:pic>
        <p:nvPicPr>
          <p:cNvPr id="3074" name="Picture 2" descr="Carte des explorations de l'Afriq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6073" y="2082042"/>
            <a:ext cx="4354285" cy="419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4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en-US" dirty="0"/>
              <a:t>Ii, LES motivations fondamentales de ce                               retour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Elles sont multiples et sont d’ordre économique, social, politique et culturel.</a:t>
            </a:r>
          </a:p>
          <a:p>
            <a:r>
              <a:rPr lang="fr-FR" u="sng" dirty="0"/>
              <a:t>1, Les motivations économiques</a:t>
            </a:r>
            <a:endParaRPr lang="fr-FR" dirty="0"/>
          </a:p>
          <a:p>
            <a:r>
              <a:rPr lang="fr-FR" dirty="0"/>
              <a:t>Les colonies sont considérées comme réservoirs de matières premières, comme débouchés et capital humain. Ayant effectué leur révolution industrielle les pays d’Europe avaient besoin de l’Afrique pour poursuivre leur développement, accroître leur expansion économique, leur puissance industrielle mais aussi répandre le capitalisme à travers le monde et dans les territoires nouvellement conquis en particulier. La crise des années 1870- 1875 en Europe a rétréci les marchés, aussi la concurrence est devenue rude entre pays européens, d’où la recherche de nouveaux débouchés pour les productions massives.</a:t>
            </a:r>
          </a:p>
        </p:txBody>
      </p:sp>
    </p:spTree>
    <p:extLst>
      <p:ext uri="{BB962C8B-B14F-4D97-AF65-F5344CB8AC3E}">
        <p14:creationId xmlns:p14="http://schemas.microsoft.com/office/powerpoint/2010/main" val="364856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r>
              <a:rPr lang="fr-FR" u="sng" dirty="0"/>
              <a:t>2, Les motivations sont aussi sociales. </a:t>
            </a:r>
            <a:endParaRPr lang="fr-FR" dirty="0"/>
          </a:p>
          <a:p>
            <a:r>
              <a:rPr lang="fr-FR" dirty="0"/>
              <a:t> Avec la révolution industrielle, d’importants progrès sont réalisés dans le domaine de la médecine, dans l’alimentation. Ainsi la population européenne a fortement augmenté, ce qui a accru le chômage, la pauvreté et les risques de troubles sociaux.</a:t>
            </a:r>
          </a:p>
          <a:p>
            <a:r>
              <a:rPr lang="fr-FR" u="sng" dirty="0"/>
              <a:t>3, Les motivations politiques</a:t>
            </a:r>
          </a:p>
          <a:p>
            <a:r>
              <a:rPr lang="fr-FR" dirty="0"/>
              <a:t>La colonisation est la force expansive d’un pays, c’est aussi une façon de démontrer à ses voisins sa puissance et de manifester sa volonté de puissance. Elle offre le respect et la grandeur, entrainant une rivalité forte entre les puissances européennes et la ruée de l’impérialisme sur l’Afrique au lendemain de la conférence de Berlin en 1885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fr-FR" u="sng" dirty="0"/>
              <a:t>4, Les motivations culturelles et humanitaires</a:t>
            </a:r>
            <a:endParaRPr lang="fr-FR" dirty="0"/>
          </a:p>
          <a:p>
            <a:r>
              <a:rPr lang="fr-FR" dirty="0"/>
              <a:t>Le fardeau de l’homme blanc selon R. </a:t>
            </a:r>
            <a:r>
              <a:rPr lang="fr-FR" dirty="0" err="1"/>
              <a:t>Kipplng</a:t>
            </a:r>
            <a:r>
              <a:rPr lang="fr-FR" dirty="0"/>
              <a:t> (anglais) est « d’apporter la civilisation » dans les terres à coloniser. Dans la même mouvance, Jules Ferry (France) lance devant les députés : </a:t>
            </a:r>
            <a:r>
              <a:rPr lang="fr-FR" i="1" dirty="0"/>
              <a:t>«Il faut dire ouvertement que les races supérieures ont un droit vis-à-vis des races inférieures. Je répète qu'il y a pour les races supérieures un droit, parce qu'il y a un devoir pour elles. Elles ont le devoir de civiliser les races inférieures»</a:t>
            </a:r>
            <a:r>
              <a:rPr lang="fr-FR" dirty="0"/>
              <a:t> (28 juillet 1885).Ainsi pour les partisans de l’impérialisme, l’homme blanc devait accomplir une mission propager la science, faire connaitre partout dans le monde les valeurs de l’Europe à « </a:t>
            </a:r>
            <a:r>
              <a:rPr lang="fr-FR" i="1" dirty="0"/>
              <a:t>cette race d’ouvriers que sont les chinois, et cette race des travailleurs de la terre, les nègres</a:t>
            </a:r>
            <a:r>
              <a:rPr lang="fr-FR" dirty="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Conclusion</a:t>
            </a:r>
          </a:p>
          <a:p>
            <a:r>
              <a:rPr lang="fr-FR" dirty="0"/>
              <a:t>L’arrivée des Européens est particulièrement motivée par des raisons économiques. L’Afrique devait servir de débouchés aux grands groupes commerciaux et fournir des matières premières essentielles pour l’expansion industrielle. Les découvertes ont prouvé les richesses immenses à exploiter et les facilités offertes pour accroître le commerce ; ce qui multiplia les conflits entre européens et poussa à la ruée pour la conquête du continent africain.  </a:t>
            </a:r>
          </a:p>
          <a:p>
            <a:endParaRPr lang="en-US" dirty="0"/>
          </a:p>
        </p:txBody>
      </p:sp>
    </p:spTree>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5021</TotalTime>
  <Words>904</Words>
  <Application>Microsoft Office PowerPoint</Application>
  <PresentationFormat>Grand écran</PresentationFormat>
  <Paragraphs>20</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Gill Sans MT</vt:lpstr>
      <vt:lpstr>Galerie</vt:lpstr>
      <vt:lpstr>Chapitre 1: l’impérialisme en afrique, le retour de l’europe</vt:lpstr>
      <vt:lpstr>I, pourquoi le retour de l’europe en                           afrique ?</vt:lpstr>
      <vt:lpstr>Présentation PowerPoint</vt:lpstr>
      <vt:lpstr>CARTE : Les explorations en afrique au 19e siècle </vt:lpstr>
      <vt:lpstr>Ii, LES motivations fondamentales de ce                               retour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du cours Droit du travail</dc:title>
  <dc:creator>Khadimou R Thiam</dc:creator>
  <cp:lastModifiedBy>Khadimou R Thiam</cp:lastModifiedBy>
  <cp:revision>135</cp:revision>
  <dcterms:created xsi:type="dcterms:W3CDTF">2024-06-20T11:15:00Z</dcterms:created>
  <dcterms:modified xsi:type="dcterms:W3CDTF">2025-04-08T00:04:16Z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4AE23B28E6BE41D89F145036D4756FAB_12</vt:lpwstr>
  </property>
  <property fmtid="{D5CDD505-2E9C-101B-9397-08002B2CF9AE}" pid="3" name="KSOProductBuildVer">
    <vt:lpwstr>1033-12.2.0.17119</vt:lpwstr>
  </property>
</Properties>
</file>