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313" r:id="rId2"/>
    <p:sldId id="315" r:id="rId3"/>
    <p:sldId id="316" r:id="rId4"/>
    <p:sldId id="317" r:id="rId5"/>
    <p:sldId id="318" r:id="rId6"/>
    <p:sldId id="319" r:id="rId7"/>
    <p:sldId id="320" r:id="rId8"/>
    <p:sldId id="321" r:id="rId9"/>
    <p:sldId id="324" r:id="rId10"/>
    <p:sldId id="32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 Bakar DIOP" initials="M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132" autoAdjust="0"/>
    <p:restoredTop sz="95179" autoAdjust="0"/>
  </p:normalViewPr>
  <p:slideViewPr>
    <p:cSldViewPr snapToGrid="0">
      <p:cViewPr varScale="1">
        <p:scale>
          <a:sx n="84" d="100"/>
          <a:sy n="84" d="100"/>
        </p:scale>
        <p:origin x="304" y="72"/>
      </p:cViewPr>
      <p:guideLst/>
    </p:cSldViewPr>
  </p:slideViewPr>
  <p:notesTextViewPr>
    <p:cViewPr>
      <p:scale>
        <a:sx n="300" d="100"/>
        <a:sy n="3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840966-F861-42CB-B80B-8D84BCD06947}" type="datetimeFigureOut">
              <a:rPr lang="fr-FR" smtClean="0"/>
              <a:t>08/04/2025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8A3DA4-EECF-4FDC-9423-DA75D3C10472}" type="slidenum">
              <a:rPr lang="fr-FR" smtClean="0"/>
              <a:t>‹N°›</a:t>
            </a:fld>
            <a:endParaRPr lang="fr-FR"/>
          </a:p>
        </p:txBody>
      </p:sp>
    </p:spTree>
    <p:extLst>
      <p:ext uri="{BB962C8B-B14F-4D97-AF65-F5344CB8AC3E}">
        <p14:creationId xmlns:p14="http://schemas.microsoft.com/office/powerpoint/2010/main" val="3549828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98A3DA4-EECF-4FDC-9423-DA75D3C10472}" type="slidenum">
              <a:rPr lang="fr-FR" smtClean="0"/>
              <a:t>9</a:t>
            </a:fld>
            <a:endParaRPr lang="fr-FR"/>
          </a:p>
        </p:txBody>
      </p:sp>
    </p:spTree>
    <p:extLst>
      <p:ext uri="{BB962C8B-B14F-4D97-AF65-F5344CB8AC3E}">
        <p14:creationId xmlns:p14="http://schemas.microsoft.com/office/powerpoint/2010/main" val="17955802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dirty="0"/>
              <a:t>Modifiez le style du titre</a:t>
            </a:r>
            <a:endParaRPr lang="en-US" dirty="0"/>
          </a:p>
        </p:txBody>
      </p:sp>
      <p:sp>
        <p:nvSpPr>
          <p:cNvPr id="3" name="Subtitle 2"/>
          <p:cNvSpPr>
            <a:spLocks noGrp="1"/>
          </p:cNvSpPr>
          <p:nvPr>
            <p:ph type="subTitle" idx="1" hasCustomPrompt="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a:t>
            </a:fld>
            <a:endParaRPr lang="en-US" dirty="0"/>
          </a:p>
        </p:txBody>
      </p:sp>
      <p:cxnSp>
        <p:nvCxnSpPr>
          <p:cNvPr id="15" name="Straight Connector 14"/>
          <p:cNvCxnSpPr/>
          <p:nvPr/>
        </p:nvCxnSpPr>
        <p:spPr>
          <a:xfrm>
            <a:off x="2417779" y="3343729"/>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7" name="Picture 2" descr="&amp;#39;UGB démarre une formation pour la spécialisation en chirurgie générale "/>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39615" y="220349"/>
            <a:ext cx="1225770" cy="1116345"/>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 7"/>
          <p:cNvPicPr>
            <a:picLocks noChangeAspect="1"/>
          </p:cNvPicPr>
          <p:nvPr userDrawn="1"/>
        </p:nvPicPr>
        <p:blipFill>
          <a:blip r:embed="rId3"/>
          <a:stretch>
            <a:fillRect/>
          </a:stretch>
        </p:blipFill>
        <p:spPr>
          <a:xfrm>
            <a:off x="10308771" y="215663"/>
            <a:ext cx="1302783" cy="482070"/>
          </a:xfrm>
          <a:prstGeom prst="rect">
            <a:avLst/>
          </a:prstGeom>
        </p:spPr>
      </p:pic>
      <p:sp>
        <p:nvSpPr>
          <p:cNvPr id="13" name="ZoneTexte 12"/>
          <p:cNvSpPr txBox="1"/>
          <p:nvPr userDrawn="1"/>
        </p:nvSpPr>
        <p:spPr>
          <a:xfrm>
            <a:off x="10192216" y="709741"/>
            <a:ext cx="1538868" cy="461138"/>
          </a:xfrm>
          <a:prstGeom prst="rect">
            <a:avLst/>
          </a:prstGeom>
          <a:noFill/>
        </p:spPr>
        <p:txBody>
          <a:bodyPr wrap="square" rtlCol="0">
            <a:spAutoFit/>
          </a:bodyPr>
          <a:lstStyle/>
          <a:p>
            <a:r>
              <a:rPr lang="en-US" sz="2400" b="1" dirty="0">
                <a:solidFill>
                  <a:schemeClr val="bg1"/>
                </a:solidFill>
                <a:highlight>
                  <a:srgbClr val="945200"/>
                </a:highlight>
              </a:rPr>
              <a:t>UFR LSH</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hasCustomPrompt="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hasCustomPrompt="1"/>
          </p:nvPr>
        </p:nvSpPr>
        <p:spPr>
          <a:xfrm>
            <a:off x="1444672"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hasCustomPrompt="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33" name="Straight Connector 32"/>
          <p:cNvCxnSpPr/>
          <p:nvPr/>
        </p:nvCxnSpPr>
        <p:spPr>
          <a:xfrm>
            <a:off x="1447331" y="1951476"/>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7" name="Picture 2" descr="&amp;#39;UGB démarre une formation pour la spécialisation en chirurgie générale "/>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6335" y="120562"/>
            <a:ext cx="1225770" cy="1116345"/>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 7"/>
          <p:cNvPicPr>
            <a:picLocks noChangeAspect="1"/>
          </p:cNvPicPr>
          <p:nvPr userDrawn="1"/>
        </p:nvPicPr>
        <p:blipFill>
          <a:blip r:embed="rId3"/>
          <a:stretch>
            <a:fillRect/>
          </a:stretch>
        </p:blipFill>
        <p:spPr>
          <a:xfrm>
            <a:off x="10239611" y="120562"/>
            <a:ext cx="1302783" cy="482070"/>
          </a:xfrm>
          <a:prstGeom prst="rect">
            <a:avLst/>
          </a:prstGeom>
        </p:spPr>
      </p:pic>
      <p:sp>
        <p:nvSpPr>
          <p:cNvPr id="10" name="ZoneTexte 9"/>
          <p:cNvSpPr txBox="1"/>
          <p:nvPr userDrawn="1"/>
        </p:nvSpPr>
        <p:spPr>
          <a:xfrm>
            <a:off x="10140953" y="596900"/>
            <a:ext cx="1570987" cy="461665"/>
          </a:xfrm>
          <a:prstGeom prst="rect">
            <a:avLst/>
          </a:prstGeom>
          <a:noFill/>
        </p:spPr>
        <p:txBody>
          <a:bodyPr wrap="square" rtlCol="0">
            <a:spAutoFit/>
          </a:bodyPr>
          <a:lstStyle/>
          <a:p>
            <a:r>
              <a:rPr lang="en-US" sz="2400" b="1" dirty="0">
                <a:solidFill>
                  <a:schemeClr val="bg1"/>
                </a:solidFill>
                <a:highlight>
                  <a:srgbClr val="945200"/>
                </a:highlight>
              </a:rPr>
              <a:t>UFR LSH</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hasCustomPrompt="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hasCustomPrompt="1"/>
          </p:nvPr>
        </p:nvSpPr>
        <p:spPr>
          <a:xfrm>
            <a:off x="1447331" y="2010878"/>
            <a:ext cx="4645152"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hasCustomPrompt="1"/>
          </p:nvPr>
        </p:nvSpPr>
        <p:spPr>
          <a:xfrm>
            <a:off x="6413771" y="2017343"/>
            <a:ext cx="4645152"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hasCustomPrompt="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hasCustomPrompt="1"/>
          </p:nvPr>
        </p:nvSpPr>
        <p:spPr>
          <a:xfrm>
            <a:off x="1447191" y="2824269"/>
            <a:ext cx="4645152"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hasCustomPrompt="1"/>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hasCustomPrompt="1"/>
          </p:nvPr>
        </p:nvSpPr>
        <p:spPr>
          <a:xfrm>
            <a:off x="6412362" y="2821491"/>
            <a:ext cx="4645152"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hasCustomPrompt="1"/>
          </p:nvPr>
        </p:nvSpPr>
        <p:spPr>
          <a:xfrm>
            <a:off x="504371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hasCustomPrompt="1"/>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4/8/2025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hasCustomPrompt="1"/>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t>4/8/2025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a:fillRect/>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t>4/8/2025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t>‹N°›</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Chapitre 4: </a:t>
            </a:r>
            <a:r>
              <a:rPr lang="fr-FR" sz="2700" b="1" dirty="0"/>
              <a:t>ECONOMIE COLONIALE, MUTATIONS SOCIALES ET CULTURELLES EN AFRIQUE DE 1914 à 1945</a:t>
            </a:r>
          </a:p>
        </p:txBody>
      </p:sp>
      <p:sp>
        <p:nvSpPr>
          <p:cNvPr id="3" name="Espace réservé du contenu 2"/>
          <p:cNvSpPr>
            <a:spLocks noGrp="1"/>
          </p:cNvSpPr>
          <p:nvPr>
            <p:ph idx="1"/>
          </p:nvPr>
        </p:nvSpPr>
        <p:spPr/>
        <p:txBody>
          <a:bodyPr>
            <a:normAutofit fontScale="77500" lnSpcReduction="20000"/>
          </a:bodyPr>
          <a:lstStyle/>
          <a:p>
            <a:r>
              <a:rPr lang="fr-FR" b="1" u="sng" dirty="0"/>
              <a:t>Introduction : </a:t>
            </a:r>
            <a:endParaRPr lang="fr-FR" dirty="0"/>
          </a:p>
          <a:p>
            <a:r>
              <a:rPr lang="fr-FR" dirty="0"/>
              <a:t>En 1914, les empires coloniaux, sont en place, après élimination des résistances. De vastes unités ont vu le jour du côté français, AOF en 1895 et AEF en 1910. C’est le temps des administrateurs, de la gestion des pays conquis. L’exploitation des ressources naturelles (et des populations) a eu pour effets : la disparition des structures traditionnelles et des changements profonds opérés dans la vie économique, sociale et culturelle.</a:t>
            </a:r>
          </a:p>
          <a:p>
            <a:pPr lvl="0"/>
            <a:r>
              <a:rPr lang="fr-FR" b="1" u="sng" dirty="0"/>
              <a:t>I. Les mutations économiques</a:t>
            </a:r>
            <a:endParaRPr lang="fr-FR" dirty="0"/>
          </a:p>
          <a:p>
            <a:r>
              <a:rPr lang="fr-FR" dirty="0"/>
              <a:t>L’exploitation économique des colonies visait deux objectifs : </a:t>
            </a:r>
          </a:p>
          <a:p>
            <a:r>
              <a:rPr lang="fr-FR" dirty="0"/>
              <a:t>- assurer l’autofinancement de la colonie (par l’impôt et les droits de douane, mais aussi par le travail forcé, les corvées pour les travaux publics) </a:t>
            </a:r>
          </a:p>
          <a:p>
            <a:r>
              <a:rPr lang="fr-FR" dirty="0"/>
              <a:t>- fournir à la métropole les matières premières dont elle avait besoin pour ses industries. </a:t>
            </a:r>
          </a:p>
        </p:txBody>
      </p:sp>
    </p:spTree>
    <p:extLst>
      <p:ext uri="{BB962C8B-B14F-4D97-AF65-F5344CB8AC3E}">
        <p14:creationId xmlns:p14="http://schemas.microsoft.com/office/powerpoint/2010/main" val="947755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b="1" u="sng" dirty="0"/>
              <a:t>Conclusion :</a:t>
            </a:r>
            <a:endParaRPr lang="fr-FR" dirty="0"/>
          </a:p>
          <a:p>
            <a:r>
              <a:rPr lang="fr-FR" dirty="0"/>
              <a:t>La colonisation a permis l’établissement des relations entre l’Afrique et l’Europe. Des contacts installés sous le sceau de la violence entrainant des impacts sur les communautés dans l’économie, la vie sociale et culturelle. Les effets positifs sont nombreux ; mais l’élite issue des écoles européennes,  les anciens combattants et d’autres facteurs ont contribué au rassemblement des masses africaines et à la marche vers les indépendances. </a:t>
            </a:r>
          </a:p>
          <a:p>
            <a:endParaRPr lang="fr-FR" dirty="0"/>
          </a:p>
        </p:txBody>
      </p:sp>
    </p:spTree>
    <p:extLst>
      <p:ext uri="{BB962C8B-B14F-4D97-AF65-F5344CB8AC3E}">
        <p14:creationId xmlns:p14="http://schemas.microsoft.com/office/powerpoint/2010/main" val="3968353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77500" lnSpcReduction="20000"/>
          </a:bodyPr>
          <a:lstStyle/>
          <a:p>
            <a:r>
              <a:rPr lang="fr-FR" dirty="0"/>
              <a:t>Afin d’atteindre ces objectifs, les puissances coloniales ont investi dans trois secteurs :  </a:t>
            </a:r>
          </a:p>
          <a:p>
            <a:pPr lvl="0"/>
            <a:r>
              <a:rPr lang="fr-FR" dirty="0"/>
              <a:t>Le secteur de l’agriculture : les terres les plus fertiles ont été confisquées et elles  portaient  les cultures de coton, d’arachide, hévéa, café, cacao…</a:t>
            </a:r>
          </a:p>
          <a:p>
            <a:pPr lvl="0"/>
            <a:r>
              <a:rPr lang="fr-FR" dirty="0"/>
              <a:t>Le secteur des mines : les minerais sont exploités bruts et exportés vers les métropoles européennes où se trouvent les industries de transformation.</a:t>
            </a:r>
          </a:p>
          <a:p>
            <a:pPr lvl="0"/>
            <a:r>
              <a:rPr lang="fr-FR" dirty="0"/>
              <a:t>Le commerce, il est entièrement sous le contrôle des compagnies européennes (CFAO, Maurel et </a:t>
            </a:r>
            <a:r>
              <a:rPr lang="fr-FR" dirty="0" err="1"/>
              <a:t>Prom</a:t>
            </a:r>
            <a:r>
              <a:rPr lang="fr-FR" dirty="0"/>
              <a:t>…). Le développement des voies de communication (routes, rails, ports) devaient assurer l’écoulement des produits.</a:t>
            </a:r>
          </a:p>
          <a:p>
            <a:r>
              <a:rPr lang="fr-FR" dirty="0"/>
              <a:t>En France, la doctrine économique est élaborée par Jules Ferry mais, appliquée en 1923 par Albert Sarraut. La colonie est considérée comme un réservoir de richesses, la population comme un capital humain. Le territoire occupé est présenté comme : «  </a:t>
            </a:r>
            <a:r>
              <a:rPr lang="fr-FR" i="1" dirty="0"/>
              <a:t>le recours décisif pour relever la France des misères de la Grande Guerre</a:t>
            </a:r>
            <a:r>
              <a:rPr lang="fr-FR" dirty="0"/>
              <a:t> (première guerre mondiale) ». </a:t>
            </a:r>
          </a:p>
          <a:p>
            <a:endParaRPr lang="fr-FR" dirty="0"/>
          </a:p>
        </p:txBody>
      </p:sp>
    </p:spTree>
    <p:extLst>
      <p:ext uri="{BB962C8B-B14F-4D97-AF65-F5344CB8AC3E}">
        <p14:creationId xmlns:p14="http://schemas.microsoft.com/office/powerpoint/2010/main" val="2667314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20000"/>
          </a:bodyPr>
          <a:lstStyle/>
          <a:p>
            <a:r>
              <a:rPr lang="fr-FR" dirty="0"/>
              <a:t>La vie économique reposait sur la traite des produits, c’est-à-dire, sur le commerce des cultures commerciales. Elles sont introduites par la puissance coloniale qui a tenu compte des aptitudes sur le plan climatique et pédologique pour spécialiser les territoires sur le plan agricole. </a:t>
            </a:r>
          </a:p>
          <a:p>
            <a:r>
              <a:rPr lang="fr-FR" dirty="0"/>
              <a:t>Dans les régions à climat tropical sec, l’arachide se développe et connait beaucoup de succès surtout au Sénégal et au Soudan (le Mali). Des progrès importants sont relevés dans a production qui a atteint des niveaux records  dépassant 750 000 T en 1930. Son développement a engendré une première poussée industrielle par l’établissement des huileries. Le succès de l’arachide est vite concurrencé en Afrique tropicale humide et en Afrique Equatoriale par le cacao (introduit en 1908 en Côte d’Ivoire) et le café.</a:t>
            </a:r>
          </a:p>
          <a:p>
            <a:r>
              <a:rPr lang="fr-FR" dirty="0"/>
              <a:t>Ces nouvelles cultures entraînent des changements importants sur le plan structurel. Le système passe d’une économie de subsistance à une économie commerciale et monétaire, d’où des bouleversements opérés dans la société africaine. </a:t>
            </a:r>
          </a:p>
          <a:p>
            <a:endParaRPr lang="fr-FR" dirty="0"/>
          </a:p>
        </p:txBody>
      </p:sp>
    </p:spTree>
    <p:extLst>
      <p:ext uri="{BB962C8B-B14F-4D97-AF65-F5344CB8AC3E}">
        <p14:creationId xmlns:p14="http://schemas.microsoft.com/office/powerpoint/2010/main" val="3497322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4174" y="2043027"/>
            <a:ext cx="9603275" cy="3450613"/>
          </a:xfrm>
        </p:spPr>
        <p:txBody>
          <a:bodyPr>
            <a:normAutofit fontScale="85000" lnSpcReduction="10000"/>
          </a:bodyPr>
          <a:lstStyle/>
          <a:p>
            <a:r>
              <a:rPr lang="fr-FR" dirty="0"/>
              <a:t>Ces changements sont soutenus par : </a:t>
            </a:r>
          </a:p>
          <a:p>
            <a:pPr lvl="0"/>
            <a:r>
              <a:rPr lang="fr-FR" dirty="0"/>
              <a:t>des institutions financières, des banques comme la BOA (Banque Ouest Africaine), la BCA (Banque Commerciale Africaine), </a:t>
            </a:r>
          </a:p>
          <a:p>
            <a:pPr lvl="0"/>
            <a:r>
              <a:rPr lang="fr-FR" dirty="0"/>
              <a:t>de grandes sociétés commerciales exemples de CFAO, la SCOA, Maurel et </a:t>
            </a:r>
            <a:r>
              <a:rPr lang="fr-FR" dirty="0" err="1"/>
              <a:t>Prom</a:t>
            </a:r>
            <a:endParaRPr lang="fr-FR" dirty="0"/>
          </a:p>
          <a:p>
            <a:pPr lvl="0"/>
            <a:r>
              <a:rPr lang="fr-FR" dirty="0"/>
              <a:t>des infrastructures (routes, chemins de fer, ports,…).</a:t>
            </a:r>
          </a:p>
          <a:p>
            <a:r>
              <a:rPr lang="fr-FR" dirty="0"/>
              <a:t>En outre, les maisons de commerce citées plus haut ont bénéficié des avantages importants portés sur des situations de monopole et des attributions de vastes concessions par la confiscation de vastes domaines jadis occupés par de familles paysannes et leur distribution à des sociétés ou à des colons blancs qui développent leurs activités sur les meilleures terres, celles qui sont plus productives car plus fertiles. </a:t>
            </a:r>
          </a:p>
        </p:txBody>
      </p:sp>
      <p:sp>
        <p:nvSpPr>
          <p:cNvPr id="4" name="Espace réservé du contenu 2"/>
          <p:cNvSpPr txBox="1">
            <a:spLocks/>
          </p:cNvSpPr>
          <p:nvPr/>
        </p:nvSpPr>
        <p:spPr>
          <a:xfrm>
            <a:off x="1383632" y="2009274"/>
            <a:ext cx="9643817" cy="3484365"/>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endParaRPr lang="fr-FR" dirty="0"/>
          </a:p>
        </p:txBody>
      </p:sp>
    </p:spTree>
    <p:extLst>
      <p:ext uri="{BB962C8B-B14F-4D97-AF65-F5344CB8AC3E}">
        <p14:creationId xmlns:p14="http://schemas.microsoft.com/office/powerpoint/2010/main" val="886882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r>
              <a:rPr lang="fr-FR" dirty="0"/>
              <a:t>Les africains sont délogés de leurs terroirs, des villages de leurs ancêtres  et installés sur des sites impropres à l’agriculture, des terres à faible rendement agricole. </a:t>
            </a:r>
          </a:p>
          <a:p>
            <a:r>
              <a:rPr lang="fr-FR" dirty="0"/>
              <a:t>Ces cultures d’exportation sont faites dans un souci spéculatif, sans prendre suffisamment le soin de protéger les sols. Aussi d’année en année, les rendements baissent, de même que la production et par voie de conséquence, les revenus monétaires des paysans connaissent la même tendance.</a:t>
            </a:r>
          </a:p>
          <a:p>
            <a:r>
              <a:rPr lang="fr-FR" dirty="0"/>
              <a:t>En plus des exportations des produits de la traite et des ressources minières, les recettes des colonies  provenaient de l’impôt de capitation et des droits de douane. L’impôt était versé en argent, une façon, pour l’administration coloniale, d’obliger les paysans à vendre les produits de la récolte. </a:t>
            </a:r>
          </a:p>
          <a:p>
            <a:endParaRPr lang="fr-FR" dirty="0"/>
          </a:p>
        </p:txBody>
      </p:sp>
    </p:spTree>
    <p:extLst>
      <p:ext uri="{BB962C8B-B14F-4D97-AF65-F5344CB8AC3E}">
        <p14:creationId xmlns:p14="http://schemas.microsoft.com/office/powerpoint/2010/main" val="2771540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pPr lvl="0"/>
            <a:r>
              <a:rPr lang="fr-FR" b="1" u="sng" dirty="0"/>
              <a:t>II. Les conséquences sociales</a:t>
            </a:r>
            <a:endParaRPr lang="fr-FR" dirty="0"/>
          </a:p>
          <a:p>
            <a:r>
              <a:rPr lang="fr-FR" dirty="0"/>
              <a:t>Un sentiment de malaise était la chose la mieux partagée par les populations en particulier par les paysans. Il était vécu partout aussi dans toutes les colonies. </a:t>
            </a:r>
          </a:p>
          <a:p>
            <a:r>
              <a:rPr lang="fr-FR" dirty="0"/>
              <a:t>Les paysans qui constituaient la couche la plus nombreuse, mais aussi ils étaient très  vulnérables. En plus de la perte des terres au profit des compagnies, ils sont exploités par l’administration et les commerçants. Ceci les rendait pauvre, dépendant et très endetté.</a:t>
            </a:r>
          </a:p>
          <a:p>
            <a:r>
              <a:rPr lang="fr-FR" dirty="0"/>
              <a:t> L’inflation était vertigineuse et insupportable à cause d’une hausse des prix des produits importés et des bas prix proposés à l’achat des récoltes d’arachide, de coton, café, cacao… En proie à ces difficultés, les paysans migrent vers les villes situées sur la côte, en direction de Dakar, Abidjan, Conakry, Lagos… ; c’est l’exode rural et le début de l’urbanisation en Afrique. </a:t>
            </a:r>
          </a:p>
          <a:p>
            <a:endParaRPr lang="fr-FR" dirty="0"/>
          </a:p>
        </p:txBody>
      </p:sp>
    </p:spTree>
    <p:extLst>
      <p:ext uri="{BB962C8B-B14F-4D97-AF65-F5344CB8AC3E}">
        <p14:creationId xmlns:p14="http://schemas.microsoft.com/office/powerpoint/2010/main" val="263650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a:t>Le travail obligatoire était imposé aux populations (hommes et femmes), dans les champs du commandant  de cercle, la construction des routes, des ports, des rails. Par l’absence de matériel, tout était fait à la main.</a:t>
            </a:r>
          </a:p>
          <a:p>
            <a:r>
              <a:rPr lang="fr-FR" dirty="0"/>
              <a:t>L’effort de guerre exigé (lors de la 1</a:t>
            </a:r>
            <a:r>
              <a:rPr lang="fr-FR" baseline="30000" dirty="0"/>
              <a:t>ère</a:t>
            </a:r>
            <a:r>
              <a:rPr lang="fr-FR" dirty="0"/>
              <a:t>, de la 2</a:t>
            </a:r>
            <a:r>
              <a:rPr lang="fr-FR" baseline="30000" dirty="0"/>
              <a:t>ème</a:t>
            </a:r>
            <a:r>
              <a:rPr lang="fr-FR" dirty="0"/>
              <a:t> guerre mondiale et pendant la crise de 1929) a aggravé les conditions de vie des populations africaines, celles des villes comme des campagnes, de même que les années de mauvaise récolte et de famine qui pouvaient entrainée des dizaines de milliers de mort. </a:t>
            </a:r>
          </a:p>
          <a:p>
            <a:endParaRPr lang="fr-FR" dirty="0"/>
          </a:p>
        </p:txBody>
      </p:sp>
    </p:spTree>
    <p:extLst>
      <p:ext uri="{BB962C8B-B14F-4D97-AF65-F5344CB8AC3E}">
        <p14:creationId xmlns:p14="http://schemas.microsoft.com/office/powerpoint/2010/main" val="1925470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20000"/>
          </a:bodyPr>
          <a:lstStyle/>
          <a:p>
            <a:pPr lvl="0"/>
            <a:r>
              <a:rPr lang="fr-FR" b="1" u="sng" dirty="0"/>
              <a:t>III. Les mutations culturelles</a:t>
            </a:r>
            <a:endParaRPr lang="fr-FR" dirty="0"/>
          </a:p>
          <a:p>
            <a:r>
              <a:rPr lang="fr-FR" dirty="0"/>
              <a:t>Les changements qui sont opérés sur ce plan sont liés à l’introduction du christianisme et l’école des européens. Les missionnaires ont contribué à la diffusion de la religion chrétienne dans toutes les régions d’Afrique. Ils ont vécu dans la brousse « </a:t>
            </a:r>
            <a:r>
              <a:rPr lang="fr-FR" i="1" dirty="0"/>
              <a:t>dans l’isolement le plus total</a:t>
            </a:r>
            <a:r>
              <a:rPr lang="fr-FR" dirty="0"/>
              <a:t> » et collecté des biens pour le compte de l’église. Mais aussi, ils ont lutté contre les traditions africaines, les pratiques animistes considérées comme « </a:t>
            </a:r>
            <a:r>
              <a:rPr lang="fr-FR" i="1" dirty="0"/>
              <a:t>diaboliques</a:t>
            </a:r>
            <a:r>
              <a:rPr lang="fr-FR" dirty="0"/>
              <a:t> ». L’animisme n’étant pas reconnu comme une religion.</a:t>
            </a:r>
          </a:p>
          <a:p>
            <a:r>
              <a:rPr lang="fr-FR" dirty="0"/>
              <a:t>Cependant, nombreux parmi eux ont rempli une œuvre fort salutaire au profit des populations. C’est le cas des frères </a:t>
            </a:r>
            <a:r>
              <a:rPr lang="fr-FR" dirty="0" err="1"/>
              <a:t>Ploermel</a:t>
            </a:r>
            <a:r>
              <a:rPr lang="fr-FR" dirty="0"/>
              <a:t>, des sœurs de Saint Joseph de Cluny à Saint-Louis (au Sénégal). La plupart des dispensaires, écoles sont ouvertes et administrées par l’église. Ils ont également joué un rôle positif à travers l’instruction qui est devenue par la suite « une force qui a contribué à la formation d’une élite dirigeante et à la mobilisation des populations vers l’émancipation ».</a:t>
            </a:r>
          </a:p>
          <a:p>
            <a:endParaRPr lang="fr-FR" dirty="0"/>
          </a:p>
        </p:txBody>
      </p:sp>
    </p:spTree>
    <p:extLst>
      <p:ext uri="{BB962C8B-B14F-4D97-AF65-F5344CB8AC3E}">
        <p14:creationId xmlns:p14="http://schemas.microsoft.com/office/powerpoint/2010/main" val="3911925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20000"/>
          </a:bodyPr>
          <a:lstStyle/>
          <a:p>
            <a:r>
              <a:rPr lang="fr-FR" dirty="0"/>
              <a:t>L’enseignement laïc était créé en 1854 par le Gouverneur Faidherbe. Puis un arrêté de 1903 distinguait plusieurs types d’école : du village à la région en passant par l’école urbaine qui était celle des fils de citoyens. Il y avait aussi l’école normale et l’école supérieure de Saint-Louis qui est devenue par la suite le lycée Faidherbe (1</a:t>
            </a:r>
            <a:r>
              <a:rPr lang="fr-FR" baseline="30000" dirty="0"/>
              <a:t>er</a:t>
            </a:r>
            <a:r>
              <a:rPr lang="fr-FR" dirty="0"/>
              <a:t> lycée de l’AOF). Dans cette liste d’établissements il y a l’Ecole William </a:t>
            </a:r>
            <a:r>
              <a:rPr lang="fr-FR" dirty="0" err="1"/>
              <a:t>Ponty</a:t>
            </a:r>
            <a:r>
              <a:rPr lang="fr-FR" dirty="0"/>
              <a:t> qui formait les instituteurs  à Gorée et l’école de Médecine de Dakar, rattachée plus tard, à l’Université de Dakar.</a:t>
            </a:r>
          </a:p>
          <a:p>
            <a:r>
              <a:rPr lang="fr-FR" dirty="0"/>
              <a:t>Dans le programme scolaire, il fallait éviter que l’école ne devienne un instrument de perturbation sociale. Mais elle devait servir à transformer le jeune indigène, en faire un «</a:t>
            </a:r>
            <a:r>
              <a:rPr lang="fr-FR" i="1" dirty="0"/>
              <a:t>assimilé</a:t>
            </a:r>
            <a:r>
              <a:rPr lang="fr-FR" dirty="0"/>
              <a:t>» qui doit contribuer à promouvoir la culture, la civilisation occidentale particulièrement celle de la France. On lui faisait apprendre l’histoire, la géographie, la littérature européenne et sacrifier sa propre culture, sa glorieuse histoire, sa civilisation authentique. « </a:t>
            </a:r>
            <a:r>
              <a:rPr lang="fr-FR" i="1" dirty="0"/>
              <a:t>Les résistants à la pénétration coloniale sont présentés par les historiens français comme « des agitateurs sinistres</a:t>
            </a:r>
            <a:r>
              <a:rPr lang="fr-FR" dirty="0"/>
              <a:t> ». </a:t>
            </a:r>
          </a:p>
          <a:p>
            <a:endParaRPr lang="fr-FR" dirty="0"/>
          </a:p>
        </p:txBody>
      </p:sp>
    </p:spTree>
    <p:extLst>
      <p:ext uri="{BB962C8B-B14F-4D97-AF65-F5344CB8AC3E}">
        <p14:creationId xmlns:p14="http://schemas.microsoft.com/office/powerpoint/2010/main" val="919987211"/>
      </p:ext>
    </p:extLst>
  </p:cSld>
  <p:clrMapOvr>
    <a:masterClrMapping/>
  </p:clrMapOvr>
</p:sld>
</file>

<file path=ppt/theme/theme1.xml><?xml version="1.0" encoding="utf-8"?>
<a:theme xmlns:a="http://schemas.openxmlformats.org/drawingml/2006/main" name="Galerie">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TM10001114[[fn=Galerie]]</Template>
  <TotalTime>5021</TotalTime>
  <Words>1451</Words>
  <Application>Microsoft Office PowerPoint</Application>
  <PresentationFormat>Grand écran</PresentationFormat>
  <Paragraphs>37</Paragraphs>
  <Slides>10</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Calibri</vt:lpstr>
      <vt:lpstr>Gill Sans MT</vt:lpstr>
      <vt:lpstr>Galerie</vt:lpstr>
      <vt:lpstr>Chapitre 4: ECONOMIE COLONIALE, MUTATIONS SOCIALES ET CULTURELLES EN AFRIQUE DE 1914 à 1945</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Syllabus du cours Droit du travail</dc:title>
  <dc:creator>Khadimou R Thiam</dc:creator>
  <cp:lastModifiedBy>Khadimou R Thiam</cp:lastModifiedBy>
  <cp:revision>135</cp:revision>
  <dcterms:created xsi:type="dcterms:W3CDTF">2024-06-20T11:15:00Z</dcterms:created>
  <dcterms:modified xsi:type="dcterms:W3CDTF">2025-04-08T00:25:24Z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4AE23B28E6BE41D89F145036D4756FAB_12</vt:lpwstr>
  </property>
  <property fmtid="{D5CDD505-2E9C-101B-9397-08002B2CF9AE}" pid="3" name="KSOProductBuildVer">
    <vt:lpwstr>1033-12.2.0.17119</vt:lpwstr>
  </property>
</Properties>
</file>