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64" r:id="rId3"/>
    <p:sldId id="257" r:id="rId4"/>
    <p:sldId id="258" r:id="rId5"/>
    <p:sldId id="259" r:id="rId6"/>
    <p:sldId id="265" r:id="rId7"/>
    <p:sldId id="260" r:id="rId8"/>
    <p:sldId id="261" r:id="rId9"/>
    <p:sldId id="263"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kar DIOP" initials="MD" lastIdx="2" clrIdx="0">
    <p:extLst>
      <p:ext uri="{19B8F6BF-5375-455C-9EA6-DF929625EA0E}">
        <p15:presenceInfo xmlns:p15="http://schemas.microsoft.com/office/powerpoint/2012/main" userId="S::michel-bakar.diop@ugb.edu.sn::db2cdaa2-e34a-40ff-9300-609419f25e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9" autoAdjust="0"/>
    <p:restoredTop sz="94674"/>
  </p:normalViewPr>
  <p:slideViewPr>
    <p:cSldViewPr snapToGrid="0">
      <p:cViewPr>
        <p:scale>
          <a:sx n="76" d="100"/>
          <a:sy n="76" d="100"/>
        </p:scale>
        <p:origin x="184" y="84"/>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6-24T11:01:26.780" idx="1">
    <p:pos x="4778" y="2663"/>
    <p:text>variable dans les département</p:text>
    <p:extLst>
      <p:ext uri="{C676402C-5697-4E1C-873F-D02D1690AC5C}">
        <p15:threadingInfo xmlns:p15="http://schemas.microsoft.com/office/powerpoint/2012/main" timeZoneBias="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6-24T11:18:41.296" idx="2">
    <p:pos x="5562" y="2202"/>
    <p:text>évaluation et régularité dans les cours?</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40966-F861-42CB-B80B-8D84BCD06947}" type="datetimeFigureOut">
              <a:rPr lang="fr-FR" smtClean="0"/>
              <a:t>09/04/2025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3DA4-EECF-4FDC-9423-DA75D3C10472}" type="slidenum">
              <a:rPr lang="fr-FR" smtClean="0"/>
              <a:t>‹N°›</a:t>
            </a:fld>
            <a:endParaRPr lang="fr-FR"/>
          </a:p>
        </p:txBody>
      </p:sp>
    </p:spTree>
    <p:extLst>
      <p:ext uri="{BB962C8B-B14F-4D97-AF65-F5344CB8AC3E}">
        <p14:creationId xmlns:p14="http://schemas.microsoft.com/office/powerpoint/2010/main" val="610303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Il</a:t>
            </a:r>
            <a:r>
              <a:rPr lang="fr-FR" baseline="0" dirty="0"/>
              <a:t> serait souhaitable que des illustrations(cartes, documents de statistiques, documents sonores et vidéo et autres puissent être utilisés) pour l’atteinte effective des objectifs.  </a:t>
            </a:r>
            <a:endParaRPr lang="fr-FR" dirty="0"/>
          </a:p>
        </p:txBody>
      </p:sp>
      <p:sp>
        <p:nvSpPr>
          <p:cNvPr id="4" name="Espace réservé du numéro de diapositive 3"/>
          <p:cNvSpPr>
            <a:spLocks noGrp="1"/>
          </p:cNvSpPr>
          <p:nvPr>
            <p:ph type="sldNum" sz="quarter" idx="10"/>
          </p:nvPr>
        </p:nvSpPr>
        <p:spPr/>
        <p:txBody>
          <a:bodyPr/>
          <a:lstStyle/>
          <a:p>
            <a:fld id="{E98A3DA4-EECF-4FDC-9423-DA75D3C10472}" type="slidenum">
              <a:rPr lang="fr-FR" smtClean="0"/>
              <a:t>7</a:t>
            </a:fld>
            <a:endParaRPr lang="fr-FR"/>
          </a:p>
        </p:txBody>
      </p:sp>
    </p:spTree>
    <p:extLst>
      <p:ext uri="{BB962C8B-B14F-4D97-AF65-F5344CB8AC3E}">
        <p14:creationId xmlns:p14="http://schemas.microsoft.com/office/powerpoint/2010/main" val="2744138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E98A3DA4-EECF-4FDC-9423-DA75D3C10472}" type="slidenum">
              <a:rPr lang="fr-FR" smtClean="0"/>
              <a:t>9</a:t>
            </a:fld>
            <a:endParaRPr lang="fr-FR"/>
          </a:p>
        </p:txBody>
      </p:sp>
    </p:spTree>
    <p:extLst>
      <p:ext uri="{BB962C8B-B14F-4D97-AF65-F5344CB8AC3E}">
        <p14:creationId xmlns:p14="http://schemas.microsoft.com/office/powerpoint/2010/main" val="22480092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dirty="0"/>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4/9/2025</a:t>
            </a:fld>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79" y="3343729"/>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a:extLst>
              <a:ext uri="{FF2B5EF4-FFF2-40B4-BE49-F238E27FC236}">
                <a16:creationId xmlns:a16="http://schemas.microsoft.com/office/drawing/2014/main" id="{C62F35B8-AD77-AAF9-2FC6-1A17220E06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9615" y="220349"/>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a:extLst>
              <a:ext uri="{FF2B5EF4-FFF2-40B4-BE49-F238E27FC236}">
                <a16:creationId xmlns:a16="http://schemas.microsoft.com/office/drawing/2014/main" id="{FBA6FC55-3E3A-6FD4-1580-E452763EB797}"/>
              </a:ext>
            </a:extLst>
          </p:cNvPr>
          <p:cNvPicPr>
            <a:picLocks noChangeAspect="1"/>
          </p:cNvPicPr>
          <p:nvPr userDrawn="1"/>
        </p:nvPicPr>
        <p:blipFill>
          <a:blip r:embed="rId3"/>
          <a:stretch>
            <a:fillRect/>
          </a:stretch>
        </p:blipFill>
        <p:spPr>
          <a:xfrm>
            <a:off x="10308771" y="215663"/>
            <a:ext cx="1302783" cy="482070"/>
          </a:xfrm>
          <a:prstGeom prst="rect">
            <a:avLst/>
          </a:prstGeom>
        </p:spPr>
      </p:pic>
      <p:sp>
        <p:nvSpPr>
          <p:cNvPr id="13" name="ZoneTexte 12">
            <a:extLst>
              <a:ext uri="{FF2B5EF4-FFF2-40B4-BE49-F238E27FC236}">
                <a16:creationId xmlns:a16="http://schemas.microsoft.com/office/drawing/2014/main" id="{AE836A62-6911-0247-9A5A-C428A6AFDB30}"/>
              </a:ext>
            </a:extLst>
          </p:cNvPr>
          <p:cNvSpPr txBox="1"/>
          <p:nvPr userDrawn="1"/>
        </p:nvSpPr>
        <p:spPr>
          <a:xfrm>
            <a:off x="10192216" y="709741"/>
            <a:ext cx="1538868" cy="461138"/>
          </a:xfrm>
          <a:prstGeom prst="rect">
            <a:avLst/>
          </a:prstGeom>
          <a:noFill/>
        </p:spPr>
        <p:txBody>
          <a:bodyPr wrap="square" rtlCol="0">
            <a:spAutoFit/>
          </a:bodyPr>
          <a:lstStyle/>
          <a:p>
            <a:r>
              <a:rPr lang="x-none" sz="2400" b="1" dirty="0">
                <a:solidFill>
                  <a:schemeClr val="bg1"/>
                </a:solidFill>
                <a:highlight>
                  <a:srgbClr val="945200"/>
                </a:highlight>
              </a:rPr>
              <a:t>UFR LSH</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47331" y="1951476"/>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a:extLst>
              <a:ext uri="{FF2B5EF4-FFF2-40B4-BE49-F238E27FC236}">
                <a16:creationId xmlns:a16="http://schemas.microsoft.com/office/drawing/2014/main" id="{368FB384-E41E-2E88-4492-368AEC96846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6335" y="120562"/>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a:extLst>
              <a:ext uri="{FF2B5EF4-FFF2-40B4-BE49-F238E27FC236}">
                <a16:creationId xmlns:a16="http://schemas.microsoft.com/office/drawing/2014/main" id="{863D0EFE-CB48-FCAF-21F3-DFDE60952277}"/>
              </a:ext>
            </a:extLst>
          </p:cNvPr>
          <p:cNvPicPr>
            <a:picLocks noChangeAspect="1"/>
          </p:cNvPicPr>
          <p:nvPr userDrawn="1"/>
        </p:nvPicPr>
        <p:blipFill>
          <a:blip r:embed="rId3"/>
          <a:stretch>
            <a:fillRect/>
          </a:stretch>
        </p:blipFill>
        <p:spPr>
          <a:xfrm>
            <a:off x="10239611" y="120562"/>
            <a:ext cx="1302783" cy="482070"/>
          </a:xfrm>
          <a:prstGeom prst="rect">
            <a:avLst/>
          </a:prstGeom>
        </p:spPr>
      </p:pic>
      <p:sp>
        <p:nvSpPr>
          <p:cNvPr id="10" name="ZoneTexte 9">
            <a:extLst>
              <a:ext uri="{FF2B5EF4-FFF2-40B4-BE49-F238E27FC236}">
                <a16:creationId xmlns:a16="http://schemas.microsoft.com/office/drawing/2014/main" id="{0F44C38C-1FD0-8C45-BF38-59E8977DE40A}"/>
              </a:ext>
            </a:extLst>
          </p:cNvPr>
          <p:cNvSpPr txBox="1"/>
          <p:nvPr userDrawn="1"/>
        </p:nvSpPr>
        <p:spPr>
          <a:xfrm>
            <a:off x="10140953" y="596900"/>
            <a:ext cx="1570987" cy="461665"/>
          </a:xfrm>
          <a:prstGeom prst="rect">
            <a:avLst/>
          </a:prstGeom>
          <a:noFill/>
        </p:spPr>
        <p:txBody>
          <a:bodyPr wrap="square" rtlCol="0">
            <a:spAutoFit/>
          </a:bodyPr>
          <a:lstStyle/>
          <a:p>
            <a:r>
              <a:rPr lang="x-none" sz="2400" b="1" dirty="0">
                <a:solidFill>
                  <a:schemeClr val="bg1"/>
                </a:solidFill>
                <a:highlight>
                  <a:srgbClr val="945200"/>
                </a:highlight>
              </a:rPr>
              <a:t>UFR LSH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4/9/2025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4/9/2025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r.wikipedia.org/wiki/1959" TargetMode="External"/><Relationship Id="rId7" Type="http://schemas.openxmlformats.org/officeDocument/2006/relationships/hyperlink" Target="https://fr.wikipedia.org/wiki/1981" TargetMode="External"/><Relationship Id="rId2" Type="http://schemas.openxmlformats.org/officeDocument/2006/relationships/hyperlink" Target="https://fr.wikipedia.org/wiki/1954" TargetMode="External"/><Relationship Id="rId1" Type="http://schemas.openxmlformats.org/officeDocument/2006/relationships/slideLayout" Target="../slideLayouts/slideLayout2.xml"/><Relationship Id="rId6" Type="http://schemas.openxmlformats.org/officeDocument/2006/relationships/hyperlink" Target="https://fr.wikipedia.org/wiki/1977" TargetMode="External"/><Relationship Id="rId5" Type="http://schemas.openxmlformats.org/officeDocument/2006/relationships/hyperlink" Target="https://fr.wikipedia.org/wiki/1967" TargetMode="External"/><Relationship Id="rId4" Type="http://schemas.openxmlformats.org/officeDocument/2006/relationships/hyperlink" Target="https://fr.wikipedia.org/wiki/196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houma.ugb@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135505-23C3-8B64-197E-2FB7FB949D3C}"/>
              </a:ext>
            </a:extLst>
          </p:cNvPr>
          <p:cNvSpPr>
            <a:spLocks noGrp="1"/>
          </p:cNvSpPr>
          <p:nvPr>
            <p:ph type="ctrTitle"/>
          </p:nvPr>
        </p:nvSpPr>
        <p:spPr>
          <a:xfrm>
            <a:off x="932390" y="1430203"/>
            <a:ext cx="10791258" cy="1621018"/>
          </a:xfrm>
        </p:spPr>
        <p:txBody>
          <a:bodyPr>
            <a:noAutofit/>
          </a:bodyPr>
          <a:lstStyle/>
          <a:p>
            <a:pPr algn="ctr"/>
            <a:br>
              <a:rPr lang="fr-FR" sz="3600" dirty="0"/>
            </a:br>
            <a:r>
              <a:rPr lang="fr-FR" sz="3600" dirty="0"/>
              <a:t>Cours « HISTOIRE DE L’AFRIQUE » </a:t>
            </a:r>
            <a:br>
              <a:rPr lang="fr-FR" sz="3600" dirty="0"/>
            </a:br>
            <a:r>
              <a:rPr lang="fr-FR" sz="3600" dirty="0"/>
              <a:t>UE TRANVERSALE </a:t>
            </a:r>
            <a:r>
              <a:rPr lang="fr-FR" sz="3600" dirty="0">
                <a:solidFill>
                  <a:srgbClr val="FF0000"/>
                </a:solidFill>
              </a:rPr>
              <a:t>POUR les parcours de Licence I UFR LSH de l’UGB</a:t>
            </a:r>
            <a:endParaRPr lang="fr-FR" sz="3600" dirty="0"/>
          </a:p>
        </p:txBody>
      </p:sp>
      <p:sp>
        <p:nvSpPr>
          <p:cNvPr id="3" name="Sous-titre 2">
            <a:extLst>
              <a:ext uri="{FF2B5EF4-FFF2-40B4-BE49-F238E27FC236}">
                <a16:creationId xmlns:a16="http://schemas.microsoft.com/office/drawing/2014/main" id="{5F3FC6AC-631C-5711-7924-6B637B8F69B0}"/>
              </a:ext>
            </a:extLst>
          </p:cNvPr>
          <p:cNvSpPr>
            <a:spLocks noGrp="1"/>
          </p:cNvSpPr>
          <p:nvPr>
            <p:ph type="subTitle" idx="1"/>
          </p:nvPr>
        </p:nvSpPr>
        <p:spPr>
          <a:xfrm>
            <a:off x="2417780" y="3531204"/>
            <a:ext cx="8637072" cy="1741836"/>
          </a:xfrm>
        </p:spPr>
        <p:txBody>
          <a:bodyPr>
            <a:normAutofit fontScale="70000" lnSpcReduction="20000"/>
          </a:bodyPr>
          <a:lstStyle/>
          <a:p>
            <a:pPr algn="ctr"/>
            <a:r>
              <a:rPr lang="fr-FR" b="1" dirty="0"/>
              <a:t>Présenté par M. YOUNOUSSA HOUMA </a:t>
            </a:r>
          </a:p>
          <a:p>
            <a:pPr algn="ctr"/>
            <a:endParaRPr lang="fr-FR" b="1" dirty="0"/>
          </a:p>
          <a:p>
            <a:pPr algn="ctr"/>
            <a:r>
              <a:rPr lang="fr-FR" b="1" dirty="0"/>
              <a:t>Assistance techno-pédagogique :  IFOAD UGB</a:t>
            </a:r>
          </a:p>
          <a:p>
            <a:pPr algn="ctr"/>
            <a:endParaRPr lang="fr-FR" b="1" dirty="0"/>
          </a:p>
          <a:p>
            <a:pPr algn="ctr"/>
            <a:r>
              <a:rPr lang="fr-FR" b="1" dirty="0"/>
              <a:t>Version: mai 2024</a:t>
            </a:r>
          </a:p>
        </p:txBody>
      </p:sp>
    </p:spTree>
    <p:extLst>
      <p:ext uri="{BB962C8B-B14F-4D97-AF65-F5344CB8AC3E}">
        <p14:creationId xmlns:p14="http://schemas.microsoft.com/office/powerpoint/2010/main" val="4046596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A97490-78AE-C067-5A94-EEC59D50E0B2}"/>
              </a:ext>
            </a:extLst>
          </p:cNvPr>
          <p:cNvSpPr>
            <a:spLocks noGrp="1"/>
          </p:cNvSpPr>
          <p:nvPr>
            <p:ph type="title"/>
          </p:nvPr>
        </p:nvSpPr>
        <p:spPr/>
        <p:txBody>
          <a:bodyPr>
            <a:normAutofit fontScale="90000"/>
          </a:bodyPr>
          <a:lstStyle/>
          <a:p>
            <a:pPr marL="342900" lvl="0" indent="-342900" algn="ctr">
              <a:lnSpc>
                <a:spcPct val="150000"/>
              </a:lnSpc>
              <a:spcAft>
                <a:spcPts val="600"/>
              </a:spcAft>
              <a:tabLst>
                <a:tab pos="449580" algn="l"/>
              </a:tabLst>
            </a:pPr>
            <a:r>
              <a:rPr lang="fr-FR" sz="3200" b="1" kern="0" dirty="0">
                <a:effectLst/>
                <a:latin typeface="Century Schoolbook" panose="02040604050505020304" pitchFamily="18" charset="0"/>
                <a:ea typeface="Calibri" panose="020F0502020204030204" pitchFamily="34" charset="0"/>
                <a:cs typeface="Arial" panose="020B0604020202020204" pitchFamily="34" charset="0"/>
              </a:rPr>
              <a:t>Ressources documentaires </a:t>
            </a:r>
            <a:br>
              <a:rPr lang="fr-FR" sz="3600" b="1" kern="0" dirty="0">
                <a:effectLst/>
                <a:latin typeface="Times New Roman" panose="02020603050405020304" pitchFamily="18" charset="0"/>
                <a:ea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37ED0616-1628-294D-7E7C-F8999C14B1F0}"/>
              </a:ext>
            </a:extLst>
          </p:cNvPr>
          <p:cNvSpPr>
            <a:spLocks noGrp="1"/>
          </p:cNvSpPr>
          <p:nvPr>
            <p:ph idx="1"/>
          </p:nvPr>
        </p:nvSpPr>
        <p:spPr/>
        <p:txBody>
          <a:bodyPr>
            <a:noAutofit/>
          </a:bodyPr>
          <a:lstStyle/>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Bibliographie : quelques ouvrages et articles </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err="1">
                <a:effectLst/>
                <a:latin typeface="Century Schoolbook" panose="02040604050505020304" pitchFamily="18" charset="0"/>
                <a:ea typeface="Calibri" panose="020F0502020204030204" pitchFamily="34" charset="0"/>
                <a:cs typeface="Arial" panose="020B0604020202020204" pitchFamily="34" charset="0"/>
              </a:rPr>
              <a:t>Alimen</a:t>
            </a:r>
            <a:r>
              <a:rPr lang="fr-FR" sz="1600" dirty="0">
                <a:effectLst/>
                <a:latin typeface="Century Schoolbook" panose="02040604050505020304" pitchFamily="18" charset="0"/>
                <a:ea typeface="Calibri" panose="020F0502020204030204" pitchFamily="34" charset="0"/>
                <a:cs typeface="Arial" panose="020B0604020202020204" pitchFamily="34" charset="0"/>
              </a:rPr>
              <a:t>, M H : les origines de l’homme, bilan de la science, Paris Fayard, 1962</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Furon R : manuel de préhistoire générale, Paris Payot, 1958</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Ki Zerbo J : histoire générale de l’Afrique, collection </a:t>
            </a:r>
            <a:r>
              <a:rPr lang="fr-FR" sz="1600" dirty="0" err="1">
                <a:effectLst/>
                <a:latin typeface="Century Schoolbook" panose="02040604050505020304" pitchFamily="18" charset="0"/>
                <a:ea typeface="Calibri" panose="020F0502020204030204" pitchFamily="34" charset="0"/>
                <a:cs typeface="Arial" panose="020B0604020202020204" pitchFamily="34" charset="0"/>
              </a:rPr>
              <a:t>unesco</a:t>
            </a:r>
            <a:r>
              <a:rPr lang="fr-FR" sz="1600" dirty="0">
                <a:effectLst/>
                <a:latin typeface="Century Schoolbook" panose="02040604050505020304" pitchFamily="18" charset="0"/>
                <a:ea typeface="Calibri" panose="020F0502020204030204" pitchFamily="34" charset="0"/>
                <a:cs typeface="Arial" panose="020B0604020202020204" pitchFamily="34" charset="0"/>
              </a:rPr>
              <a:t>, 1980 ----------------------------------Balandier G : le noir est un homme, Présence Africaine 1, </a:t>
            </a:r>
            <a:r>
              <a:rPr lang="fr-FR" sz="1600" dirty="0" err="1">
                <a:effectLst/>
                <a:latin typeface="Century Schoolbook" panose="02040604050505020304" pitchFamily="18" charset="0"/>
                <a:ea typeface="Calibri" panose="020F0502020204030204" pitchFamily="34" charset="0"/>
                <a:cs typeface="Arial" panose="020B0604020202020204" pitchFamily="34" charset="0"/>
              </a:rPr>
              <a:t>nov</a:t>
            </a:r>
            <a:r>
              <a:rPr lang="fr-FR" sz="1600" dirty="0">
                <a:effectLst/>
                <a:latin typeface="Century Schoolbook" panose="02040604050505020304" pitchFamily="18" charset="0"/>
                <a:ea typeface="Calibri" panose="020F0502020204030204" pitchFamily="34" charset="0"/>
                <a:cs typeface="Arial" panose="020B0604020202020204" pitchFamily="34" charset="0"/>
              </a:rPr>
              <a:t> – </a:t>
            </a:r>
            <a:r>
              <a:rPr lang="fr-FR" sz="1600" dirty="0" err="1">
                <a:effectLst/>
                <a:latin typeface="Century Schoolbook" panose="02040604050505020304" pitchFamily="18" charset="0"/>
                <a:ea typeface="Calibri" panose="020F0502020204030204" pitchFamily="34" charset="0"/>
                <a:cs typeface="Arial" panose="020B0604020202020204" pitchFamily="34" charset="0"/>
              </a:rPr>
              <a:t>dec</a:t>
            </a:r>
            <a:r>
              <a:rPr lang="fr-FR" sz="1600" dirty="0">
                <a:effectLst/>
                <a:latin typeface="Century Schoolbook" panose="02040604050505020304" pitchFamily="18" charset="0"/>
                <a:ea typeface="Calibri" panose="020F0502020204030204" pitchFamily="34" charset="0"/>
                <a:cs typeface="Arial" panose="020B0604020202020204" pitchFamily="34" charset="0"/>
              </a:rPr>
              <a:t> 1947, pp 31-36-------------</a:t>
            </a:r>
            <a:r>
              <a:rPr lang="fr-FR" sz="1600" dirty="0" err="1">
                <a:effectLst/>
                <a:latin typeface="Century Schoolbook" panose="02040604050505020304" pitchFamily="18" charset="0"/>
                <a:ea typeface="Calibri" panose="020F0502020204030204" pitchFamily="34" charset="0"/>
                <a:cs typeface="Arial" panose="020B0604020202020204" pitchFamily="34" charset="0"/>
              </a:rPr>
              <a:t>Samb</a:t>
            </a:r>
            <a:r>
              <a:rPr lang="fr-FR" sz="1600" dirty="0">
                <a:effectLst/>
                <a:latin typeface="Century Schoolbook" panose="02040604050505020304" pitchFamily="18" charset="0"/>
                <a:ea typeface="Calibri" panose="020F0502020204030204" pitchFamily="34" charset="0"/>
                <a:cs typeface="Arial" panose="020B0604020202020204" pitchFamily="34" charset="0"/>
              </a:rPr>
              <a:t> D : l’Afrique dans le temps du monde, Harmattan Paris 2010-</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Diop C A : nations nègres et culture</a:t>
            </a:r>
          </a:p>
          <a:p>
            <a:pPr>
              <a:lnSpc>
                <a:spcPct val="107000"/>
              </a:lnSpc>
              <a:spcAft>
                <a:spcPts val="800"/>
              </a:spcAft>
            </a:pPr>
            <a:r>
              <a:rPr lang="fr-FR" sz="1600" dirty="0">
                <a:latin typeface="Century Schoolbook" panose="02040604050505020304" pitchFamily="18" charset="0"/>
                <a:ea typeface="Calibri" panose="020F0502020204030204" pitchFamily="34" charset="0"/>
                <a:cs typeface="Arial" panose="020B0604020202020204" pitchFamily="34" charset="0"/>
              </a:rPr>
              <a:t>UNESCO: Les volumes sur l’histoire générale de l’Afrique</a:t>
            </a:r>
          </a:p>
          <a:p>
            <a:r>
              <a:rPr lang="fr-FR" sz="1600" b="1" dirty="0"/>
              <a:t>AUTEURS ARABES</a:t>
            </a:r>
            <a:r>
              <a:rPr lang="fr-FR" sz="1600" dirty="0"/>
              <a:t> : DU VIII </a:t>
            </a:r>
            <a:r>
              <a:rPr lang="fr-FR" sz="1600" dirty="0" err="1"/>
              <a:t>ème</a:t>
            </a:r>
            <a:r>
              <a:rPr lang="fr-FR" sz="1600" dirty="0"/>
              <a:t> s au XVII </a:t>
            </a:r>
            <a:r>
              <a:rPr lang="fr-FR" sz="1600" dirty="0" err="1"/>
              <a:t>ème</a:t>
            </a:r>
            <a:r>
              <a:rPr lang="fr-FR" sz="1600" dirty="0"/>
              <a:t> </a:t>
            </a:r>
            <a:r>
              <a:rPr lang="fr-FR" sz="1600" dirty="0" err="1"/>
              <a:t>s.</a:t>
            </a:r>
            <a:r>
              <a:rPr lang="fr-FR" sz="1600" b="1" dirty="0" err="1"/>
              <a:t>IBN</a:t>
            </a:r>
            <a:r>
              <a:rPr lang="fr-FR" sz="1600" b="1" dirty="0"/>
              <a:t> HAWKAL</a:t>
            </a:r>
            <a:r>
              <a:rPr lang="fr-FR" sz="1600" dirty="0"/>
              <a:t> </a:t>
            </a:r>
          </a:p>
          <a:p>
            <a:pPr lvl="0"/>
            <a:r>
              <a:rPr lang="fr-FR" sz="1600" dirty="0"/>
              <a:t> </a:t>
            </a:r>
            <a:r>
              <a:rPr lang="fr-FR" sz="1600" b="1" dirty="0"/>
              <a:t>AL IDRISSI</a:t>
            </a:r>
            <a:r>
              <a:rPr lang="fr-FR" sz="1600" dirty="0"/>
              <a:t> </a:t>
            </a:r>
          </a:p>
          <a:p>
            <a:pPr lvl="0"/>
            <a:r>
              <a:rPr lang="fr-FR" sz="1600" b="1" dirty="0"/>
              <a:t>AL OMARI</a:t>
            </a:r>
            <a:endParaRPr lang="fr-FR" sz="1600" dirty="0"/>
          </a:p>
          <a:p>
            <a:pPr lvl="0"/>
            <a:r>
              <a:rPr lang="fr-FR" sz="1600" b="1" dirty="0"/>
              <a:t>IBN BATOUTA</a:t>
            </a:r>
            <a:endParaRPr lang="fr-FR" sz="1600" dirty="0"/>
          </a:p>
          <a:p>
            <a:pPr lvl="0"/>
            <a:r>
              <a:rPr lang="fr-FR" sz="1600" b="1" dirty="0"/>
              <a:t>IBN KHALDOUM</a:t>
            </a:r>
            <a:endParaRPr lang="fr-FR" sz="1600" dirty="0"/>
          </a:p>
          <a:p>
            <a:pPr lvl="0"/>
            <a:r>
              <a:rPr lang="fr-FR" sz="1600" b="1" dirty="0"/>
              <a:t>AL HASSAN</a:t>
            </a:r>
            <a:endParaRPr lang="fr-FR" sz="1600" dirty="0"/>
          </a:p>
          <a:p>
            <a:pPr lvl="0"/>
            <a:r>
              <a:rPr lang="fr-FR" sz="1600" b="1" dirty="0"/>
              <a:t>MAHMOUD KATI</a:t>
            </a:r>
            <a:endParaRPr lang="fr-FR" sz="1600" dirty="0"/>
          </a:p>
          <a:p>
            <a:pPr lvl="0"/>
            <a:r>
              <a:rPr lang="fr-FR" sz="1600" b="1" dirty="0"/>
              <a:t>ES  SADI</a:t>
            </a:r>
            <a:endParaRPr lang="fr-FR" sz="1600" dirty="0"/>
          </a:p>
          <a:p>
            <a:r>
              <a:rPr lang="fr-FR" sz="1600" b="1" dirty="0"/>
              <a:t> </a:t>
            </a:r>
            <a:endParaRPr lang="fr-FR" sz="1600" dirty="0"/>
          </a:p>
          <a:p>
            <a:r>
              <a:rPr lang="fr-FR" sz="1600" b="1" dirty="0"/>
              <a:t>ALEX HALLEY : </a:t>
            </a:r>
            <a:r>
              <a:rPr lang="fr-FR" sz="1600" b="1" dirty="0" err="1"/>
              <a:t>Roots</a:t>
            </a:r>
            <a:r>
              <a:rPr lang="fr-FR" sz="1600" b="1" dirty="0"/>
              <a:t> (ou bien «  Racines » en français),  collection «  j’ai Lu » 1976.</a:t>
            </a:r>
            <a:endParaRPr lang="fr-FR" sz="1600" dirty="0"/>
          </a:p>
          <a:p>
            <a:r>
              <a:rPr lang="fr-FR" sz="1600" b="1" dirty="0"/>
              <a:t>Ambassade de France et Mission de coopération à Dakar</a:t>
            </a:r>
            <a:r>
              <a:rPr lang="fr-FR" sz="1600" dirty="0"/>
              <a:t>, Colloque « Charles de Gaulle et le Sénégal, Dakar- Université Cheikh </a:t>
            </a:r>
            <a:r>
              <a:rPr lang="fr-FR" sz="1600" dirty="0" err="1"/>
              <a:t>Anta</a:t>
            </a:r>
            <a:r>
              <a:rPr lang="fr-FR" sz="1600" dirty="0"/>
              <a:t> DIOP du 28 Février au 03 Mars 1990 », Mission de Coopération et d’action culturelle – Ambassade de France – Dakar, 1990, 248p.</a:t>
            </a:r>
          </a:p>
          <a:p>
            <a:r>
              <a:rPr lang="fr-FR" sz="1600" b="1" dirty="0"/>
              <a:t>AMENGAL Michel</a:t>
            </a:r>
            <a:r>
              <a:rPr lang="fr-FR" sz="1600" dirty="0"/>
              <a:t>, Une Histoire de l’Afrique est-elle possible ?, Nouvelles Editions Africaines, Dakar, Abidjan, 1975, 255p.</a:t>
            </a:r>
          </a:p>
          <a:p>
            <a:r>
              <a:rPr lang="fr-FR" sz="1600" b="1" dirty="0"/>
              <a:t>BARRY Boubacar, </a:t>
            </a:r>
            <a:r>
              <a:rPr lang="fr-FR" sz="1600" dirty="0"/>
              <a:t>La Sénégambie du </a:t>
            </a:r>
            <a:r>
              <a:rPr lang="fr-FR" sz="1600" dirty="0" err="1"/>
              <a:t>XVè</a:t>
            </a:r>
            <a:r>
              <a:rPr lang="fr-FR" sz="1600" dirty="0"/>
              <a:t> au XIXème siècle : traite </a:t>
            </a:r>
            <a:r>
              <a:rPr lang="fr-FR" sz="1600" dirty="0" err="1"/>
              <a:t>nègrière</a:t>
            </a:r>
            <a:r>
              <a:rPr lang="fr-FR" sz="1600" dirty="0"/>
              <a:t>, Islam et conquête coloniale, l’Harmattan, 1988</a:t>
            </a:r>
          </a:p>
          <a:p>
            <a:r>
              <a:rPr lang="fr-FR" sz="1600" b="1" dirty="0"/>
              <a:t>BEDARIA François</a:t>
            </a:r>
            <a:r>
              <a:rPr lang="fr-FR" sz="1600" dirty="0"/>
              <a:t>, »  l’historien, régisseur du temps ? Savoir et responsabilité », in revue historique n°22, paris, PUF, 1988. PP3-24</a:t>
            </a:r>
          </a:p>
          <a:p>
            <a:r>
              <a:rPr lang="fr-FR" sz="1600" b="1" dirty="0"/>
              <a:t>BLOCH Marc</a:t>
            </a:r>
            <a:r>
              <a:rPr lang="fr-FR" sz="1600" dirty="0"/>
              <a:t>, Apologie pour l’histoire ou le métier d’historien, Armand Colin, Paris, 1949.</a:t>
            </a:r>
          </a:p>
          <a:p>
            <a:r>
              <a:rPr lang="fr-FR" sz="1600" b="1" dirty="0"/>
              <a:t>BRAUDEL Fernand : </a:t>
            </a:r>
            <a:endParaRPr lang="fr-FR" sz="1600" dirty="0"/>
          </a:p>
          <a:p>
            <a:pPr lvl="0"/>
            <a:r>
              <a:rPr lang="fr-FR" sz="1600" dirty="0"/>
              <a:t>La méditerranée et le monde méditerranéen à l’époque de Philippe II, A. Colin, Paris, tome 2, 1985.</a:t>
            </a:r>
          </a:p>
          <a:p>
            <a:pPr lvl="0"/>
            <a:r>
              <a:rPr lang="fr-FR" sz="1600" dirty="0"/>
              <a:t>L’identité de la France, Champs Flammarion, Paris, 1990</a:t>
            </a:r>
          </a:p>
          <a:p>
            <a:r>
              <a:rPr lang="fr-FR" sz="1600" b="1" dirty="0"/>
              <a:t>LES PRODUCTIONS DE L’UNESCO </a:t>
            </a:r>
            <a:r>
              <a:rPr lang="fr-FR" sz="1600" dirty="0"/>
              <a:t>: Histoire générale de l’Afrique en  08 VOLUMES</a:t>
            </a:r>
          </a:p>
          <a:p>
            <a:r>
              <a:rPr lang="fr-FR" sz="1600" b="1" dirty="0"/>
              <a:t>CARDOT Véra</a:t>
            </a:r>
            <a:r>
              <a:rPr lang="fr-FR" sz="1600" dirty="0"/>
              <a:t>, Belles pages de l’histoire Africaine, Présence Africaine, Paris, 1961, 206p.</a:t>
            </a:r>
          </a:p>
          <a:p>
            <a:r>
              <a:rPr lang="fr-FR" sz="1600" b="1" dirty="0"/>
              <a:t>CISSOKO, SEKENE-</a:t>
            </a:r>
            <a:r>
              <a:rPr lang="fr-FR" sz="1600" b="1" dirty="0" err="1"/>
              <a:t>Mody</a:t>
            </a:r>
            <a:r>
              <a:rPr lang="fr-FR" sz="1600" dirty="0"/>
              <a:t>, Histoire de l’Afrique Occidentale, Moyen Age et Temps modernes, VIIème Siècle – 1850, Présence Africaine, Paris 1966, 333p.</a:t>
            </a:r>
          </a:p>
          <a:p>
            <a:r>
              <a:rPr lang="fr-FR" sz="1600" b="1" dirty="0"/>
              <a:t>Collection du Centre Africain de Recherches et d’Action Pédagogique</a:t>
            </a:r>
            <a:r>
              <a:rPr lang="fr-FR" sz="1600" dirty="0"/>
              <a:t>, Histoire des premiers hommes à l’Islam, Programme Africain et Malgache établi par la Conférence des Experts en Histoire et Géographie réunie à Abidjan, …..1965, 6</a:t>
            </a:r>
            <a:r>
              <a:rPr lang="fr-FR" sz="1600" baseline="30000" dirty="0"/>
              <a:t>ème</a:t>
            </a:r>
            <a:r>
              <a:rPr lang="fr-FR" sz="1600" dirty="0"/>
              <a:t> lycées et collèges,  Fernand Nathan, Paris, 1965, 223p.</a:t>
            </a:r>
          </a:p>
          <a:p>
            <a:r>
              <a:rPr lang="fr-FR" sz="1600" b="1" dirty="0"/>
              <a:t> Collection du Centre Africain de Recherches et d’Action Pédagogique</a:t>
            </a:r>
            <a:r>
              <a:rPr lang="fr-FR" sz="1600" dirty="0"/>
              <a:t>, Histoire XVIIe et XVIIIe Siècles, 4</a:t>
            </a:r>
            <a:r>
              <a:rPr lang="fr-FR" sz="1600" baseline="30000" dirty="0"/>
              <a:t>ème</a:t>
            </a:r>
            <a:r>
              <a:rPr lang="fr-FR" sz="1600" dirty="0"/>
              <a:t> Lycées et collèges, Nathan – Afrique, Paris Vie, 1967, 219p.</a:t>
            </a:r>
          </a:p>
          <a:p>
            <a:r>
              <a:rPr lang="fr-FR" sz="1600" b="1" dirty="0"/>
              <a:t>CORNEVIN, R. et M</a:t>
            </a:r>
            <a:r>
              <a:rPr lang="fr-FR" sz="1600" dirty="0"/>
              <a:t>., Histoire de l’Afrique des origines à la 2</a:t>
            </a:r>
            <a:r>
              <a:rPr lang="fr-FR" sz="1600" baseline="30000" dirty="0"/>
              <a:t>ème</a:t>
            </a:r>
            <a:r>
              <a:rPr lang="fr-FR" sz="1600" dirty="0"/>
              <a:t> Guerre Mondiale Ed Petite Bibliothèque PAYOT, Paris 1974, 411p.</a:t>
            </a:r>
          </a:p>
          <a:p>
            <a:r>
              <a:rPr lang="fr-FR" sz="1600" b="1" dirty="0"/>
              <a:t>DIOP CHEIKH ANTA </a:t>
            </a:r>
            <a:endParaRPr lang="fr-FR" sz="1600" dirty="0"/>
          </a:p>
          <a:p>
            <a:pPr lvl="0"/>
            <a:r>
              <a:rPr lang="fr-FR" sz="1600" dirty="0"/>
              <a:t>Nations nègres et culture : de l'Antiquité nègre égyptienne aux problèmes culturels de l'Afrique noire d'aujourd'hui, Présence Africaine </a:t>
            </a:r>
            <a:r>
              <a:rPr lang="fr-FR" sz="1600" dirty="0">
                <a:hlinkClick r:id="rId2" tooltip="1954"/>
              </a:rPr>
              <a:t>1954</a:t>
            </a:r>
            <a:endParaRPr lang="fr-FR" sz="1600" dirty="0"/>
          </a:p>
          <a:p>
            <a:pPr lvl="0"/>
            <a:r>
              <a:rPr lang="fr-FR" sz="1600" dirty="0"/>
              <a:t>L'unité culturelle de l'Afrique noire, Présence Africaine </a:t>
            </a:r>
            <a:r>
              <a:rPr lang="fr-FR" sz="1600" dirty="0">
                <a:hlinkClick r:id="rId3" tooltip="1959"/>
              </a:rPr>
              <a:t>1959</a:t>
            </a:r>
            <a:r>
              <a:rPr lang="fr-FR" sz="1600" dirty="0"/>
              <a:t> </a:t>
            </a:r>
          </a:p>
          <a:p>
            <a:pPr lvl="0"/>
            <a:r>
              <a:rPr lang="fr-FR" sz="1600" dirty="0"/>
              <a:t>Les fondements culturels, techniques et industriels d'un futur État fédéral d'Afrique noire, </a:t>
            </a:r>
            <a:r>
              <a:rPr lang="fr-FR" sz="1600" dirty="0">
                <a:hlinkClick r:id="rId4" tooltip="1960"/>
              </a:rPr>
              <a:t>1960</a:t>
            </a:r>
            <a:r>
              <a:rPr lang="fr-FR" sz="1600" dirty="0"/>
              <a:t> ; réédité par Présence africaine sous le titre Les fondements économiques et culturels d'un État fédéral d'Afrique Noire, 2000</a:t>
            </a:r>
          </a:p>
          <a:p>
            <a:pPr lvl="0"/>
            <a:r>
              <a:rPr lang="fr-FR" sz="1600" dirty="0"/>
              <a:t>Antériorité des civilisations nègres : mythe ou vérité historique ? Présence Africaine, </a:t>
            </a:r>
            <a:r>
              <a:rPr lang="fr-FR" sz="1600" dirty="0">
                <a:hlinkClick r:id="rId5" tooltip="1967"/>
              </a:rPr>
              <a:t>1967</a:t>
            </a:r>
            <a:r>
              <a:rPr lang="fr-FR" sz="1600" dirty="0"/>
              <a:t> </a:t>
            </a:r>
          </a:p>
          <a:p>
            <a:pPr lvl="0"/>
            <a:r>
              <a:rPr lang="fr-FR" sz="1600" dirty="0"/>
              <a:t>L’antiquité africaine par l’image, Présence africaine, 1976</a:t>
            </a:r>
          </a:p>
          <a:p>
            <a:pPr lvl="0"/>
            <a:r>
              <a:rPr lang="fr-FR" sz="1600" dirty="0"/>
              <a:t>Parenté génétique de l'égyptien pharaonique et des langues négro-africaines, Présence Africaine </a:t>
            </a:r>
            <a:r>
              <a:rPr lang="fr-FR" sz="1600" dirty="0">
                <a:hlinkClick r:id="rId6" tooltip="1977"/>
              </a:rPr>
              <a:t>1977</a:t>
            </a:r>
            <a:r>
              <a:rPr lang="fr-FR" sz="1600" dirty="0"/>
              <a:t>.</a:t>
            </a:r>
          </a:p>
          <a:p>
            <a:pPr lvl="0"/>
            <a:r>
              <a:rPr lang="fr-FR" sz="1600" dirty="0"/>
              <a:t>Civilisation ou barbarie, Présence Africaine </a:t>
            </a:r>
            <a:r>
              <a:rPr lang="fr-FR" sz="1600" dirty="0">
                <a:hlinkClick r:id="rId7" tooltip="1981"/>
              </a:rPr>
              <a:t>1981</a:t>
            </a:r>
            <a:r>
              <a:rPr lang="fr-FR" sz="1600" dirty="0"/>
              <a:t> </a:t>
            </a:r>
          </a:p>
          <a:p>
            <a:pPr lvl="0"/>
            <a:r>
              <a:rPr lang="fr-FR" sz="1600" dirty="0"/>
              <a:t>Nouvelles recherches sur l'égyptien ancien et les langues africaines modernes, Présence africaine, Paris, 1988..</a:t>
            </a:r>
          </a:p>
          <a:p>
            <a:pPr lvl="0"/>
            <a:r>
              <a:rPr lang="fr-FR" sz="1600" dirty="0"/>
              <a:t>L'Afrique noire précoloniale. Étude comparée des systèmes politiques et sociaux de l'Europe et de l'Afrique noire de l'Antiquité à la formation des États modernes Présence Africaine, Paris 2000</a:t>
            </a:r>
          </a:p>
          <a:p>
            <a:pPr lvl="0"/>
            <a:r>
              <a:rPr lang="fr-FR" sz="1600" dirty="0"/>
              <a:t>LA Conférence DE NIAMEY  1984– </a:t>
            </a:r>
            <a:r>
              <a:rPr lang="fr-FR" sz="1600" b="1" dirty="0"/>
              <a:t>vidéo YOU TUBE</a:t>
            </a:r>
            <a:r>
              <a:rPr lang="fr-FR" sz="1600" dirty="0"/>
              <a:t> </a:t>
            </a:r>
          </a:p>
          <a:p>
            <a:pPr lvl="0"/>
            <a:r>
              <a:rPr lang="fr-FR" sz="1600" dirty="0"/>
              <a:t>Documents audio-vidéo…..</a:t>
            </a:r>
          </a:p>
          <a:p>
            <a:r>
              <a:rPr lang="fr-FR" sz="1600" dirty="0"/>
              <a:t> </a:t>
            </a:r>
          </a:p>
          <a:p>
            <a:r>
              <a:rPr lang="fr-FR" sz="1600" b="1" dirty="0"/>
              <a:t>Encyclopédie de la Pléiade</a:t>
            </a:r>
            <a:r>
              <a:rPr lang="fr-FR" sz="1600" dirty="0"/>
              <a:t>, l’Histoire et ses méthodes, sous la direction de Charles SAMARAN, Gallimard, 1961, Belgique, 1771p.</a:t>
            </a:r>
          </a:p>
          <a:p>
            <a:r>
              <a:rPr lang="fr-FR" sz="1600" b="1" dirty="0"/>
              <a:t>JOSEPH KI-ZERBO</a:t>
            </a:r>
            <a:r>
              <a:rPr lang="fr-FR" sz="1600" dirty="0"/>
              <a:t> : Histoire de l’Afrique noire, Paris, Hatier 1978</a:t>
            </a:r>
          </a:p>
          <a:p>
            <a:r>
              <a:rPr lang="fr-FR" sz="1600" b="1" dirty="0"/>
              <a:t>MOCADEL  Frédéric</a:t>
            </a:r>
            <a:r>
              <a:rPr lang="fr-FR" sz="1600" dirty="0"/>
              <a:t>, Conseiller pédagogique itinérant, De Gaulle et l’Afrique, Exposition, Presse Universitaire de Dakar, Saint-Louis, 1990 336p.</a:t>
            </a:r>
          </a:p>
          <a:p>
            <a:r>
              <a:rPr lang="fr-FR" sz="1600" b="1" dirty="0"/>
              <a:t>MOFFA Claudio</a:t>
            </a:r>
            <a:r>
              <a:rPr lang="fr-FR" sz="1600" dirty="0"/>
              <a:t>, L’Afrique à la périphérie de l’histoire, Karthala, 1995, 380 p.</a:t>
            </a:r>
          </a:p>
          <a:p>
            <a:r>
              <a:rPr lang="fr-FR" sz="1600" b="1" dirty="0"/>
              <a:t>VERCOUTTER  Jean</a:t>
            </a:r>
            <a:r>
              <a:rPr lang="fr-FR" sz="1600" dirty="0"/>
              <a:t>,  A la recherche de l’Egypte oubliée, Découvertes Gallimard, 1991, 224p.</a:t>
            </a:r>
          </a:p>
          <a:p>
            <a:r>
              <a:rPr lang="fr-FR" sz="1600" dirty="0"/>
              <a:t>-La méditerranée et le monde méditerranéen à l’époque de Philippe II, A. Colin, Paris, 1985</a:t>
            </a:r>
          </a:p>
          <a:p>
            <a:r>
              <a:rPr lang="fr-FR" sz="1600" dirty="0"/>
              <a:t>- L’identité de la France, Champs Flammarion, 1990.</a:t>
            </a:r>
          </a:p>
          <a:p>
            <a:r>
              <a:rPr lang="fr-FR" sz="1600" b="1" dirty="0"/>
              <a:t>OBENGA Théophile</a:t>
            </a:r>
            <a:r>
              <a:rPr lang="fr-FR" sz="1600" dirty="0"/>
              <a:t>, Cheikh </a:t>
            </a:r>
            <a:r>
              <a:rPr lang="fr-FR" sz="1600" dirty="0" err="1"/>
              <a:t>Anta</a:t>
            </a:r>
            <a:r>
              <a:rPr lang="fr-FR" sz="1600" dirty="0"/>
              <a:t> DIOP, Volney et le Sphinx, Présence Africaine-</a:t>
            </a:r>
            <a:r>
              <a:rPr lang="fr-FR" sz="1600" dirty="0" err="1"/>
              <a:t>Képhera</a:t>
            </a:r>
            <a:r>
              <a:rPr lang="fr-FR" sz="1600" dirty="0"/>
              <a:t>, Paris, 1996.</a:t>
            </a:r>
          </a:p>
          <a:p>
            <a:r>
              <a:rPr lang="fr-FR" sz="1600" b="1" dirty="0"/>
              <a:t>THIOUB Ibrahima</a:t>
            </a:r>
            <a:r>
              <a:rPr lang="fr-FR" sz="1600" dirty="0"/>
              <a:t>, « l’Ecole de Dakar et la production d’une écriture académique de l’histoire », in </a:t>
            </a:r>
            <a:r>
              <a:rPr lang="fr-FR" sz="1600" dirty="0" err="1"/>
              <a:t>Momar</a:t>
            </a:r>
            <a:r>
              <a:rPr lang="fr-FR" sz="1600" dirty="0"/>
              <a:t> </a:t>
            </a:r>
            <a:r>
              <a:rPr lang="fr-FR" sz="1600" dirty="0" err="1"/>
              <a:t>Coumba</a:t>
            </a:r>
            <a:r>
              <a:rPr lang="fr-FR" sz="1600" dirty="0"/>
              <a:t> DIOP, le Sénégal contemporain, Karthala, Paris, 2002, PP 109-154</a:t>
            </a:r>
          </a:p>
          <a:p>
            <a:r>
              <a:rPr lang="fr-FR" sz="1600" b="1" dirty="0"/>
              <a:t> </a:t>
            </a:r>
            <a:endParaRPr lang="fr-FR" sz="1600" dirty="0"/>
          </a:p>
          <a:p>
            <a:r>
              <a:rPr lang="fr-FR" sz="1600" b="1" dirty="0"/>
              <a:t>Atlas Bordas</a:t>
            </a:r>
            <a:r>
              <a:rPr lang="fr-FR" sz="1600" dirty="0"/>
              <a:t>, Historique et géographique, Bordas, Paris 1985, 128p.</a:t>
            </a:r>
          </a:p>
          <a:p>
            <a:r>
              <a:rPr lang="fr-FR" sz="1600" b="1" dirty="0"/>
              <a:t>Les Atlas Jeune Afrique</a:t>
            </a:r>
            <a:r>
              <a:rPr lang="fr-FR" sz="1600" dirty="0"/>
              <a:t>, Atlas du Sénégal, Les Editions Jeune Afrique, Paris, 1983, 72p. </a:t>
            </a:r>
          </a:p>
          <a:p>
            <a:r>
              <a:rPr lang="fr-FR" sz="1600" b="1" dirty="0"/>
              <a:t>Dictionnaire Le Robert  de poche </a:t>
            </a:r>
            <a:r>
              <a:rPr lang="fr-FR" sz="1600" dirty="0"/>
              <a:t>France, </a:t>
            </a:r>
          </a:p>
          <a:p>
            <a:r>
              <a:rPr lang="fr-FR" sz="1600" dirty="0"/>
              <a:t> </a:t>
            </a:r>
          </a:p>
          <a:p>
            <a:r>
              <a:rPr lang="fr-FR" sz="1600" b="1" dirty="0"/>
              <a:t>Institut Pédagogique Africain et Malgache</a:t>
            </a:r>
            <a:r>
              <a:rPr lang="fr-FR" sz="1600" dirty="0"/>
              <a:t> IPAM, Histoire 6</a:t>
            </a:r>
            <a:r>
              <a:rPr lang="fr-FR" sz="1600" baseline="30000" dirty="0"/>
              <a:t>ème</a:t>
            </a:r>
            <a:r>
              <a:rPr lang="fr-FR" sz="1600" dirty="0"/>
              <a:t>, Le Monde, de la Préhistoire à la fin du VI</a:t>
            </a:r>
            <a:r>
              <a:rPr lang="fr-FR" sz="1600" baseline="30000" dirty="0"/>
              <a:t>ème</a:t>
            </a:r>
            <a:r>
              <a:rPr lang="fr-FR" sz="1600" dirty="0"/>
              <a:t> Siècle après Jésus-Christ, EDICEF, 75005 Paris, 1987, 255p.</a:t>
            </a:r>
          </a:p>
          <a:p>
            <a:r>
              <a:rPr lang="fr-FR" sz="1600" b="1" dirty="0"/>
              <a:t>Institut Pédagogique Africain et Malgache</a:t>
            </a:r>
            <a:r>
              <a:rPr lang="fr-FR" sz="1600" dirty="0"/>
              <a:t> IPAM, Histoire 5</a:t>
            </a:r>
            <a:r>
              <a:rPr lang="fr-FR" sz="1600" baseline="30000" dirty="0"/>
              <a:t>ème</a:t>
            </a:r>
            <a:r>
              <a:rPr lang="fr-FR" sz="1600" dirty="0"/>
              <a:t>, Le Monde, du VII</a:t>
            </a:r>
            <a:r>
              <a:rPr lang="fr-FR" sz="1600" baseline="30000" dirty="0"/>
              <a:t>ème</a:t>
            </a:r>
            <a:r>
              <a:rPr lang="fr-FR" sz="1600" dirty="0"/>
              <a:t> siècle à la fin du XVI</a:t>
            </a:r>
            <a:r>
              <a:rPr lang="fr-FR" sz="1600" baseline="30000" dirty="0"/>
              <a:t>ème</a:t>
            </a:r>
            <a:r>
              <a:rPr lang="fr-FR" sz="1600" dirty="0"/>
              <a:t> Siècle, EDICEF, 75005 Paris, 1987, 255p.</a:t>
            </a:r>
          </a:p>
          <a:p>
            <a:pPr>
              <a:lnSpc>
                <a:spcPct val="107000"/>
              </a:lnSpc>
              <a:spcAft>
                <a:spcPts val="800"/>
              </a:spcAft>
            </a:pPr>
            <a:endParaRPr lang="fr-FR" sz="1600" dirty="0">
              <a:latin typeface="Century Schoolbook" panose="02040604050505020304" pitchFamily="18" charset="0"/>
              <a:ea typeface="Calibri" panose="020F0502020204030204" pitchFamily="34" charset="0"/>
              <a:cs typeface="Arial" panose="020B0604020202020204" pitchFamily="34" charset="0"/>
            </a:endParaRPr>
          </a:p>
          <a:p>
            <a:pPr>
              <a:lnSpc>
                <a:spcPct val="107000"/>
              </a:lnSpc>
              <a:spcAft>
                <a:spcPts val="800"/>
              </a:spcAft>
            </a:pP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 ----------------</a:t>
            </a:r>
            <a:r>
              <a:rPr lang="fr-FR" sz="1600" i="1" dirty="0">
                <a:effectLst/>
                <a:latin typeface="Century Schoolbook" panose="02040604050505020304" pitchFamily="18" charset="0"/>
                <a:ea typeface="Calibri" panose="020F0502020204030204" pitchFamily="34" charset="0"/>
                <a:cs typeface="Arial" panose="020B0604020202020204" pitchFamily="34" charset="0"/>
              </a:rPr>
              <a:t>la liste est loin d’être exhaustive</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                En plus des images, des photos,  vidéos….--------</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3275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395F51-8C22-0BFB-E991-7E485FFD7C0E}"/>
              </a:ext>
            </a:extLst>
          </p:cNvPr>
          <p:cNvSpPr>
            <a:spLocks noGrp="1"/>
          </p:cNvSpPr>
          <p:nvPr>
            <p:ph type="ctrTitle"/>
          </p:nvPr>
        </p:nvSpPr>
        <p:spPr>
          <a:xfrm>
            <a:off x="256854" y="1918132"/>
            <a:ext cx="11935146" cy="601701"/>
          </a:xfrm>
        </p:spPr>
        <p:txBody>
          <a:bodyPr>
            <a:normAutofit fontScale="90000"/>
          </a:bodyPr>
          <a:lstStyle/>
          <a:p>
            <a:pPr algn="ctr"/>
            <a:r>
              <a:rPr lang="fr-FR" sz="2400" dirty="0"/>
              <a:t>Un support pédagogique destiné aux étudiants de licence 2 à l’UFR LSH, concernés par la formation transversale en HISTOIRE DE L’AFRIQUE  et axé sur :</a:t>
            </a:r>
          </a:p>
        </p:txBody>
      </p:sp>
      <p:sp>
        <p:nvSpPr>
          <p:cNvPr id="3" name="Sous-titre 2">
            <a:extLst>
              <a:ext uri="{FF2B5EF4-FFF2-40B4-BE49-F238E27FC236}">
                <a16:creationId xmlns:a16="http://schemas.microsoft.com/office/drawing/2014/main" id="{EC389AE5-DBAD-0A02-5D5F-968D2A7307FD}"/>
              </a:ext>
            </a:extLst>
          </p:cNvPr>
          <p:cNvSpPr>
            <a:spLocks noGrp="1"/>
          </p:cNvSpPr>
          <p:nvPr>
            <p:ph type="subTitle" idx="1"/>
          </p:nvPr>
        </p:nvSpPr>
        <p:spPr>
          <a:xfrm>
            <a:off x="1263721" y="3345812"/>
            <a:ext cx="10827135" cy="2798133"/>
          </a:xfrm>
        </p:spPr>
        <p:txBody>
          <a:bodyPr>
            <a:noAutofit/>
          </a:bodyPr>
          <a:lstStyle/>
          <a:p>
            <a:pPr marL="342900" indent="-342900">
              <a:buFont typeface="Arial" panose="020B0604020202020204" pitchFamily="34" charset="0"/>
              <a:buChar char="•"/>
            </a:pPr>
            <a:r>
              <a:rPr lang="fr-FR" sz="2400" dirty="0"/>
              <a:t>L’élément constitutif du cours dans le programme de licence  3</a:t>
            </a:r>
          </a:p>
          <a:p>
            <a:pPr marL="342900" indent="-342900">
              <a:buFont typeface="Arial" panose="020B0604020202020204" pitchFamily="34" charset="0"/>
              <a:buChar char="•"/>
            </a:pPr>
            <a:r>
              <a:rPr lang="fr-FR" sz="2400" dirty="0"/>
              <a:t>L’équipe pédagogique</a:t>
            </a:r>
          </a:p>
          <a:p>
            <a:pPr marL="342900" indent="-342900">
              <a:buFont typeface="Arial" panose="020B0604020202020204" pitchFamily="34" charset="0"/>
              <a:buChar char="•"/>
            </a:pPr>
            <a:r>
              <a:rPr lang="fr-FR" sz="2400" dirty="0"/>
              <a:t>Les objectifs et les différentes parties de la formation</a:t>
            </a:r>
          </a:p>
          <a:p>
            <a:pPr marL="342900" indent="-342900">
              <a:buFont typeface="Arial" panose="020B0604020202020204" pitchFamily="34" charset="0"/>
              <a:buChar char="•"/>
            </a:pPr>
            <a:r>
              <a:rPr lang="fr-FR" sz="2400" dirty="0"/>
              <a:t>Les modalités d’enseignement et d’évaluation</a:t>
            </a:r>
          </a:p>
          <a:p>
            <a:pPr marL="342900" indent="-342900">
              <a:buFont typeface="Arial" panose="020B0604020202020204" pitchFamily="34" charset="0"/>
              <a:buChar char="•"/>
            </a:pPr>
            <a:r>
              <a:rPr lang="fr-FR" sz="2400" dirty="0"/>
              <a:t>Les ressources  documentaires</a:t>
            </a:r>
          </a:p>
        </p:txBody>
      </p:sp>
    </p:spTree>
    <p:extLst>
      <p:ext uri="{BB962C8B-B14F-4D97-AF65-F5344CB8AC3E}">
        <p14:creationId xmlns:p14="http://schemas.microsoft.com/office/powerpoint/2010/main" val="382056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A91112-21A7-0A15-3753-1ED83AB56CB1}"/>
              </a:ext>
            </a:extLst>
          </p:cNvPr>
          <p:cNvSpPr>
            <a:spLocks noGrp="1"/>
          </p:cNvSpPr>
          <p:nvPr>
            <p:ph type="title"/>
          </p:nvPr>
        </p:nvSpPr>
        <p:spPr>
          <a:xfrm>
            <a:off x="1419460" y="558773"/>
            <a:ext cx="9603275" cy="1049235"/>
          </a:xfrm>
        </p:spPr>
        <p:txBody>
          <a:bodyPr>
            <a:normAutofit fontScale="90000"/>
          </a:bodyPr>
          <a:lstStyle/>
          <a:p>
            <a:pPr algn="ctr"/>
            <a:br>
              <a:rPr lang="fr-FR" dirty="0"/>
            </a:br>
            <a:r>
              <a:rPr lang="fr-FR" dirty="0"/>
              <a:t>Informations générales sur </a:t>
            </a:r>
            <a:r>
              <a:rPr lang="fr-FR" dirty="0">
                <a:solidFill>
                  <a:srgbClr val="FF0000"/>
                </a:solidFill>
              </a:rPr>
              <a:t>l’élément constitutif  de cours</a:t>
            </a:r>
            <a:br>
              <a:rPr lang="fr-FR" dirty="0">
                <a:solidFill>
                  <a:srgbClr val="FF0000"/>
                </a:solidFill>
              </a:rPr>
            </a:br>
            <a:br>
              <a:rPr lang="fr-FR" dirty="0">
                <a:solidFill>
                  <a:srgbClr val="FF0000"/>
                </a:solidFill>
              </a:rPr>
            </a:br>
            <a:endParaRPr lang="fr-FR" dirty="0">
              <a:solidFill>
                <a:srgbClr val="FF0000"/>
              </a:solidFill>
            </a:endParaRPr>
          </a:p>
        </p:txBody>
      </p:sp>
      <p:sp>
        <p:nvSpPr>
          <p:cNvPr id="3" name="Espace réservé du contenu 2">
            <a:extLst>
              <a:ext uri="{FF2B5EF4-FFF2-40B4-BE49-F238E27FC236}">
                <a16:creationId xmlns:a16="http://schemas.microsoft.com/office/drawing/2014/main" id="{B1242A52-F3CC-E077-6450-5DD1A2E63B76}"/>
              </a:ext>
            </a:extLst>
          </p:cNvPr>
          <p:cNvSpPr>
            <a:spLocks noGrp="1"/>
          </p:cNvSpPr>
          <p:nvPr>
            <p:ph idx="1"/>
          </p:nvPr>
        </p:nvSpPr>
        <p:spPr>
          <a:xfrm>
            <a:off x="418121" y="2216576"/>
            <a:ext cx="12152146" cy="3845177"/>
          </a:xfrm>
        </p:spPr>
        <p:txBody>
          <a:bodyPr>
            <a:normAutofit/>
          </a:bodyPr>
          <a:lstStyle/>
          <a:p>
            <a:r>
              <a:rPr lang="fr-FR" sz="2400" dirty="0">
                <a:latin typeface="Calibri" panose="020F0502020204030204" pitchFamily="34" charset="0"/>
                <a:cs typeface="Calibri" panose="020F0502020204030204" pitchFamily="34" charset="0"/>
              </a:rPr>
              <a:t>Unité d’Enseignement (UE) :  … et/ou Nombre de HISTOIRE DE L’AFRIQUE Crédits :  2</a:t>
            </a:r>
          </a:p>
          <a:p>
            <a:r>
              <a:rPr lang="fr-FR" sz="2400" dirty="0">
                <a:latin typeface="Calibri" panose="020F0502020204030204" pitchFamily="34" charset="0"/>
                <a:cs typeface="Calibri" panose="020F0502020204030204" pitchFamily="34" charset="0"/>
              </a:rPr>
              <a:t>Type d’UE : obligatoire/optionnel selon les Départements</a:t>
            </a:r>
          </a:p>
          <a:p>
            <a:r>
              <a:rPr lang="fr-FR" sz="2400" dirty="0">
                <a:latin typeface="Calibri" panose="020F0502020204030204" pitchFamily="34" charset="0"/>
                <a:cs typeface="Calibri" panose="020F0502020204030204" pitchFamily="34" charset="0"/>
              </a:rPr>
              <a:t>Intitulé de l’EC: Histoire </a:t>
            </a:r>
          </a:p>
          <a:p>
            <a:r>
              <a:rPr lang="fr-FR" sz="2400" dirty="0">
                <a:latin typeface="Calibri" panose="020F0502020204030204" pitchFamily="34" charset="0"/>
                <a:cs typeface="Calibri" panose="020F0502020204030204" pitchFamily="34" charset="0"/>
              </a:rPr>
              <a:t>Volume Horaire Total : 20h  Niveau/Année académique : …L I………/2023- 2024</a:t>
            </a:r>
          </a:p>
          <a:p>
            <a:r>
              <a:rPr lang="fr-FR" sz="2400" dirty="0">
                <a:latin typeface="Calibri" panose="020F0502020204030204" pitchFamily="34" charset="0"/>
                <a:cs typeface="Calibri" panose="020F0502020204030204" pitchFamily="34" charset="0"/>
              </a:rPr>
              <a:t>Semestre ou autre séquençage : …1…….    Code : ---------------</a:t>
            </a:r>
          </a:p>
          <a:p>
            <a:r>
              <a:rPr lang="fr-FR" sz="2400" dirty="0">
                <a:latin typeface="Calibri" panose="020F0502020204030204" pitchFamily="34" charset="0"/>
                <a:cs typeface="Calibri" panose="020F0502020204030204" pitchFamily="34" charset="0"/>
              </a:rPr>
              <a:t>Modalités d’enseignement </a:t>
            </a:r>
            <a:r>
              <a:rPr lang="fr-FR" sz="2400">
                <a:latin typeface="Calibri" panose="020F0502020204030204" pitchFamily="34" charset="0"/>
                <a:cs typeface="Calibri" panose="020F0502020204030204" pitchFamily="34" charset="0"/>
              </a:rPr>
              <a:t>:  FOAD</a:t>
            </a:r>
            <a:endParaRPr lang="fr-F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959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CC3EB9-B6A2-FA69-4A60-BCF1D52366C4}"/>
              </a:ext>
            </a:extLst>
          </p:cNvPr>
          <p:cNvSpPr>
            <a:spLocks noGrp="1"/>
          </p:cNvSpPr>
          <p:nvPr>
            <p:ph type="title"/>
          </p:nvPr>
        </p:nvSpPr>
        <p:spPr/>
        <p:txBody>
          <a:bodyPr/>
          <a:lstStyle/>
          <a:p>
            <a:pPr algn="ctr"/>
            <a:r>
              <a:rPr lang="fr-FR" dirty="0"/>
              <a:t>Equipe Pédagogique</a:t>
            </a:r>
          </a:p>
        </p:txBody>
      </p:sp>
      <p:sp>
        <p:nvSpPr>
          <p:cNvPr id="3" name="Espace réservé du contenu 2">
            <a:extLst>
              <a:ext uri="{FF2B5EF4-FFF2-40B4-BE49-F238E27FC236}">
                <a16:creationId xmlns:a16="http://schemas.microsoft.com/office/drawing/2014/main" id="{A1588238-D3C7-0A8D-6B9D-5A0C0B52CE13}"/>
              </a:ext>
            </a:extLst>
          </p:cNvPr>
          <p:cNvSpPr>
            <a:spLocks noGrp="1"/>
          </p:cNvSpPr>
          <p:nvPr>
            <p:ph idx="1"/>
          </p:nvPr>
        </p:nvSpPr>
        <p:spPr>
          <a:xfrm>
            <a:off x="1451579" y="2097924"/>
            <a:ext cx="9603275" cy="3789167"/>
          </a:xfrm>
        </p:spPr>
        <p:txBody>
          <a:bodyPr>
            <a:normAutofit/>
          </a:bodyPr>
          <a:lstStyle/>
          <a:p>
            <a:r>
              <a:rPr lang="fr-FR" sz="2400" b="1" i="1" u="sng" kern="0" dirty="0">
                <a:effectLst/>
                <a:latin typeface="Calibri" panose="020F0502020204030204" pitchFamily="34" charset="0"/>
                <a:ea typeface="Times New Roman" panose="02020603050405020304" pitchFamily="18" charset="0"/>
                <a:cs typeface="Calibri" panose="020F0502020204030204" pitchFamily="34" charset="0"/>
              </a:rPr>
              <a:t>Nom, Prénoms des enseignants et tuteurs </a:t>
            </a:r>
            <a:endParaRPr lang="fr-FR" sz="2400" b="1" kern="0" dirty="0">
              <a:effectLst/>
              <a:latin typeface="Calibri" panose="020F0502020204030204" pitchFamily="34" charset="0"/>
              <a:ea typeface="Times New Roman" panose="02020603050405020304" pitchFamily="18" charset="0"/>
              <a:cs typeface="Calibri" panose="020F0502020204030204" pitchFamily="34" charset="0"/>
            </a:endParaRPr>
          </a:p>
          <a:p>
            <a:pPr marL="457200"/>
            <a:r>
              <a:rPr lang="fr-FR" sz="2400" b="0" u="sng" kern="0" dirty="0">
                <a:effectLst/>
                <a:latin typeface="Calibri" panose="020F0502020204030204" pitchFamily="34" charset="0"/>
                <a:ea typeface="Times New Roman" panose="02020603050405020304" pitchFamily="18" charset="0"/>
                <a:cs typeface="Calibri" panose="020F0502020204030204" pitchFamily="34" charset="0"/>
              </a:rPr>
              <a:t>Responsable du cours M/ …</a:t>
            </a:r>
            <a:r>
              <a:rPr lang="fr-FR" sz="2000" b="1" dirty="0"/>
              <a:t> </a:t>
            </a:r>
            <a:r>
              <a:rPr lang="fr-FR" b="1" dirty="0"/>
              <a:t>YOUNOUSSA HOUMA</a:t>
            </a:r>
            <a:r>
              <a:rPr lang="fr-FR" sz="2000" b="1" dirty="0"/>
              <a:t> </a:t>
            </a:r>
            <a:r>
              <a:rPr lang="fr-FR" sz="2400" b="0" u="sng" kern="0" dirty="0">
                <a:effectLst/>
                <a:latin typeface="Calibri" panose="020F0502020204030204" pitchFamily="34" charset="0"/>
                <a:ea typeface="Times New Roman" panose="02020603050405020304" pitchFamily="18" charset="0"/>
                <a:cs typeface="Calibri" panose="020F0502020204030204" pitchFamily="34" charset="0"/>
              </a:rPr>
              <a:t>……………………, </a:t>
            </a:r>
            <a:endParaRPr lang="fr-FR" sz="2400" b="1" kern="0" dirty="0">
              <a:effectLst/>
              <a:latin typeface="Calibri" panose="020F0502020204030204" pitchFamily="34" charset="0"/>
              <a:ea typeface="Times New Roman" panose="02020603050405020304" pitchFamily="18" charset="0"/>
              <a:cs typeface="Calibri" panose="020F0502020204030204" pitchFamily="34" charset="0"/>
            </a:endParaRPr>
          </a:p>
          <a:p>
            <a:pPr marL="457200"/>
            <a:r>
              <a:rPr lang="fr-FR" sz="2400" b="0" u="sng" kern="0" dirty="0">
                <a:effectLst/>
                <a:latin typeface="Calibri" panose="020F0502020204030204" pitchFamily="34" charset="0"/>
                <a:ea typeface="Times New Roman" panose="02020603050405020304" pitchFamily="18" charset="0"/>
                <a:cs typeface="Calibri" panose="020F0502020204030204" pitchFamily="34" charset="0"/>
              </a:rPr>
              <a:t>Tuteur : M/ Mme </a:t>
            </a:r>
            <a:r>
              <a:rPr lang="fr-FR" sz="2400" b="0" kern="0" dirty="0">
                <a:effectLst/>
                <a:latin typeface="Calibri" panose="020F0502020204030204" pitchFamily="34" charset="0"/>
                <a:ea typeface="Times New Roman" panose="02020603050405020304" pitchFamily="18" charset="0"/>
                <a:cs typeface="Calibri" panose="020F0502020204030204" pitchFamily="34" charset="0"/>
              </a:rPr>
              <a:t>----------------------- --------- ------, tuteur du cours</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a:p>
            <a:r>
              <a:rPr lang="fr-FR" sz="2800" b="1" i="1" u="sng" dirty="0">
                <a:latin typeface="Calibri" panose="020F0502020204030204" pitchFamily="34" charset="0"/>
                <a:cs typeface="Calibri" panose="020F0502020204030204" pitchFamily="34" charset="0"/>
              </a:rPr>
              <a:t>Contacts des enseignants et tuteurs</a:t>
            </a:r>
          </a:p>
          <a:p>
            <a:pPr lvl="1">
              <a:lnSpc>
                <a:spcPct val="107000"/>
              </a:lnSpc>
              <a:spcAft>
                <a:spcPts val="800"/>
              </a:spcAft>
            </a:pPr>
            <a:r>
              <a:rPr lang="fr-SN" sz="2400" dirty="0">
                <a:effectLst/>
                <a:latin typeface="Calibri" panose="020F0502020204030204" pitchFamily="34" charset="0"/>
                <a:ea typeface="Calibri" panose="020F0502020204030204" pitchFamily="34" charset="0"/>
                <a:cs typeface="Calibri" panose="020F0502020204030204" pitchFamily="34" charset="0"/>
              </a:rPr>
              <a:t>(+221) 775067602 </a:t>
            </a:r>
          </a:p>
          <a:p>
            <a:pPr lvl="1">
              <a:lnSpc>
                <a:spcPct val="107000"/>
              </a:lnSpc>
              <a:spcAft>
                <a:spcPts val="800"/>
              </a:spcAft>
            </a:pPr>
            <a:r>
              <a:rPr lang="fr-SN" sz="2800" dirty="0">
                <a:effectLst/>
                <a:latin typeface="Century Schoolbook" panose="02040604050505020304" pitchFamily="18" charset="0"/>
                <a:ea typeface="Calibri" panose="020F0502020204030204" pitchFamily="34" charset="0"/>
                <a:cs typeface="Arial" panose="020B0604020202020204" pitchFamily="34" charset="0"/>
                <a:hlinkClick r:id="rId2"/>
              </a:rPr>
              <a:t>houma.ugb@gmail.com</a:t>
            </a:r>
            <a:r>
              <a:rPr lang="fr-FR" sz="2800" dirty="0">
                <a:effectLst/>
                <a:latin typeface="Century Schoolbook" panose="02040604050505020304" pitchFamily="18" charset="0"/>
                <a:ea typeface="Calibri" panose="020F0502020204030204" pitchFamily="34" charset="0"/>
                <a:cs typeface="Arial" panose="020B0604020202020204" pitchFamily="34" charset="0"/>
              </a:rPr>
              <a:t> </a:t>
            </a:r>
            <a:endParaRPr lang="fr-FR" sz="2800" dirty="0"/>
          </a:p>
          <a:p>
            <a:pPr lvl="1">
              <a:lnSpc>
                <a:spcPct val="107000"/>
              </a:lnSpc>
              <a:spcAft>
                <a:spcPts val="800"/>
              </a:spcAft>
            </a:pP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1613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6E3407-663D-4302-C0B3-B1DE9BAC8CE5}"/>
              </a:ext>
            </a:extLst>
          </p:cNvPr>
          <p:cNvSpPr>
            <a:spLocks noGrp="1"/>
          </p:cNvSpPr>
          <p:nvPr>
            <p:ph type="title"/>
          </p:nvPr>
        </p:nvSpPr>
        <p:spPr>
          <a:xfrm>
            <a:off x="1401702" y="447072"/>
            <a:ext cx="9603275" cy="1049235"/>
          </a:xfrm>
        </p:spPr>
        <p:txBody>
          <a:bodyPr/>
          <a:lstStyle/>
          <a:p>
            <a:pPr algn="ctr"/>
            <a:r>
              <a:rPr lang="fr-FR" dirty="0"/>
              <a:t>OBJECTIFS</a:t>
            </a:r>
          </a:p>
        </p:txBody>
      </p:sp>
      <p:sp>
        <p:nvSpPr>
          <p:cNvPr id="3" name="Espace réservé du contenu 2">
            <a:extLst>
              <a:ext uri="{FF2B5EF4-FFF2-40B4-BE49-F238E27FC236}">
                <a16:creationId xmlns:a16="http://schemas.microsoft.com/office/drawing/2014/main" id="{E6EB5EF8-4D9D-A62B-BBD0-93266038DD6D}"/>
              </a:ext>
            </a:extLst>
          </p:cNvPr>
          <p:cNvSpPr>
            <a:spLocks noGrp="1"/>
          </p:cNvSpPr>
          <p:nvPr>
            <p:ph idx="1"/>
          </p:nvPr>
        </p:nvSpPr>
        <p:spPr>
          <a:xfrm>
            <a:off x="755072" y="1917938"/>
            <a:ext cx="10681855" cy="4112990"/>
          </a:xfrm>
        </p:spPr>
        <p:txBody>
          <a:bodyPr>
            <a:normAutofit/>
          </a:bodyPr>
          <a:lstStyle/>
          <a:p>
            <a:pPr>
              <a:lnSpc>
                <a:spcPct val="107000"/>
              </a:lnSpc>
              <a:spcAft>
                <a:spcPts val="800"/>
              </a:spcAft>
            </a:pPr>
            <a:r>
              <a:rPr lang="fr-SN" sz="3200" b="1" u="sng" dirty="0">
                <a:effectLst/>
                <a:latin typeface="Century Schoolbook" panose="02040604050505020304" pitchFamily="18" charset="0"/>
                <a:ea typeface="Calibri" panose="020F0502020204030204" pitchFamily="34" charset="0"/>
                <a:cs typeface="Arial" panose="020B0604020202020204" pitchFamily="34" charset="0"/>
              </a:rPr>
              <a:t>Objectif général :</a:t>
            </a:r>
            <a:r>
              <a:rPr lang="fr-SN" sz="3200" dirty="0">
                <a:effectLst/>
                <a:latin typeface="Century Schoolbook" panose="02040604050505020304" pitchFamily="18" charset="0"/>
                <a:ea typeface="Calibri" panose="020F0502020204030204" pitchFamily="34" charset="0"/>
                <a:cs typeface="Arial" panose="020B0604020202020204" pitchFamily="34" charset="0"/>
              </a:rPr>
              <a:t> </a:t>
            </a:r>
          </a:p>
          <a:p>
            <a:pPr lvl="0" indent="0" algn="just">
              <a:lnSpc>
                <a:spcPct val="107000"/>
              </a:lnSpc>
              <a:spcAft>
                <a:spcPts val="800"/>
              </a:spcAft>
              <a:buClr>
                <a:srgbClr val="B71E42"/>
              </a:buClr>
              <a:buNone/>
              <a:defRPr/>
            </a:pPr>
            <a:r>
              <a:rPr kumimoji="0" lang="fr-SN"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Donner à tous les étudiants de l’UFR de LSH une culture générale de base sur l’histoire de l’Afrique, basée sur une connaissance événementielle solide. Il s’agit d’enseigner une histoire critique qui permette de mettre en perspective les grands enjeux du monde contemporain (construction des Etats, développement, migrations, insertion dans la mondialisation, dynamiques identitaires et culturelles); l</a:t>
            </a:r>
            <a:r>
              <a:rPr lang="fr-FR" sz="2400" dirty="0">
                <a:solidFill>
                  <a:prstClr val="black"/>
                </a:solidFill>
                <a:latin typeface="Calibri" panose="020F0502020204030204" pitchFamily="34" charset="0"/>
                <a:ea typeface="Calibri" panose="020F0502020204030204" pitchFamily="34" charset="0"/>
                <a:cs typeface="Arial" panose="020B0604020202020204" pitchFamily="34" charset="0"/>
              </a:rPr>
              <a:t>a place de l’Afrique dans le monde et ses relations avec le reste du monde constituera un fil directeur.</a:t>
            </a:r>
            <a:endParaRPr kumimoji="0" lang="fr-FR"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fr-SN" sz="3200" dirty="0">
              <a:effectLst/>
              <a:latin typeface="Century Schoolbook" panose="020406040505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565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6E3407-663D-4302-C0B3-B1DE9BAC8CE5}"/>
              </a:ext>
            </a:extLst>
          </p:cNvPr>
          <p:cNvSpPr>
            <a:spLocks noGrp="1"/>
          </p:cNvSpPr>
          <p:nvPr>
            <p:ph type="title"/>
          </p:nvPr>
        </p:nvSpPr>
        <p:spPr>
          <a:xfrm>
            <a:off x="1401702" y="447072"/>
            <a:ext cx="9603275" cy="1049235"/>
          </a:xfrm>
        </p:spPr>
        <p:txBody>
          <a:bodyPr/>
          <a:lstStyle/>
          <a:p>
            <a:pPr algn="ctr"/>
            <a:r>
              <a:rPr lang="fr-FR" dirty="0"/>
              <a:t>OBJECTIFS</a:t>
            </a:r>
          </a:p>
        </p:txBody>
      </p:sp>
      <p:sp>
        <p:nvSpPr>
          <p:cNvPr id="3" name="Espace réservé du contenu 2">
            <a:extLst>
              <a:ext uri="{FF2B5EF4-FFF2-40B4-BE49-F238E27FC236}">
                <a16:creationId xmlns:a16="http://schemas.microsoft.com/office/drawing/2014/main" id="{E6EB5EF8-4D9D-A62B-BBD0-93266038DD6D}"/>
              </a:ext>
            </a:extLst>
          </p:cNvPr>
          <p:cNvSpPr>
            <a:spLocks noGrp="1"/>
          </p:cNvSpPr>
          <p:nvPr>
            <p:ph idx="1"/>
          </p:nvPr>
        </p:nvSpPr>
        <p:spPr>
          <a:xfrm>
            <a:off x="988374" y="1496307"/>
            <a:ext cx="10681855" cy="4575720"/>
          </a:xfrm>
        </p:spPr>
        <p:txBody>
          <a:bodyPr>
            <a:normAutofit fontScale="92500" lnSpcReduction="20000"/>
          </a:bodyPr>
          <a:lstStyle/>
          <a:p>
            <a:pPr>
              <a:lnSpc>
                <a:spcPct val="107000"/>
              </a:lnSpc>
              <a:spcAft>
                <a:spcPts val="800"/>
              </a:spcAft>
            </a:pPr>
            <a:r>
              <a:rPr lang="fr-SN" sz="2400" b="1" u="sng" dirty="0">
                <a:effectLst/>
                <a:latin typeface="Century Schoolbook" panose="02040604050505020304" pitchFamily="18" charset="0"/>
                <a:ea typeface="Calibri" panose="020F0502020204030204" pitchFamily="34" charset="0"/>
                <a:cs typeface="Arial" panose="020B0604020202020204" pitchFamily="34" charset="0"/>
              </a:rPr>
              <a:t>Objectifs spécifiques :</a:t>
            </a:r>
          </a:p>
          <a:p>
            <a:pPr marL="0" indent="0" algn="just">
              <a:buNone/>
              <a:tabLst>
                <a:tab pos="228600" algn="l"/>
              </a:tabLst>
            </a:pPr>
            <a:r>
              <a:rPr lang="fr-FR" sz="2400" b="0" kern="0" dirty="0">
                <a:effectLst/>
                <a:latin typeface="Calibri" panose="020F0502020204030204" pitchFamily="34" charset="0"/>
                <a:ea typeface="Times New Roman" panose="02020603050405020304" pitchFamily="18" charset="0"/>
                <a:cs typeface="Calibri" panose="020F0502020204030204" pitchFamily="34" charset="0"/>
              </a:rPr>
              <a:t>Le cours d’histoire, au premier semestre, s’articule autour des objectifs spécifiques suivants :</a:t>
            </a:r>
            <a:r>
              <a:rPr lang="fr-FR" sz="2400" b="1"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p>
          <a:p>
            <a:pPr algn="just">
              <a:tabLst>
                <a:tab pos="228600" algn="l"/>
              </a:tabLst>
            </a:pPr>
            <a:r>
              <a:rPr lang="fr-FR" sz="2400" kern="0" dirty="0">
                <a:latin typeface="Calibri" panose="020F0502020204030204" pitchFamily="34" charset="0"/>
                <a:ea typeface="Times New Roman" panose="02020603050405020304" pitchFamily="18" charset="0"/>
                <a:cs typeface="Calibri" panose="020F0502020204030204" pitchFamily="34" charset="0"/>
              </a:rPr>
              <a:t>Donner aux étudiants </a:t>
            </a:r>
            <a:r>
              <a:rPr lang="fr-SN" sz="2400" kern="0" dirty="0">
                <a:latin typeface="Calibri" panose="020F0502020204030204" pitchFamily="34" charset="0"/>
                <a:ea typeface="Times New Roman" panose="02020603050405020304" pitchFamily="18" charset="0"/>
                <a:cs typeface="Calibri" panose="020F0502020204030204" pitchFamily="34" charset="0"/>
              </a:rPr>
              <a:t>des connaissances théoriques sur les fondements de l’histoire de l’Afrique ;</a:t>
            </a:r>
            <a:endParaRPr lang="fr-FR" sz="2400" kern="0" dirty="0">
              <a:latin typeface="Calibri" panose="020F0502020204030204" pitchFamily="34" charset="0"/>
              <a:ea typeface="Times New Roman" panose="02020603050405020304" pitchFamily="18" charset="0"/>
              <a:cs typeface="Calibri" panose="020F0502020204030204" pitchFamily="34" charset="0"/>
            </a:endParaRPr>
          </a:p>
          <a:p>
            <a:pPr lvl="0" algn="just">
              <a:buClr>
                <a:srgbClr val="B71E42"/>
              </a:buClr>
              <a:defRPr/>
            </a:pPr>
            <a:r>
              <a:rPr lang="fr-SN" sz="2400" kern="0" dirty="0">
                <a:latin typeface="Calibri" panose="020F0502020204030204" pitchFamily="34" charset="0"/>
                <a:ea typeface="Times New Roman" panose="02020603050405020304" pitchFamily="18" charset="0"/>
                <a:cs typeface="Calibri" panose="020F0502020204030204" pitchFamily="34" charset="0"/>
              </a:rPr>
              <a:t>Amener les étudiants à connaître et comprendre l’évolution de l’Afrique pendant la préhistoire en tant que berceau de l’humanité, ainsi que son entrée dans l’histoire avec l’invention de l’écriture par les égyptiens.</a:t>
            </a:r>
          </a:p>
          <a:p>
            <a:pPr lvl="0" algn="just">
              <a:buClr>
                <a:srgbClr val="B71E42"/>
              </a:buClr>
              <a:defRPr/>
            </a:pPr>
            <a:r>
              <a:rPr lang="fr-SN" sz="2400" kern="0" dirty="0">
                <a:latin typeface="Calibri" panose="020F0502020204030204" pitchFamily="34" charset="0"/>
                <a:ea typeface="Times New Roman" panose="02020603050405020304" pitchFamily="18" charset="0"/>
                <a:cs typeface="Calibri" panose="020F0502020204030204" pitchFamily="34" charset="0"/>
              </a:rPr>
              <a:t> Montrer aux étudiants la contribution remarquablement positive de l’Afrique à la  constitution des premières grandes civilisations en référence aux multiples er riches traits de celle de l’Egypte pharaonique. </a:t>
            </a:r>
            <a:endParaRPr lang="fr-FR" sz="2200" b="1"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41577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D653C-E84B-A881-C7E5-56C0BB45D0B4}"/>
              </a:ext>
            </a:extLst>
          </p:cNvPr>
          <p:cNvSpPr>
            <a:spLocks noGrp="1"/>
          </p:cNvSpPr>
          <p:nvPr>
            <p:ph type="title"/>
          </p:nvPr>
        </p:nvSpPr>
        <p:spPr/>
        <p:txBody>
          <a:bodyPr/>
          <a:lstStyle/>
          <a:p>
            <a:pPr algn="ctr"/>
            <a:r>
              <a:rPr lang="fr-FR" dirty="0"/>
              <a:t>Durée et contenus de la formation</a:t>
            </a:r>
          </a:p>
        </p:txBody>
      </p:sp>
      <p:sp>
        <p:nvSpPr>
          <p:cNvPr id="3" name="Espace réservé du contenu 2">
            <a:extLst>
              <a:ext uri="{FF2B5EF4-FFF2-40B4-BE49-F238E27FC236}">
                <a16:creationId xmlns:a16="http://schemas.microsoft.com/office/drawing/2014/main" id="{2AA73611-EC97-3EAC-ABEC-A359FE2ED94D}"/>
              </a:ext>
            </a:extLst>
          </p:cNvPr>
          <p:cNvSpPr>
            <a:spLocks noGrp="1"/>
          </p:cNvSpPr>
          <p:nvPr>
            <p:ph idx="1"/>
          </p:nvPr>
        </p:nvSpPr>
        <p:spPr/>
        <p:txBody>
          <a:bodyPr>
            <a:normAutofit/>
          </a:bodyPr>
          <a:lstStyle/>
          <a:p>
            <a:pPr>
              <a:lnSpc>
                <a:spcPct val="107000"/>
              </a:lnSpc>
              <a:spcAft>
                <a:spcPts val="800"/>
              </a:spcAft>
            </a:pPr>
            <a:endParaRPr lang="fr-SN" dirty="0">
              <a:effectLst/>
              <a:latin typeface="Century Schoolbook" panose="02040604050505020304" pitchFamily="18" charset="0"/>
              <a:ea typeface="Calibri" panose="020F0502020204030204" pitchFamily="34" charset="0"/>
              <a:cs typeface="Arial" panose="020B0604020202020204" pitchFamily="34" charset="0"/>
            </a:endParaRPr>
          </a:p>
          <a:p>
            <a:pPr>
              <a:lnSpc>
                <a:spcPct val="107000"/>
              </a:lnSpc>
              <a:spcAft>
                <a:spcPts val="800"/>
              </a:spcAft>
            </a:pPr>
            <a:r>
              <a:rPr lang="fr-SN" sz="2800" dirty="0">
                <a:effectLst/>
                <a:latin typeface="Calibri" panose="020F0502020204030204" pitchFamily="34" charset="0"/>
                <a:ea typeface="Calibri" panose="020F0502020204030204" pitchFamily="34" charset="0"/>
                <a:cs typeface="Calibri" panose="020F0502020204030204" pitchFamily="34" charset="0"/>
              </a:rPr>
              <a:t>La formation est étalée sur une période de 08 semaines et comprend plusieurs leçons</a:t>
            </a:r>
          </a:p>
          <a:p>
            <a:pPr>
              <a:lnSpc>
                <a:spcPct val="107000"/>
              </a:lnSpc>
              <a:spcAft>
                <a:spcPts val="800"/>
              </a:spcAft>
            </a:pPr>
            <a:endParaRPr lang="fr-FR" sz="2800" dirty="0">
              <a:effectLst/>
              <a:latin typeface="Calibri" panose="020F0502020204030204" pitchFamily="34" charset="0"/>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79731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A2A689-F20F-905C-CBC5-820C27C669FD}"/>
              </a:ext>
            </a:extLst>
          </p:cNvPr>
          <p:cNvSpPr>
            <a:spLocks noGrp="1"/>
          </p:cNvSpPr>
          <p:nvPr>
            <p:ph type="title"/>
          </p:nvPr>
        </p:nvSpPr>
        <p:spPr/>
        <p:txBody>
          <a:bodyPr/>
          <a:lstStyle/>
          <a:p>
            <a:pPr algn="ctr"/>
            <a:r>
              <a:rPr lang="fr-FR" dirty="0">
                <a:solidFill>
                  <a:srgbClr val="FF0000"/>
                </a:solidFill>
              </a:rPr>
              <a:t>Les différents parties du </a:t>
            </a:r>
            <a:r>
              <a:rPr lang="fr-FR" dirty="0"/>
              <a:t>COURS</a:t>
            </a:r>
          </a:p>
        </p:txBody>
      </p:sp>
      <p:sp>
        <p:nvSpPr>
          <p:cNvPr id="3" name="Espace réservé du contenu 2">
            <a:extLst>
              <a:ext uri="{FF2B5EF4-FFF2-40B4-BE49-F238E27FC236}">
                <a16:creationId xmlns:a16="http://schemas.microsoft.com/office/drawing/2014/main" id="{42E65DC8-C388-399E-4A1B-E62C8111DC63}"/>
              </a:ext>
            </a:extLst>
          </p:cNvPr>
          <p:cNvSpPr>
            <a:spLocks noGrp="1"/>
          </p:cNvSpPr>
          <p:nvPr>
            <p:ph idx="1"/>
          </p:nvPr>
        </p:nvSpPr>
        <p:spPr>
          <a:xfrm>
            <a:off x="1451579" y="2015732"/>
            <a:ext cx="9603275" cy="4037749"/>
          </a:xfrm>
        </p:spPr>
        <p:txBody>
          <a:bodyPr>
            <a:normAutofit fontScale="92500" lnSpcReduction="20000"/>
          </a:bodyPr>
          <a:lstStyle/>
          <a:p>
            <a:pPr marL="0" lvl="0" indent="0" algn="just">
              <a:lnSpc>
                <a:spcPct val="150000"/>
              </a:lnSpc>
              <a:spcAft>
                <a:spcPts val="0"/>
              </a:spcAft>
              <a:buNone/>
            </a:pPr>
            <a:endParaRPr lang="fr-FR" sz="2800" b="1" dirty="0">
              <a:effectLst/>
              <a:latin typeface="Century" panose="02040604050505020304" pitchFamily="18" charset="0"/>
              <a:ea typeface="Times New Roman" panose="02020603050405020304" pitchFamily="18" charset="0"/>
              <a:cs typeface="Times New Roman" panose="02020603050405020304" pitchFamily="18" charset="0"/>
            </a:endParaRPr>
          </a:p>
          <a:p>
            <a:pPr marL="342900" lvl="0" indent="-342900">
              <a:lnSpc>
                <a:spcPct val="107000"/>
              </a:lnSpc>
              <a:buFont typeface="+mj-lt"/>
              <a:buAutoNum type="arabicPeriod"/>
              <a:tabLst>
                <a:tab pos="455295" algn="l"/>
              </a:tabLst>
            </a:pPr>
            <a:r>
              <a:rPr lang="fr-FR" sz="2800" b="1" cap="all" dirty="0">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INTRODUCTION: La place Du continent noir dans l’histoire du monde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eriod"/>
              <a:tabLst>
                <a:tab pos="455295" algn="l"/>
              </a:tabLst>
            </a:pPr>
            <a:r>
              <a:rPr lang="fr-FR" sz="2800" b="1" cap="all" dirty="0">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Les origines de l’homme, l’AFRIQUE Berceau DE L’HUMANITE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tabLst>
                <a:tab pos="455295" algn="l"/>
              </a:tabLst>
            </a:pPr>
            <a:r>
              <a:rPr lang="fr-FR" sz="2800" b="1" cap="all" dirty="0">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La civilisation de l’</a:t>
            </a:r>
            <a:r>
              <a:rPr lang="fr-FR" sz="2800" b="1" cap="all" dirty="0" err="1">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egypte</a:t>
            </a:r>
            <a:r>
              <a:rPr lang="fr-FR" sz="2800" b="1" cap="all" dirty="0">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 pharaonique</a:t>
            </a:r>
          </a:p>
          <a:p>
            <a:pPr marL="342900" lvl="0" indent="-342900">
              <a:lnSpc>
                <a:spcPct val="107000"/>
              </a:lnSpc>
              <a:spcAft>
                <a:spcPts val="800"/>
              </a:spcAft>
              <a:buFont typeface="+mj-lt"/>
              <a:buAutoNum type="arabicPeriod"/>
              <a:tabLst>
                <a:tab pos="455295" algn="l"/>
              </a:tabLst>
            </a:pPr>
            <a:r>
              <a:rPr lang="fr-FR" sz="2800" b="1" cap="all" dirty="0">
                <a:solidFill>
                  <a:srgbClr val="000000"/>
                </a:solidFill>
                <a:latin typeface="Century Schoolbook" panose="02040604050505020304" pitchFamily="18" charset="0"/>
                <a:ea typeface="Calibri" panose="020F0502020204030204" pitchFamily="34" charset="0"/>
                <a:cs typeface="Arial" panose="020B0604020202020204" pitchFamily="34" charset="0"/>
              </a:rPr>
              <a:t>La colonisation de l'Afrique par l’EMPIRE ROMAIN</a:t>
            </a:r>
            <a:r>
              <a:rPr lang="fr-FR" sz="2800" b="1" cap="all" dirty="0">
                <a:solidFill>
                  <a:srgbClr val="000000"/>
                </a:solidFill>
                <a:effectLst/>
                <a:latin typeface="Century Schoolbook" panose="02040604050505020304" pitchFamily="18" charset="0"/>
                <a:ea typeface="Calibri" panose="020F0502020204030204" pitchFamily="34" charset="0"/>
                <a:cs typeface="Arial" panose="020B0604020202020204" pitchFamily="34" charset="0"/>
              </a:rPr>
              <a:t> </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3854305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D653C-E84B-A881-C7E5-56C0BB45D0B4}"/>
              </a:ext>
            </a:extLst>
          </p:cNvPr>
          <p:cNvSpPr>
            <a:spLocks noGrp="1"/>
          </p:cNvSpPr>
          <p:nvPr>
            <p:ph type="title"/>
          </p:nvPr>
        </p:nvSpPr>
        <p:spPr/>
        <p:txBody>
          <a:bodyPr/>
          <a:lstStyle/>
          <a:p>
            <a:pPr algn="ctr"/>
            <a:r>
              <a:rPr lang="fr-FR" dirty="0"/>
              <a:t>L’évaluation des  apprenants</a:t>
            </a:r>
          </a:p>
        </p:txBody>
      </p:sp>
      <p:sp>
        <p:nvSpPr>
          <p:cNvPr id="3" name="Espace réservé du contenu 2">
            <a:extLst>
              <a:ext uri="{FF2B5EF4-FFF2-40B4-BE49-F238E27FC236}">
                <a16:creationId xmlns:a16="http://schemas.microsoft.com/office/drawing/2014/main" id="{2AA73611-EC97-3EAC-ABEC-A359FE2ED94D}"/>
              </a:ext>
            </a:extLst>
          </p:cNvPr>
          <p:cNvSpPr>
            <a:spLocks noGrp="1"/>
          </p:cNvSpPr>
          <p:nvPr>
            <p:ph idx="1"/>
          </p:nvPr>
        </p:nvSpPr>
        <p:spPr/>
        <p:txBody>
          <a:bodyPr>
            <a:normAutofit/>
          </a:bodyPr>
          <a:lstStyle/>
          <a:p>
            <a:pPr marL="0" lvl="0" indent="0">
              <a:lnSpc>
                <a:spcPct val="150000"/>
              </a:lnSpc>
              <a:spcAft>
                <a:spcPts val="600"/>
              </a:spcAft>
              <a:buNone/>
              <a:tabLst>
                <a:tab pos="449580" algn="l"/>
              </a:tabLst>
            </a:pPr>
            <a:r>
              <a:rPr lang="fr-FR" sz="2400" b="1" u="sng" kern="0" dirty="0">
                <a:effectLst/>
                <a:latin typeface="Century Schoolbook" panose="02040604050505020304" pitchFamily="18" charset="0"/>
                <a:ea typeface="Calibri" panose="020F0502020204030204" pitchFamily="34" charset="0"/>
                <a:cs typeface="Arial" panose="020B0604020202020204" pitchFamily="34" charset="0"/>
              </a:rPr>
              <a:t>Modalités d’évaluation</a:t>
            </a:r>
            <a:endParaRPr lang="fr-FR" sz="2800" b="1" kern="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fr-SN" sz="2400" dirty="0">
                <a:effectLst/>
                <a:latin typeface="Century Schoolbook" panose="02040604050505020304" pitchFamily="18" charset="0"/>
                <a:ea typeface="Calibri" panose="020F0502020204030204" pitchFamily="34" charset="0"/>
                <a:cs typeface="Arial" panose="020B0604020202020204" pitchFamily="34" charset="0"/>
              </a:rPr>
              <a:t>L’évaluation survient au moins </a:t>
            </a:r>
            <a:r>
              <a:rPr lang="fr-SN" sz="2400" dirty="0">
                <a:latin typeface="Century Schoolbook" panose="02040604050505020304" pitchFamily="18" charset="0"/>
                <a:ea typeface="Calibri" panose="020F0502020204030204" pitchFamily="34" charset="0"/>
                <a:cs typeface="Arial" panose="020B0604020202020204" pitchFamily="34" charset="0"/>
              </a:rPr>
              <a:t>1 semaine </a:t>
            </a:r>
            <a:r>
              <a:rPr lang="fr-SN" sz="2400" dirty="0">
                <a:effectLst/>
                <a:latin typeface="Century Schoolbook" panose="02040604050505020304" pitchFamily="18" charset="0"/>
                <a:ea typeface="Calibri" panose="020F0502020204030204" pitchFamily="34" charset="0"/>
                <a:cs typeface="Arial" panose="020B0604020202020204" pitchFamily="34" charset="0"/>
              </a:rPr>
              <a:t>après la fin du cours selon les modalités suivantes (Contrôle de connaissances /Théorie et pratique )</a:t>
            </a:r>
          </a:p>
          <a:p>
            <a:pPr>
              <a:lnSpc>
                <a:spcPct val="107000"/>
              </a:lnSpc>
              <a:spcAft>
                <a:spcPts val="800"/>
              </a:spcAft>
            </a:pPr>
            <a:r>
              <a:rPr lang="fr-SN" sz="2400" dirty="0">
                <a:latin typeface="Century Schoolbook" panose="02040604050505020304" pitchFamily="18" charset="0"/>
                <a:ea typeface="Calibri" panose="020F0502020204030204" pitchFamily="34" charset="0"/>
                <a:cs typeface="Arial" panose="020B0604020202020204" pitchFamily="34" charset="0"/>
              </a:rPr>
              <a:t>Les conditions à remplir par l’étudiant pour subir les évaluations</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474377859"/>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TM10001114[[fn=Galerie]]</Template>
  <TotalTime>2354</TotalTime>
  <Words>1500</Words>
  <Application>Microsoft Office PowerPoint</Application>
  <PresentationFormat>Grand écran</PresentationFormat>
  <Paragraphs>116</Paragraphs>
  <Slides>10</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Century</vt:lpstr>
      <vt:lpstr>Century Schoolbook</vt:lpstr>
      <vt:lpstr>Gill Sans MT</vt:lpstr>
      <vt:lpstr>Times New Roman</vt:lpstr>
      <vt:lpstr>Galerie</vt:lpstr>
      <vt:lpstr> Cours « HISTOIRE DE L’AFRIQUE »  UE TRANVERSALE POUR les parcours de Licence I UFR LSH de l’UGB</vt:lpstr>
      <vt:lpstr>Un support pédagogique destiné aux étudiants de licence 2 à l’UFR LSH, concernés par la formation transversale en HISTOIRE DE L’AFRIQUE  et axé sur :</vt:lpstr>
      <vt:lpstr> Informations générales sur l’élément constitutif  de cours  </vt:lpstr>
      <vt:lpstr>Equipe Pédagogique</vt:lpstr>
      <vt:lpstr>OBJECTIFS</vt:lpstr>
      <vt:lpstr>OBJECTIFS</vt:lpstr>
      <vt:lpstr>Durée et contenus de la formation</vt:lpstr>
      <vt:lpstr>Les différents parties du COURS</vt:lpstr>
      <vt:lpstr>L’évaluation des  apprenants</vt:lpstr>
      <vt:lpstr>Ressources documentaires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du cours Droit du travail</dc:title>
  <dc:creator>Khadimou R Thiam</dc:creator>
  <cp:lastModifiedBy>Khadimou R Thiam</cp:lastModifiedBy>
  <cp:revision>46</cp:revision>
  <dcterms:created xsi:type="dcterms:W3CDTF">2024-06-20T11:15:17Z</dcterms:created>
  <dcterms:modified xsi:type="dcterms:W3CDTF">2025-04-09T17:09:55Z</dcterms:modified>
</cp:coreProperties>
</file>