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3" r:id="rId2"/>
    <p:sldId id="534" r:id="rId3"/>
    <p:sldId id="535" r:id="rId4"/>
    <p:sldId id="536" r:id="rId5"/>
    <p:sldId id="537" r:id="rId6"/>
    <p:sldId id="53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0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3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3191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59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0146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73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5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4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0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3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51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6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5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0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8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6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3600" b="1" dirty="0">
              <a:solidFill>
                <a:schemeClr val="tx2">
                  <a:lumMod val="50000"/>
                  <a:lumOff val="50000"/>
                </a:schemeClr>
              </a:solidFill>
              <a:latin typeface="Stencil" panose="040409050D0802020404" pitchFamily="82" charset="0"/>
            </a:endParaRPr>
          </a:p>
          <a:p>
            <a:pPr marL="0" indent="0" algn="ctr">
              <a:buNone/>
            </a:pPr>
            <a:r>
              <a:rPr lang="fr-FR" sz="36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Stencil" panose="040409050D0802020404" pitchFamily="82" charset="0"/>
              </a:rPr>
              <a:t>IV. Logistique et gestion opérationnelle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36677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0395" y="261881"/>
            <a:ext cx="11521030" cy="5681720"/>
          </a:xfrm>
        </p:spPr>
        <p:txBody>
          <a:bodyPr>
            <a:normAutofit/>
          </a:bodyPr>
          <a:lstStyle/>
          <a:p>
            <a:pPr marL="349250" lvl="1" indent="0">
              <a:buNone/>
            </a:pPr>
            <a:r>
              <a:rPr lang="fr-FR" sz="2400" b="1" dirty="0">
                <a:solidFill>
                  <a:srgbClr val="00B050"/>
                </a:solidFill>
                <a:latin typeface="Algerian" panose="04020705040A02060702" pitchFamily="82" charset="0"/>
              </a:rPr>
              <a:t>4.1 Gestion des lieux et des installations</a:t>
            </a:r>
            <a:endParaRPr lang="fr-FR" sz="2400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Sélection des lieux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Critères de choix de lieux en fonction de la nature de l'événement . </a:t>
            </a:r>
          </a:p>
          <a:p>
            <a:pPr marL="0" indent="0">
              <a:buNone/>
            </a:pPr>
            <a:r>
              <a:rPr lang="fr-FR" dirty="0"/>
              <a:t>- Négociation des contrats avec les propriétaires ou gestionnaires de lieux. </a:t>
            </a: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Aménagement de l'espace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Conception et planification de la disposition spatiale. </a:t>
            </a:r>
          </a:p>
          <a:p>
            <a:pPr marL="0" indent="0">
              <a:buNone/>
            </a:pPr>
            <a:r>
              <a:rPr lang="fr-FR" dirty="0"/>
              <a:t>- Considération des normes de sécurité et d'accessibilité</a:t>
            </a:r>
          </a:p>
        </p:txBody>
      </p:sp>
    </p:spTree>
    <p:extLst>
      <p:ext uri="{BB962C8B-B14F-4D97-AF65-F5344CB8AC3E}">
        <p14:creationId xmlns:p14="http://schemas.microsoft.com/office/powerpoint/2010/main" val="405803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763" y="340445"/>
            <a:ext cx="11416294" cy="5603156"/>
          </a:xfrm>
        </p:spPr>
        <p:txBody>
          <a:bodyPr/>
          <a:lstStyle/>
          <a:p>
            <a:pPr marL="0" lvl="0" indent="0">
              <a:buNone/>
            </a:pPr>
            <a:r>
              <a:rPr lang="fr-FR" b="1" dirty="0">
                <a:solidFill>
                  <a:srgbClr val="00B050"/>
                </a:solidFill>
                <a:latin typeface="Algerian" panose="04020705040A02060702" pitchFamily="82" charset="0"/>
              </a:rPr>
              <a:t>4.2 Coordination des équipes et du personnel</a:t>
            </a:r>
            <a:endParaRPr lang="fr-FR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r>
              <a:rPr lang="fr-FR" dirty="0">
                <a:latin typeface="Stencil" panose="040409050D0802020404" pitchFamily="82" charset="0"/>
              </a:rPr>
              <a:t>Structure de l'équipe :</a:t>
            </a:r>
          </a:p>
          <a:p>
            <a:pPr marL="0" indent="0">
              <a:buNone/>
            </a:pPr>
            <a:r>
              <a:rPr lang="fr-FR" dirty="0"/>
              <a:t>- Attribution claire des rôles et responsabilités. </a:t>
            </a:r>
          </a:p>
          <a:p>
            <a:pPr marL="0" indent="0">
              <a:buNone/>
            </a:pPr>
            <a:r>
              <a:rPr lang="fr-FR" dirty="0"/>
              <a:t>- Formation des équipes en fonction de leurs missions spécifiques. </a:t>
            </a:r>
          </a:p>
          <a:p>
            <a:r>
              <a:rPr lang="fr-FR" dirty="0">
                <a:latin typeface="Stencil" panose="040409050D0802020404" pitchFamily="82" charset="0"/>
              </a:rPr>
              <a:t>Communication interne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Mise en place de canaux de communication efficaces. </a:t>
            </a:r>
          </a:p>
          <a:p>
            <a:pPr marL="0" indent="0">
              <a:buNone/>
            </a:pPr>
            <a:r>
              <a:rPr lang="fr-FR" dirty="0"/>
              <a:t>- Organisation de réunions régulières pour assurer la coordination.</a:t>
            </a:r>
          </a:p>
        </p:txBody>
      </p:sp>
    </p:spTree>
    <p:extLst>
      <p:ext uri="{BB962C8B-B14F-4D97-AF65-F5344CB8AC3E}">
        <p14:creationId xmlns:p14="http://schemas.microsoft.com/office/powerpoint/2010/main" val="24524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762" y="248786"/>
            <a:ext cx="11481755" cy="611491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b="1" dirty="0">
                <a:solidFill>
                  <a:srgbClr val="00B050"/>
                </a:solidFill>
                <a:latin typeface="Algerian" panose="04020705040A02060702" pitchFamily="82" charset="0"/>
              </a:rPr>
              <a:t>4.3 Planification de la logistique (transport, hébergement, etc.)</a:t>
            </a:r>
            <a:endParaRPr lang="fr-FR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r>
              <a:rPr lang="fr-FR" dirty="0">
                <a:latin typeface="Stencil" panose="040409050D0802020404" pitchFamily="82" charset="0"/>
              </a:rPr>
              <a:t>Transport :</a:t>
            </a:r>
          </a:p>
          <a:p>
            <a:pPr marL="0" indent="0">
              <a:buNone/>
            </a:pPr>
            <a:r>
              <a:rPr lang="fr-FR" dirty="0"/>
              <a:t>- Planification des itinéraires pour les participants et les fournisseurs</a:t>
            </a:r>
          </a:p>
          <a:p>
            <a:pPr marL="0" indent="0">
              <a:buNone/>
            </a:pPr>
            <a:r>
              <a:rPr lang="fr-FR" dirty="0"/>
              <a:t>- Coordination avec les prestataires de services de transport. </a:t>
            </a:r>
          </a:p>
          <a:p>
            <a:r>
              <a:rPr lang="fr-FR" dirty="0">
                <a:latin typeface="Stencil" panose="040409050D0802020404" pitchFamily="82" charset="0"/>
              </a:rPr>
              <a:t>Hébergement : </a:t>
            </a:r>
          </a:p>
          <a:p>
            <a:pPr marL="0" indent="0">
              <a:buNone/>
            </a:pPr>
            <a:r>
              <a:rPr lang="fr-FR" dirty="0"/>
              <a:t>- Négociation de tarifs préférentiels avec des établissements d'hébergement. </a:t>
            </a:r>
          </a:p>
          <a:p>
            <a:pPr marL="0" indent="0">
              <a:buNone/>
            </a:pPr>
            <a:r>
              <a:rPr lang="fr-FR" dirty="0"/>
              <a:t>- Gestion des réservations pour les participants et les membres du personnel. </a:t>
            </a:r>
          </a:p>
        </p:txBody>
      </p:sp>
    </p:spTree>
    <p:extLst>
      <p:ext uri="{BB962C8B-B14F-4D97-AF65-F5344CB8AC3E}">
        <p14:creationId xmlns:p14="http://schemas.microsoft.com/office/powerpoint/2010/main" val="368977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9670" y="110532"/>
            <a:ext cx="11442479" cy="5833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Algerian" panose="04020705040A02060702" pitchFamily="82" charset="0"/>
              </a:rPr>
              <a:t>4.4 Gestion des ressources techniques et matérielles</a:t>
            </a:r>
            <a:endParaRPr lang="fr-FR" sz="2600" dirty="0"/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>
                <a:latin typeface="Stencil" panose="040409050D0802020404" pitchFamily="82" charset="0"/>
              </a:rPr>
              <a:t>Équipement technique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Identification des besoins en équipement audiovisuel, éclairage, etc. </a:t>
            </a:r>
          </a:p>
          <a:p>
            <a:pPr marL="0" indent="0">
              <a:buNone/>
            </a:pPr>
            <a:r>
              <a:rPr lang="fr-FR" dirty="0"/>
              <a:t>- Coordination avec des entreprises spécialisées dans la localisation d'équipement.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>
                <a:latin typeface="Stencil" panose="040409050D0802020404" pitchFamily="82" charset="0"/>
              </a:rPr>
              <a:t>Approvisionnement en matériel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Planification des besoins en matériel (signalétique, badges, etc.). </a:t>
            </a:r>
          </a:p>
          <a:p>
            <a:pPr marL="0" indent="0">
              <a:buNone/>
            </a:pPr>
            <a:r>
              <a:rPr lang="fr-FR" dirty="0"/>
              <a:t>- Gestion des fournisseurs pour garantir la disponibilité en temps voulu.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>
                <a:latin typeface="Stencil" panose="040409050D0802020404" pitchFamily="82" charset="0"/>
              </a:rPr>
              <a:t>Simulation d'événement(Activités pédagogiques) : </a:t>
            </a:r>
          </a:p>
          <a:p>
            <a:pPr marL="0" indent="0">
              <a:buNone/>
            </a:pPr>
            <a:r>
              <a:rPr lang="fr-FR" dirty="0"/>
              <a:t>- Organisation d'une simulation d'événement avec des contraintes logistiques. </a:t>
            </a:r>
          </a:p>
          <a:p>
            <a:pPr marL="0" indent="0">
              <a:buNone/>
            </a:pPr>
            <a:r>
              <a:rPr lang="fr-FR" dirty="0"/>
              <a:t>- Évaluation de la capacité du personnel à résoudre des problèmes opérationnels.</a:t>
            </a:r>
          </a:p>
        </p:txBody>
      </p:sp>
    </p:spTree>
    <p:extLst>
      <p:ext uri="{BB962C8B-B14F-4D97-AF65-F5344CB8AC3E}">
        <p14:creationId xmlns:p14="http://schemas.microsoft.com/office/powerpoint/2010/main" val="255196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947" y="222599"/>
            <a:ext cx="11403202" cy="572100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fr-FR" dirty="0">
                <a:latin typeface="Stencil" panose="040409050D0802020404" pitchFamily="82" charset="0"/>
              </a:rPr>
              <a:t>Étude de cas : </a:t>
            </a:r>
          </a:p>
          <a:p>
            <a:pPr marL="0" indent="0">
              <a:buNone/>
            </a:pPr>
            <a:r>
              <a:rPr lang="fr-FR" dirty="0"/>
              <a:t>- Analyse d'événements réels et évaluation de la gestion logistique. </a:t>
            </a:r>
          </a:p>
          <a:p>
            <a:pPr marL="0" indent="0">
              <a:buNone/>
            </a:pPr>
            <a:r>
              <a:rPr lang="fr-FR" dirty="0"/>
              <a:t>- Identification des leçons apprises et des meilleures pratiques.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>
                <a:latin typeface="Stencil" panose="040409050D0802020404" pitchFamily="82" charset="0"/>
              </a:rPr>
              <a:t>Évaluation : - Rapport de logistique :</a:t>
            </a:r>
          </a:p>
          <a:p>
            <a:pPr marL="0" indent="0">
              <a:buNone/>
            </a:pPr>
            <a:r>
              <a:rPr lang="fr-FR" dirty="0"/>
              <a:t>- Élaboration d'un plan logistique pour un événement fictif.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204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Grand écran</PresentationFormat>
  <Paragraphs>38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Courier New</vt:lpstr>
      <vt:lpstr>Stencil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Khadimou R Thiam</dc:creator>
  <cp:lastModifiedBy>Khadimou R Thiam</cp:lastModifiedBy>
  <cp:revision>1</cp:revision>
  <dcterms:created xsi:type="dcterms:W3CDTF">2025-08-02T14:30:08Z</dcterms:created>
  <dcterms:modified xsi:type="dcterms:W3CDTF">2025-08-02T14:30:33Z</dcterms:modified>
</cp:coreProperties>
</file>